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73" r:id="rId18"/>
    <p:sldId id="276" r:id="rId19"/>
    <p:sldId id="279" r:id="rId20"/>
    <p:sldId id="280" r:id="rId21"/>
    <p:sldId id="281" r:id="rId22"/>
    <p:sldId id="284" r:id="rId23"/>
    <p:sldId id="282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D223A-FF5F-4B46-B524-06ACD4B2525D}" type="datetimeFigureOut">
              <a:rPr lang="el-GR" smtClean="0"/>
              <a:pPr/>
              <a:t>9/11/2015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2A06-D1C9-4A69-ACD8-3B598D8FF30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 userDrawn="1"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Εισαγωγή στη  λογιστική , Ενότητα  :Προσδιοριστικοί παράγοντες του λογιστικού αποτελέσματος, ΤΜΗΜΑ ΧΡΗΜΑΤΟΟΙΚΟΝΟΜΙΚΉΣ ΚΑΙ ΛΟΓΙΣΤΙΚΗΣ , ΤΕΙ ΗΠΕΙΡΟΥ – Ανοικτά Ακαδημαϊκά Μαθήματα στο ΤΕΙ  Ηπείρου</a:t>
            </a:r>
            <a:endParaRPr lang="el-GR" sz="1400" dirty="0"/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9" name="Εικόνα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class.teiep.gr/OpenClass/courses/ACC10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ΕΙΣΑΓΩΓΗ ΣΤΗ ΛΟΓΙΣΤΙΚΗ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ΕΝΟΤΗΤΑ :Προσδιοριστικοί παράγοντες του λογιστικού </a:t>
            </a:r>
            <a:r>
              <a:rPr lang="el-GR" dirty="0" smtClean="0"/>
              <a:t>αποτελέσματος (Μέρος Β)</a:t>
            </a:r>
            <a:endParaRPr lang="el-GR" dirty="0"/>
          </a:p>
        </p:txBody>
      </p:sp>
      <p:grpSp>
        <p:nvGrpSpPr>
          <p:cNvPr id="4" name="Ομάδα 9"/>
          <p:cNvGrpSpPr/>
          <p:nvPr/>
        </p:nvGrpSpPr>
        <p:grpSpPr>
          <a:xfrm>
            <a:off x="642158" y="481467"/>
            <a:ext cx="4217874" cy="1147333"/>
            <a:chOff x="642158" y="252000"/>
            <a:chExt cx="4217874" cy="1376800"/>
          </a:xfrm>
        </p:grpSpPr>
        <p:pic>
          <p:nvPicPr>
            <p:cNvPr id="5" name="Εικόνα 7"/>
            <p:cNvPicPr>
              <a:picLocks noChangeAspect="1"/>
            </p:cNvPicPr>
            <p:nvPr/>
          </p:nvPicPr>
          <p:blipFill rotWithShape="1">
            <a:blip r:embed="rId2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6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6072206"/>
            <a:ext cx="1581685" cy="500066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552761" cy="1285860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0" y="-99392"/>
            <a:ext cx="9144000" cy="603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811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Η ΔΙΑΚΡΙΣΗ ΤΩΝ ΕΣΟΔΩΝ ΚΑΙ ΤΩΝ ΕΞΟΔΩΝ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27373"/>
            <a:ext cx="8435975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l-GR" sz="2800" dirty="0" smtClean="0"/>
              <a:t>Η διάκριση των εσόδων και των εξόδων είναι σημαντική γιατί: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800" dirty="0" smtClean="0"/>
              <a:t>Συμβάλλουν στον υπολογισμό της αποδοτικότητας των δραστηριοτήτων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800" dirty="0" smtClean="0"/>
              <a:t>Βοηθούν στην σύγκριση με άλλες επιχειρήσεις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800" dirty="0" smtClean="0"/>
              <a:t>Δίνουν τις βασικές πληροφορίες στην διοίκηση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800" dirty="0" smtClean="0"/>
              <a:t>Δίνουν την δυνατότητα οικονομικού προγραμματισμού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800" dirty="0" smtClean="0"/>
              <a:t>Συμβάλλουν στην καθιέρωση προτύπων</a:t>
            </a:r>
          </a:p>
          <a:p>
            <a:pPr marL="609600" indent="-609600" eaLnBrk="1" hangingPunct="1">
              <a:buFontTx/>
              <a:buAutoNum type="arabicPeriod"/>
            </a:pPr>
            <a:endParaRPr lang="el-GR" sz="28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523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200" b="1" dirty="0" smtClean="0"/>
              <a:t>ΜΗ ΛΕΙΤΡΟΥΡΓΙΚΕΣ ΖΗΜΙΕΣ (1) από (2)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27373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800" dirty="0" smtClean="0"/>
              <a:t>Είναι κάθε μείωση της καθαρής θέσης της οικονομικής μονάδας, η οποία δεν προέρχεται από την κάλυψη των αναγκών της.</a:t>
            </a:r>
          </a:p>
          <a:p>
            <a:pPr eaLnBrk="1" hangingPunct="1">
              <a:buFontTx/>
              <a:buNone/>
            </a:pPr>
            <a:r>
              <a:rPr lang="el-GR" sz="2800" dirty="0" smtClean="0"/>
              <a:t>Για να αποτελεί ένα λογιστικό γεγονός μη λειτουργική ζημία πρέπει:</a:t>
            </a:r>
          </a:p>
          <a:p>
            <a:pPr eaLnBrk="1" hangingPunct="1"/>
            <a:r>
              <a:rPr lang="el-GR" sz="2800" dirty="0" smtClean="0"/>
              <a:t>Να μειώνει την καθαρή θέση</a:t>
            </a:r>
          </a:p>
          <a:p>
            <a:pPr eaLnBrk="1" hangingPunct="1"/>
            <a:r>
              <a:rPr lang="el-GR" sz="2800" dirty="0" smtClean="0"/>
              <a:t>Να μην είναι συνέπεια των λειτουργικών αναγκών της </a:t>
            </a:r>
          </a:p>
          <a:p>
            <a:pPr eaLnBrk="1" hangingPunct="1"/>
            <a:r>
              <a:rPr lang="el-GR" sz="2800" dirty="0" smtClean="0"/>
              <a:t>Να πραγματοποιείται σε μια λογιστική χρήση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87523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200" b="1" dirty="0" smtClean="0"/>
              <a:t>ΜΗ ΛΕΙΤΡΟΥΡΓΙΚΕΣ ΖΗΜΙΕΣ (2) από (2)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27373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dirty="0" smtClean="0"/>
              <a:t>Υπάρχει διαφορά μεταξύ της μη λειτουργικής ζημιάς και του μη λειτουργικού εξόδου</a:t>
            </a:r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/>
            <a:r>
              <a:rPr lang="el-GR" dirty="0" smtClean="0"/>
              <a:t>Η καταστροφή ενός στοιχείου του ενεργητικού είναι </a:t>
            </a:r>
            <a:r>
              <a:rPr lang="el-GR" u="sng" dirty="0" smtClean="0"/>
              <a:t>μη λειτουργική ζημιά</a:t>
            </a:r>
            <a:r>
              <a:rPr lang="el-GR" dirty="0" smtClean="0"/>
              <a:t> </a:t>
            </a:r>
          </a:p>
          <a:p>
            <a:pPr eaLnBrk="1" hangingPunct="1"/>
            <a:r>
              <a:rPr lang="el-GR" dirty="0" smtClean="0"/>
              <a:t>Η επισκευή ενός στοιχείου του ενεργητικού λόγω καταστροφής είναι </a:t>
            </a:r>
            <a:r>
              <a:rPr lang="el-GR" u="sng" dirty="0" smtClean="0"/>
              <a:t>μη λειτουργικό έξοδο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ΜΗ ΛΕΙΤΟΥΡΓΙΚΑ ΚΕΡΔΗ (1) από (2)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27373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800" dirty="0" smtClean="0"/>
              <a:t>Είναι κάθε αύξηση της καθαρής θέσης της οικονομικής μονάδας, η οποία δεν προέρχεται από την άσκηση της δραστηριότητάς της</a:t>
            </a:r>
          </a:p>
          <a:p>
            <a:pPr eaLnBrk="1" hangingPunct="1">
              <a:buFontTx/>
              <a:buNone/>
            </a:pPr>
            <a:r>
              <a:rPr lang="el-GR" sz="2800" dirty="0" smtClean="0"/>
              <a:t>Για να αποτελεί ένα λογιστικό γεγονός μη λειτουργικό κέρδος πρέπει:</a:t>
            </a:r>
          </a:p>
          <a:p>
            <a:pPr eaLnBrk="1" hangingPunct="1"/>
            <a:r>
              <a:rPr lang="el-GR" sz="2800" dirty="0" smtClean="0"/>
              <a:t>Να αυξάνει την καθαρή θέση</a:t>
            </a:r>
          </a:p>
          <a:p>
            <a:pPr eaLnBrk="1" hangingPunct="1"/>
            <a:r>
              <a:rPr lang="el-GR" sz="2800" dirty="0" smtClean="0"/>
              <a:t>Να μην είναι συνέπεια της δραστηριότητας της οικονομικής μονάδας </a:t>
            </a:r>
          </a:p>
          <a:p>
            <a:pPr eaLnBrk="1" hangingPunct="1"/>
            <a:r>
              <a:rPr lang="el-GR" sz="2800" dirty="0" smtClean="0"/>
              <a:t>Να πραγματοποιείται σε μια λογιστική χρήση</a:t>
            </a:r>
          </a:p>
          <a:p>
            <a:pPr eaLnBrk="1" hangingPunct="1">
              <a:buFontTx/>
              <a:buNone/>
            </a:pPr>
            <a:endParaRPr lang="el-GR" sz="2800" dirty="0" smtClean="0"/>
          </a:p>
          <a:p>
            <a:pPr algn="ctr" eaLnBrk="1" hangingPunct="1">
              <a:buFontTx/>
              <a:buNone/>
            </a:pPr>
            <a:endParaRPr lang="el-GR" sz="28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620688"/>
            <a:ext cx="8302377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200" b="1" dirty="0" smtClean="0"/>
              <a:t>ΜΗ ΛΕΙΤΡΟΥΡΓΙΚΑ ΚΕΡΔΗ (2) από (2)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27373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dirty="0" smtClean="0"/>
              <a:t>Υπάρχει διαφορά μεταξύ της μη λειτουργικού κέρδους και του μη λειτουργικού εσόδου</a:t>
            </a:r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/>
            <a:r>
              <a:rPr lang="el-GR" dirty="0" smtClean="0"/>
              <a:t>Η είσπραξη μεγαλύτερου ποσού λόγω συναλλαγματικής διαφοράς είναι </a:t>
            </a:r>
            <a:r>
              <a:rPr lang="el-GR" u="sng" dirty="0" smtClean="0"/>
              <a:t>μη λειτουργικό έσοδο</a:t>
            </a:r>
          </a:p>
          <a:p>
            <a:pPr eaLnBrk="1" hangingPunct="1"/>
            <a:r>
              <a:rPr lang="el-GR" dirty="0" smtClean="0"/>
              <a:t>Η πώληση ενός παγίου είναι </a:t>
            </a:r>
            <a:r>
              <a:rPr lang="el-GR" u="sng" dirty="0" smtClean="0"/>
              <a:t>μη λειτουργικό κέρδος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811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200" b="1" dirty="0" smtClean="0"/>
              <a:t>ΜΗ ΛΕΙΤΟΥΡΓΙΚΑ ΕΞΟΔΑ – ΖΗΜΙΕΣ 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7373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u="sng" dirty="0" smtClean="0"/>
              <a:t>ΜΗ ΛΕΙΤΟΥΡΓΙΚΑ ΕΞΟΔΑ</a:t>
            </a:r>
          </a:p>
          <a:p>
            <a:pPr eaLnBrk="1" hangingPunct="1"/>
            <a:r>
              <a:rPr lang="el-GR" dirty="0" smtClean="0"/>
              <a:t>Πρόστιμα</a:t>
            </a:r>
          </a:p>
          <a:p>
            <a:pPr eaLnBrk="1" hangingPunct="1"/>
            <a:r>
              <a:rPr lang="el-GR" dirty="0" smtClean="0"/>
              <a:t>Συναλλαγματικές διαφορές</a:t>
            </a:r>
          </a:p>
          <a:p>
            <a:pPr eaLnBrk="1" hangingPunct="1"/>
            <a:r>
              <a:rPr lang="el-GR" dirty="0" smtClean="0"/>
              <a:t>Δωρεά αποθεμάτων</a:t>
            </a:r>
          </a:p>
          <a:p>
            <a:pPr eaLnBrk="1" hangingPunct="1">
              <a:buFontTx/>
              <a:buNone/>
            </a:pPr>
            <a:endParaRPr lang="el-GR" dirty="0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27373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u="sng" dirty="0" smtClean="0"/>
              <a:t>ΜΗ ΛΕΙΤΟΥΡΓΙΚΕΣ ΖΗΜΙΕΣ</a:t>
            </a:r>
          </a:p>
          <a:p>
            <a:pPr eaLnBrk="1" hangingPunct="1"/>
            <a:r>
              <a:rPr lang="el-GR" dirty="0" smtClean="0"/>
              <a:t>Ζημιές από πώληση παγίων</a:t>
            </a:r>
          </a:p>
          <a:p>
            <a:pPr eaLnBrk="1" hangingPunct="1"/>
            <a:r>
              <a:rPr lang="el-GR" dirty="0" smtClean="0"/>
              <a:t>Ζημιές από καταστροφή αποθεμάτων</a:t>
            </a:r>
          </a:p>
          <a:p>
            <a:pPr eaLnBrk="1" hangingPunct="1"/>
            <a:r>
              <a:rPr lang="el-GR" dirty="0" smtClean="0"/>
              <a:t>Ζημιές από απαιτήσεις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9803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200" b="1" dirty="0" smtClean="0"/>
              <a:t>ΜΗ ΛΕΙΤΟΥΡΓΙΚΑ ΕΣΟΔΑ – ΚΕΡΔΗ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5536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u="sng" dirty="0" smtClean="0"/>
              <a:t>ΜΗ ΛΕΙΤΟΥΡΓΙΚΑ ΕΣΟΔΑ</a:t>
            </a:r>
          </a:p>
          <a:p>
            <a:pPr eaLnBrk="1" hangingPunct="1"/>
            <a:r>
              <a:rPr lang="el-GR" dirty="0" smtClean="0"/>
              <a:t>Συναλλαγματικές διαφορές</a:t>
            </a:r>
          </a:p>
          <a:p>
            <a:pPr eaLnBrk="1" hangingPunct="1"/>
            <a:r>
              <a:rPr lang="el-GR" dirty="0" smtClean="0"/>
              <a:t>Επιχορηγήσεις </a:t>
            </a:r>
          </a:p>
          <a:p>
            <a:pPr eaLnBrk="1" hangingPunct="1"/>
            <a:r>
              <a:rPr lang="el-GR" dirty="0" smtClean="0"/>
              <a:t>Επιστροφές δασμών λόγω εξαγωγών</a:t>
            </a:r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endParaRPr lang="el-GR" dirty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5536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u="sng" dirty="0" smtClean="0"/>
              <a:t>ΜΗ ΛΕΙΤΟΥΡΓΙΚΑ ΚΕΡΔΗ</a:t>
            </a:r>
          </a:p>
          <a:p>
            <a:pPr eaLnBrk="1" hangingPunct="1"/>
            <a:r>
              <a:rPr lang="el-GR" dirty="0" smtClean="0"/>
              <a:t>Κέρδη από πώληση παγίων</a:t>
            </a:r>
          </a:p>
          <a:p>
            <a:pPr eaLnBrk="1" hangingPunct="1"/>
            <a:r>
              <a:rPr lang="el-GR" dirty="0" smtClean="0"/>
              <a:t>Κέρδη από ομολογιακά δάνεια</a:t>
            </a:r>
          </a:p>
          <a:p>
            <a:pPr eaLnBrk="1" hangingPunct="1"/>
            <a:r>
              <a:rPr lang="el-GR" dirty="0" smtClean="0"/>
              <a:t>Κέρδη λαχνών</a:t>
            </a:r>
          </a:p>
          <a:p>
            <a:pPr eaLnBrk="1" hangingPunct="1"/>
            <a:r>
              <a:rPr lang="el-GR" dirty="0" smtClean="0"/>
              <a:t>Παραγραφή υποχρεώσεως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el-GR" b="1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Στεφάνου Κων/νος , </a:t>
            </a:r>
            <a:r>
              <a:rPr lang="el-GR" b="1" dirty="0" smtClean="0"/>
              <a:t>Χρηματοοικονομική λογιστική</a:t>
            </a:r>
            <a:r>
              <a:rPr lang="el-GR" dirty="0" smtClean="0"/>
              <a:t>, </a:t>
            </a:r>
            <a:r>
              <a:rPr lang="el-GR" dirty="0" err="1" smtClean="0"/>
              <a:t>Αυτοέκδοση</a:t>
            </a:r>
            <a:r>
              <a:rPr lang="el-GR" dirty="0" smtClean="0"/>
              <a:t> , Θεσσαλονίκη (2011)</a:t>
            </a:r>
          </a:p>
          <a:p>
            <a:pPr>
              <a:buNone/>
            </a:pPr>
            <a:r>
              <a:rPr lang="el-GR" dirty="0" smtClean="0"/>
              <a:t>   Δ. </a:t>
            </a:r>
            <a:r>
              <a:rPr lang="el-GR" dirty="0" err="1" smtClean="0"/>
              <a:t>Γκίνογλου</a:t>
            </a:r>
            <a:r>
              <a:rPr lang="el-GR" dirty="0" smtClean="0"/>
              <a:t>, Π. </a:t>
            </a:r>
            <a:r>
              <a:rPr lang="el-GR" dirty="0" err="1" smtClean="0"/>
              <a:t>Ταχινάκης</a:t>
            </a:r>
            <a:r>
              <a:rPr lang="el-GR" dirty="0" smtClean="0"/>
              <a:t>, Σ. Μωυσή ,</a:t>
            </a:r>
            <a:r>
              <a:rPr lang="el-GR" b="1" dirty="0" smtClean="0"/>
              <a:t>Γενική Χρηματοοικονομική Λογιστική</a:t>
            </a:r>
            <a:r>
              <a:rPr lang="el-GR" dirty="0" smtClean="0"/>
              <a:t>, Εκδόσεις </a:t>
            </a:r>
            <a:r>
              <a:rPr lang="en-US" dirty="0" err="1" smtClean="0"/>
              <a:t>Rosili</a:t>
            </a:r>
            <a:r>
              <a:rPr lang="en-US" dirty="0" smtClean="0"/>
              <a:t>, </a:t>
            </a:r>
            <a:r>
              <a:rPr lang="el-GR" dirty="0" smtClean="0"/>
              <a:t>Αθήνα (2005)</a:t>
            </a:r>
          </a:p>
          <a:p>
            <a:pPr>
              <a:buNone/>
            </a:pPr>
            <a:r>
              <a:rPr lang="el-GR" dirty="0" smtClean="0"/>
              <a:t>   </a:t>
            </a:r>
            <a:r>
              <a:rPr lang="el-GR" dirty="0" err="1" smtClean="0"/>
              <a:t>Παπαδέας</a:t>
            </a:r>
            <a:r>
              <a:rPr lang="el-GR" dirty="0" smtClean="0"/>
              <a:t> Παναγιώτης, </a:t>
            </a:r>
            <a:r>
              <a:rPr lang="el-GR" b="1" dirty="0" smtClean="0"/>
              <a:t>Χρηματοοικονομική λογιστική πληροφόρηση</a:t>
            </a:r>
            <a:r>
              <a:rPr lang="el-GR" dirty="0" smtClean="0"/>
              <a:t>, Εκδόσεις :ιδιωτική , Αθήνα (2010)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901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Κυπριωτέλης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Ευστράτιος&gt;.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&lt;Εισαγωγή στη λογιστική&gt;.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&lt;Πρέβεζα&gt;,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http://eclass.teiep.gr/OpenClass/courses/ACC10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2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/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8" name="Rectangle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κ.λ.π.,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6728" y="3501009"/>
            <a:ext cx="1581685" cy="576063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434604" y="463842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1" name="Rectangle 2"/>
          <p:cNvSpPr/>
          <p:nvPr/>
        </p:nvSpPr>
        <p:spPr>
          <a:xfrm>
            <a:off x="590667" y="5940412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0224" y="6012560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14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5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l-GR" sz="2400" dirty="0" smtClean="0">
                <a:solidFill>
                  <a:schemeClr val="bg1"/>
                </a:solidFill>
              </a:rPr>
              <a:t>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6" name="Υπότιτλο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l-GR" sz="2800" dirty="0" smtClean="0">
                <a:latin typeface="+mj-lt"/>
              </a:rPr>
              <a:t>Τμήμα : ΧΡΗΜΑΤΟΟΙΚΟΝΟΜΙΚΗΣ &amp; ΛΟΓΙΣΤΙΚΗΣ</a:t>
            </a:r>
            <a:br>
              <a:rPr lang="el-GR" sz="2800" dirty="0" smtClean="0">
                <a:latin typeface="+mj-lt"/>
              </a:rPr>
            </a:br>
            <a:endParaRPr lang="el-GR" sz="2800" dirty="0" smtClean="0">
              <a:latin typeface="+mj-lt"/>
            </a:endParaRPr>
          </a:p>
          <a:p>
            <a:pPr algn="l">
              <a:buNone/>
            </a:pPr>
            <a:r>
              <a:rPr lang="el-GR" sz="2400" b="1" dirty="0" smtClean="0"/>
              <a:t>Τίτλος Μαθήματος :Εισαγωγή στη  λογιστική</a:t>
            </a:r>
            <a:br>
              <a:rPr lang="el-GR" sz="2400" b="1" dirty="0" smtClean="0"/>
            </a:br>
            <a:endParaRPr lang="el-GR" sz="2400" b="1" dirty="0" smtClean="0"/>
          </a:p>
          <a:p>
            <a:pPr algn="l">
              <a:buNone/>
            </a:pPr>
            <a:r>
              <a:rPr lang="el-GR" sz="2400" b="1" dirty="0" smtClean="0"/>
              <a:t>Ενότητα : Προσδιοριστικοί παράγοντες του λογιστικού </a:t>
            </a:r>
            <a:r>
              <a:rPr lang="el-GR" sz="2400" b="1" dirty="0" smtClean="0"/>
              <a:t>αποτελέσματος (Μέρος Β)</a:t>
            </a:r>
            <a:endParaRPr lang="el-GR" sz="2400" b="1" dirty="0" smtClean="0"/>
          </a:p>
          <a:p>
            <a:pPr algn="l"/>
            <a:endParaRPr lang="el-GR" sz="2400" b="1" dirty="0" smtClean="0"/>
          </a:p>
          <a:p>
            <a:pPr algn="l">
              <a:lnSpc>
                <a:spcPts val="2600"/>
              </a:lnSpc>
              <a:buNone/>
            </a:pPr>
            <a:r>
              <a:rPr lang="el-GR" sz="2000" dirty="0" err="1" smtClean="0">
                <a:solidFill>
                  <a:schemeClr val="tx2">
                    <a:lumMod val="50000"/>
                  </a:schemeClr>
                </a:solidFill>
              </a:rPr>
              <a:t>Κυπριωτέλης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 Ευστράτιος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Καθηγητής εφαρμογών</a:t>
            </a:r>
          </a:p>
          <a:p>
            <a:pPr algn="l">
              <a:lnSpc>
                <a:spcPts val="2600"/>
              </a:lnSpc>
              <a:buNone/>
            </a:pP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</a:rPr>
              <a:t>Πρέβεζα, 2015</a:t>
            </a:r>
          </a:p>
        </p:txBody>
      </p:sp>
      <p:pic>
        <p:nvPicPr>
          <p:cNvPr id="5" name="Εικόνα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4543" y="0"/>
            <a:ext cx="2569457" cy="1196752"/>
          </a:xfrm>
          <a:prstGeom prst="rect">
            <a:avLst/>
          </a:prstGeom>
        </p:spPr>
      </p:pic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5572140"/>
            <a:ext cx="4695637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 smtClean="0"/>
              <a:t>Τέλος </a:t>
            </a:r>
            <a:r>
              <a:rPr lang="el-GR" sz="5500" b="1" dirty="0"/>
              <a:t>Ενότητας</a:t>
            </a:r>
          </a:p>
        </p:txBody>
      </p:sp>
      <p:sp>
        <p:nvSpPr>
          <p:cNvPr id="8" name="Rectangle 12"/>
          <p:cNvSpPr/>
          <p:nvPr/>
        </p:nvSpPr>
        <p:spPr>
          <a:xfrm>
            <a:off x="1547664" y="3990094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&lt;Θάνου Σοφία&gt;</a:t>
            </a:r>
            <a:endParaRPr lang="el-GR" sz="2900" b="1" dirty="0"/>
          </a:p>
          <a:p>
            <a:pPr algn="r"/>
            <a:r>
              <a:rPr lang="el-GR" sz="2900" dirty="0" smtClean="0"/>
              <a:t>&lt;Πρέβεζα&gt;, 2015</a:t>
            </a:r>
            <a:endParaRPr lang="el-GR" sz="29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2" y="5307668"/>
            <a:ext cx="3255169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>
              <a:buNone/>
            </a:pPr>
            <a:r>
              <a:rPr lang="el-GR" sz="5500" b="1" dirty="0"/>
              <a:t>Σημειώματα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5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8" name="Rectangle 167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υπερσυνδέσμους.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080120"/>
          </a:xfrm>
        </p:spPr>
        <p:txBody>
          <a:bodyPr>
            <a:normAutofit/>
          </a:bodyPr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8" name="7 - Θέση περιεχομένου" descr="Λογότυπο για Άδειες χρήσης Creative Common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5445224"/>
            <a:ext cx="1010045" cy="353308"/>
          </a:xfrm>
          <a:prstGeom prst="rect">
            <a:avLst/>
          </a:prstGeom>
        </p:spPr>
      </p:pic>
      <p:pic>
        <p:nvPicPr>
          <p:cNvPr id="9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157192"/>
            <a:ext cx="3240360" cy="771224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Άδειες Χρήσης</a:t>
            </a:r>
            <a:endParaRPr lang="el-GR" sz="3200" b="1" dirty="0"/>
          </a:p>
        </p:txBody>
      </p:sp>
      <p:sp>
        <p:nvSpPr>
          <p:cNvPr id="8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Το </a:t>
            </a:r>
            <a:r>
              <a:rPr lang="el-GR" sz="2800" dirty="0"/>
              <a:t>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6072206"/>
            <a:ext cx="1581685" cy="461161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0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661248"/>
            <a:ext cx="1581685" cy="4611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Χρηματοδότηση</a:t>
            </a:r>
            <a:endParaRPr lang="el-GR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886" indent="-342886" algn="just"/>
            <a:r>
              <a:rPr lang="el-GR" altLang="el-GR" sz="2400" dirty="0"/>
              <a:t>Το έργο υλοποιείται στο πλαίσιο του Επιχειρησιακού Προγράμματος «</a:t>
            </a:r>
            <a:r>
              <a:rPr lang="el-GR" altLang="el-GR" sz="2400" b="1" dirty="0"/>
              <a:t>Εκπαίδευση και Δια Βίου Μάθηση</a:t>
            </a:r>
            <a:r>
              <a:rPr lang="el-GR" altLang="el-GR" sz="24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400" dirty="0"/>
              <a:t>Το έργο «</a:t>
            </a:r>
            <a:r>
              <a:rPr lang="el-GR" altLang="el-GR" sz="2400" b="1" dirty="0"/>
              <a:t>Ανοικτά Ακαδημαϊκά Μαθήματα στο TEI Ηπείρου</a:t>
            </a:r>
            <a:r>
              <a:rPr lang="el-GR" altLang="el-GR" sz="24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4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214950"/>
            <a:ext cx="5616624" cy="128588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11" name="Εικόνα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12" name="Εικόνα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cs typeface="Times New Roman" pitchFamily="18" charset="0"/>
              </a:rPr>
              <a:t>ΣΚΟΠΟΙ ΕΝΟΤΗΤΑΣ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   Σκοπός της παρούσας ενότητας είναι να αναλυθούν οι λογαριασμοί  και  οι διακρίσεις των εσόδων</a:t>
            </a:r>
            <a:r>
              <a:rPr lang="el-GR" smtClean="0"/>
              <a:t>, </a:t>
            </a:r>
            <a:r>
              <a:rPr lang="el-GR" smtClean="0"/>
              <a:t>των </a:t>
            </a:r>
            <a:r>
              <a:rPr lang="el-GR" dirty="0" smtClean="0"/>
              <a:t>ζημιών και των κερδών . Επίσης θα καταδειχτεί ο τρόπος με τον οποίο  οι παραπάνω  λογαριασμοί διαμορφώνουν το λογιστικό αποτέλεσμα.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439"/>
            <a:ext cx="8229600" cy="922337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200" b="1" dirty="0" smtClean="0"/>
              <a:t>ΕΝΝΟΙΑ ΤΟΥ ΕΣΟΔΟΥ (1) από  (2)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71476"/>
            <a:ext cx="8435975" cy="3633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dirty="0" smtClean="0"/>
              <a:t>Είναι κάθε αύξηση της καθαρής θέσης της οικονομικής μονάδας, η οποία προέρχεται από την λειτουργία της.</a:t>
            </a:r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endParaRPr lang="el-GR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59531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3200" b="1" dirty="0" smtClean="0"/>
              <a:t>ΕΝΝΟΙΑ ΤΟΥ ΕΣΟΔΟΥ (2) από (2)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99381"/>
            <a:ext cx="4038600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ΑΥΞΑΝΕΙ ΤΑ ΧΡΗΜΑΤΙΚΑ ΔΙΑΘΕΣΙΜΑ</a:t>
            </a:r>
          </a:p>
          <a:p>
            <a:pPr eaLnBrk="1" hangingPunct="1"/>
            <a:r>
              <a:rPr lang="el-GR" dirty="0" smtClean="0"/>
              <a:t>ΑΥΞΑΝΕΙ ΤΙΣ ΑΠΑΙΤΗΣΕΙΣ</a:t>
            </a:r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>
              <a:buFontTx/>
              <a:buNone/>
            </a:pPr>
            <a:endParaRPr lang="el-GR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99381"/>
            <a:ext cx="4038600" cy="4525963"/>
          </a:xfrm>
        </p:spPr>
        <p:txBody>
          <a:bodyPr/>
          <a:lstStyle/>
          <a:p>
            <a:pPr eaLnBrk="1" hangingPunct="1"/>
            <a:r>
              <a:rPr lang="el-GR" dirty="0" smtClean="0"/>
              <a:t>ΑΥΞΗΣΗ ΤΗΣ ΚΑΘΑΡΗΣ ΘΕΣΗΣ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7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811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ΠΟΤΕ ΕΝΑΣ ΛΟΓΑΡΙΑΣΜΟΣ ΧΑΡΑΚΤΗΡΙΖΕΤΑΙ ΕΣΟΔΟ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27373"/>
            <a:ext cx="8435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800" dirty="0" smtClean="0"/>
              <a:t>Ένα λογιστικό γεγονός για να είναι έσοδο πρέπει:</a:t>
            </a:r>
          </a:p>
          <a:p>
            <a:pPr eaLnBrk="1" hangingPunct="1"/>
            <a:r>
              <a:rPr lang="el-GR" sz="2800" dirty="0" smtClean="0"/>
              <a:t>Να είναι συνέπεια της δραστηριότητας της οικονομικής μονάδας</a:t>
            </a:r>
          </a:p>
          <a:p>
            <a:pPr eaLnBrk="1" hangingPunct="1"/>
            <a:r>
              <a:rPr lang="el-GR" sz="2800" dirty="0" smtClean="0"/>
              <a:t>Να έχει ως συνέπεια την αύξηση της καθαρής θέσης της οικονομικής μονάδας (άσχετα αν το έξοδο που προκάλεσε το έσοδο μειώνει περισσότερο ή λιγότερο την καθαρή θέση)</a:t>
            </a:r>
          </a:p>
          <a:p>
            <a:pPr eaLnBrk="1" hangingPunct="1"/>
            <a:r>
              <a:rPr lang="el-GR" sz="2800" dirty="0" smtClean="0"/>
              <a:t>Να πραγματοποιείται μέσα στην λογιστική χρήση</a:t>
            </a:r>
          </a:p>
          <a:p>
            <a:pPr eaLnBrk="1" hangingPunct="1">
              <a:buFontTx/>
              <a:buNone/>
            </a:pPr>
            <a:endParaRPr lang="el-GR" sz="2800" dirty="0" smtClean="0"/>
          </a:p>
          <a:p>
            <a:pPr eaLnBrk="1" hangingPunct="1"/>
            <a:endParaRPr lang="el-GR" sz="2800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1811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z="2800" b="1" dirty="0" smtClean="0"/>
              <a:t>ΔΙΑΚΡΙΣΕΙΣ ΤΩΝ ΕΣΟΔΩΝ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55948"/>
            <a:ext cx="8435975" cy="4497388"/>
          </a:xfrm>
        </p:spPr>
        <p:txBody>
          <a:bodyPr/>
          <a:lstStyle/>
          <a:p>
            <a:pPr eaLnBrk="1" hangingPunct="1"/>
            <a:r>
              <a:rPr lang="el-GR" dirty="0" smtClean="0"/>
              <a:t>ΛΕΙΤΟΥΡΓΙΚΑ – ΜΗ ΛΕΙΤΟΥΡΓΙΚΑ</a:t>
            </a:r>
          </a:p>
          <a:p>
            <a:pPr eaLnBrk="1" hangingPunct="1">
              <a:buFontTx/>
              <a:buNone/>
            </a:pPr>
            <a:endParaRPr lang="el-GR" dirty="0" smtClean="0"/>
          </a:p>
          <a:p>
            <a:pPr eaLnBrk="1" hangingPunct="1"/>
            <a:r>
              <a:rPr lang="el-GR" dirty="0" smtClean="0"/>
              <a:t>ΤΑΚΤΙΚΑ – ΕΚΤΑΚΤΑ</a:t>
            </a:r>
          </a:p>
          <a:p>
            <a:pPr eaLnBrk="1" hangingPunct="1"/>
            <a:endParaRPr lang="el-GR" dirty="0" smtClean="0"/>
          </a:p>
          <a:p>
            <a:pPr eaLnBrk="1" hangingPunct="1"/>
            <a:r>
              <a:rPr lang="el-GR" dirty="0" smtClean="0"/>
              <a:t>ΠΡΑΓΜΑΤΟΠΟΙΗΘΕΝΤΑ – ΥΠΟΛΟΓΙΣΤΙΚΑ</a:t>
            </a:r>
          </a:p>
          <a:p>
            <a:pPr eaLnBrk="1" hangingPunct="1">
              <a:buFontTx/>
              <a:buNone/>
            </a:pPr>
            <a:endParaRPr lang="el-GR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0"/>
            <a:ext cx="9144000" cy="428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100" dirty="0" smtClean="0"/>
              <a:t>Εισαγωγή στη  λογιστική , Ενότητα  :Προσδιοριστικοί παράγοντες του λογιστικού </a:t>
            </a:r>
            <a:r>
              <a:rPr lang="el-GR" sz="1100" dirty="0" smtClean="0"/>
              <a:t>αποτελέσματος</a:t>
            </a:r>
            <a:r>
              <a:rPr lang="en-US" sz="1100" dirty="0" smtClean="0"/>
              <a:t> (</a:t>
            </a:r>
            <a:r>
              <a:rPr lang="el-GR" sz="1100" dirty="0" smtClean="0"/>
              <a:t>Μέρος Β)</a:t>
            </a:r>
            <a:r>
              <a:rPr lang="el-GR" sz="1100" dirty="0" smtClean="0"/>
              <a:t>, </a:t>
            </a:r>
            <a:r>
              <a:rPr lang="el-GR" sz="1100" dirty="0" smtClean="0"/>
              <a:t>ΤΜΗΜΑ ΧΡΗΜΑΤΟΟΙΚΟΝΟΜΙΚΉΣ ΚΑΙ ΛΟΓΙΣΤΙΚΗΣ , ΤΕΙ ΗΠΕΙΡΟΥ – Ανοικτά Ακαδημαϊκά Μαθήματα στο ΤΕΙ  Ηπείρου</a:t>
            </a:r>
            <a:endParaRPr lang="el-GR" sz="1100" dirty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67726" cy="404664"/>
          </a:xfrm>
          <a:prstGeom prst="rect">
            <a:avLst/>
          </a:prstGeom>
        </p:spPr>
      </p:pic>
      <p:pic>
        <p:nvPicPr>
          <p:cNvPr id="6" name="Εικόνα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9120" y="0"/>
            <a:ext cx="364880" cy="317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1439</Words>
  <Application>Microsoft Office PowerPoint</Application>
  <PresentationFormat>Προβολή στην οθόνη (4:3)</PresentationFormat>
  <Paragraphs>140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ΕΙΣΑΓΩΓΗ ΣΤΗ ΛΟΓΙΣΤΙΚΗ</vt:lpstr>
      <vt:lpstr>Ανοιχτά Ακαδημαϊκά Μαθήματα  στο ΤΕΙ Ηπείρου</vt:lpstr>
      <vt:lpstr>Άδειες Χρήσης</vt:lpstr>
      <vt:lpstr>Χρηματοδότηση</vt:lpstr>
      <vt:lpstr>ΣΚΟΠΟΙ ΕΝΟΤΗΤΑΣ</vt:lpstr>
      <vt:lpstr>ΕΝΝΟΙΑ ΤΟΥ ΕΣΟΔΟΥ (1) από  (2)</vt:lpstr>
      <vt:lpstr>ΕΝΝΟΙΑ ΤΟΥ ΕΣΟΔΟΥ (2) από (2)</vt:lpstr>
      <vt:lpstr>ΠΟΤΕ ΕΝΑΣ ΛΟΓΑΡΙΑΣΜΟΣ ΧΑΡΑΚΤΗΡΙΖΕΤΑΙ ΕΣΟΔΟ</vt:lpstr>
      <vt:lpstr>ΔΙΑΚΡΙΣΕΙΣ ΤΩΝ ΕΣΟΔΩΝ</vt:lpstr>
      <vt:lpstr>Η ΔΙΑΚΡΙΣΗ ΤΩΝ ΕΣΟΔΩΝ ΚΑΙ ΤΩΝ ΕΞΟΔΩΝ</vt:lpstr>
      <vt:lpstr>ΜΗ ΛΕΙΤΡΟΥΡΓΙΚΕΣ ΖΗΜΙΕΣ (1) από (2)</vt:lpstr>
      <vt:lpstr>ΜΗ ΛΕΙΤΡΟΥΡΓΙΚΕΣ ΖΗΜΙΕΣ (2) από (2)</vt:lpstr>
      <vt:lpstr>ΜΗ ΛΕΙΤΟΥΡΓΙΚΑ ΚΕΡΔΗ (1) από (2)</vt:lpstr>
      <vt:lpstr>ΜΗ ΛΕΙΤΡΟΥΡΓΙΚΑ ΚΕΡΔΗ (2) από (2)</vt:lpstr>
      <vt:lpstr>ΜΗ ΛΕΙΤΟΥΡΓΙΚΑ ΕΞΟΔΑ – ΖΗΜΙΕΣ </vt:lpstr>
      <vt:lpstr>ΜΗ ΛΕΙΤΟΥΡΓΙΚΑ ΕΣΟΔΑ – ΚΕΡΔΗ </vt:lpstr>
      <vt:lpstr>Βιβλιογραφία</vt:lpstr>
      <vt:lpstr>Σημείωμα Αναφοράς</vt:lpstr>
      <vt:lpstr>Σημείωμα Αδειοδότησης</vt:lpstr>
      <vt:lpstr>Διαφάνεια 20</vt:lpstr>
      <vt:lpstr>Διαφάνεια 21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ΧΡΗΜΑΤΟΟΙΚΟΝΟΜΙΚΗ ΛΟΓΙΣΤΙΚΗ</dc:title>
  <dc:creator>pc1</dc:creator>
  <cp:lastModifiedBy>pc1</cp:lastModifiedBy>
  <cp:revision>95</cp:revision>
  <dcterms:created xsi:type="dcterms:W3CDTF">2015-10-27T21:06:30Z</dcterms:created>
  <dcterms:modified xsi:type="dcterms:W3CDTF">2015-11-09T19:58:21Z</dcterms:modified>
</cp:coreProperties>
</file>