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273" r:id="rId18"/>
    <p:sldId id="276" r:id="rId19"/>
    <p:sldId id="279" r:id="rId20"/>
    <p:sldId id="280" r:id="rId21"/>
    <p:sldId id="281" r:id="rId22"/>
    <p:sldId id="284" r:id="rId23"/>
    <p:sldId id="282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:Προσδιοριστικοί παράγοντες του λογιστικού αποτελέσματος,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:Προσδιοριστικοί παράγοντες του λογιστικού </a:t>
            </a:r>
            <a:r>
              <a:rPr lang="el-GR" dirty="0" smtClean="0"/>
              <a:t>αποτελέσματος (Μέρος Β)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481467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-99392"/>
            <a:ext cx="9144000" cy="603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Η ΔΙΑΚΡΙΣΗ ΤΩΝ ΕΣΟΔΩΝ ΚΑΙ ΤΩΝ ΕΞΟΔΩΝ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l-GR" sz="2800" dirty="0" smtClean="0"/>
              <a:t>Η διάκριση των εσόδων και των εξόδων είναι σημαντική γιατί: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sz="2800" dirty="0" smtClean="0"/>
              <a:t>Συμβάλλουν στον υπολογισμό της αποδοτικότητας των δραστηριοτήτων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sz="2800" dirty="0" smtClean="0"/>
              <a:t>Βοηθούν στην σύγκριση με άλλες επιχειρήσεις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sz="2800" dirty="0" smtClean="0"/>
              <a:t>Δίνουν τις βασικές πληροφορίες στην διοίκηση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sz="2800" dirty="0" smtClean="0"/>
              <a:t>Δίνουν την δυνατότητα οικονομικού προγραμματισμού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sz="2800" dirty="0" smtClean="0"/>
              <a:t>Συμβάλλουν στην καθιέρωση προτύπων</a:t>
            </a:r>
          </a:p>
          <a:p>
            <a:pPr marL="609600" indent="-609600" eaLnBrk="1" hangingPunct="1">
              <a:buFontTx/>
              <a:buAutoNum type="arabicPeriod"/>
            </a:pPr>
            <a:endParaRPr lang="el-GR" sz="2800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87523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ΜΗ ΛΕΙΤΡΟΥΡΓΙΚΕΣ ΖΗΜΙΕΣ (1) από (2)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z="2800" dirty="0" smtClean="0"/>
              <a:t>Είναι κάθε μείωση της καθαρής θέσης της οικονομικής μονάδας, η οποία δεν προέρχεται από την κάλυψη των αναγκών της.</a:t>
            </a:r>
          </a:p>
          <a:p>
            <a:pPr eaLnBrk="1" hangingPunct="1">
              <a:buFontTx/>
              <a:buNone/>
            </a:pPr>
            <a:r>
              <a:rPr lang="el-GR" sz="2800" dirty="0" smtClean="0"/>
              <a:t>Για να αποτελεί ένα λογιστικό γεγονός μη λειτουργική ζημία πρέπει:</a:t>
            </a:r>
          </a:p>
          <a:p>
            <a:pPr eaLnBrk="1" hangingPunct="1"/>
            <a:r>
              <a:rPr lang="el-GR" sz="2800" dirty="0" smtClean="0"/>
              <a:t>Να μειώνει την καθαρή θέση</a:t>
            </a:r>
          </a:p>
          <a:p>
            <a:pPr eaLnBrk="1" hangingPunct="1"/>
            <a:r>
              <a:rPr lang="el-GR" sz="2800" dirty="0" smtClean="0"/>
              <a:t>Να μην είναι συνέπεια των λειτουργικών αναγκών της </a:t>
            </a:r>
          </a:p>
          <a:p>
            <a:pPr eaLnBrk="1" hangingPunct="1"/>
            <a:r>
              <a:rPr lang="el-GR" sz="2800" dirty="0" smtClean="0"/>
              <a:t>Να πραγματοποιείται σε μια λογιστική χρήση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87523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ΜΗ ΛΕΙΤΡΟΥΡΓΙΚΕΣ ΖΗΜΙΕΣ (2) από (2)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Υπάρχει διαφορά μεταξύ της μη λειτουργικής ζημιάς και του μη λειτουργικού εξόδου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r>
              <a:rPr lang="el-GR" dirty="0" smtClean="0"/>
              <a:t>Η καταστροφή ενός στοιχείου του ενεργητικού είναι </a:t>
            </a:r>
            <a:r>
              <a:rPr lang="el-GR" u="sng" dirty="0" smtClean="0"/>
              <a:t>μη λειτουργική ζημιά</a:t>
            </a:r>
            <a:r>
              <a:rPr lang="el-GR" dirty="0" smtClean="0"/>
              <a:t> </a:t>
            </a:r>
          </a:p>
          <a:p>
            <a:pPr eaLnBrk="1" hangingPunct="1"/>
            <a:r>
              <a:rPr lang="el-GR" dirty="0" smtClean="0"/>
              <a:t>Η επισκευή ενός στοιχείου του ενεργητικού λόγω καταστροφής είναι </a:t>
            </a:r>
            <a:r>
              <a:rPr lang="el-GR" u="sng" dirty="0" smtClean="0"/>
              <a:t>μη λειτουργικό έξοδο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ΜΗ ΛΕΙΤΟΥΡΓΙΚΑ ΚΕΡΔΗ (1) από (2)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z="2800" dirty="0" smtClean="0"/>
              <a:t>Είναι κάθε αύξηση της καθαρής θέσης της οικονομικής μονάδας, η οποία δεν προέρχεται από την άσκηση της δραστηριότητάς της</a:t>
            </a:r>
          </a:p>
          <a:p>
            <a:pPr eaLnBrk="1" hangingPunct="1">
              <a:buFontTx/>
              <a:buNone/>
            </a:pPr>
            <a:r>
              <a:rPr lang="el-GR" sz="2800" dirty="0" smtClean="0"/>
              <a:t>Για να αποτελεί ένα λογιστικό γεγονός μη λειτουργικό κέρδος πρέπει:</a:t>
            </a:r>
          </a:p>
          <a:p>
            <a:pPr eaLnBrk="1" hangingPunct="1"/>
            <a:r>
              <a:rPr lang="el-GR" sz="2800" dirty="0" smtClean="0"/>
              <a:t>Να αυξάνει την καθαρή θέση</a:t>
            </a:r>
          </a:p>
          <a:p>
            <a:pPr eaLnBrk="1" hangingPunct="1"/>
            <a:r>
              <a:rPr lang="el-GR" sz="2800" dirty="0" smtClean="0"/>
              <a:t>Να μην είναι συνέπεια της δραστηριότητας της οικονομικής μονάδας </a:t>
            </a:r>
          </a:p>
          <a:p>
            <a:pPr eaLnBrk="1" hangingPunct="1"/>
            <a:r>
              <a:rPr lang="el-GR" sz="2800" dirty="0" smtClean="0"/>
              <a:t>Να πραγματοποιείται σε μια λογιστική χρήση</a:t>
            </a:r>
          </a:p>
          <a:p>
            <a:pPr eaLnBrk="1" hangingPunct="1">
              <a:buFontTx/>
              <a:buNone/>
            </a:pPr>
            <a:endParaRPr lang="el-GR" sz="2800" dirty="0" smtClean="0"/>
          </a:p>
          <a:p>
            <a:pPr algn="ctr" eaLnBrk="1" hangingPunct="1">
              <a:buFontTx/>
              <a:buNone/>
            </a:pPr>
            <a:endParaRPr lang="el-GR" sz="2800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20688"/>
            <a:ext cx="8302377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ΜΗ ΛΕΙΤΡΟΥΡΓΙΚΑ ΚΕΡΔΗ (2) από (2)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Υπάρχει διαφορά μεταξύ της μη λειτουργικού κέρδους και του μη λειτουργικού εσόδου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r>
              <a:rPr lang="el-GR" dirty="0" smtClean="0"/>
              <a:t>Η είσπραξη μεγαλύτερου ποσού λόγω συναλλαγματικής διαφοράς είναι </a:t>
            </a:r>
            <a:r>
              <a:rPr lang="el-GR" u="sng" dirty="0" smtClean="0"/>
              <a:t>μη λειτουργικό έσοδο</a:t>
            </a:r>
          </a:p>
          <a:p>
            <a:pPr eaLnBrk="1" hangingPunct="1"/>
            <a:r>
              <a:rPr lang="el-GR" dirty="0" smtClean="0"/>
              <a:t>Η πώληση ενός παγίου είναι </a:t>
            </a:r>
            <a:r>
              <a:rPr lang="el-GR" u="sng" dirty="0" smtClean="0"/>
              <a:t>μη λειτουργικό κέρδος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ΜΗ ΛΕΙΤΟΥΡΓΙΚΑ ΕΞΟΔΑ – ΖΗΜΙΕΣ 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27373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u="sng" dirty="0" smtClean="0"/>
              <a:t>ΜΗ ΛΕΙΤΟΥΡΓΙΚΑ ΕΞΟΔΑ</a:t>
            </a:r>
          </a:p>
          <a:p>
            <a:pPr eaLnBrk="1" hangingPunct="1"/>
            <a:r>
              <a:rPr lang="el-GR" dirty="0" smtClean="0"/>
              <a:t>Πρόστιμα</a:t>
            </a:r>
          </a:p>
          <a:p>
            <a:pPr eaLnBrk="1" hangingPunct="1"/>
            <a:r>
              <a:rPr lang="el-GR" dirty="0" smtClean="0"/>
              <a:t>Συναλλαγματικές διαφορές</a:t>
            </a:r>
          </a:p>
          <a:p>
            <a:pPr eaLnBrk="1" hangingPunct="1"/>
            <a:r>
              <a:rPr lang="el-GR" dirty="0" smtClean="0"/>
              <a:t>Δωρεά αποθεμάτων</a:t>
            </a:r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27373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u="sng" dirty="0" smtClean="0"/>
              <a:t>ΜΗ ΛΕΙΤΟΥΡΓΙΚΕΣ ΖΗΜΙΕΣ</a:t>
            </a:r>
          </a:p>
          <a:p>
            <a:pPr eaLnBrk="1" hangingPunct="1"/>
            <a:r>
              <a:rPr lang="el-GR" dirty="0" smtClean="0"/>
              <a:t>Ζημιές από πώληση παγίων</a:t>
            </a:r>
          </a:p>
          <a:p>
            <a:pPr eaLnBrk="1" hangingPunct="1"/>
            <a:r>
              <a:rPr lang="el-GR" dirty="0" smtClean="0"/>
              <a:t>Ζημιές από καταστροφή αποθεμάτων</a:t>
            </a:r>
          </a:p>
          <a:p>
            <a:pPr eaLnBrk="1" hangingPunct="1"/>
            <a:r>
              <a:rPr lang="el-GR" dirty="0" smtClean="0"/>
              <a:t>Ζημιές από απαιτήσεις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9803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ΜΗ ΛΕΙΤΟΥΡΓΙΚΑ ΕΣΟΔΑ – ΚΕΡΔΗ 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55365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u="sng" dirty="0" smtClean="0"/>
              <a:t>ΜΗ ΛΕΙΤΟΥΡΓΙΚΑ ΕΣΟΔΑ</a:t>
            </a:r>
          </a:p>
          <a:p>
            <a:pPr eaLnBrk="1" hangingPunct="1"/>
            <a:r>
              <a:rPr lang="el-GR" dirty="0" smtClean="0"/>
              <a:t>Συναλλαγματικές διαφορές</a:t>
            </a:r>
          </a:p>
          <a:p>
            <a:pPr eaLnBrk="1" hangingPunct="1"/>
            <a:r>
              <a:rPr lang="el-GR" dirty="0" smtClean="0"/>
              <a:t>Επιχορηγήσεις </a:t>
            </a:r>
          </a:p>
          <a:p>
            <a:pPr eaLnBrk="1" hangingPunct="1"/>
            <a:r>
              <a:rPr lang="el-GR" dirty="0" smtClean="0"/>
              <a:t>Επιστροφές δασμών λόγω εξαγωγών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55365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u="sng" dirty="0" smtClean="0"/>
              <a:t>ΜΗ ΛΕΙΤΟΥΡΓΙΚΑ ΚΕΡΔΗ</a:t>
            </a:r>
          </a:p>
          <a:p>
            <a:pPr eaLnBrk="1" hangingPunct="1"/>
            <a:r>
              <a:rPr lang="el-GR" dirty="0" smtClean="0"/>
              <a:t>Κέρδη από πώληση παγίων</a:t>
            </a:r>
          </a:p>
          <a:p>
            <a:pPr eaLnBrk="1" hangingPunct="1"/>
            <a:r>
              <a:rPr lang="el-GR" dirty="0" smtClean="0"/>
              <a:t>Κέρδη από ομολογιακά δάνεια</a:t>
            </a:r>
          </a:p>
          <a:p>
            <a:pPr eaLnBrk="1" hangingPunct="1"/>
            <a:r>
              <a:rPr lang="el-GR" dirty="0" smtClean="0"/>
              <a:t>Κέρδη λαχνών</a:t>
            </a:r>
          </a:p>
          <a:p>
            <a:pPr eaLnBrk="1" hangingPunct="1"/>
            <a:r>
              <a:rPr lang="el-GR" dirty="0" smtClean="0"/>
              <a:t>Παραγραφή υποχρεώσεως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14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Προσδιοριστικοί παράγοντες του λογιστικού </a:t>
            </a:r>
            <a:r>
              <a:rPr lang="el-GR" sz="2400" b="1" dirty="0" smtClean="0"/>
              <a:t>αποτελέσματος (Μέρος Β)</a:t>
            </a:r>
            <a:endParaRPr lang="el-GR" sz="2400" b="1" dirty="0" smtClean="0"/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4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5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11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αναλυθούν οι λογαριασμοί  και  οι διακρίσεις των εσόδων</a:t>
            </a:r>
            <a:r>
              <a:rPr lang="el-GR" smtClean="0"/>
              <a:t>, </a:t>
            </a:r>
            <a:r>
              <a:rPr lang="el-GR" smtClean="0"/>
              <a:t>των </a:t>
            </a:r>
            <a:r>
              <a:rPr lang="el-GR" dirty="0" smtClean="0"/>
              <a:t>ζημιών και των κερδών . Επίσης θα καταδειχτεί ο τρόπος με τον οποίο  οι παραπάνω  λογαριασμοί διαμορφώνουν το λογιστικό αποτέλεσμα.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439"/>
            <a:ext cx="8229600" cy="92233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ΕΝΝΟΙΑ ΤΟΥ ΕΣΟΔΟΥ (1) από  (2)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171476"/>
            <a:ext cx="8435975" cy="36337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Είναι κάθε αύξηση της καθαρής θέσης της οικονομικής μονάδας, η οποία προέρχεται από την λειτουργία της.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5953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/>
              <a:t>ΕΝΝΟΙΑ ΤΟΥ ΕΣΟΔΟΥ (2) από (2)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99381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ΑΥΞΑΝΕΙ ΤΑ ΧΡΗΜΑΤΙΚΑ ΔΙΑΘΕΣΙΜΑ</a:t>
            </a:r>
          </a:p>
          <a:p>
            <a:pPr eaLnBrk="1" hangingPunct="1"/>
            <a:r>
              <a:rPr lang="el-GR" dirty="0" smtClean="0"/>
              <a:t>ΑΥΞΑΝΕΙ ΤΙΣ ΑΠΑΙΤΗΣΕΙΣ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99381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ΑΥΞΗΣΗ ΤΗΣ ΚΑΘΑΡΗΣ ΘΕΣΗΣ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ΠΟΤΕ ΕΝΑΣ ΛΟΓΑΡΙΑΣΜΟΣ ΧΑΡΑΚΤΗΡΙΖΕΤΑΙ ΕΣΟΔΟ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z="2800" dirty="0" smtClean="0"/>
              <a:t>Ένα λογιστικό γεγονός για να είναι έσοδο πρέπει:</a:t>
            </a:r>
          </a:p>
          <a:p>
            <a:pPr eaLnBrk="1" hangingPunct="1"/>
            <a:r>
              <a:rPr lang="el-GR" sz="2800" dirty="0" smtClean="0"/>
              <a:t>Να είναι συνέπεια της δραστηριότητας της οικονομικής μονάδας</a:t>
            </a:r>
          </a:p>
          <a:p>
            <a:pPr eaLnBrk="1" hangingPunct="1"/>
            <a:r>
              <a:rPr lang="el-GR" sz="2800" dirty="0" smtClean="0"/>
              <a:t>Να έχει ως συνέπεια την αύξηση της καθαρής θέσης της οικονομικής μονάδας (άσχετα αν το έξοδο που προκάλεσε το έσοδο μειώνει περισσότερο ή λιγότερο την καθαρή θέση)</a:t>
            </a:r>
          </a:p>
          <a:p>
            <a:pPr eaLnBrk="1" hangingPunct="1"/>
            <a:r>
              <a:rPr lang="el-GR" sz="2800" dirty="0" smtClean="0"/>
              <a:t>Να πραγματοποιείται μέσα στην λογιστική χρήση</a:t>
            </a:r>
          </a:p>
          <a:p>
            <a:pPr eaLnBrk="1" hangingPunct="1">
              <a:buFontTx/>
              <a:buNone/>
            </a:pPr>
            <a:endParaRPr lang="el-GR" sz="2800" dirty="0" smtClean="0"/>
          </a:p>
          <a:p>
            <a:pPr eaLnBrk="1" hangingPunct="1"/>
            <a:endParaRPr lang="el-GR" sz="2800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ΔΙΑΚΡΙΣΕΙΣ ΤΩΝ ΕΣΟΔΩΝ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55948"/>
            <a:ext cx="8435975" cy="4497388"/>
          </a:xfrm>
        </p:spPr>
        <p:txBody>
          <a:bodyPr/>
          <a:lstStyle/>
          <a:p>
            <a:pPr eaLnBrk="1" hangingPunct="1"/>
            <a:r>
              <a:rPr lang="el-GR" dirty="0" smtClean="0"/>
              <a:t>ΛΕΙΤΟΥΡΓΙΚΑ – ΜΗ ΛΕΙΤΟΥΡΓΙΚΑ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r>
              <a:rPr lang="el-GR" dirty="0" smtClean="0"/>
              <a:t>ΤΑΚΤΙΚΑ – ΕΚΤΑΚΤΑ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ΠΡΑΓΜΑΤΟΠΟΙΗΘΕΝΤΑ – ΥΠΟΛΟΓΙΣΤΙΚΑ</a:t>
            </a:r>
          </a:p>
          <a:p>
            <a:pPr eaLnBrk="1" hangingPunct="1">
              <a:buFontTx/>
              <a:buNone/>
            </a:pPr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</a:t>
            </a:r>
            <a:r>
              <a:rPr lang="el-GR" sz="1100" dirty="0" smtClean="0"/>
              <a:t>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Β)</a:t>
            </a:r>
            <a:r>
              <a:rPr lang="el-GR" sz="1100" dirty="0" smtClean="0"/>
              <a:t>, </a:t>
            </a:r>
            <a:r>
              <a:rPr lang="el-GR" sz="11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1439</Words>
  <Application>Microsoft Office PowerPoint</Application>
  <PresentationFormat>Προβολή στην οθόνη (4:3)</PresentationFormat>
  <Paragraphs>140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ΕΝΝΟΙΑ ΤΟΥ ΕΣΟΔΟΥ (1) από  (2)</vt:lpstr>
      <vt:lpstr>ΕΝΝΟΙΑ ΤΟΥ ΕΣΟΔΟΥ (2) από (2)</vt:lpstr>
      <vt:lpstr>ΠΟΤΕ ΕΝΑΣ ΛΟΓΑΡΙΑΣΜΟΣ ΧΑΡΑΚΤΗΡΙΖΕΤΑΙ ΕΣΟΔΟ</vt:lpstr>
      <vt:lpstr>ΔΙΑΚΡΙΣΕΙΣ ΤΩΝ ΕΣΟΔΩΝ</vt:lpstr>
      <vt:lpstr>Η ΔΙΑΚΡΙΣΗ ΤΩΝ ΕΣΟΔΩΝ ΚΑΙ ΤΩΝ ΕΞΟΔΩΝ</vt:lpstr>
      <vt:lpstr>ΜΗ ΛΕΙΤΡΟΥΡΓΙΚΕΣ ΖΗΜΙΕΣ (1) από (2)</vt:lpstr>
      <vt:lpstr>ΜΗ ΛΕΙΤΡΟΥΡΓΙΚΕΣ ΖΗΜΙΕΣ (2) από (2)</vt:lpstr>
      <vt:lpstr>ΜΗ ΛΕΙΤΟΥΡΓΙΚΑ ΚΕΡΔΗ (1) από (2)</vt:lpstr>
      <vt:lpstr>ΜΗ ΛΕΙΤΡΟΥΡΓΙΚΑ ΚΕΡΔΗ (2) από (2)</vt:lpstr>
      <vt:lpstr>ΜΗ ΛΕΙΤΟΥΡΓΙΚΑ ΕΞΟΔΑ – ΖΗΜΙΕΣ </vt:lpstr>
      <vt:lpstr>ΜΗ ΛΕΙΤΟΥΡΓΙΚΑ ΕΣΟΔΑ – ΚΕΡΔΗ 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95</cp:revision>
  <dcterms:created xsi:type="dcterms:W3CDTF">2015-10-27T21:06:30Z</dcterms:created>
  <dcterms:modified xsi:type="dcterms:W3CDTF">2015-11-09T19:58:21Z</dcterms:modified>
</cp:coreProperties>
</file>