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89" r:id="rId3"/>
    <p:sldId id="257" r:id="rId4"/>
    <p:sldId id="259" r:id="rId5"/>
    <p:sldId id="306" r:id="rId6"/>
    <p:sldId id="307" r:id="rId7"/>
    <p:sldId id="308" r:id="rId8"/>
    <p:sldId id="309" r:id="rId9"/>
    <p:sldId id="310" r:id="rId10"/>
    <p:sldId id="311" r:id="rId11"/>
    <p:sldId id="290" r:id="rId12"/>
    <p:sldId id="295" r:id="rId13"/>
    <p:sldId id="305" r:id="rId14"/>
    <p:sldId id="292" r:id="rId15"/>
    <p:sldId id="293" r:id="rId16"/>
    <p:sldId id="280" r:id="rId17"/>
  </p:sldIdLst>
  <p:sldSz cx="9144000" cy="5715000" type="screen16x10"/>
  <p:notesSz cx="6858000" cy="9144000"/>
  <p:custDataLst>
    <p:tags r:id="rId2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60" d="100"/>
          <a:sy n="60" d="100"/>
        </p:scale>
        <p:origin x="-1776" y="-48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85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22/11/2015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15</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
        <p:nvSpPr>
          <p:cNvPr id="7" name="Ορθογώνιο 6"/>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8" name="TextBox 7"/>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Γεωργική Χημεία, </a:t>
            </a:r>
            <a:r>
              <a:rPr lang="el-GR" sz="1000" b="1" dirty="0" err="1" smtClean="0">
                <a:solidFill>
                  <a:schemeClr val="bg1"/>
                </a:solidFill>
              </a:rPr>
              <a:t>φασματοφωτομετρία</a:t>
            </a:r>
            <a:r>
              <a:rPr lang="el-GR" sz="1000" dirty="0" smtClean="0">
                <a:solidFill>
                  <a:schemeClr val="bg1"/>
                </a:solidFill>
              </a:rPr>
              <a:t>, Τμήμα</a:t>
            </a:r>
            <a:r>
              <a:rPr lang="el-GR" sz="1000" baseline="0" dirty="0" smtClean="0">
                <a:solidFill>
                  <a:schemeClr val="bg1"/>
                </a:solidFill>
              </a:rPr>
              <a:t> Τεχνολόγων γεωπόνων</a:t>
            </a:r>
            <a:r>
              <a:rPr lang="el-GR" sz="1000" dirty="0" smtClean="0">
                <a:solidFill>
                  <a:schemeClr val="bg1"/>
                </a:solidFill>
              </a:rPr>
              <a:t>,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10" name="Εικόνα 9"/>
          <p:cNvPicPr>
            <a:picLocks noChangeAspect="1"/>
          </p:cNvPicPr>
          <p:nvPr userDrawn="1"/>
        </p:nvPicPr>
        <p:blipFill>
          <a:blip r:embed="rId13"/>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http://micromagazine.fabtech.org/archive/99/09/9909m39e.gif" TargetMode="External"/><Relationship Id="rId7" Type="http://schemas.openxmlformats.org/officeDocument/2006/relationships/hyperlink" Target="http://www.ledgrowlightshq.co.uk/chlorophyll-plant-pigments"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micromagazine.fabtech.org/archive/99/09/maeda.html" TargetMode="External"/><Relationship Id="rId5" Type="http://schemas.openxmlformats.org/officeDocument/2006/relationships/image" Target="http://www.ledgrowlightshq.co.uk/wp-content/uploads/2013/06/carotenoids_absorption-spectrum.jpg"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upload.wikimedia.org/wikipedia/commons/thumb/1/13/Crest_trough_el.svg/638px-Crest_trough_el.svg.pn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http://upload.wikimedia.org/wikipedia/commons/e/e4/Sine_waves_different_frequencies.png"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cyprusbiology.com/" TargetMode="Externa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Γεωργική Χημεία</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a:t>
            </a:r>
            <a:r>
              <a:rPr lang="en-US" sz="2800" dirty="0" smtClean="0"/>
              <a:t>10</a:t>
            </a:r>
            <a:r>
              <a:rPr lang="el-GR" sz="2800" dirty="0" smtClean="0"/>
              <a:t>:</a:t>
            </a:r>
            <a:r>
              <a:rPr lang="en-US" sz="2800" dirty="0" smtClean="0"/>
              <a:t> </a:t>
            </a:r>
            <a:r>
              <a:rPr lang="el-GR" sz="2800" b="1" dirty="0" err="1"/>
              <a:t>φασματοφωτομετρία</a:t>
            </a:r>
            <a:endParaRPr lang="el-GR" sz="2800" b="1" dirty="0" smtClean="0"/>
          </a:p>
          <a:p>
            <a:r>
              <a:rPr lang="el-GR" sz="2800" dirty="0" smtClean="0"/>
              <a:t>Γεώργιος Παπαδόπουλος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φάσμα απορρόφησης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pic>
        <p:nvPicPr>
          <p:cNvPr id="11266" name="Picture 2" descr="http://micromagazine.fabtech.org/archive/99/09/9909m39e.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9446" y="1217691"/>
            <a:ext cx="2857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1265" name="Picture 1" descr="http://www.ledgrowlightshq.co.uk/wp-content/uploads/2013/06/carotenoids_absorption-spectrum.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317390" y="1160541"/>
            <a:ext cx="3314700" cy="2495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6" name="Rectangle 4"/>
          <p:cNvSpPr>
            <a:spLocks noChangeArrowheads="1"/>
          </p:cNvSpPr>
          <p:nvPr/>
        </p:nvSpPr>
        <p:spPr bwMode="auto">
          <a:xfrm>
            <a:off x="-342900" y="283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ja-JP"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  </a:t>
            </a:r>
            <a:endParaRPr kumimoji="0" lang="el-GR" altLang="ja-JP"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271955" y="3656402"/>
            <a:ext cx="8529145"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ja-JP"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Α.                                                   Β.</a:t>
            </a:r>
            <a:endParaRPr kumimoji="0" lang="el-GR" altLang="ja-JP"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ja-JP"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Εικόνα 4. Φάσματα απορρόφησης διάφορων ουσιών. Α. Θειικού χαλκού σε θειικό οξύ (δέστε για σύγκριση την Εικόνα 6). Β. Χρωστικών πράσινων φύλλων (χλωροφύλλης </a:t>
            </a:r>
            <a:r>
              <a:rPr kumimoji="0" lang="en-US" altLang="ja-JP"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a:t>
            </a:r>
            <a:r>
              <a:rPr kumimoji="0" lang="el-GR" altLang="ja-JP"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χλωροφύλλης </a:t>
            </a:r>
            <a:r>
              <a:rPr kumimoji="0" lang="en-US" altLang="ja-JP"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a:t>
            </a:r>
            <a:r>
              <a:rPr kumimoji="0" lang="el-GR" altLang="ja-JP"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και </a:t>
            </a:r>
            <a:r>
              <a:rPr kumimoji="0" lang="el-GR" altLang="ja-JP"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καροτενοειδών</a:t>
            </a:r>
            <a:r>
              <a:rPr kumimoji="0" lang="el-GR" altLang="ja-JP"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σε αιθανόλη. Πηγές: Α. </a:t>
            </a:r>
            <a:r>
              <a:rPr kumimoji="0" lang="el-GR" altLang="ja-JP"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hlinkClick r:id="rId6"/>
              </a:rPr>
              <a:t>http://micromagazine.fabtech.org/archive/99/09/maeda.html</a:t>
            </a:r>
            <a:r>
              <a:rPr kumimoji="0" lang="el-GR" altLang="ja-JP"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l-GR" altLang="ja-JP"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ja-JP"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Β. </a:t>
            </a:r>
            <a:r>
              <a:rPr kumimoji="0" lang="el-GR" altLang="ja-JP"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hlinkClick r:id="rId7"/>
              </a:rPr>
              <a:t>http://www.ledgrowlightshq.co.uk/chlorophyll-plant-pigments</a:t>
            </a:r>
            <a:r>
              <a:rPr kumimoji="0" lang="el-GR" altLang="ja-JP"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l-GR" altLang="ja-JP"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ja-JP"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6511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8952"/>
            <a:ext cx="8240150" cy="3852804"/>
          </a:xfrm>
        </p:spPr>
        <p:txBody>
          <a:bodyPr>
            <a:noAutofit/>
          </a:bodyPr>
          <a:lstStyle/>
          <a:p>
            <a:pPr lvl="0">
              <a:buFont typeface="+mj-lt"/>
              <a:buAutoNum type="arabicPeriod"/>
            </a:pPr>
            <a:r>
              <a:rPr lang="el-GR" sz="1400" dirty="0" err="1"/>
              <a:t>Λάλια</a:t>
            </a:r>
            <a:r>
              <a:rPr lang="el-GR" sz="1400" dirty="0"/>
              <a:t>-</a:t>
            </a:r>
            <a:r>
              <a:rPr lang="el-GR" sz="1400" dirty="0" err="1"/>
              <a:t>Καντούρη</a:t>
            </a:r>
            <a:r>
              <a:rPr lang="el-GR" sz="1400" dirty="0"/>
              <a:t> Μ., Παπαστεφάνου Σ. </a:t>
            </a:r>
            <a:r>
              <a:rPr lang="el-GR" sz="1400" i="1" dirty="0"/>
              <a:t>Γενική και Ανόργανη Χημεία</a:t>
            </a:r>
            <a:r>
              <a:rPr lang="el-GR" sz="1400" dirty="0"/>
              <a:t>: </a:t>
            </a:r>
            <a:r>
              <a:rPr lang="el-GR" sz="1400" i="1" dirty="0"/>
              <a:t>Αρχές και Εργαστηριακές Ασκήσεις, </a:t>
            </a:r>
            <a:r>
              <a:rPr lang="el-GR" sz="1400" dirty="0"/>
              <a:t>2</a:t>
            </a:r>
            <a:r>
              <a:rPr lang="el-GR" sz="1400" baseline="30000" dirty="0"/>
              <a:t>η</a:t>
            </a:r>
            <a:r>
              <a:rPr lang="el-GR" sz="1400" dirty="0"/>
              <a:t> έκδοση,  Εκδόσεις Ζήτη, </a:t>
            </a:r>
            <a:r>
              <a:rPr lang="el-GR" sz="1400" dirty="0" err="1"/>
              <a:t>Θεσασαλονίκη</a:t>
            </a:r>
            <a:r>
              <a:rPr lang="el-GR" sz="1400" dirty="0"/>
              <a:t>, 2012.</a:t>
            </a:r>
          </a:p>
          <a:p>
            <a:pPr lvl="0">
              <a:buFont typeface="+mj-lt"/>
              <a:buAutoNum type="arabicPeriod"/>
            </a:pPr>
            <a:r>
              <a:rPr lang="el-GR" sz="1400" dirty="0"/>
              <a:t>Ξένου ΚΔ, Ξένου Ε. </a:t>
            </a:r>
            <a:r>
              <a:rPr lang="el-GR" sz="1400" i="1" dirty="0"/>
              <a:t>Γενική και Ανόργανη Χημεία</a:t>
            </a:r>
            <a:r>
              <a:rPr lang="el-GR" sz="1400" dirty="0"/>
              <a:t>, Μακεδονικές Εκδόσεις, </a:t>
            </a:r>
            <a:r>
              <a:rPr lang="el-GR" sz="1400" dirty="0" err="1"/>
              <a:t>Θεσασαλονίκη</a:t>
            </a:r>
            <a:r>
              <a:rPr lang="el-GR" sz="1400" dirty="0"/>
              <a:t>, 2009.</a:t>
            </a:r>
          </a:p>
          <a:p>
            <a:pPr lvl="0">
              <a:buFont typeface="+mj-lt"/>
              <a:buAutoNum type="arabicPeriod"/>
            </a:pPr>
            <a:r>
              <a:rPr lang="el-GR" sz="1400" dirty="0"/>
              <a:t>Ν. </a:t>
            </a:r>
            <a:r>
              <a:rPr lang="el-GR" sz="1400" dirty="0" err="1"/>
              <a:t>Λυδάκης</a:t>
            </a:r>
            <a:r>
              <a:rPr lang="el-GR" sz="1400" dirty="0"/>
              <a:t> – </a:t>
            </a:r>
            <a:r>
              <a:rPr lang="el-GR" sz="1400" dirty="0" err="1"/>
              <a:t>Σημαντήρης</a:t>
            </a:r>
            <a:r>
              <a:rPr lang="el-GR" sz="1400" dirty="0"/>
              <a:t>, </a:t>
            </a:r>
            <a:r>
              <a:rPr lang="el-GR" sz="1400" i="1" dirty="0"/>
              <a:t>ΓΕΝΙΚΗ ΧΗΜΕΙΑ &amp; ΕΝΟΡΓΑΝΗ ΑΝΑΛΥΣΗ:  Θέματα &amp;  Εργαστηριακές Ασκήσεις</a:t>
            </a:r>
            <a:r>
              <a:rPr lang="el-GR" sz="1400" dirty="0"/>
              <a:t>, Δεύτερη έκδοση, Εκδόσεις ΤΖΙΟΛΑ, Θεσσαλονίκη, 2009. </a:t>
            </a:r>
          </a:p>
          <a:p>
            <a:pPr lvl="0">
              <a:buFont typeface="+mj-lt"/>
              <a:buAutoNum type="arabicPeriod"/>
            </a:pPr>
            <a:r>
              <a:rPr lang="en-US" sz="1400" dirty="0"/>
              <a:t>Clark JM, Jr., Switzer, RL. </a:t>
            </a:r>
            <a:r>
              <a:rPr lang="el-GR" sz="1400" dirty="0"/>
              <a:t>Πειραματική Βιοχημεία, 2</a:t>
            </a:r>
            <a:r>
              <a:rPr lang="el-GR" sz="1400" baseline="30000" dirty="0"/>
              <a:t>η</a:t>
            </a:r>
            <a:r>
              <a:rPr lang="el-GR" sz="1400" dirty="0"/>
              <a:t> έκδοση. 2</a:t>
            </a:r>
            <a:r>
              <a:rPr lang="el-GR" sz="1400" baseline="30000" dirty="0"/>
              <a:t>η</a:t>
            </a:r>
            <a:r>
              <a:rPr lang="el-GR" sz="1400" dirty="0"/>
              <a:t> ανατύπωση. Πανεπιστημιακές Εκδόσεις Κρήτης, Ηράκλειο, 2000. </a:t>
            </a:r>
          </a:p>
          <a:p>
            <a:pPr lvl="0">
              <a:buFont typeface="+mj-lt"/>
              <a:buAutoNum type="arabicPeriod"/>
            </a:pPr>
            <a:r>
              <a:rPr lang="en-US" sz="1400" dirty="0" err="1"/>
              <a:t>McMurry</a:t>
            </a:r>
            <a:r>
              <a:rPr lang="en-US" sz="1400" dirty="0"/>
              <a:t> G</a:t>
            </a:r>
            <a:r>
              <a:rPr lang="el-GR" sz="1400" dirty="0"/>
              <a:t>. </a:t>
            </a:r>
            <a:r>
              <a:rPr lang="el-GR" sz="1400" i="1" dirty="0"/>
              <a:t>Οργανική Χημεία, </a:t>
            </a:r>
            <a:r>
              <a:rPr lang="el-GR" sz="1400" dirty="0"/>
              <a:t>Πανεπιστημιακές Εκδόσεις Κρήτης, Ηράκλειο, 2012 (ανατύπωση σε ενιαίο τόμο). </a:t>
            </a:r>
          </a:p>
          <a:p>
            <a:pPr lvl="0">
              <a:buFont typeface="+mj-lt"/>
              <a:buAutoNum type="arabicPeriod"/>
            </a:pPr>
            <a:r>
              <a:rPr lang="en-US" sz="1400" dirty="0"/>
              <a:t>Berg J, </a:t>
            </a:r>
            <a:r>
              <a:rPr lang="en-US" sz="1400" dirty="0" err="1"/>
              <a:t>Tymoczko</a:t>
            </a:r>
            <a:r>
              <a:rPr lang="en-US" sz="1400" dirty="0"/>
              <a:t> J, </a:t>
            </a:r>
            <a:r>
              <a:rPr lang="en-US" sz="1400" dirty="0" err="1"/>
              <a:t>Stryer</a:t>
            </a:r>
            <a:r>
              <a:rPr lang="en-US" sz="1400" dirty="0"/>
              <a:t> L. </a:t>
            </a:r>
            <a:r>
              <a:rPr lang="el-GR" sz="1400" i="1" dirty="0"/>
              <a:t>Βιοχημεία</a:t>
            </a:r>
            <a:r>
              <a:rPr lang="en-US" sz="1400" dirty="0"/>
              <a:t>, 7</a:t>
            </a:r>
            <a:r>
              <a:rPr lang="el-GR" sz="1400" baseline="30000" dirty="0"/>
              <a:t>η</a:t>
            </a:r>
            <a:r>
              <a:rPr lang="el-GR" sz="1400" dirty="0"/>
              <a:t> έκδοση</a:t>
            </a:r>
            <a:r>
              <a:rPr lang="en-US" sz="1400" dirty="0"/>
              <a:t>, </a:t>
            </a:r>
            <a:r>
              <a:rPr lang="el-GR" sz="1400" dirty="0"/>
              <a:t>Πανεπιστημιακές Εκδόσεις Κρήτης</a:t>
            </a:r>
            <a:r>
              <a:rPr lang="en-US" sz="1400" dirty="0"/>
              <a:t>, </a:t>
            </a:r>
            <a:r>
              <a:rPr lang="el-GR" sz="1400" dirty="0"/>
              <a:t>Ηράκλειο</a:t>
            </a:r>
            <a:r>
              <a:rPr lang="en-US" sz="1400" dirty="0"/>
              <a:t>, 2014. </a:t>
            </a:r>
            <a:endParaRPr lang="el-GR" sz="1400" dirty="0"/>
          </a:p>
          <a:p>
            <a:pPr lvl="0">
              <a:buFont typeface="+mj-lt"/>
              <a:buAutoNum type="arabicPeriod"/>
            </a:pPr>
            <a:r>
              <a:rPr lang="en-US" sz="1400" dirty="0"/>
              <a:t>Pauling, L. </a:t>
            </a:r>
            <a:r>
              <a:rPr lang="en-US" sz="1400" i="1" dirty="0"/>
              <a:t>General Chemistry</a:t>
            </a:r>
            <a:r>
              <a:rPr lang="en-US" sz="1400" dirty="0"/>
              <a:t>, Dover Publications, New York, 1970</a:t>
            </a:r>
            <a:r>
              <a:rPr lang="en-GB" sz="1400" dirty="0"/>
              <a:t>. </a:t>
            </a:r>
            <a:endParaRPr lang="el-GR" sz="1400" dirty="0"/>
          </a:p>
          <a:p>
            <a:pPr lvl="0">
              <a:buFont typeface="+mj-lt"/>
              <a:buAutoNum type="arabicPeriod"/>
            </a:pPr>
            <a:r>
              <a:rPr lang="en-GB" sz="1400" dirty="0"/>
              <a:t>Jones L. and Atkins P. </a:t>
            </a:r>
            <a:r>
              <a:rPr lang="en-GB" sz="1400" i="1" dirty="0"/>
              <a:t>Chemistry: Molecules, Matter, and Change</a:t>
            </a:r>
            <a:r>
              <a:rPr lang="en-GB" sz="1400" dirty="0"/>
              <a:t>, 4</a:t>
            </a:r>
            <a:r>
              <a:rPr lang="en-GB" sz="1400" baseline="30000" dirty="0"/>
              <a:t>th</a:t>
            </a:r>
            <a:r>
              <a:rPr lang="en-GB" sz="1400" dirty="0"/>
              <a:t> edition, WH Freeman, New York, 2000. </a:t>
            </a:r>
            <a:endParaRPr lang="el-GR" sz="1400" dirty="0"/>
          </a:p>
          <a:p>
            <a:pPr lvl="0">
              <a:buFont typeface="+mj-lt"/>
              <a:buAutoNum type="arabicPeriod"/>
            </a:pPr>
            <a:r>
              <a:rPr lang="en-US" sz="1400" dirty="0"/>
              <a:t>Young</a:t>
            </a:r>
            <a:r>
              <a:rPr lang="el-GR" sz="1400" dirty="0"/>
              <a:t>, </a:t>
            </a:r>
            <a:r>
              <a:rPr lang="en-US" sz="1400" dirty="0"/>
              <a:t>H</a:t>
            </a:r>
            <a:r>
              <a:rPr lang="el-GR" sz="1400" dirty="0"/>
              <a:t>, </a:t>
            </a:r>
            <a:r>
              <a:rPr lang="en-US" sz="1400" dirty="0"/>
              <a:t>Freedman R</a:t>
            </a:r>
            <a:r>
              <a:rPr lang="el-GR" sz="1400" dirty="0"/>
              <a:t>. </a:t>
            </a:r>
            <a:r>
              <a:rPr lang="el-GR" sz="1400" i="1" dirty="0"/>
              <a:t>Πανεπιστημιακή Φυσική, με σύγχρονη φυσική</a:t>
            </a:r>
            <a:r>
              <a:rPr lang="el-GR" sz="1400" dirty="0"/>
              <a:t>. Εκδόσεις </a:t>
            </a:r>
            <a:r>
              <a:rPr lang="el-GR" sz="1400" dirty="0" err="1"/>
              <a:t>Παπαζήση</a:t>
            </a:r>
            <a:r>
              <a:rPr lang="el-GR" sz="1400" dirty="0"/>
              <a:t>. Αθήνα, 2012.</a:t>
            </a:r>
          </a:p>
        </p:txBody>
      </p:sp>
    </p:spTree>
    <p:extLst>
      <p:ext uri="{BB962C8B-B14F-4D97-AF65-F5344CB8AC3E}">
        <p14:creationId xmlns:p14="http://schemas.microsoft.com/office/powerpoint/2010/main" val="4191388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12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13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Παπαδόπουλος,</a:t>
            </a:r>
            <a:r>
              <a:rPr lang="en-US" sz="2400" dirty="0" smtClean="0">
                <a:solidFill>
                  <a:schemeClr val="bg1">
                    <a:lumMod val="50000"/>
                  </a:schemeClr>
                </a:solidFill>
              </a:rPr>
              <a:t> </a:t>
            </a:r>
            <a:r>
              <a:rPr lang="el-GR" sz="2400" dirty="0" smtClean="0">
                <a:solidFill>
                  <a:schemeClr val="bg1">
                    <a:lumMod val="50000"/>
                  </a:schemeClr>
                </a:solidFill>
              </a:rPr>
              <a:t>Γ. Γεωργική Χημεία. </a:t>
            </a:r>
            <a:r>
              <a:rPr lang="el-GR" sz="2400" dirty="0">
                <a:solidFill>
                  <a:schemeClr val="bg1">
                    <a:lumMod val="50000"/>
                  </a:schemeClr>
                </a:solidFill>
              </a:rPr>
              <a:t>Τεχνολογικό Ίδρυμα </a:t>
            </a:r>
            <a:r>
              <a:rPr lang="el-GR" sz="2400" dirty="0" smtClean="0">
                <a:solidFill>
                  <a:schemeClr val="bg1">
                    <a:lumMod val="50000"/>
                  </a:schemeClr>
                </a:solidFill>
              </a:rPr>
              <a:t>Ηπείρου. Διαθέσιμο από:</a:t>
            </a:r>
            <a:endParaRPr lang="el-GR" sz="2400" dirty="0">
              <a:solidFill>
                <a:schemeClr val="bg1">
                  <a:lumMod val="50000"/>
                </a:schemeClr>
              </a:solidFill>
            </a:endParaRPr>
          </a:p>
          <a:p>
            <a:pPr algn="just"/>
            <a:r>
              <a:rPr lang="en-US" sz="2400" dirty="0">
                <a:solidFill>
                  <a:schemeClr val="bg1">
                    <a:lumMod val="50000"/>
                  </a:schemeClr>
                </a:solidFill>
              </a:rPr>
              <a:t>http://eclass.teiep.gr/courses/DEMO118/</a:t>
            </a:r>
            <a:endParaRPr lang="el-GR" sz="2400" dirty="0">
              <a:solidFill>
                <a:schemeClr val="bg1">
                  <a:lumMod val="50000"/>
                </a:schemeClr>
              </a:solidFill>
            </a:endParaRPr>
          </a:p>
        </p:txBody>
      </p:sp>
    </p:spTree>
    <p:extLst>
      <p:ext uri="{BB962C8B-B14F-4D97-AF65-F5344CB8AC3E}">
        <p14:creationId xmlns:p14="http://schemas.microsoft.com/office/powerpoint/2010/main" val="1819757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Αντώνιος Σακελλάριος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b="1" dirty="0" err="1"/>
              <a:t>φασματοφωτομετρία</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Τεχνολόγων Γεωπόνων</a:t>
            </a:r>
          </a:p>
          <a:p>
            <a:pPr algn="l"/>
            <a:r>
              <a:rPr lang="el-GR" b="1" dirty="0"/>
              <a:t>Γεωργική Χημεία</a:t>
            </a:r>
          </a:p>
          <a:p>
            <a:pPr algn="l"/>
            <a:r>
              <a:rPr lang="el-GR" sz="2800" b="1" dirty="0" smtClean="0"/>
              <a:t>Ενότητα </a:t>
            </a:r>
            <a:r>
              <a:rPr lang="en-US" sz="2800" b="1" smtClean="0"/>
              <a:t>10</a:t>
            </a:r>
            <a:r>
              <a:rPr lang="el-GR" sz="2800" b="1" smtClean="0"/>
              <a:t>:</a:t>
            </a:r>
            <a:r>
              <a:rPr lang="en-US" sz="2800" dirty="0" smtClean="0"/>
              <a:t> </a:t>
            </a:r>
            <a:r>
              <a:rPr lang="el-GR" sz="2800" b="1" dirty="0" err="1"/>
              <a:t>φασματοφωτομετρία</a:t>
            </a:r>
            <a:endParaRPr lang="el-GR" sz="2800" b="1" dirty="0" smtClean="0"/>
          </a:p>
          <a:p>
            <a:pPr algn="l"/>
            <a:r>
              <a:rPr lang="el-GR" sz="2800" dirty="0" smtClean="0">
                <a:solidFill>
                  <a:schemeClr val="tx2">
                    <a:lumMod val="50000"/>
                  </a:schemeClr>
                </a:solidFill>
              </a:rPr>
              <a:t>Γεώργιος Παπαδόπουλος</a:t>
            </a:r>
          </a:p>
          <a:p>
            <a:pPr algn="l">
              <a:lnSpc>
                <a:spcPts val="2600"/>
              </a:lnSpc>
            </a:pPr>
            <a:r>
              <a:rPr lang="el-GR" sz="2400" dirty="0" smtClean="0">
                <a:solidFill>
                  <a:schemeClr val="tx2">
                    <a:lumMod val="50000"/>
                  </a:schemeClr>
                </a:solidFill>
              </a:rPr>
              <a:t>Καθηγητής</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r>
              <a:rPr lang="el-GR" dirty="0" smtClean="0"/>
              <a:t>Εισαγωγή</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a:t>Η θεωρία του φωτός και των χρωμάτων ήταν κάτι που αναπόφευκτα θα διήγειρε τη περιέργεια και τη φαντασία του ανθρώπου. </a:t>
            </a:r>
            <a:endParaRPr lang="el-GR" dirty="0" smtClean="0"/>
          </a:p>
          <a:p>
            <a:r>
              <a:rPr lang="el-GR" dirty="0" smtClean="0"/>
              <a:t>Ο </a:t>
            </a:r>
            <a:r>
              <a:rPr lang="el-GR" dirty="0"/>
              <a:t>άνθρωπος έμαθε να παίζει με το φως και τα χρώματα πολύ πριν καταλάβει τη φύση τους, ένα εκπληκτικό σχόλιο για το πώς μπορεί να λειτουργήσει και κάτω από ελλιπέστατη πληροφόρηση το ανθρώπινο γένος. </a:t>
            </a:r>
            <a:endParaRPr lang="el-GR" dirty="0" smtClean="0"/>
          </a:p>
          <a:p>
            <a:r>
              <a:rPr lang="el-GR" dirty="0" smtClean="0"/>
              <a:t>Έτσι</a:t>
            </a:r>
            <a:r>
              <a:rPr lang="el-GR" dirty="0"/>
              <a:t>, από νωρίς ο άνθρωπος πρόσεξε ότι διάφορα φυτά (σε ρίζες, καρπούς και φύλλα) είχαν έγχρωμες ουσίες (χρωστικές) οι οποίες μπορούσαν να εκχυλιστούν, με ζεστό ή κρύο νερό, ή κάποιο άλλο κοινό διαλύτη, και στη συνέχεια να χρησιμοποιηθούν για τη βαφή ρούχων. </a:t>
            </a:r>
            <a:endParaRPr lang="el-GR" dirty="0" smtClean="0"/>
          </a:p>
          <a:p>
            <a:r>
              <a:rPr lang="el-GR" dirty="0" smtClean="0"/>
              <a:t>Στη </a:t>
            </a:r>
            <a:r>
              <a:rPr lang="el-GR" dirty="0"/>
              <a:t>Δυτική Ευρώπη και την Αμερική, η βιομηχανική παραγωγή χρωστικών ουσιών άρχισε από τα τέλη του 18</a:t>
            </a:r>
            <a:r>
              <a:rPr lang="el-GR" baseline="30000" dirty="0"/>
              <a:t>ου</a:t>
            </a:r>
            <a:r>
              <a:rPr lang="el-GR" dirty="0"/>
              <a:t> αιώνα και συνεχίζει μέχρι τις ημέρες μας.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294151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a:t>
            </a:r>
          </a:p>
        </p:txBody>
      </p:sp>
      <p:sp>
        <p:nvSpPr>
          <p:cNvPr id="3" name="Θέση περιεχομένου 2"/>
          <p:cNvSpPr>
            <a:spLocks noGrp="1"/>
          </p:cNvSpPr>
          <p:nvPr>
            <p:ph idx="1"/>
          </p:nvPr>
        </p:nvSpPr>
        <p:spPr/>
        <p:txBody>
          <a:bodyPr>
            <a:normAutofit fontScale="62500" lnSpcReduction="20000"/>
          </a:bodyPr>
          <a:lstStyle/>
          <a:p>
            <a:r>
              <a:rPr lang="el-GR" dirty="0"/>
              <a:t>πρέπει να κατανοήσουμε ότι </a:t>
            </a:r>
            <a:r>
              <a:rPr lang="el-GR" i="1" dirty="0"/>
              <a:t>το φως είναι κύμα και σωματίδιο</a:t>
            </a:r>
            <a:r>
              <a:rPr lang="el-GR" dirty="0"/>
              <a:t>. </a:t>
            </a:r>
            <a:r>
              <a:rPr lang="el-GR" i="1" dirty="0"/>
              <a:t>Εγκάρσιο κύμα</a:t>
            </a:r>
            <a:r>
              <a:rPr lang="el-GR" dirty="0"/>
              <a:t> με ταχύτητα στο κενό ίση με </a:t>
            </a:r>
            <a:r>
              <a:rPr lang="en-US" dirty="0"/>
              <a:t>c</a:t>
            </a:r>
            <a:r>
              <a:rPr lang="el-GR" dirty="0"/>
              <a:t> = 3 </a:t>
            </a:r>
            <a:r>
              <a:rPr lang="en-US" dirty="0"/>
              <a:t>x</a:t>
            </a:r>
            <a:r>
              <a:rPr lang="el-GR" dirty="0"/>
              <a:t> 10</a:t>
            </a:r>
            <a:r>
              <a:rPr lang="el-GR" baseline="30000" dirty="0"/>
              <a:t>8</a:t>
            </a:r>
            <a:r>
              <a:rPr lang="el-GR" dirty="0"/>
              <a:t> </a:t>
            </a:r>
            <a:r>
              <a:rPr lang="en-US" dirty="0"/>
              <a:t>m</a:t>
            </a:r>
            <a:r>
              <a:rPr lang="el-GR" dirty="0"/>
              <a:t>/</a:t>
            </a:r>
            <a:r>
              <a:rPr lang="en-US" dirty="0"/>
              <a:t>s</a:t>
            </a:r>
            <a:r>
              <a:rPr lang="el-GR" dirty="0"/>
              <a:t>, και με τη </a:t>
            </a:r>
            <a:r>
              <a:rPr lang="el-GR" dirty="0" smtClean="0"/>
              <a:t>σχέση</a:t>
            </a:r>
            <a:endParaRPr lang="el-GR" dirty="0"/>
          </a:p>
          <a:p>
            <a:pPr marL="0" indent="0">
              <a:buNone/>
            </a:pPr>
            <a:r>
              <a:rPr lang="en-US" b="1" dirty="0"/>
              <a:t>c</a:t>
            </a:r>
            <a:r>
              <a:rPr lang="el-GR" b="1" dirty="0"/>
              <a:t> = </a:t>
            </a:r>
            <a:r>
              <a:rPr lang="el-GR" b="1" i="1" dirty="0"/>
              <a:t>λ ∙ </a:t>
            </a:r>
            <a:r>
              <a:rPr lang="el-GR" b="1" i="1" dirty="0" smtClean="0"/>
              <a:t>ν</a:t>
            </a:r>
            <a:endParaRPr lang="el-GR" dirty="0"/>
          </a:p>
          <a:p>
            <a:r>
              <a:rPr lang="el-GR" dirty="0"/>
              <a:t>όπου </a:t>
            </a:r>
            <a:r>
              <a:rPr lang="el-GR" i="1" dirty="0"/>
              <a:t>λ</a:t>
            </a:r>
            <a:r>
              <a:rPr lang="el-GR" dirty="0"/>
              <a:t> = μήκος κύματος, και </a:t>
            </a:r>
            <a:r>
              <a:rPr lang="el-GR" i="1" dirty="0"/>
              <a:t>ν</a:t>
            </a:r>
            <a:r>
              <a:rPr lang="el-GR" dirty="0"/>
              <a:t> =συχνότητα του κύματος</a:t>
            </a:r>
            <a:r>
              <a:rPr lang="el-GR" dirty="0" smtClean="0"/>
              <a:t>.</a:t>
            </a:r>
            <a:endParaRPr lang="el-GR" dirty="0"/>
          </a:p>
          <a:p>
            <a:r>
              <a:rPr lang="el-GR" dirty="0"/>
              <a:t>Σε ένα </a:t>
            </a:r>
            <a:r>
              <a:rPr lang="el-GR" i="1" dirty="0"/>
              <a:t>εγκάρσιο κύμα</a:t>
            </a:r>
            <a:r>
              <a:rPr lang="el-GR" dirty="0"/>
              <a:t> (</a:t>
            </a:r>
            <a:r>
              <a:rPr lang="el-GR" i="1" dirty="0"/>
              <a:t>όπου η κατεύθυνση διάδοσης είναι κάθετη προς τη κατεύθυνση ταλάντωσης</a:t>
            </a:r>
            <a:r>
              <a:rPr lang="el-GR" dirty="0"/>
              <a:t>, όπως π.χ. τα κύματα που παράγονται αν σε μια λίμνη πέσει κάθετα μια βαριά πέτρα), ορίζεται ως </a:t>
            </a:r>
            <a:r>
              <a:rPr lang="el-GR" i="1" dirty="0"/>
              <a:t>μήκος κύματος</a:t>
            </a:r>
            <a:r>
              <a:rPr lang="el-GR" dirty="0"/>
              <a:t> η απόσταση μεταξύ δύο διαδοχικών ανώτατων σημείων ανύψωσης (ορέων ή λόφων), και συχνότητα το πόσα μήκη κύματος διανύει το διαδιδόμενο κύμα σε διάστημα 1 </a:t>
            </a:r>
            <a:r>
              <a:rPr lang="en-US" dirty="0"/>
              <a:t>s</a:t>
            </a:r>
            <a:r>
              <a:rPr lang="el-GR" dirty="0"/>
              <a:t>. Αντίστοιχα, </a:t>
            </a:r>
            <a:r>
              <a:rPr lang="el-GR" i="1" dirty="0"/>
              <a:t>κοιλάδα</a:t>
            </a:r>
            <a:r>
              <a:rPr lang="el-GR" dirty="0"/>
              <a:t> ορίζεται ως το κατώτατο σημείο ενός παλλόμενου εγκάρσιου κύματος.</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236998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Εγκάρσιο κύμα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pic>
        <p:nvPicPr>
          <p:cNvPr id="9218" name="Picture 2" descr="File:Crest trough el.sv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23528" y="1407730"/>
            <a:ext cx="1943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1" descr="http://upload.wikimedia.org/wikipedia/commons/e/e4/Sine_waves_different_frequencies.pn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303622" y="1400944"/>
            <a:ext cx="45720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Rectangle 5"/>
          <p:cNvSpPr>
            <a:spLocks noChangeArrowheads="1"/>
          </p:cNvSpPr>
          <p:nvPr/>
        </p:nvSpPr>
        <p:spPr bwMode="auto">
          <a:xfrm>
            <a:off x="323528" y="2985120"/>
            <a:ext cx="79208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ja-JP"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Εικόνα 2. Α. Εγκάρσιο κύμα. Β. Πέντε εγκάρσια κύματα που έχουν την ίδια ταχύτητα. Όπου είναι μεγάλο το μήκος κύματος είναι μικρή η συχνότητα και αντίστροφα. Πηγή: </a:t>
            </a:r>
            <a:r>
              <a:rPr kumimoji="0" lang="en-US" altLang="ja-JP"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Wikipedia</a:t>
            </a:r>
            <a:r>
              <a:rPr kumimoji="0" lang="el-GR" altLang="ja-JP"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όροι κύμα, συχνότητα, πρόσβαση στις 25/03/2014. </a:t>
            </a:r>
            <a:endParaRPr kumimoji="0" lang="el-GR" altLang="ja-JP"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9991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Ηλεκτρομαγνητικό φάσμα</a:t>
            </a:r>
          </a:p>
        </p:txBody>
      </p:sp>
      <p:sp>
        <p:nvSpPr>
          <p:cNvPr id="3" name="Θέση περιεχομένου 2"/>
          <p:cNvSpPr>
            <a:spLocks noGrp="1"/>
          </p:cNvSpPr>
          <p:nvPr>
            <p:ph idx="1"/>
          </p:nvPr>
        </p:nvSpPr>
        <p:spPr>
          <a:xfrm>
            <a:off x="457200" y="1333500"/>
            <a:ext cx="3970784" cy="3771636"/>
          </a:xfrm>
        </p:spPr>
        <p:txBody>
          <a:bodyPr>
            <a:normAutofit fontScale="62500" lnSpcReduction="20000"/>
          </a:bodyPr>
          <a:lstStyle/>
          <a:p>
            <a:r>
              <a:rPr lang="el-GR" i="1" dirty="0" smtClean="0"/>
              <a:t>Ηλεκτρομαγνητικό </a:t>
            </a:r>
            <a:r>
              <a:rPr lang="el-GR" i="1" dirty="0"/>
              <a:t>φάσμα</a:t>
            </a:r>
            <a:r>
              <a:rPr lang="el-GR" dirty="0"/>
              <a:t>, ονομάζεται το σύνολο των ακτινοβολιών (και κυμάτων) εκείνων που ταξιδεύουν στο κενό με ταχύτητα ίση με τη ταχύτητα του ορατού φωτός σε αυτό το μέσο.</a:t>
            </a:r>
          </a:p>
          <a:p>
            <a:r>
              <a:rPr lang="el-GR" dirty="0"/>
              <a:t>Αν μείνουμε στο μέρος του ηλεκτρομαγνητικό φάσματος που είναι κοντά στο </a:t>
            </a:r>
            <a:r>
              <a:rPr lang="el-GR" i="1" dirty="0"/>
              <a:t>ορατό φώς</a:t>
            </a:r>
            <a:r>
              <a:rPr lang="el-GR" dirty="0"/>
              <a:t> (δηλαδή την ακτινοβολία που αντιλαμβανόμαστε με τα μάτια μας), θα δούμε τις εξής ακτινοβολίες:</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pic>
        <p:nvPicPr>
          <p:cNvPr id="10242" name="Picture 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633364"/>
            <a:ext cx="421798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4644008" y="4265236"/>
            <a:ext cx="4032448" cy="1477328"/>
          </a:xfrm>
          <a:prstGeom prst="rect">
            <a:avLst/>
          </a:prstGeom>
        </p:spPr>
        <p:txBody>
          <a:bodyPr wrap="square">
            <a:spAutoFit/>
          </a:bodyPr>
          <a:lstStyle/>
          <a:p>
            <a:r>
              <a:rPr lang="el-GR" dirty="0"/>
              <a:t>Το φάσμα της ορατής ακτινοβολίας, καθώς και οι πλησιέστερες στη ορατή ακτινοβολίες του ηλεκτρομαγνητικού φάσματος. Από </a:t>
            </a:r>
            <a:r>
              <a:rPr lang="en-US" u="sng" dirty="0">
                <a:hlinkClick r:id="rId3"/>
              </a:rPr>
              <a:t>www</a:t>
            </a:r>
            <a:r>
              <a:rPr lang="el-GR" u="sng" dirty="0">
                <a:hlinkClick r:id="rId3"/>
              </a:rPr>
              <a:t>.</a:t>
            </a:r>
            <a:r>
              <a:rPr lang="en-US" u="sng" dirty="0" err="1">
                <a:hlinkClick r:id="rId3"/>
              </a:rPr>
              <a:t>Cyprusbiology</a:t>
            </a:r>
            <a:r>
              <a:rPr lang="el-GR" u="sng" dirty="0">
                <a:hlinkClick r:id="rId3"/>
              </a:rPr>
              <a:t>.</a:t>
            </a:r>
            <a:r>
              <a:rPr lang="en-US" u="sng" dirty="0">
                <a:hlinkClick r:id="rId3"/>
              </a:rPr>
              <a:t>com</a:t>
            </a:r>
            <a:r>
              <a:rPr lang="el-GR" dirty="0"/>
              <a:t>.</a:t>
            </a:r>
          </a:p>
          <a:p>
            <a:r>
              <a:rPr lang="el-GR" dirty="0"/>
              <a:t> </a:t>
            </a:r>
          </a:p>
        </p:txBody>
      </p:sp>
    </p:spTree>
    <p:extLst>
      <p:ext uri="{BB962C8B-B14F-4D97-AF65-F5344CB8AC3E}">
        <p14:creationId xmlns:p14="http://schemas.microsoft.com/office/powerpoint/2010/main" val="72856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φάσμα απορρόφησης</a:t>
            </a:r>
          </a:p>
        </p:txBody>
      </p:sp>
      <p:sp>
        <p:nvSpPr>
          <p:cNvPr id="3" name="Θέση περιεχομένου 2"/>
          <p:cNvSpPr>
            <a:spLocks noGrp="1"/>
          </p:cNvSpPr>
          <p:nvPr>
            <p:ph idx="1"/>
          </p:nvPr>
        </p:nvSpPr>
        <p:spPr/>
        <p:txBody>
          <a:bodyPr>
            <a:normAutofit fontScale="85000" lnSpcReduction="10000"/>
          </a:bodyPr>
          <a:lstStyle/>
          <a:p>
            <a:r>
              <a:rPr lang="el-GR" dirty="0"/>
              <a:t>Ο </a:t>
            </a:r>
            <a:r>
              <a:rPr lang="en-US" dirty="0" err="1"/>
              <a:t>Kirchoff</a:t>
            </a:r>
            <a:r>
              <a:rPr lang="el-GR" dirty="0"/>
              <a:t> παρατήρησε ότι κάθε καθαρή ουσία που είχε (κυρίως σε αέρια κατάσταση) είχε τη δυνατότητα να απορροφά ορατό φως σε κάποιο συγκεκριμένο μήκος κύματος, χαρακτηριστικό για την ουσία. </a:t>
            </a:r>
            <a:endParaRPr lang="el-GR" dirty="0" smtClean="0"/>
          </a:p>
          <a:p>
            <a:r>
              <a:rPr lang="el-GR" dirty="0" smtClean="0"/>
              <a:t>Τη </a:t>
            </a:r>
            <a:r>
              <a:rPr lang="el-GR" dirty="0"/>
              <a:t>καταγραφή των μηκών κύματος απορρόφησης της ουσίας σε σχέση με το ορατό ηλεκτρομαγνητικό φάσμα, ο </a:t>
            </a:r>
            <a:r>
              <a:rPr lang="en-US" dirty="0" err="1"/>
              <a:t>Kirchoff</a:t>
            </a:r>
            <a:r>
              <a:rPr lang="en-US" dirty="0"/>
              <a:t> </a:t>
            </a:r>
            <a:r>
              <a:rPr lang="el-GR" dirty="0"/>
              <a:t>την ονόμασε </a:t>
            </a:r>
            <a:r>
              <a:rPr lang="el-GR" i="1" dirty="0"/>
              <a:t>φάσμα απορρόφησης</a:t>
            </a:r>
            <a:r>
              <a:rPr lang="el-GR" dirty="0"/>
              <a:t>, όρος που χρησιμοποιείται μέχρι και σήμερα. </a:t>
            </a:r>
            <a:endParaRPr lang="el-GR"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1878325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1330</TotalTime>
  <Words>1043</Words>
  <Application>Microsoft Office PowerPoint</Application>
  <PresentationFormat>Προβολή στην οθόνη (16:10)</PresentationFormat>
  <Paragraphs>96</Paragraphs>
  <Slides>16</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Γεωργική Χημεία</vt:lpstr>
      <vt:lpstr>Παρουσίαση του PowerPoint</vt:lpstr>
      <vt:lpstr>Άδειες Χρήσης</vt:lpstr>
      <vt:lpstr>Χρηματοδότηση</vt:lpstr>
      <vt:lpstr>Εισαγωγή</vt:lpstr>
      <vt:lpstr>Εισαγωγή</vt:lpstr>
      <vt:lpstr>Εγκάρσιο κύμα</vt:lpstr>
      <vt:lpstr>Ηλεκτρομαγνητικό φάσμα</vt:lpstr>
      <vt:lpstr>φάσμα απορρόφησης</vt:lpstr>
      <vt:lpstr>φάσμα απορρόφησης</vt:lpstr>
      <vt:lpstr>Βιβλιογραφία</vt:lpstr>
      <vt:lpstr>Διατήρηση Σημειωμάτων</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cosine</cp:lastModifiedBy>
  <cp:revision>177</cp:revision>
  <dcterms:created xsi:type="dcterms:W3CDTF">2012-09-06T09:03:05Z</dcterms:created>
  <dcterms:modified xsi:type="dcterms:W3CDTF">2015-11-22T17:58:49Z</dcterms:modified>
</cp:coreProperties>
</file>