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9" r:id="rId3"/>
    <p:sldId id="257" r:id="rId4"/>
    <p:sldId id="259" r:id="rId5"/>
    <p:sldId id="261" r:id="rId6"/>
    <p:sldId id="348" r:id="rId7"/>
    <p:sldId id="351" r:id="rId8"/>
    <p:sldId id="350" r:id="rId9"/>
    <p:sldId id="349" r:id="rId10"/>
    <p:sldId id="353" r:id="rId11"/>
    <p:sldId id="352" r:id="rId12"/>
    <p:sldId id="347" r:id="rId13"/>
    <p:sldId id="346" r:id="rId14"/>
    <p:sldId id="354" r:id="rId15"/>
    <p:sldId id="357" r:id="rId16"/>
    <p:sldId id="356" r:id="rId17"/>
    <p:sldId id="355" r:id="rId18"/>
    <p:sldId id="290" r:id="rId19"/>
    <p:sldId id="291" r:id="rId20"/>
    <p:sldId id="292" r:id="rId21"/>
    <p:sldId id="293" r:id="rId22"/>
    <p:sldId id="294" r:id="rId23"/>
    <p:sldId id="295" r:id="rId24"/>
    <p:sldId id="280" r:id="rId25"/>
  </p:sldIdLst>
  <p:sldSz cx="9144000" cy="5715000" type="screen16x1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n-US" altLang="zh-CN" dirty="0" smtClean="0">
                <a:cs typeface="Segoe UI" pitchFamily="18" charset="0"/>
              </a:rPr>
              <a:t>Οικονοµική</a:t>
            </a:r>
            <a:r>
              <a:rPr lang="en-US" altLang="zh-CN" dirty="0" smtClean="0">
                <a:cs typeface="Times New Roman" pitchFamily="18" charset="0"/>
              </a:rPr>
              <a:t> </a:t>
            </a:r>
            <a:r>
              <a:rPr lang="en-US" altLang="zh-CN" dirty="0" err="1" smtClean="0">
                <a:cs typeface="Segoe UI" pitchFamily="18" charset="0"/>
              </a:rPr>
              <a:t>Εργασίας</a:t>
            </a:r>
            <a:r>
              <a:rPr lang="en-US" altLang="zh-CN" dirty="0" smtClean="0">
                <a:cs typeface="Times New Roman" pitchFamily="18" charset="0"/>
              </a:rPr>
              <a:t> </a:t>
            </a:r>
            <a:r>
              <a:rPr lang="en-US" altLang="zh-CN" dirty="0" smtClean="0">
                <a:cs typeface="Segoe UI" pitchFamily="18" charset="0"/>
              </a:rPr>
              <a:t>και</a:t>
            </a:r>
            <a:r>
              <a:rPr lang="en-US" altLang="zh-CN" dirty="0" smtClean="0">
                <a:cs typeface="Times New Roman" pitchFamily="18" charset="0"/>
              </a:rPr>
              <a:t> </a:t>
            </a:r>
            <a:r>
              <a:rPr lang="en-US" altLang="zh-CN" dirty="0" err="1" smtClean="0">
                <a:cs typeface="Segoe UI" pitchFamily="18" charset="0"/>
              </a:rPr>
              <a:t>Εργασιακές</a:t>
            </a:r>
            <a:r>
              <a:rPr lang="en-US" altLang="zh-CN" dirty="0" smtClean="0">
                <a:cs typeface="Times New Roman" pitchFamily="18" charset="0"/>
              </a:rPr>
              <a:t> </a:t>
            </a:r>
            <a:r>
              <a:rPr lang="en-US" altLang="zh-CN" dirty="0" err="1" smtClean="0">
                <a:cs typeface="Segoe UI" pitchFamily="18" charset="0"/>
              </a:rPr>
              <a:t>Σχέσεις</a:t>
            </a:r>
            <a:endParaRPr lang="el-GR" dirty="0"/>
          </a:p>
        </p:txBody>
      </p:sp>
      <p:sp>
        <p:nvSpPr>
          <p:cNvPr id="3" name="Υπότιτλος 2"/>
          <p:cNvSpPr>
            <a:spLocks noGrp="1"/>
          </p:cNvSpPr>
          <p:nvPr>
            <p:ph type="subTitle" idx="1"/>
          </p:nvPr>
        </p:nvSpPr>
        <p:spPr>
          <a:xfrm>
            <a:off x="611560" y="3145532"/>
            <a:ext cx="7776864" cy="1112461"/>
          </a:xfrm>
        </p:spPr>
        <p:txBody>
          <a:bodyPr>
            <a:noAutofit/>
          </a:bodyPr>
          <a:lstStyle/>
          <a:p>
            <a:r>
              <a:rPr lang="el-GR" altLang="zh-CN" sz="2800" b="1" dirty="0" smtClean="0">
                <a:cs typeface="Segoe UI" pitchFamily="18" charset="0"/>
              </a:rPr>
              <a:t>Προσδιορισμός Μισθού και Απασχόλησης</a:t>
            </a:r>
          </a:p>
          <a:p>
            <a:r>
              <a:rPr lang="en-US" altLang="zh-CN" sz="2800" dirty="0" err="1"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25400" algn="l"/>
                <a:tab pos="279400" algn="l"/>
                <a:tab pos="2438400" algn="l"/>
              </a:tabLst>
            </a:pPr>
            <a:r>
              <a:rPr lang="el-GR" altLang="zh-CN" sz="2800" b="1" dirty="0" smtClean="0">
                <a:solidFill>
                  <a:srgbClr val="000000"/>
                </a:solidFill>
                <a:cs typeface="Segoe UI" pitchFamily="18" charset="0"/>
              </a:rPr>
              <a:t>Βασικά Επιδόματα</a:t>
            </a:r>
          </a:p>
          <a:p>
            <a:pPr marL="0" indent="0" algn="just">
              <a:lnSpc>
                <a:spcPct val="80000"/>
              </a:lnSpc>
              <a:buNone/>
              <a:tabLst>
                <a:tab pos="25400" algn="l"/>
                <a:tab pos="279400" algn="l"/>
                <a:tab pos="2438400" algn="l"/>
              </a:tabLst>
            </a:pPr>
            <a:r>
              <a:rPr lang="el-GR" altLang="zh-CN" sz="2400" dirty="0" smtClean="0">
                <a:solidFill>
                  <a:srgbClr val="000000"/>
                </a:solidFill>
                <a:cs typeface="Segoe UI" pitchFamily="18" charset="0"/>
              </a:rPr>
              <a:t>Επίδομα Ωρίμανσης: καταβάλλεται για το σύνολο του </a:t>
            </a:r>
            <a:r>
              <a:rPr lang="el-GR" altLang="zh-CN" sz="2400" dirty="0" err="1" smtClean="0">
                <a:solidFill>
                  <a:srgbClr val="000000"/>
                </a:solidFill>
                <a:cs typeface="Segoe UI" pitchFamily="18" charset="0"/>
              </a:rPr>
              <a:t>χρόνουπηρεσίας</a:t>
            </a:r>
            <a:r>
              <a:rPr lang="el-GR" altLang="zh-CN" sz="2400" dirty="0" smtClean="0">
                <a:solidFill>
                  <a:srgbClr val="000000"/>
                </a:solidFill>
                <a:cs typeface="Segoe UI" pitchFamily="18" charset="0"/>
              </a:rPr>
              <a:t> του εργαζόμενου που έχει διανυθεί στον ίδιο και άλλο εργοδότη ( και αποδεικνύεται με πιστοποιητικό προϋπηρεσίας ).</a:t>
            </a:r>
          </a:p>
          <a:p>
            <a:pPr marL="0" indent="0" algn="just">
              <a:lnSpc>
                <a:spcPct val="80000"/>
              </a:lnSpc>
              <a:buNone/>
              <a:tabLst>
                <a:tab pos="25400" algn="l"/>
                <a:tab pos="279400" algn="l"/>
                <a:tab pos="2438400" algn="l"/>
              </a:tabLst>
            </a:pPr>
            <a:r>
              <a:rPr lang="el-GR" altLang="zh-CN" sz="2400" dirty="0" smtClean="0">
                <a:solidFill>
                  <a:srgbClr val="000000"/>
                </a:solidFill>
                <a:cs typeface="Segoe UI" pitchFamily="18" charset="0"/>
              </a:rPr>
              <a:t>Επίδομα γάμου: </a:t>
            </a:r>
            <a:r>
              <a:rPr lang="el-GR" altLang="zh-CN" sz="2400" dirty="0" err="1" smtClean="0">
                <a:solidFill>
                  <a:srgbClr val="000000"/>
                </a:solidFill>
                <a:cs typeface="Segoe UI" pitchFamily="18" charset="0"/>
              </a:rPr>
              <a:t>χορειγείται</a:t>
            </a:r>
            <a:r>
              <a:rPr lang="el-GR" altLang="zh-CN" sz="2400" dirty="0" smtClean="0">
                <a:solidFill>
                  <a:srgbClr val="000000"/>
                </a:solidFill>
                <a:cs typeface="Segoe UI" pitchFamily="18" charset="0"/>
              </a:rPr>
              <a:t> σε όλους τους </a:t>
            </a:r>
            <a:r>
              <a:rPr lang="en-US" altLang="zh-CN" sz="2400" dirty="0" err="1" smtClean="0">
                <a:solidFill>
                  <a:srgbClr val="000000"/>
                </a:solidFill>
                <a:cs typeface="Segoe UI" pitchFamily="18" charset="0"/>
              </a:rPr>
              <a:t>έγγαµους</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ισθωτούς</a:t>
            </a:r>
            <a:r>
              <a:rPr lang="en-US" altLang="zh-CN" sz="2400" dirty="0" smtClean="0">
                <a:cs typeface="Times New Roman" pitchFamily="18" charset="0"/>
              </a:rPr>
              <a:t> </a:t>
            </a:r>
            <a:r>
              <a:rPr lang="en-US" altLang="zh-CN" sz="2400" dirty="0" err="1" smtClean="0">
                <a:solidFill>
                  <a:srgbClr val="000000"/>
                </a:solidFill>
                <a:cs typeface="Segoe UI" pitchFamily="18" charset="0"/>
              </a:rPr>
              <a:t>ανεξαρτήτως</a:t>
            </a:r>
            <a:r>
              <a:rPr lang="en-US" altLang="zh-CN" sz="2400" dirty="0" smtClean="0">
                <a:cs typeface="Times New Roman" pitchFamily="18" charset="0"/>
              </a:rPr>
              <a:t> </a:t>
            </a:r>
            <a:r>
              <a:rPr lang="en-US" altLang="zh-CN" sz="2400" dirty="0" err="1" smtClean="0">
                <a:solidFill>
                  <a:srgbClr val="000000"/>
                </a:solidFill>
                <a:cs typeface="Segoe UI" pitchFamily="18" charset="0"/>
              </a:rPr>
              <a:t>φύλλου</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err="1" smtClean="0">
                <a:solidFill>
                  <a:srgbClr val="000000"/>
                </a:solidFill>
                <a:cs typeface="Segoe UI" pitchFamily="18" charset="0"/>
              </a:rPr>
              <a:t>την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πρώτη</a:t>
            </a:r>
            <a:r>
              <a:rPr lang="en-US" altLang="zh-CN" sz="2400" dirty="0" smtClean="0">
                <a:cs typeface="Times New Roman" pitchFamily="18" charset="0"/>
              </a:rPr>
              <a:t> </a:t>
            </a:r>
            <a:r>
              <a:rPr lang="en-US" altLang="zh-CN" sz="2400" dirty="0" err="1" smtClean="0">
                <a:solidFill>
                  <a:srgbClr val="000000"/>
                </a:solidFill>
                <a:cs typeface="Segoe UI" pitchFamily="18" charset="0"/>
              </a:rPr>
              <a:t>ηµέρα</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err="1" smtClean="0">
                <a:solidFill>
                  <a:srgbClr val="000000"/>
                </a:solidFill>
                <a:cs typeface="Segoe UI" pitchFamily="18" charset="0"/>
              </a:rPr>
              <a:t>γάµου</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ακόµη</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στους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διαζευγµένους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χήρους</a:t>
            </a:r>
            <a:r>
              <a:rPr lang="en-US" altLang="zh-CN" sz="2400" dirty="0" smtClean="0">
                <a:solidFill>
                  <a:srgbClr val="000000"/>
                </a:solidFill>
                <a:cs typeface="Segoe UI" pitchFamily="18" charset="0"/>
              </a:rPr>
              <a:t>/</a:t>
            </a:r>
            <a:r>
              <a:rPr lang="en-US" altLang="zh-CN" sz="2400" dirty="0" err="1" smtClean="0">
                <a:solidFill>
                  <a:srgbClr val="000000"/>
                </a:solidFill>
                <a:cs typeface="Segoe UI" pitchFamily="18" charset="0"/>
              </a:rPr>
              <a:t>ες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άγαµους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γονείς</a:t>
            </a:r>
            <a:r>
              <a:rPr lang="en-US" altLang="zh-CN" sz="2400" dirty="0" smtClean="0">
                <a:solidFill>
                  <a:srgbClr val="000000"/>
                </a:solidFill>
                <a:cs typeface="Segoe UI" pitchFamily="18" charset="0"/>
              </a:rPr>
              <a:t>.</a:t>
            </a:r>
          </a:p>
          <a:p>
            <a:pPr marL="0" indent="0" algn="just">
              <a:lnSpc>
                <a:spcPct val="80000"/>
              </a:lnSpc>
              <a:buNone/>
              <a:tabLst>
                <a:tab pos="25400" algn="l"/>
                <a:tab pos="279400" algn="l"/>
                <a:tab pos="2438400" algn="l"/>
              </a:tabLst>
            </a:pPr>
            <a:r>
              <a:rPr lang="en-US" altLang="zh-CN" sz="2400" dirty="0" err="1" smtClean="0">
                <a:solidFill>
                  <a:srgbClr val="000000"/>
                </a:solidFill>
                <a:cs typeface="Segoe UI" pitchFamily="18" charset="0"/>
              </a:rPr>
              <a:t>Επίδοµα</a:t>
            </a:r>
            <a:r>
              <a:rPr lang="en-US" altLang="zh-CN" sz="2400" dirty="0" smtClean="0">
                <a:cs typeface="Times New Roman" pitchFamily="18" charset="0"/>
              </a:rPr>
              <a:t> </a:t>
            </a:r>
            <a:r>
              <a:rPr lang="en-US" altLang="zh-CN" sz="2400" dirty="0" err="1" smtClean="0">
                <a:solidFill>
                  <a:srgbClr val="000000"/>
                </a:solidFill>
                <a:cs typeface="Segoe UI" pitchFamily="18" charset="0"/>
              </a:rPr>
              <a:t>τέκνου</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χορηγείται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για</a:t>
            </a:r>
            <a:r>
              <a:rPr lang="en-US" altLang="zh-CN" sz="2400" dirty="0" smtClean="0">
                <a:cs typeface="Times New Roman" pitchFamily="18" charset="0"/>
              </a:rPr>
              <a:t> </a:t>
            </a:r>
            <a:r>
              <a:rPr lang="en-US" altLang="zh-CN" sz="2400" dirty="0" err="1" smtClean="0">
                <a:solidFill>
                  <a:srgbClr val="000000"/>
                </a:solidFill>
                <a:cs typeface="Segoe UI" pitchFamily="18" charset="0"/>
              </a:rPr>
              <a:t>κάθε</a:t>
            </a:r>
            <a:r>
              <a:rPr lang="en-US" altLang="zh-CN" sz="2400" dirty="0" smtClean="0">
                <a:cs typeface="Times New Roman" pitchFamily="18" charset="0"/>
              </a:rPr>
              <a:t> </a:t>
            </a:r>
            <a:r>
              <a:rPr lang="en-US" altLang="zh-CN" sz="2400" dirty="0" err="1" smtClean="0">
                <a:solidFill>
                  <a:srgbClr val="000000"/>
                </a:solidFill>
                <a:cs typeface="Segoe UI" pitchFamily="18" charset="0"/>
              </a:rPr>
              <a:t>τέκνο</a:t>
            </a:r>
            <a:r>
              <a:rPr lang="en-US" altLang="zh-CN" sz="2400" dirty="0" smtClean="0">
                <a:cs typeface="Times New Roman" pitchFamily="18" charset="0"/>
              </a:rPr>
              <a:t> </a:t>
            </a:r>
            <a:r>
              <a:rPr lang="el-GR" altLang="zh-CN" sz="2400" dirty="0" smtClean="0">
                <a:cs typeface="Times New Roman" pitchFamily="18" charset="0"/>
              </a:rPr>
              <a:t>ε</a:t>
            </a:r>
            <a:r>
              <a:rPr lang="en-US" altLang="zh-CN" sz="2400" dirty="0" err="1" smtClean="0">
                <a:solidFill>
                  <a:srgbClr val="000000"/>
                </a:solidFill>
                <a:cs typeface="Segoe UI" pitchFamily="18" charset="0"/>
              </a:rPr>
              <a:t>ίτε</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err="1" smtClean="0">
                <a:solidFill>
                  <a:srgbClr val="000000"/>
                </a:solidFill>
                <a:cs typeface="Segoe UI" pitchFamily="18" charset="0"/>
              </a:rPr>
              <a:t>τον</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εργοδότη</a:t>
            </a:r>
            <a:r>
              <a:rPr lang="en-US" altLang="zh-CN" sz="2400" dirty="0" smtClean="0">
                <a:cs typeface="Times New Roman" pitchFamily="18" charset="0"/>
              </a:rPr>
              <a:t> </a:t>
            </a:r>
            <a:r>
              <a:rPr lang="en-US" altLang="zh-CN" sz="2400" dirty="0" smtClean="0">
                <a:solidFill>
                  <a:srgbClr val="000000"/>
                </a:solidFill>
                <a:cs typeface="Segoe UI" pitchFamily="18" charset="0"/>
              </a:rPr>
              <a:t>(</a:t>
            </a:r>
            <a:r>
              <a:rPr lang="en-US" altLang="zh-CN" sz="2400" dirty="0" err="1" smtClean="0">
                <a:solidFill>
                  <a:srgbClr val="000000"/>
                </a:solidFill>
                <a:cs typeface="Segoe UI" pitchFamily="18" charset="0"/>
              </a:rPr>
              <a:t>βάση</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r>
              <a:rPr lang="en-US" altLang="zh-CN" sz="2400" dirty="0" smtClean="0">
                <a:cs typeface="Times New Roman" pitchFamily="18" charset="0"/>
              </a:rPr>
              <a:t> </a:t>
            </a:r>
            <a:r>
              <a:rPr lang="en-US" altLang="zh-CN" sz="2400" dirty="0" err="1" smtClean="0">
                <a:solidFill>
                  <a:srgbClr val="000000"/>
                </a:solidFill>
                <a:cs typeface="Segoe UI" pitchFamily="18" charset="0"/>
              </a:rPr>
              <a:t>είτε</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l-GR" altLang="zh-CN" sz="2400" dirty="0" smtClean="0">
                <a:solidFill>
                  <a:srgbClr val="000000"/>
                </a:solidFill>
                <a:cs typeface="Segoe UI" pitchFamily="18" charset="0"/>
              </a:rPr>
              <a:t> </a:t>
            </a:r>
            <a:r>
              <a:rPr lang="el-GR" altLang="zh-CN" sz="2400" dirty="0" smtClean="0"/>
              <a:t>Δ</a:t>
            </a:r>
            <a:r>
              <a:rPr lang="en-US" altLang="zh-CN" sz="2400" dirty="0" err="1" smtClean="0">
                <a:solidFill>
                  <a:srgbClr val="000000"/>
                </a:solidFill>
                <a:cs typeface="Segoe UI" pitchFamily="18" charset="0"/>
              </a:rPr>
              <a:t>ιανεµητικό</a:t>
            </a:r>
            <a:r>
              <a:rPr lang="en-US" altLang="zh-CN" sz="2400" dirty="0" smtClean="0">
                <a:cs typeface="Times New Roman" pitchFamily="18" charset="0"/>
              </a:rPr>
              <a:t>  </a:t>
            </a:r>
            <a:r>
              <a:rPr lang="en-US" altLang="zh-CN" sz="2400" dirty="0" err="1" smtClean="0">
                <a:solidFill>
                  <a:srgbClr val="000000"/>
                </a:solidFill>
                <a:cs typeface="Segoe UI" pitchFamily="18" charset="0"/>
              </a:rPr>
              <a:t>Λογαριασµό</a:t>
            </a:r>
            <a:r>
              <a:rPr lang="en-US" altLang="zh-CN" sz="2400" dirty="0" smtClean="0">
                <a:cs typeface="Times New Roman" pitchFamily="18" charset="0"/>
              </a:rPr>
              <a:t> </a:t>
            </a:r>
            <a:r>
              <a:rPr lang="en-US" altLang="zh-CN" sz="2400" dirty="0" err="1" smtClean="0">
                <a:solidFill>
                  <a:srgbClr val="000000"/>
                </a:solidFill>
                <a:cs typeface="Segoe UI" pitchFamily="18" charset="0"/>
              </a:rPr>
              <a:t>Οικογενειακών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Επιδοµάτων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Μισθωτών</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smtClean="0">
                <a:solidFill>
                  <a:srgbClr val="000000"/>
                </a:solidFill>
                <a:cs typeface="Segoe UI" pitchFamily="18" charset="0"/>
              </a:rPr>
              <a:t>ΟΑΕ</a:t>
            </a:r>
            <a:r>
              <a:rPr lang="el-GR" altLang="zh-CN" sz="2400" dirty="0" smtClean="0">
                <a:solidFill>
                  <a:srgbClr val="000000"/>
                </a:solidFill>
                <a:cs typeface="Segoe UI" pitchFamily="18" charset="0"/>
              </a:rPr>
              <a:t>.</a:t>
            </a: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pPr>
            <a:r>
              <a:rPr lang="el-GR" sz="2800" b="1" dirty="0" smtClean="0"/>
              <a:t>Βασικά Επιδόματα</a:t>
            </a:r>
          </a:p>
          <a:p>
            <a:pPr marL="0" indent="0" algn="just">
              <a:lnSpc>
                <a:spcPct val="80000"/>
              </a:lnSpc>
              <a:buNone/>
              <a:tabLst>
                <a:tab pos="50800" algn="l"/>
              </a:tabLst>
            </a:pPr>
            <a:r>
              <a:rPr lang="en-US" altLang="zh-CN" sz="2400" dirty="0" err="1" smtClean="0">
                <a:solidFill>
                  <a:srgbClr val="000000"/>
                </a:solidFill>
                <a:cs typeface="Segoe UI" pitchFamily="18" charset="0"/>
              </a:rPr>
              <a:t>Επίδοµα</a:t>
            </a:r>
            <a:r>
              <a:rPr lang="en-US" altLang="zh-CN" sz="2400" dirty="0" smtClean="0">
                <a:cs typeface="Times New Roman" pitchFamily="18" charset="0"/>
              </a:rPr>
              <a:t> </a:t>
            </a:r>
            <a:r>
              <a:rPr lang="en-US" altLang="zh-CN" sz="2400" dirty="0" err="1" smtClean="0">
                <a:solidFill>
                  <a:srgbClr val="000000"/>
                </a:solidFill>
                <a:cs typeface="Segoe UI" pitchFamily="18" charset="0"/>
              </a:rPr>
              <a:t>σπουδών</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χορηγείται</a:t>
            </a:r>
            <a:r>
              <a:rPr lang="en-US" altLang="zh-CN" sz="2400" dirty="0" smtClean="0">
                <a:cs typeface="Times New Roman" pitchFamily="18" charset="0"/>
              </a:rPr>
              <a:t> </a:t>
            </a:r>
            <a:r>
              <a:rPr lang="en-US" altLang="zh-CN" sz="2400" dirty="0" smtClean="0">
                <a:solidFill>
                  <a:srgbClr val="000000"/>
                </a:solidFill>
                <a:cs typeface="Segoe UI" pitchFamily="18" charset="0"/>
              </a:rPr>
              <a:t>µε</a:t>
            </a:r>
            <a:r>
              <a:rPr lang="en-US" altLang="zh-CN" sz="2400" dirty="0" smtClean="0">
                <a:cs typeface="Times New Roman" pitchFamily="18" charset="0"/>
              </a:rPr>
              <a:t> </a:t>
            </a:r>
            <a:r>
              <a:rPr lang="en-US" altLang="zh-CN" sz="2400" dirty="0" err="1" smtClean="0">
                <a:solidFill>
                  <a:srgbClr val="000000"/>
                </a:solidFill>
                <a:cs typeface="Segoe UI" pitchFamily="18" charset="0"/>
              </a:rPr>
              <a:t>βάσει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τίτλους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σπουδών</a:t>
            </a:r>
            <a:r>
              <a:rPr lang="en-US" altLang="zh-CN" sz="2400" dirty="0" smtClean="0">
                <a:cs typeface="Times New Roman" pitchFamily="18" charset="0"/>
              </a:rPr>
              <a:t>        </a:t>
            </a:r>
            <a:r>
              <a:rPr lang="en-US" altLang="zh-CN" sz="2400" dirty="0" err="1" smtClean="0">
                <a:solidFill>
                  <a:srgbClr val="000000"/>
                </a:solidFill>
                <a:cs typeface="Segoe UI" pitchFamily="18" charset="0"/>
              </a:rPr>
              <a:t>τριτοβάθµιας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εκπαίδευσης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εταπτυχιακούς</a:t>
            </a:r>
            <a:r>
              <a:rPr lang="en-US" altLang="zh-CN" sz="2400" dirty="0" smtClean="0">
                <a:cs typeface="Times New Roman" pitchFamily="18" charset="0"/>
              </a:rPr>
              <a:t> </a:t>
            </a:r>
            <a:r>
              <a:rPr lang="en-US" altLang="zh-CN" sz="2400" dirty="0" err="1" smtClean="0">
                <a:solidFill>
                  <a:srgbClr val="000000"/>
                </a:solidFill>
                <a:cs typeface="Segoe UI" pitchFamily="18" charset="0"/>
              </a:rPr>
              <a:t>τίτλους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σπουδών</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επαγγελµατικής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εκπαίδευσης</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ηµεδαπών</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smtClean="0">
                <a:solidFill>
                  <a:srgbClr val="000000"/>
                </a:solidFill>
                <a:cs typeface="Segoe UI" pitchFamily="18" charset="0"/>
              </a:rPr>
              <a:t>µη</a:t>
            </a:r>
            <a:r>
              <a:rPr lang="en-US" altLang="zh-CN" sz="2400" dirty="0" smtClean="0">
                <a:cs typeface="Times New Roman" pitchFamily="18" charset="0"/>
              </a:rPr>
              <a:t> </a:t>
            </a:r>
            <a:r>
              <a:rPr lang="en-US" altLang="zh-CN" sz="2400" dirty="0" err="1" smtClean="0">
                <a:solidFill>
                  <a:srgbClr val="000000"/>
                </a:solidFill>
                <a:cs typeface="Segoe UI" pitchFamily="18" charset="0"/>
              </a:rPr>
              <a:t>εκπαιδευτικών</a:t>
            </a:r>
            <a:r>
              <a:rPr lang="en-US" altLang="zh-CN" sz="2400" dirty="0" smtClean="0">
                <a:cs typeface="Times New Roman" pitchFamily="18" charset="0"/>
              </a:rPr>
              <a:t>  </a:t>
            </a:r>
            <a:r>
              <a:rPr lang="en-US" altLang="zh-CN" sz="2400" dirty="0" err="1" smtClean="0">
                <a:solidFill>
                  <a:srgbClr val="000000"/>
                </a:solidFill>
                <a:cs typeface="Segoe UI" pitchFamily="18" charset="0"/>
              </a:rPr>
              <a:t>ιδρυµάτων</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σχολών</a:t>
            </a:r>
            <a:r>
              <a:rPr lang="en-US" altLang="zh-CN" sz="2400" dirty="0" smtClean="0">
                <a:solidFill>
                  <a:srgbClr val="000000"/>
                </a:solidFill>
                <a:cs typeface="Segoe UI" pitchFamily="18" charset="0"/>
              </a:rPr>
              <a:t>.</a:t>
            </a:r>
          </a:p>
          <a:p>
            <a:pPr marL="0" indent="0" algn="just">
              <a:lnSpc>
                <a:spcPct val="80000"/>
              </a:lnSpc>
              <a:buNone/>
              <a:tabLst>
                <a:tab pos="50800" algn="l"/>
              </a:tabLst>
            </a:pPr>
            <a:r>
              <a:rPr lang="en-US" altLang="zh-CN" sz="2400" dirty="0" err="1" smtClean="0">
                <a:solidFill>
                  <a:srgbClr val="000000"/>
                </a:solidFill>
                <a:cs typeface="Segoe UI" pitchFamily="18" charset="0"/>
              </a:rPr>
              <a:t>Επίδοµα</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επικινδύνου</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χορηγείται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λόγω</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δυσµενών</a:t>
            </a:r>
            <a:r>
              <a:rPr lang="en-US" altLang="zh-CN" sz="2400" dirty="0" smtClean="0">
                <a:cs typeface="Times New Roman" pitchFamily="18" charset="0"/>
              </a:rPr>
              <a:t>  </a:t>
            </a:r>
            <a:r>
              <a:rPr lang="en-US" altLang="zh-CN" sz="2400" dirty="0" err="1" smtClean="0">
                <a:solidFill>
                  <a:srgbClr val="000000"/>
                </a:solidFill>
                <a:cs typeface="Segoe UI" pitchFamily="18" charset="0"/>
              </a:rPr>
              <a:t>για</a:t>
            </a:r>
            <a:r>
              <a:rPr lang="en-US" altLang="zh-CN" sz="2400" dirty="0" smtClean="0">
                <a:cs typeface="Times New Roman" pitchFamily="18" charset="0"/>
              </a:rPr>
              <a:t> </a:t>
            </a:r>
            <a:r>
              <a:rPr lang="en-US" altLang="zh-CN" sz="2400" dirty="0" err="1" smtClean="0">
                <a:solidFill>
                  <a:srgbClr val="000000"/>
                </a:solidFill>
                <a:cs typeface="Segoe UI" pitchFamily="18" charset="0"/>
              </a:rPr>
              <a:t>την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υγεία</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σωµατική</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ακεραιότητα</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συνθηκών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εργασίας</a:t>
            </a:r>
            <a:r>
              <a:rPr lang="en-US" altLang="zh-CN" sz="2400" dirty="0" smtClean="0">
                <a:solidFill>
                  <a:srgbClr val="000000"/>
                </a:solidFill>
                <a:cs typeface="Segoe UI" pitchFamily="18" charset="0"/>
              </a:rPr>
              <a:t>.</a:t>
            </a:r>
          </a:p>
          <a:p>
            <a:pPr marL="0" indent="0" algn="just">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nSpc>
                <a:spcPct val="80000"/>
              </a:lnSpc>
              <a:buNone/>
              <a:tabLst>
                <a:tab pos="50800" algn="l"/>
                <a:tab pos="2362200" algn="l"/>
              </a:tabLst>
            </a:pPr>
            <a:r>
              <a:rPr lang="el-GR" altLang="zh-CN" sz="2800" b="1" dirty="0" smtClean="0">
                <a:solidFill>
                  <a:srgbClr val="000000"/>
                </a:solidFill>
                <a:cs typeface="Segoe UI" pitchFamily="18" charset="0"/>
              </a:rPr>
              <a:t>Επίδομα Ωρίμανσης ( ΠΥΣ 6/2012, Ν. 4046/12 )</a:t>
            </a:r>
          </a:p>
          <a:p>
            <a:pPr marL="0" indent="0" algn="just">
              <a:lnSpc>
                <a:spcPct val="80000"/>
              </a:lnSpc>
              <a:buNone/>
              <a:tabLst>
                <a:tab pos="50800" algn="l"/>
                <a:tab pos="2362200" algn="l"/>
              </a:tabLst>
            </a:pPr>
            <a:r>
              <a:rPr lang="en-US" altLang="zh-CN" sz="2400" dirty="0" smtClean="0">
                <a:solidFill>
                  <a:srgbClr val="000000"/>
                </a:solidFill>
                <a:cs typeface="Segoe UI" pitchFamily="18" charset="0"/>
              </a:rPr>
              <a:t>Από</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14-02-2012</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έχρι</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ετήσιο</a:t>
            </a:r>
            <a:r>
              <a:rPr lang="en-US" altLang="zh-CN" sz="2400" dirty="0" smtClean="0">
                <a:cs typeface="Times New Roman" pitchFamily="18" charset="0"/>
              </a:rPr>
              <a:t> </a:t>
            </a:r>
            <a:r>
              <a:rPr lang="en-US" altLang="zh-CN" sz="2400" dirty="0" err="1" smtClean="0">
                <a:solidFill>
                  <a:srgbClr val="000000"/>
                </a:solidFill>
                <a:cs typeface="Segoe UI" pitchFamily="18" charset="0"/>
              </a:rPr>
              <a:t>ποσοστό</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ανεργίας</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n-US" altLang="zh-CN" sz="2400" dirty="0" smtClean="0">
                <a:cs typeface="Times New Roman" pitchFamily="18" charset="0"/>
              </a:rPr>
              <a:t>  </a:t>
            </a:r>
            <a:r>
              <a:rPr lang="en-US" altLang="zh-CN" sz="2400" dirty="0" err="1" smtClean="0">
                <a:solidFill>
                  <a:srgbClr val="000000"/>
                </a:solidFill>
                <a:cs typeface="Segoe UI" pitchFamily="18" charset="0"/>
              </a:rPr>
              <a:t>διαµορφωθεί</a:t>
            </a:r>
            <a:r>
              <a:rPr lang="en-US" altLang="zh-CN" sz="2400" dirty="0" smtClean="0">
                <a:cs typeface="Times New Roman" pitchFamily="18" charset="0"/>
              </a:rPr>
              <a:t> </a:t>
            </a:r>
            <a:r>
              <a:rPr lang="en-US" altLang="zh-CN" sz="2400" dirty="0" err="1" smtClean="0">
                <a:solidFill>
                  <a:srgbClr val="000000"/>
                </a:solidFill>
                <a:cs typeface="Segoe UI" pitchFamily="18" charset="0"/>
              </a:rPr>
              <a:t>κάτω</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smtClean="0">
                <a:solidFill>
                  <a:srgbClr val="000000"/>
                </a:solidFill>
                <a:cs typeface="Segoe UI" pitchFamily="18" charset="0"/>
              </a:rPr>
              <a:t>10%</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αναστέλλεται</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err="1" smtClean="0">
                <a:solidFill>
                  <a:srgbClr val="000000"/>
                </a:solidFill>
                <a:cs typeface="Segoe UI" pitchFamily="18" charset="0"/>
              </a:rPr>
              <a:t>εφαρµογή</a:t>
            </a:r>
            <a:r>
              <a:rPr lang="en-US" altLang="zh-CN" sz="2400" dirty="0" smtClean="0">
                <a:cs typeface="Times New Roman" pitchFamily="18" charset="0"/>
              </a:rPr>
              <a:t> </a:t>
            </a:r>
            <a:r>
              <a:rPr lang="en-US" altLang="zh-CN" sz="2400" dirty="0" err="1" smtClean="0">
                <a:solidFill>
                  <a:srgbClr val="000000"/>
                </a:solidFill>
                <a:cs typeface="Segoe UI" pitchFamily="18" charset="0"/>
              </a:rPr>
              <a:t>όρων</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r>
              <a:rPr lang="en-US" altLang="zh-CN" sz="2400" dirty="0" smtClean="0">
                <a:cs typeface="Times New Roman" pitchFamily="18" charset="0"/>
              </a:rPr>
              <a:t>  </a:t>
            </a:r>
            <a:r>
              <a:rPr lang="en-US" altLang="zh-CN" sz="2400" dirty="0" smtClean="0">
                <a:solidFill>
                  <a:srgbClr val="000000"/>
                </a:solidFill>
                <a:cs typeface="Segoe UI" pitchFamily="18" charset="0"/>
              </a:rPr>
              <a:t>Α,</a:t>
            </a:r>
            <a:r>
              <a:rPr lang="en-US" altLang="zh-CN" sz="2400" dirty="0" smtClean="0">
                <a:cs typeface="Times New Roman" pitchFamily="18" charset="0"/>
              </a:rPr>
              <a:t> </a:t>
            </a:r>
            <a:r>
              <a:rPr lang="en-US" altLang="zh-CN" sz="2400" dirty="0" smtClean="0">
                <a:solidFill>
                  <a:srgbClr val="000000"/>
                </a:solidFill>
                <a:cs typeface="Segoe UI" pitchFamily="18" charset="0"/>
              </a:rPr>
              <a:t>ΥΑ</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err="1" smtClean="0">
                <a:solidFill>
                  <a:srgbClr val="000000"/>
                </a:solidFill>
                <a:cs typeface="Segoe UI" pitchFamily="18" charset="0"/>
              </a:rPr>
              <a:t>διοικητικών</a:t>
            </a:r>
            <a:r>
              <a:rPr lang="en-US" altLang="zh-CN" sz="2400" dirty="0" smtClean="0">
                <a:cs typeface="Times New Roman" pitchFamily="18" charset="0"/>
              </a:rPr>
              <a:t> </a:t>
            </a:r>
            <a:r>
              <a:rPr lang="en-US" altLang="zh-CN" sz="2400" dirty="0" err="1" smtClean="0">
                <a:solidFill>
                  <a:srgbClr val="000000"/>
                </a:solidFill>
                <a:cs typeface="Segoe UI" pitchFamily="18" charset="0"/>
              </a:rPr>
              <a:t>πράξεων</a:t>
            </a:r>
            <a:r>
              <a:rPr lang="en-US" altLang="zh-CN" sz="2400" dirty="0" smtClean="0">
                <a:cs typeface="Times New Roman" pitchFamily="18" charset="0"/>
              </a:rPr>
              <a:t> </a:t>
            </a:r>
            <a:r>
              <a:rPr lang="en-US" altLang="zh-CN" sz="2400" dirty="0" err="1" smtClean="0">
                <a:solidFill>
                  <a:srgbClr val="000000"/>
                </a:solidFill>
                <a:cs typeface="Segoe UI" pitchFamily="18" charset="0"/>
              </a:rPr>
              <a:t>κανονιστικού</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χαρακτήρα</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προβλέπουν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αύξηση</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ισθών</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err="1" smtClean="0">
                <a:solidFill>
                  <a:srgbClr val="000000"/>
                </a:solidFill>
                <a:cs typeface="Segoe UI" pitchFamily="18" charset="0"/>
              </a:rPr>
              <a:t>ηµεροµισθίων</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περιλαµβανοµένων</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εκείνων</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περί</a:t>
            </a:r>
            <a:r>
              <a:rPr lang="en-US" altLang="zh-CN" sz="2400" dirty="0" smtClean="0">
                <a:cs typeface="Times New Roman" pitchFamily="18" charset="0"/>
              </a:rPr>
              <a:t> </a:t>
            </a:r>
            <a:r>
              <a:rPr lang="en-US" altLang="zh-CN" sz="2400" dirty="0" err="1" smtClean="0">
                <a:solidFill>
                  <a:srgbClr val="000000"/>
                </a:solidFill>
                <a:cs typeface="Segoe UI" pitchFamily="18" charset="0"/>
              </a:rPr>
              <a:t>υπηρεσιακών</a:t>
            </a:r>
            <a:r>
              <a:rPr lang="en-US" altLang="zh-CN" sz="2400" dirty="0" smtClean="0">
                <a:cs typeface="Times New Roman" pitchFamily="18" charset="0"/>
              </a:rPr>
              <a:t> </a:t>
            </a:r>
            <a:r>
              <a:rPr lang="en-US" altLang="zh-CN" sz="2400" dirty="0" err="1" smtClean="0">
                <a:solidFill>
                  <a:srgbClr val="000000"/>
                </a:solidFill>
                <a:cs typeface="Segoe UI" pitchFamily="18" charset="0"/>
              </a:rPr>
              <a:t>ωριµάνσεων</a:t>
            </a:r>
            <a:r>
              <a:rPr lang="en-US" altLang="zh-CN" sz="2400" dirty="0" smtClean="0">
                <a:cs typeface="Times New Roman" pitchFamily="18" charset="0"/>
              </a:rPr>
              <a:t>  </a:t>
            </a:r>
            <a:r>
              <a:rPr lang="en-US" altLang="zh-CN" sz="2400" dirty="0" smtClean="0">
                <a:solidFill>
                  <a:srgbClr val="000000"/>
                </a:solidFill>
                <a:cs typeface="Segoe UI" pitchFamily="18" charset="0"/>
              </a:rPr>
              <a:t>µε</a:t>
            </a:r>
            <a:r>
              <a:rPr lang="en-US" altLang="zh-CN" sz="2400" dirty="0" smtClean="0">
                <a:cs typeface="Times New Roman" pitchFamily="18" charset="0"/>
              </a:rPr>
              <a:t> </a:t>
            </a:r>
            <a:r>
              <a:rPr lang="en-US" altLang="zh-CN" sz="2400" dirty="0" smtClean="0">
                <a:solidFill>
                  <a:srgbClr val="000000"/>
                </a:solidFill>
                <a:cs typeface="Segoe UI" pitchFamily="18" charset="0"/>
              </a:rPr>
              <a:t>τη</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πάροδο</a:t>
            </a:r>
            <a:r>
              <a:rPr lang="en-US" altLang="zh-CN" sz="2400" dirty="0" smtClean="0">
                <a:cs typeface="Times New Roman" pitchFamily="18" charset="0"/>
              </a:rPr>
              <a:t> </a:t>
            </a:r>
            <a:r>
              <a:rPr lang="en-US" altLang="zh-CN" sz="2400" dirty="0" err="1" smtClean="0">
                <a:solidFill>
                  <a:srgbClr val="000000"/>
                </a:solidFill>
                <a:cs typeface="Segoe UI" pitchFamily="18" charset="0"/>
              </a:rPr>
              <a:t>συγκεκριµένου</a:t>
            </a:r>
            <a:r>
              <a:rPr lang="en-US" altLang="zh-CN" sz="2400" dirty="0" smtClean="0">
                <a:cs typeface="Times New Roman" pitchFamily="18" charset="0"/>
              </a:rPr>
              <a:t> </a:t>
            </a:r>
            <a:r>
              <a:rPr lang="en-US" altLang="zh-CN" sz="2400" dirty="0" err="1" smtClean="0">
                <a:solidFill>
                  <a:srgbClr val="000000"/>
                </a:solidFill>
                <a:cs typeface="Segoe UI" pitchFamily="18" charset="0"/>
              </a:rPr>
              <a:t>χρόνου</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όπως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επίδοµα</a:t>
            </a:r>
            <a:r>
              <a:rPr lang="en-US" altLang="zh-CN" sz="2400" dirty="0" smtClean="0">
                <a:cs typeface="Times New Roman" pitchFamily="18" charset="0"/>
              </a:rPr>
              <a:t> </a:t>
            </a:r>
            <a:r>
              <a:rPr lang="en-US" altLang="zh-CN" sz="2400" dirty="0" err="1" smtClean="0">
                <a:solidFill>
                  <a:srgbClr val="000000"/>
                </a:solidFill>
                <a:cs typeface="Segoe UI" pitchFamily="18" charset="0"/>
              </a:rPr>
              <a:t>πολυετίας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τριετίας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πενταετίας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κ.λπ.</a:t>
            </a:r>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50800" algn="l"/>
                <a:tab pos="2362200" algn="l"/>
              </a:tabLst>
            </a:pPr>
            <a:r>
              <a:rPr lang="el-GR" altLang="zh-CN" sz="2800" b="1" dirty="0" smtClean="0"/>
              <a:t>Το επίδομα Γάμου ( Ν. 4093/12 )</a:t>
            </a:r>
          </a:p>
          <a:p>
            <a:pPr marL="0" indent="0" algn="just">
              <a:lnSpc>
                <a:spcPct val="80000"/>
              </a:lnSpc>
              <a:buNone/>
              <a:tabLst>
                <a:tab pos="50800" algn="l"/>
                <a:tab pos="2362200" algn="l"/>
              </a:tabLst>
            </a:pPr>
            <a:r>
              <a:rPr lang="en-US" altLang="zh-CN" sz="2400" dirty="0" err="1" smtClean="0">
                <a:solidFill>
                  <a:srgbClr val="000000"/>
                </a:solidFill>
                <a:cs typeface="Segoe UI" pitchFamily="18" charset="0"/>
              </a:rPr>
              <a:t>Εργοδότες</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έλη</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εργοδοτικών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οργανώσεων</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n-US" altLang="zh-CN" sz="2400" dirty="0" smtClean="0">
                <a:cs typeface="Times New Roman" pitchFamily="18" charset="0"/>
              </a:rPr>
              <a:t>     </a:t>
            </a:r>
            <a:r>
              <a:rPr lang="en-US" altLang="zh-CN" sz="2400" dirty="0" err="1" smtClean="0">
                <a:solidFill>
                  <a:srgbClr val="000000"/>
                </a:solidFill>
                <a:cs typeface="Segoe UI" pitchFamily="18" charset="0"/>
              </a:rPr>
              <a:t>συµβάλλονται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στις</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συνεχίζουν</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καταβάλλουν</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επίδοµα</a:t>
            </a:r>
            <a:r>
              <a:rPr lang="en-US" altLang="zh-CN" sz="2400" dirty="0" smtClean="0">
                <a:cs typeface="Times New Roman" pitchFamily="18" charset="0"/>
              </a:rPr>
              <a:t> </a:t>
            </a:r>
            <a:r>
              <a:rPr lang="en-US" altLang="zh-CN" sz="2400" dirty="0" err="1" smtClean="0">
                <a:solidFill>
                  <a:srgbClr val="000000"/>
                </a:solidFill>
                <a:cs typeface="Segoe UI" pitchFamily="18" charset="0"/>
              </a:rPr>
              <a:t>γάµου</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a:t>
            </a:r>
            <a:r>
              <a:rPr lang="en-US" altLang="zh-CN" sz="2400" dirty="0" err="1" smtClean="0">
                <a:solidFill>
                  <a:srgbClr val="000000"/>
                </a:solidFill>
                <a:cs typeface="Segoe UI" pitchFamily="18" charset="0"/>
              </a:rPr>
              <a:t>εφόσον</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προβλέπεται</a:t>
            </a:r>
            <a:r>
              <a:rPr lang="en-US" altLang="zh-CN" sz="2400" dirty="0" smtClean="0">
                <a:cs typeface="Times New Roman" pitchFamily="18" charset="0"/>
              </a:rPr>
              <a:t> </a:t>
            </a:r>
            <a:r>
              <a:rPr lang="en-US" altLang="zh-CN" sz="2400" dirty="0" smtClean="0">
                <a:solidFill>
                  <a:srgbClr val="000000"/>
                </a:solidFill>
                <a:cs typeface="Segoe UI" pitchFamily="18" charset="0"/>
              </a:rPr>
              <a:t>σε</a:t>
            </a:r>
            <a:r>
              <a:rPr lang="en-US" altLang="zh-CN" sz="2400" dirty="0" smtClean="0">
                <a:cs typeface="Times New Roman" pitchFamily="18" charset="0"/>
              </a:rPr>
              <a:t> </a:t>
            </a:r>
            <a:r>
              <a:rPr lang="en-US" altLang="zh-CN" sz="2400" dirty="0" err="1" smtClean="0">
                <a:solidFill>
                  <a:srgbClr val="000000"/>
                </a:solidFill>
                <a:cs typeface="Segoe UI" pitchFamily="18" charset="0"/>
              </a:rPr>
              <a:t>αυτές</a:t>
            </a:r>
            <a:r>
              <a:rPr lang="en-US" altLang="zh-CN" sz="2400" dirty="0" smtClean="0">
                <a:solidFill>
                  <a:srgbClr val="000000"/>
                </a:solidFill>
                <a:cs typeface="Segoe UI" pitchFamily="18" charset="0"/>
              </a:rPr>
              <a:t>).</a:t>
            </a:r>
          </a:p>
          <a:p>
            <a:pPr marL="0" indent="0" algn="just">
              <a:lnSpc>
                <a:spcPct val="80000"/>
              </a:lnSpc>
              <a:buNone/>
              <a:tabLst>
                <a:tab pos="50800" algn="l"/>
                <a:tab pos="2362200" algn="l"/>
              </a:tabLst>
            </a:pPr>
            <a:r>
              <a:rPr lang="en-US" altLang="zh-CN" sz="2400" dirty="0" err="1" smtClean="0">
                <a:solidFill>
                  <a:srgbClr val="000000"/>
                </a:solidFill>
                <a:cs typeface="Segoe UI" pitchFamily="18" charset="0"/>
              </a:rPr>
              <a:t>Εργοδότες</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n-US" altLang="zh-CN" sz="2400" dirty="0" smtClean="0">
                <a:cs typeface="Times New Roman" pitchFamily="18" charset="0"/>
              </a:rPr>
              <a:t> </a:t>
            </a:r>
            <a:r>
              <a:rPr lang="el-GR" altLang="zh-CN" sz="2400" dirty="0" smtClean="0">
                <a:cs typeface="Times New Roman" pitchFamily="18" charset="0"/>
              </a:rPr>
              <a:t>Δ</a:t>
            </a:r>
            <a:r>
              <a:rPr lang="en-US" altLang="zh-CN" sz="2400" dirty="0" smtClean="0">
                <a:solidFill>
                  <a:srgbClr val="000000"/>
                </a:solidFill>
                <a:cs typeface="Segoe UI" pitchFamily="18" charset="0"/>
              </a:rPr>
              <a:t>ΕΝ</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έλη</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εργοδοτικών</a:t>
            </a:r>
            <a:r>
              <a:rPr lang="en-US" altLang="zh-CN" sz="2400" dirty="0" smtClean="0">
                <a:cs typeface="Times New Roman" pitchFamily="18" charset="0"/>
              </a:rPr>
              <a:t> </a:t>
            </a:r>
            <a:r>
              <a:rPr lang="en-US" altLang="zh-CN" sz="2400" dirty="0" err="1" smtClean="0">
                <a:solidFill>
                  <a:srgbClr val="000000"/>
                </a:solidFill>
                <a:cs typeface="Segoe UI" pitchFamily="18" charset="0"/>
              </a:rPr>
              <a:t>οργανώσεων</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n-US" altLang="zh-CN" sz="2400" dirty="0" smtClean="0">
                <a:cs typeface="Times New Roman" pitchFamily="18" charset="0"/>
              </a:rPr>
              <a:t> </a:t>
            </a:r>
            <a:r>
              <a:rPr lang="en-US" altLang="zh-CN" sz="2400" dirty="0" err="1" smtClean="0">
                <a:solidFill>
                  <a:srgbClr val="000000"/>
                </a:solidFill>
                <a:cs typeface="Segoe UI" pitchFamily="18" charset="0"/>
              </a:rPr>
              <a:t>συµβάλλονται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στις</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err="1" smtClean="0">
                <a:solidFill>
                  <a:srgbClr val="000000"/>
                </a:solidFill>
                <a:cs typeface="Segoe UI" pitchFamily="18" charset="0"/>
              </a:rPr>
              <a:t>όταν</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r>
              <a:rPr lang="en-US" altLang="zh-CN" sz="2400" dirty="0" smtClean="0">
                <a:cs typeface="Times New Roman" pitchFamily="18" charset="0"/>
              </a:rPr>
              <a:t> </a:t>
            </a:r>
            <a:r>
              <a:rPr lang="en-US" altLang="zh-CN" sz="2400" dirty="0" err="1" smtClean="0">
                <a:solidFill>
                  <a:srgbClr val="000000"/>
                </a:solidFill>
                <a:cs typeface="Segoe UI" pitchFamily="18" charset="0"/>
              </a:rPr>
              <a:t>λήξε</a:t>
            </a:r>
            <a:r>
              <a:rPr lang="el-GR" altLang="zh-CN" sz="2400" dirty="0" smtClean="0">
                <a:solidFill>
                  <a:srgbClr val="000000"/>
                </a:solidFill>
                <a:cs typeface="Segoe UI" pitchFamily="18" charset="0"/>
              </a:rPr>
              <a:t>ι</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δεν</a:t>
            </a:r>
            <a:r>
              <a:rPr lang="el-GR" altLang="zh-CN" sz="2400" dirty="0" smtClean="0">
                <a:solidFill>
                  <a:srgbClr val="000000"/>
                </a:solidFill>
                <a:cs typeface="Segoe UI" pitchFamily="18" charset="0"/>
              </a:rPr>
              <a:t> σ</a:t>
            </a:r>
            <a:r>
              <a:rPr lang="en-US" altLang="zh-CN" sz="2400" dirty="0" err="1" smtClean="0">
                <a:solidFill>
                  <a:srgbClr val="000000"/>
                </a:solidFill>
                <a:cs typeface="Segoe UI" pitchFamily="18" charset="0"/>
              </a:rPr>
              <a:t>υνάπτεται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άλλη</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δεν</a:t>
            </a:r>
            <a:r>
              <a:rPr lang="en-US" altLang="zh-CN" sz="2400" dirty="0" smtClean="0">
                <a:cs typeface="Times New Roman" pitchFamily="18" charset="0"/>
              </a:rPr>
              <a:t> </a:t>
            </a:r>
            <a:r>
              <a:rPr lang="en-US" altLang="zh-CN" sz="2400" dirty="0" err="1" smtClean="0">
                <a:solidFill>
                  <a:srgbClr val="000000"/>
                </a:solidFill>
                <a:cs typeface="Segoe UI" pitchFamily="18" charset="0"/>
              </a:rPr>
              <a:t>δεσµεύονται</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συνεχίσουν</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καταβάλλουν</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επίδοµα</a:t>
            </a:r>
            <a:r>
              <a:rPr lang="en-US" altLang="zh-CN" sz="2400" dirty="0" smtClean="0">
                <a:cs typeface="Times New Roman" pitchFamily="18" charset="0"/>
              </a:rPr>
              <a:t> </a:t>
            </a:r>
            <a:r>
              <a:rPr lang="en-US" altLang="zh-CN" sz="2400" dirty="0" err="1" smtClean="0">
                <a:solidFill>
                  <a:srgbClr val="000000"/>
                </a:solidFill>
                <a:cs typeface="Segoe UI" pitchFamily="18" charset="0"/>
              </a:rPr>
              <a:t>γάµου</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Όταν</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επίδοµα</a:t>
            </a:r>
            <a:r>
              <a:rPr lang="en-US" altLang="zh-CN" sz="2400" dirty="0" smtClean="0">
                <a:cs typeface="Times New Roman" pitchFamily="18" charset="0"/>
              </a:rPr>
              <a:t> </a:t>
            </a:r>
            <a:r>
              <a:rPr lang="en-US" altLang="zh-CN" sz="2400" dirty="0" err="1" smtClean="0">
                <a:solidFill>
                  <a:srgbClr val="000000"/>
                </a:solidFill>
                <a:cs typeface="Segoe UI" pitchFamily="18" charset="0"/>
              </a:rPr>
              <a:t>τηρείται</a:t>
            </a:r>
            <a:r>
              <a:rPr lang="en-US" altLang="zh-CN" sz="2400" dirty="0" smtClean="0">
                <a:cs typeface="Times New Roman" pitchFamily="18" charset="0"/>
              </a:rPr>
              <a:t> </a:t>
            </a:r>
            <a:r>
              <a:rPr lang="en-US" altLang="zh-CN" sz="2400" dirty="0" smtClean="0">
                <a:solidFill>
                  <a:srgbClr val="000000"/>
                </a:solidFill>
                <a:cs typeface="Segoe UI" pitchFamily="18" charset="0"/>
              </a:rPr>
              <a:t>µε</a:t>
            </a:r>
            <a:r>
              <a:rPr lang="en-US" altLang="zh-CN" sz="2400" dirty="0" smtClean="0">
                <a:cs typeface="Times New Roman" pitchFamily="18" charset="0"/>
              </a:rPr>
              <a:t> </a:t>
            </a:r>
            <a:r>
              <a:rPr lang="en-US" altLang="zh-CN" sz="2400" dirty="0" err="1" smtClean="0">
                <a:solidFill>
                  <a:srgbClr val="000000"/>
                </a:solidFill>
                <a:cs typeface="Segoe UI" pitchFamily="18" charset="0"/>
              </a:rPr>
              <a:t>όρο</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ατοµικής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σύµβασης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συνεχίζει</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καταβάλλεται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ακόµα</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εάν</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r>
              <a:rPr lang="en-US" altLang="zh-CN" sz="2400" dirty="0" smtClean="0">
                <a:cs typeface="Times New Roman" pitchFamily="18" charset="0"/>
              </a:rPr>
              <a:t> </a:t>
            </a:r>
            <a:r>
              <a:rPr lang="en-US" altLang="zh-CN" sz="2400" dirty="0" err="1" smtClean="0">
                <a:solidFill>
                  <a:srgbClr val="000000"/>
                </a:solidFill>
                <a:cs typeface="Segoe UI" pitchFamily="18" charset="0"/>
              </a:rPr>
              <a:t>λήξει</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smtClean="0">
                <a:solidFill>
                  <a:srgbClr val="000000"/>
                </a:solidFill>
                <a:cs typeface="Segoe UI" pitchFamily="18" charset="0"/>
              </a:rPr>
              <a:t>ο</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εργοδότης</a:t>
            </a:r>
            <a:r>
              <a:rPr lang="en-US" altLang="zh-CN" sz="2400" dirty="0" smtClean="0">
                <a:cs typeface="Times New Roman" pitchFamily="18" charset="0"/>
              </a:rPr>
              <a:t> </a:t>
            </a:r>
            <a:r>
              <a:rPr lang="en-US" altLang="zh-CN" sz="2400" dirty="0" smtClean="0">
                <a:solidFill>
                  <a:srgbClr val="000000"/>
                </a:solidFill>
                <a:cs typeface="Segoe UI" pitchFamily="18" charset="0"/>
              </a:rPr>
              <a:t>δεν</a:t>
            </a:r>
            <a:r>
              <a:rPr lang="en-US" altLang="zh-CN" sz="2400" dirty="0" smtClean="0">
                <a:cs typeface="Times New Roman" pitchFamily="18" charset="0"/>
              </a:rPr>
              <a:t> </a:t>
            </a:r>
            <a:r>
              <a:rPr lang="en-US" altLang="zh-CN" sz="2400" dirty="0" err="1" smtClean="0">
                <a:solidFill>
                  <a:srgbClr val="000000"/>
                </a:solidFill>
                <a:cs typeface="Segoe UI" pitchFamily="18" charset="0"/>
              </a:rPr>
              <a:t>δεσµεύεται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
        <p:nvSpPr>
          <p:cNvPr id="5" name="4 - Ορθογώνιο"/>
          <p:cNvSpPr/>
          <p:nvPr/>
        </p:nvSpPr>
        <p:spPr>
          <a:xfrm>
            <a:off x="323528" y="1129308"/>
            <a:ext cx="3024336" cy="4081117"/>
          </a:xfrm>
          <a:prstGeom prst="rect">
            <a:avLst/>
          </a:prstGeom>
        </p:spPr>
        <p:txBody>
          <a:bodyPr wrap="square">
            <a:spAutoFit/>
          </a:bodyPr>
          <a:lstStyle/>
          <a:p>
            <a:pPr>
              <a:lnSpc>
                <a:spcPct val="80000"/>
              </a:lnSpc>
              <a:tabLst>
                <a:tab pos="228600" algn="l"/>
              </a:tabLst>
            </a:pPr>
            <a:r>
              <a:rPr lang="en-US" altLang="zh-CN" sz="2400" b="1" dirty="0" smtClean="0">
                <a:cs typeface="Segoe UI" pitchFamily="18" charset="0"/>
              </a:rPr>
              <a:t>Στην </a:t>
            </a:r>
            <a:r>
              <a:rPr lang="en-US" altLang="zh-CN" sz="2400" b="1" dirty="0" err="1" smtClean="0">
                <a:cs typeface="Segoe UI" pitchFamily="18" charset="0"/>
              </a:rPr>
              <a:t>Πράξη</a:t>
            </a:r>
            <a:r>
              <a:rPr lang="en-US" altLang="zh-CN" sz="2400" b="1" dirty="0" smtClean="0">
                <a:cs typeface="Segoe UI" pitchFamily="18" charset="0"/>
              </a:rPr>
              <a:t>…</a:t>
            </a:r>
          </a:p>
          <a:p>
            <a:pPr>
              <a:lnSpc>
                <a:spcPct val="80000"/>
              </a:lnSpc>
              <a:tabLst>
                <a:tab pos="228600" algn="l"/>
              </a:tabLst>
            </a:pPr>
            <a:r>
              <a:rPr lang="en-US" altLang="zh-CN" sz="2000" dirty="0" err="1" smtClean="0">
                <a:cs typeface="Segoe UI" pitchFamily="18" charset="0"/>
              </a:rPr>
              <a:t>Υπάλληλος</a:t>
            </a:r>
            <a:r>
              <a:rPr lang="en-US" altLang="zh-CN" sz="2000" dirty="0" smtClean="0">
                <a:cs typeface="Segoe UI" pitchFamily="18" charset="0"/>
              </a:rPr>
              <a:t> </a:t>
            </a:r>
            <a:r>
              <a:rPr lang="en-US" altLang="zh-CN" sz="2000" dirty="0" err="1" smtClean="0">
                <a:cs typeface="Segoe UI" pitchFamily="18" charset="0"/>
              </a:rPr>
              <a:t>υποδοχής</a:t>
            </a:r>
            <a:r>
              <a:rPr lang="en-US" altLang="zh-CN" sz="2000" dirty="0" smtClean="0">
                <a:cs typeface="Times New Roman" pitchFamily="18" charset="0"/>
              </a:rPr>
              <a:t> </a:t>
            </a:r>
            <a:r>
              <a:rPr lang="en-US" altLang="zh-CN" sz="2000" dirty="0" err="1" smtClean="0">
                <a:cs typeface="Segoe UI" pitchFamily="18" charset="0"/>
              </a:rPr>
              <a:t>πλήρους</a:t>
            </a:r>
            <a:r>
              <a:rPr lang="en-US" altLang="zh-CN" sz="2000" dirty="0" smtClean="0">
                <a:cs typeface="Times New Roman" pitchFamily="18" charset="0"/>
              </a:rPr>
              <a:t> </a:t>
            </a:r>
            <a:r>
              <a:rPr lang="en-US" altLang="zh-CN" sz="2000" dirty="0" smtClean="0">
                <a:cs typeface="Segoe UI" pitchFamily="18" charset="0"/>
              </a:rPr>
              <a:t>απασχόλησης</a:t>
            </a:r>
            <a:r>
              <a:rPr lang="en-US" altLang="zh-CN" sz="2000" dirty="0" smtClean="0">
                <a:cs typeface="Times New Roman" pitchFamily="18" charset="0"/>
              </a:rPr>
              <a:t> </a:t>
            </a:r>
            <a:r>
              <a:rPr lang="en-US" altLang="zh-CN" sz="2000" dirty="0" smtClean="0">
                <a:cs typeface="Segoe UI" pitchFamily="18" charset="0"/>
              </a:rPr>
              <a:t>σε</a:t>
            </a:r>
            <a:r>
              <a:rPr lang="en-US" altLang="zh-CN" sz="2000" dirty="0" smtClean="0">
                <a:cs typeface="Times New Roman" pitchFamily="18" charset="0"/>
              </a:rPr>
              <a:t> </a:t>
            </a:r>
            <a:r>
              <a:rPr lang="en-US" altLang="zh-CN" sz="2000" dirty="0" err="1" smtClean="0">
                <a:cs typeface="Segoe UI" pitchFamily="18" charset="0"/>
              </a:rPr>
              <a:t>ξενοδοχείο</a:t>
            </a:r>
            <a:r>
              <a:rPr lang="en-US" altLang="zh-CN" sz="2000" dirty="0" smtClean="0">
                <a:cs typeface="Segoe UI" pitchFamily="18" charset="0"/>
              </a:rPr>
              <a:t> </a:t>
            </a:r>
            <a:r>
              <a:rPr lang="en-US" altLang="zh-CN" sz="2000" dirty="0" err="1" smtClean="0">
                <a:cs typeface="Segoe UI" pitchFamily="18" charset="0"/>
              </a:rPr>
              <a:t>συνεχόµενης</a:t>
            </a:r>
            <a:r>
              <a:rPr lang="en-US" altLang="zh-CN" sz="2000" dirty="0" smtClean="0">
                <a:cs typeface="Times New Roman" pitchFamily="18" charset="0"/>
              </a:rPr>
              <a:t>    </a:t>
            </a:r>
            <a:r>
              <a:rPr lang="en-US" altLang="zh-CN" sz="2000" dirty="0" err="1" smtClean="0">
                <a:cs typeface="Segoe UI" pitchFamily="18" charset="0"/>
              </a:rPr>
              <a:t>λειτουργίας</a:t>
            </a:r>
            <a:r>
              <a:rPr lang="en-US" altLang="zh-CN" sz="2000" dirty="0" smtClean="0">
                <a:cs typeface="Times New Roman" pitchFamily="18" charset="0"/>
              </a:rPr>
              <a:t> </a:t>
            </a:r>
            <a:r>
              <a:rPr lang="en-US" altLang="zh-CN" sz="2000" dirty="0" err="1" smtClean="0">
                <a:cs typeface="Segoe UI" pitchFamily="18" charset="0"/>
              </a:rPr>
              <a:t>έγγαµος</a:t>
            </a:r>
            <a:r>
              <a:rPr lang="en-US" altLang="zh-CN" sz="2000" dirty="0" smtClean="0">
                <a:cs typeface="Segoe UI" pitchFamily="18" charset="0"/>
              </a:rPr>
              <a:t>,</a:t>
            </a:r>
            <a:r>
              <a:rPr lang="en-US" altLang="zh-CN" sz="2000" dirty="0" smtClean="0">
                <a:cs typeface="Times New Roman" pitchFamily="18" charset="0"/>
              </a:rPr>
              <a:t> </a:t>
            </a:r>
            <a:r>
              <a:rPr lang="en-US" altLang="zh-CN" sz="2000" dirty="0" smtClean="0">
                <a:cs typeface="Segoe UI" pitchFamily="18" charset="0"/>
              </a:rPr>
              <a:t>µε</a:t>
            </a:r>
            <a:r>
              <a:rPr lang="en-US" altLang="zh-CN" sz="2000" dirty="0" smtClean="0">
                <a:cs typeface="Times New Roman" pitchFamily="18" charset="0"/>
              </a:rPr>
              <a:t> </a:t>
            </a:r>
            <a:r>
              <a:rPr lang="en-US" altLang="zh-CN" sz="2000" dirty="0" smtClean="0">
                <a:cs typeface="Segoe UI" pitchFamily="18" charset="0"/>
              </a:rPr>
              <a:t>1</a:t>
            </a:r>
            <a:r>
              <a:rPr lang="en-US" altLang="zh-CN" sz="2000" dirty="0" smtClean="0">
                <a:cs typeface="Times New Roman" pitchFamily="18" charset="0"/>
              </a:rPr>
              <a:t> </a:t>
            </a:r>
            <a:r>
              <a:rPr lang="en-US" altLang="zh-CN" sz="2000" dirty="0" err="1" smtClean="0">
                <a:cs typeface="Segoe UI" pitchFamily="18" charset="0"/>
              </a:rPr>
              <a:t>έτος</a:t>
            </a:r>
            <a:r>
              <a:rPr lang="en-US" altLang="zh-CN" sz="2000" dirty="0" smtClean="0">
                <a:cs typeface="Times New Roman" pitchFamily="18" charset="0"/>
              </a:rPr>
              <a:t> </a:t>
            </a:r>
            <a:r>
              <a:rPr lang="en-US" altLang="zh-CN" sz="2000" dirty="0" err="1" smtClean="0">
                <a:cs typeface="Segoe UI" pitchFamily="18" charset="0"/>
              </a:rPr>
              <a:t>προϋπηρεσία</a:t>
            </a:r>
            <a:r>
              <a:rPr lang="en-US" altLang="zh-CN" sz="2000" dirty="0" smtClean="0">
                <a:cs typeface="Segoe UI" pitchFamily="18" charset="0"/>
              </a:rPr>
              <a:t>, </a:t>
            </a:r>
            <a:r>
              <a:rPr lang="en-US" altLang="zh-CN" sz="2000" dirty="0" err="1" smtClean="0">
                <a:cs typeface="Segoe UI" pitchFamily="18" charset="0"/>
              </a:rPr>
              <a:t>πτυχιούχος</a:t>
            </a:r>
            <a:r>
              <a:rPr lang="en-US" altLang="zh-CN" sz="2000" dirty="0" smtClean="0">
                <a:cs typeface="Times New Roman" pitchFamily="18" charset="0"/>
              </a:rPr>
              <a:t>  </a:t>
            </a:r>
            <a:r>
              <a:rPr lang="en-US" altLang="zh-CN" sz="2000" dirty="0" err="1" smtClean="0">
                <a:cs typeface="Segoe UI" pitchFamily="18" charset="0"/>
              </a:rPr>
              <a:t>ανωτέρας</a:t>
            </a:r>
            <a:r>
              <a:rPr lang="en-US" altLang="zh-CN" sz="2000" dirty="0" smtClean="0">
                <a:cs typeface="Times New Roman" pitchFamily="18" charset="0"/>
              </a:rPr>
              <a:t> </a:t>
            </a:r>
            <a:r>
              <a:rPr lang="en-US" altLang="zh-CN" sz="2000" dirty="0" err="1" smtClean="0">
                <a:cs typeface="Segoe UI" pitchFamily="18" charset="0"/>
              </a:rPr>
              <a:t>τουριστικής</a:t>
            </a:r>
            <a:r>
              <a:rPr lang="en-US" altLang="zh-CN" sz="2000" dirty="0" smtClean="0">
                <a:cs typeface="Times New Roman" pitchFamily="18" charset="0"/>
              </a:rPr>
              <a:t> </a:t>
            </a:r>
            <a:r>
              <a:rPr lang="en-US" altLang="zh-CN" sz="2000" dirty="0" err="1" smtClean="0">
                <a:cs typeface="Segoe UI" pitchFamily="18" charset="0"/>
              </a:rPr>
              <a:t>σχολής</a:t>
            </a:r>
            <a:r>
              <a:rPr lang="en-US" altLang="zh-CN" sz="2000" dirty="0" smtClean="0">
                <a:cs typeface="Times New Roman" pitchFamily="18" charset="0"/>
              </a:rPr>
              <a:t> </a:t>
            </a:r>
            <a:r>
              <a:rPr lang="en-US" altLang="zh-CN" sz="2000" dirty="0" smtClean="0">
                <a:cs typeface="Segoe UI" pitchFamily="18" charset="0"/>
              </a:rPr>
              <a:t>αµείβεται,</a:t>
            </a:r>
            <a:r>
              <a:rPr lang="en-US" altLang="zh-CN" sz="2000" dirty="0" smtClean="0">
                <a:cs typeface="Times New Roman" pitchFamily="18" charset="0"/>
              </a:rPr>
              <a:t> </a:t>
            </a:r>
            <a:r>
              <a:rPr lang="en-US" altLang="zh-CN" sz="2000" dirty="0" err="1" smtClean="0">
                <a:cs typeface="Segoe UI" pitchFamily="18" charset="0"/>
              </a:rPr>
              <a:t>σύµφωνα</a:t>
            </a:r>
            <a:r>
              <a:rPr lang="en-US" altLang="zh-CN" sz="2000" dirty="0" smtClean="0">
                <a:cs typeface="Times New Roman" pitchFamily="18" charset="0"/>
              </a:rPr>
              <a:t> </a:t>
            </a:r>
            <a:r>
              <a:rPr lang="en-US" altLang="zh-CN" sz="2000" dirty="0" smtClean="0">
                <a:cs typeface="Segoe UI" pitchFamily="18" charset="0"/>
              </a:rPr>
              <a:t>µε </a:t>
            </a:r>
            <a:r>
              <a:rPr lang="en-US" altLang="zh-CN" sz="2000" dirty="0" err="1" smtClean="0">
                <a:cs typeface="Segoe UI" pitchFamily="18" charset="0"/>
              </a:rPr>
              <a:t>την</a:t>
            </a:r>
            <a:r>
              <a:rPr lang="en-US" altLang="zh-CN" sz="2000" dirty="0" smtClean="0">
                <a:cs typeface="Times New Roman" pitchFamily="18" charset="0"/>
              </a:rPr>
              <a:t> </a:t>
            </a:r>
            <a:r>
              <a:rPr lang="en-US" altLang="zh-CN" sz="2000" dirty="0" err="1" smtClean="0">
                <a:cs typeface="Segoe UI" pitchFamily="18" charset="0"/>
              </a:rPr>
              <a:t>ισχύουσα</a:t>
            </a:r>
            <a:r>
              <a:rPr lang="en-US" altLang="zh-CN" sz="2000" dirty="0" smtClean="0">
                <a:cs typeface="Times New Roman" pitchFamily="18" charset="0"/>
              </a:rPr>
              <a:t> </a:t>
            </a:r>
            <a:r>
              <a:rPr lang="en-US" altLang="zh-CN" sz="2000" dirty="0" smtClean="0">
                <a:cs typeface="Segoe UI" pitchFamily="18" charset="0"/>
              </a:rPr>
              <a:t>ΣΣΕ</a:t>
            </a:r>
            <a:r>
              <a:rPr lang="en-US" altLang="zh-CN" sz="2000" dirty="0" smtClean="0">
                <a:cs typeface="Times New Roman" pitchFamily="18" charset="0"/>
              </a:rPr>
              <a:t> </a:t>
            </a:r>
            <a:r>
              <a:rPr lang="en-US" altLang="zh-CN" sz="2000" dirty="0" smtClean="0">
                <a:cs typeface="Segoe UI" pitchFamily="18" charset="0"/>
              </a:rPr>
              <a:t>2014-15</a:t>
            </a:r>
            <a:r>
              <a:rPr lang="en-US" altLang="zh-CN" sz="2000" dirty="0" smtClean="0">
                <a:cs typeface="Times New Roman" pitchFamily="18" charset="0"/>
              </a:rPr>
              <a:t>  </a:t>
            </a:r>
            <a:r>
              <a:rPr lang="en-US" altLang="zh-CN" sz="2000" dirty="0" err="1" smtClean="0">
                <a:cs typeface="Segoe UI" pitchFamily="18" charset="0"/>
              </a:rPr>
              <a:t>για</a:t>
            </a:r>
            <a:r>
              <a:rPr lang="en-US" altLang="zh-CN" sz="2000" dirty="0" smtClean="0">
                <a:cs typeface="Times New Roman" pitchFamily="18" charset="0"/>
              </a:rPr>
              <a:t> </a:t>
            </a:r>
            <a:r>
              <a:rPr lang="en-US" altLang="zh-CN" sz="2000" dirty="0" err="1" smtClean="0">
                <a:cs typeface="Segoe UI" pitchFamily="18" charset="0"/>
              </a:rPr>
              <a:t>τους</a:t>
            </a:r>
            <a:r>
              <a:rPr lang="en-US" altLang="zh-CN" sz="2000" dirty="0" smtClean="0">
                <a:cs typeface="Times New Roman" pitchFamily="18" charset="0"/>
              </a:rPr>
              <a:t> </a:t>
            </a:r>
            <a:r>
              <a:rPr lang="en-US" altLang="zh-CN" sz="2000" dirty="0" err="1" smtClean="0">
                <a:cs typeface="Segoe UI" pitchFamily="18" charset="0"/>
              </a:rPr>
              <a:t>όρους</a:t>
            </a:r>
            <a:r>
              <a:rPr lang="en-US" altLang="zh-CN" sz="2000" dirty="0" smtClean="0">
                <a:cs typeface="Times New Roman" pitchFamily="18" charset="0"/>
              </a:rPr>
              <a:t> </a:t>
            </a:r>
            <a:r>
              <a:rPr lang="en-US" altLang="zh-CN" sz="2000" dirty="0" smtClean="0">
                <a:cs typeface="Segoe UI" pitchFamily="18" charset="0"/>
              </a:rPr>
              <a:t>αµοιβής</a:t>
            </a:r>
            <a:r>
              <a:rPr lang="en-US" altLang="zh-CN" sz="2000" dirty="0" smtClean="0">
                <a:cs typeface="Times New Roman" pitchFamily="18" charset="0"/>
              </a:rPr>
              <a:t> </a:t>
            </a:r>
            <a:r>
              <a:rPr lang="en-US" altLang="zh-CN" sz="2000" dirty="0" smtClean="0">
                <a:cs typeface="Segoe UI" pitchFamily="18" charset="0"/>
              </a:rPr>
              <a:t>και</a:t>
            </a:r>
            <a:r>
              <a:rPr lang="en-US" altLang="zh-CN" sz="2000" dirty="0" smtClean="0">
                <a:cs typeface="Times New Roman" pitchFamily="18" charset="0"/>
              </a:rPr>
              <a:t> </a:t>
            </a:r>
            <a:r>
              <a:rPr lang="en-US" altLang="zh-CN" sz="2000" dirty="0" err="1" smtClean="0">
                <a:cs typeface="Segoe UI" pitchFamily="18" charset="0"/>
              </a:rPr>
              <a:t>εργασίας</a:t>
            </a:r>
            <a:r>
              <a:rPr lang="en-US" altLang="zh-CN" sz="2000" dirty="0" smtClean="0">
                <a:cs typeface="Segoe UI" pitchFamily="18" charset="0"/>
              </a:rPr>
              <a:t> των</a:t>
            </a:r>
            <a:r>
              <a:rPr lang="en-US" altLang="zh-CN" sz="2000" dirty="0" smtClean="0">
                <a:cs typeface="Times New Roman" pitchFamily="18" charset="0"/>
              </a:rPr>
              <a:t> </a:t>
            </a:r>
            <a:r>
              <a:rPr lang="en-US" altLang="zh-CN" sz="2000" dirty="0" smtClean="0">
                <a:cs typeface="Segoe UI" pitchFamily="18" charset="0"/>
              </a:rPr>
              <a:t>εργαζοµένων</a:t>
            </a:r>
            <a:r>
              <a:rPr lang="en-US" altLang="zh-CN" sz="2000" dirty="0" smtClean="0">
                <a:cs typeface="Times New Roman" pitchFamily="18" charset="0"/>
              </a:rPr>
              <a:t> </a:t>
            </a:r>
            <a:r>
              <a:rPr lang="en-US" altLang="zh-CN" sz="2000" dirty="0" err="1" smtClean="0">
                <a:cs typeface="Segoe UI" pitchFamily="18" charset="0"/>
              </a:rPr>
              <a:t>στις</a:t>
            </a:r>
            <a:r>
              <a:rPr lang="en-US" altLang="zh-CN" sz="2000" dirty="0" smtClean="0">
                <a:cs typeface="Times New Roman" pitchFamily="18" charset="0"/>
              </a:rPr>
              <a:t>   </a:t>
            </a:r>
            <a:r>
              <a:rPr lang="en-US" altLang="zh-CN" sz="2000" dirty="0" err="1" smtClean="0">
                <a:cs typeface="Segoe UI" pitchFamily="18" charset="0"/>
              </a:rPr>
              <a:t>ξενοδοχειακές</a:t>
            </a:r>
            <a:r>
              <a:rPr lang="en-US" altLang="zh-CN" sz="2000" dirty="0" smtClean="0">
                <a:cs typeface="Times New Roman" pitchFamily="18" charset="0"/>
              </a:rPr>
              <a:t> </a:t>
            </a:r>
            <a:r>
              <a:rPr lang="en-US" altLang="zh-CN" sz="2000" dirty="0" err="1" smtClean="0">
                <a:cs typeface="Segoe UI" pitchFamily="18" charset="0"/>
              </a:rPr>
              <a:t>επιχειρήσεις</a:t>
            </a:r>
            <a:r>
              <a:rPr lang="en-US" altLang="zh-CN" sz="2000" dirty="0" smtClean="0">
                <a:cs typeface="Times New Roman" pitchFamily="18" charset="0"/>
              </a:rPr>
              <a:t> </a:t>
            </a:r>
            <a:r>
              <a:rPr lang="en-US" altLang="zh-CN" sz="2000" dirty="0" err="1" smtClean="0">
                <a:cs typeface="Segoe UI" pitchFamily="18" charset="0"/>
              </a:rPr>
              <a:t>όλης</a:t>
            </a:r>
            <a:r>
              <a:rPr lang="en-US" altLang="zh-CN" sz="2000" dirty="0" smtClean="0">
                <a:cs typeface="Times New Roman" pitchFamily="18" charset="0"/>
              </a:rPr>
              <a:t> </a:t>
            </a:r>
            <a:r>
              <a:rPr lang="en-US" altLang="zh-CN" sz="2000" dirty="0" smtClean="0">
                <a:cs typeface="Segoe UI" pitchFamily="18" charset="0"/>
              </a:rPr>
              <a:t>της χώρας,</a:t>
            </a:r>
            <a:r>
              <a:rPr lang="en-US" altLang="zh-CN" sz="2000" dirty="0" smtClean="0">
                <a:cs typeface="Times New Roman" pitchFamily="18" charset="0"/>
              </a:rPr>
              <a:t> </a:t>
            </a:r>
            <a:r>
              <a:rPr lang="en-US" altLang="zh-CN" sz="2000" dirty="0" err="1" smtClean="0">
                <a:cs typeface="Segoe UI" pitchFamily="18" charset="0"/>
              </a:rPr>
              <a:t>ως</a:t>
            </a:r>
            <a:r>
              <a:rPr lang="en-US" altLang="zh-CN" sz="2000" dirty="0" smtClean="0">
                <a:cs typeface="Times New Roman" pitchFamily="18" charset="0"/>
              </a:rPr>
              <a:t> </a:t>
            </a:r>
            <a:r>
              <a:rPr lang="en-US" altLang="zh-CN" sz="2000" dirty="0" err="1" smtClean="0">
                <a:cs typeface="Segoe UI" pitchFamily="18" charset="0"/>
              </a:rPr>
              <a:t>εξής</a:t>
            </a:r>
            <a:r>
              <a:rPr lang="en-US" altLang="zh-CN" sz="2000" dirty="0" smtClean="0">
                <a:cs typeface="Segoe UI" pitchFamily="18" charset="0"/>
              </a:rPr>
              <a:t>:</a:t>
            </a:r>
          </a:p>
        </p:txBody>
      </p:sp>
      <p:graphicFrame>
        <p:nvGraphicFramePr>
          <p:cNvPr id="8" name="7 - Πίνακας"/>
          <p:cNvGraphicFramePr>
            <a:graphicFrameLocks noGrp="1"/>
          </p:cNvGraphicFramePr>
          <p:nvPr/>
        </p:nvGraphicFramePr>
        <p:xfrm>
          <a:off x="5364088" y="1197561"/>
          <a:ext cx="2888078" cy="4517439"/>
        </p:xfrm>
        <a:graphic>
          <a:graphicData uri="http://schemas.openxmlformats.org/drawingml/2006/table">
            <a:tbl>
              <a:tblPr firstRow="1" bandRow="1">
                <a:tableStyleId>{5C22544A-7EE6-4342-B048-85BDC9FD1C3A}</a:tableStyleId>
              </a:tblPr>
              <a:tblGrid>
                <a:gridCol w="2016223"/>
                <a:gridCol w="871855"/>
              </a:tblGrid>
              <a:tr h="216024">
                <a:tc>
                  <a:txBody>
                    <a:bodyPr/>
                    <a:lstStyle/>
                    <a:p>
                      <a:r>
                        <a:rPr lang="el-GR" sz="1400" dirty="0" err="1" smtClean="0"/>
                        <a:t>Τουρ.Εκπ</a:t>
                      </a:r>
                      <a:r>
                        <a:rPr lang="el-GR" sz="1400" dirty="0" smtClean="0"/>
                        <a:t>.</a:t>
                      </a:r>
                      <a:r>
                        <a:rPr lang="el-GR" sz="1400" baseline="0" dirty="0" smtClean="0"/>
                        <a:t> 6%</a:t>
                      </a:r>
                      <a:endParaRPr lang="en-US" sz="1400" dirty="0"/>
                    </a:p>
                  </a:txBody>
                  <a:tcPr/>
                </a:tc>
                <a:tc>
                  <a:txBody>
                    <a:bodyPr/>
                    <a:lstStyle/>
                    <a:p>
                      <a:r>
                        <a:rPr lang="el-GR" sz="1400" dirty="0" smtClean="0"/>
                        <a:t>49,65</a:t>
                      </a:r>
                      <a:endParaRPr lang="en-US" sz="1400" dirty="0"/>
                    </a:p>
                  </a:txBody>
                  <a:tcPr/>
                </a:tc>
              </a:tr>
              <a:tr h="138296">
                <a:tc>
                  <a:txBody>
                    <a:bodyPr/>
                    <a:lstStyle/>
                    <a:p>
                      <a:r>
                        <a:rPr lang="el-GR" sz="1400" dirty="0" smtClean="0"/>
                        <a:t>Τουρ.</a:t>
                      </a:r>
                      <a:r>
                        <a:rPr lang="el-GR" sz="1400" baseline="0" dirty="0" smtClean="0"/>
                        <a:t> </a:t>
                      </a:r>
                      <a:r>
                        <a:rPr lang="el-GR" sz="1400" baseline="0" dirty="0" err="1" smtClean="0"/>
                        <a:t>Εκπ</a:t>
                      </a:r>
                      <a:r>
                        <a:rPr lang="el-GR" sz="1400" baseline="0" dirty="0" smtClean="0"/>
                        <a:t>. 10%</a:t>
                      </a:r>
                      <a:endParaRPr lang="en-US" sz="1400" dirty="0"/>
                    </a:p>
                  </a:txBody>
                  <a:tcPr/>
                </a:tc>
                <a:tc>
                  <a:txBody>
                    <a:bodyPr/>
                    <a:lstStyle/>
                    <a:p>
                      <a:r>
                        <a:rPr lang="el-GR" sz="1400" dirty="0" smtClean="0"/>
                        <a:t>82,76</a:t>
                      </a:r>
                      <a:endParaRPr lang="en-US" sz="1400" dirty="0"/>
                    </a:p>
                  </a:txBody>
                  <a:tcPr/>
                </a:tc>
              </a:tr>
              <a:tr h="132576">
                <a:tc>
                  <a:txBody>
                    <a:bodyPr/>
                    <a:lstStyle/>
                    <a:p>
                      <a:r>
                        <a:rPr lang="el-GR" sz="1400" dirty="0" smtClean="0"/>
                        <a:t>Τουρ. </a:t>
                      </a:r>
                      <a:r>
                        <a:rPr lang="el-GR" sz="1400" dirty="0" err="1" smtClean="0"/>
                        <a:t>Εκπ</a:t>
                      </a:r>
                      <a:r>
                        <a:rPr lang="el-GR" sz="1400" dirty="0" smtClean="0"/>
                        <a:t>. 15%</a:t>
                      </a:r>
                      <a:endParaRPr lang="en-US" sz="1400" dirty="0"/>
                    </a:p>
                  </a:txBody>
                  <a:tcPr/>
                </a:tc>
                <a:tc>
                  <a:txBody>
                    <a:bodyPr/>
                    <a:lstStyle/>
                    <a:p>
                      <a:r>
                        <a:rPr lang="el-GR" sz="1400" dirty="0" smtClean="0"/>
                        <a:t>124,13</a:t>
                      </a:r>
                      <a:endParaRPr lang="en-US" sz="1400" dirty="0"/>
                    </a:p>
                  </a:txBody>
                  <a:tcPr/>
                </a:tc>
              </a:tr>
              <a:tr h="327549">
                <a:tc>
                  <a:txBody>
                    <a:bodyPr/>
                    <a:lstStyle/>
                    <a:p>
                      <a:r>
                        <a:rPr lang="el-GR" sz="1400" dirty="0" smtClean="0"/>
                        <a:t>Τροφής</a:t>
                      </a:r>
                      <a:r>
                        <a:rPr lang="el-GR" sz="1400" baseline="0" dirty="0" smtClean="0"/>
                        <a:t> 10%</a:t>
                      </a:r>
                      <a:endParaRPr lang="en-US" sz="1400" dirty="0"/>
                    </a:p>
                  </a:txBody>
                  <a:tcPr/>
                </a:tc>
                <a:tc>
                  <a:txBody>
                    <a:bodyPr/>
                    <a:lstStyle/>
                    <a:p>
                      <a:r>
                        <a:rPr lang="el-GR" sz="1400" dirty="0" smtClean="0"/>
                        <a:t>82,20</a:t>
                      </a:r>
                      <a:endParaRPr lang="en-US" sz="1400" dirty="0"/>
                    </a:p>
                  </a:txBody>
                  <a:tcPr/>
                </a:tc>
              </a:tr>
              <a:tr h="327549">
                <a:tc>
                  <a:txBody>
                    <a:bodyPr/>
                    <a:lstStyle/>
                    <a:p>
                      <a:r>
                        <a:rPr lang="el-GR" sz="1400" dirty="0" err="1" smtClean="0"/>
                        <a:t>Ανθυγ</a:t>
                      </a:r>
                      <a:r>
                        <a:rPr lang="el-GR" sz="1400" dirty="0" smtClean="0"/>
                        <a:t>. 10%</a:t>
                      </a:r>
                      <a:endParaRPr lang="en-US" sz="1400" dirty="0"/>
                    </a:p>
                  </a:txBody>
                  <a:tcPr/>
                </a:tc>
                <a:tc>
                  <a:txBody>
                    <a:bodyPr/>
                    <a:lstStyle/>
                    <a:p>
                      <a:r>
                        <a:rPr lang="el-GR" sz="1400" dirty="0" smtClean="0"/>
                        <a:t>82,20</a:t>
                      </a:r>
                      <a:endParaRPr lang="en-US" sz="1400" dirty="0"/>
                    </a:p>
                  </a:txBody>
                  <a:tcPr/>
                </a:tc>
              </a:tr>
              <a:tr h="327549">
                <a:tc>
                  <a:txBody>
                    <a:bodyPr/>
                    <a:lstStyle/>
                    <a:p>
                      <a:r>
                        <a:rPr lang="el-GR" sz="1400" dirty="0" err="1" smtClean="0"/>
                        <a:t>Ανθυγ</a:t>
                      </a:r>
                      <a:r>
                        <a:rPr lang="el-GR" sz="1400" dirty="0" smtClean="0"/>
                        <a:t>. 5%</a:t>
                      </a:r>
                      <a:endParaRPr lang="en-US" sz="1400" dirty="0"/>
                    </a:p>
                  </a:txBody>
                  <a:tcPr/>
                </a:tc>
                <a:tc>
                  <a:txBody>
                    <a:bodyPr/>
                    <a:lstStyle/>
                    <a:p>
                      <a:r>
                        <a:rPr lang="el-GR" sz="1400" dirty="0" smtClean="0"/>
                        <a:t>41,10</a:t>
                      </a:r>
                      <a:endParaRPr lang="en-US" sz="1400" dirty="0"/>
                    </a:p>
                  </a:txBody>
                  <a:tcPr/>
                </a:tc>
              </a:tr>
              <a:tr h="327549">
                <a:tc>
                  <a:txBody>
                    <a:bodyPr/>
                    <a:lstStyle/>
                    <a:p>
                      <a:r>
                        <a:rPr lang="el-GR" sz="1400" dirty="0" smtClean="0"/>
                        <a:t>Σύνολο </a:t>
                      </a:r>
                      <a:r>
                        <a:rPr lang="el-GR" sz="1400" dirty="0" err="1" smtClean="0"/>
                        <a:t>Εγγαμ</a:t>
                      </a:r>
                      <a:r>
                        <a:rPr lang="el-GR" sz="1400" dirty="0" smtClean="0"/>
                        <a:t>. Ν</a:t>
                      </a:r>
                      <a:endParaRPr lang="en-US" sz="1400" dirty="0"/>
                    </a:p>
                  </a:txBody>
                  <a:tcPr/>
                </a:tc>
                <a:tc>
                  <a:txBody>
                    <a:bodyPr/>
                    <a:lstStyle/>
                    <a:p>
                      <a:r>
                        <a:rPr lang="el-GR" sz="1400" dirty="0" smtClean="0"/>
                        <a:t>993,07</a:t>
                      </a:r>
                      <a:endParaRPr lang="en-US" sz="1400" dirty="0"/>
                    </a:p>
                  </a:txBody>
                  <a:tcPr/>
                </a:tc>
              </a:tr>
              <a:tr h="327549">
                <a:tc>
                  <a:txBody>
                    <a:bodyPr/>
                    <a:lstStyle/>
                    <a:p>
                      <a:r>
                        <a:rPr lang="el-GR" sz="1400" dirty="0" smtClean="0"/>
                        <a:t>Σύνολο </a:t>
                      </a:r>
                      <a:r>
                        <a:rPr lang="el-GR" sz="1400" dirty="0" err="1" smtClean="0"/>
                        <a:t>Άγαμ</a:t>
                      </a:r>
                      <a:r>
                        <a:rPr lang="el-GR" sz="1400" dirty="0" smtClean="0"/>
                        <a:t>.</a:t>
                      </a:r>
                      <a:r>
                        <a:rPr lang="el-GR" sz="1400" baseline="0" dirty="0" smtClean="0"/>
                        <a:t> Ν</a:t>
                      </a:r>
                      <a:endParaRPr lang="en-US" sz="1400" dirty="0"/>
                    </a:p>
                  </a:txBody>
                  <a:tcPr/>
                </a:tc>
                <a:tc>
                  <a:txBody>
                    <a:bodyPr/>
                    <a:lstStyle/>
                    <a:p>
                      <a:r>
                        <a:rPr lang="el-GR" sz="1400" dirty="0" smtClean="0"/>
                        <a:t>910,32</a:t>
                      </a:r>
                      <a:endParaRPr lang="en-US" sz="1400" dirty="0"/>
                    </a:p>
                  </a:txBody>
                  <a:tcPr/>
                </a:tc>
              </a:tr>
              <a:tr h="327549">
                <a:tc>
                  <a:txBody>
                    <a:bodyPr/>
                    <a:lstStyle/>
                    <a:p>
                      <a:r>
                        <a:rPr lang="el-GR" sz="1400" dirty="0" smtClean="0"/>
                        <a:t>Εποχικό 10%</a:t>
                      </a:r>
                      <a:endParaRPr lang="en-US" sz="1400" dirty="0"/>
                    </a:p>
                  </a:txBody>
                  <a:tcPr/>
                </a:tc>
                <a:tc>
                  <a:txBody>
                    <a:bodyPr/>
                    <a:lstStyle/>
                    <a:p>
                      <a:r>
                        <a:rPr lang="el-GR" sz="1400" dirty="0" smtClean="0"/>
                        <a:t>82,76</a:t>
                      </a:r>
                      <a:endParaRPr lang="en-US" sz="1400" dirty="0"/>
                    </a:p>
                  </a:txBody>
                  <a:tcPr/>
                </a:tc>
              </a:tr>
              <a:tr h="327549">
                <a:tc>
                  <a:txBody>
                    <a:bodyPr/>
                    <a:lstStyle/>
                    <a:p>
                      <a:r>
                        <a:rPr lang="el-GR" sz="1400" dirty="0" smtClean="0"/>
                        <a:t>Γάμου</a:t>
                      </a:r>
                      <a:endParaRPr lang="en-US" sz="1400" dirty="0"/>
                    </a:p>
                  </a:txBody>
                  <a:tcPr/>
                </a:tc>
                <a:tc>
                  <a:txBody>
                    <a:bodyPr/>
                    <a:lstStyle/>
                    <a:p>
                      <a:r>
                        <a:rPr lang="el-GR" sz="1400" dirty="0" smtClean="0"/>
                        <a:t>82,76</a:t>
                      </a:r>
                      <a:endParaRPr lang="en-US" sz="1400" dirty="0"/>
                    </a:p>
                  </a:txBody>
                  <a:tcPr/>
                </a:tc>
              </a:tr>
              <a:tr h="327549">
                <a:tc>
                  <a:txBody>
                    <a:bodyPr/>
                    <a:lstStyle/>
                    <a:p>
                      <a:r>
                        <a:rPr lang="el-GR" sz="1400" dirty="0" err="1" smtClean="0"/>
                        <a:t>Βασ</a:t>
                      </a:r>
                      <a:r>
                        <a:rPr lang="el-GR" sz="1400" dirty="0" smtClean="0"/>
                        <a:t>. + </a:t>
                      </a:r>
                      <a:r>
                        <a:rPr lang="el-GR" sz="1400" dirty="0" err="1" smtClean="0"/>
                        <a:t>Προϋ</a:t>
                      </a:r>
                      <a:r>
                        <a:rPr lang="el-GR" sz="1400" dirty="0" smtClean="0"/>
                        <a:t>/</a:t>
                      </a:r>
                      <a:r>
                        <a:rPr lang="el-GR" sz="1400" dirty="0" err="1" smtClean="0"/>
                        <a:t>σιας</a:t>
                      </a:r>
                      <a:endParaRPr lang="en-US" sz="1400" dirty="0"/>
                    </a:p>
                  </a:txBody>
                  <a:tcPr/>
                </a:tc>
                <a:tc>
                  <a:txBody>
                    <a:bodyPr/>
                    <a:lstStyle/>
                    <a:p>
                      <a:r>
                        <a:rPr lang="el-GR" sz="1400" dirty="0" smtClean="0"/>
                        <a:t>827,56</a:t>
                      </a:r>
                      <a:endParaRPr lang="en-US" sz="1400" dirty="0"/>
                    </a:p>
                  </a:txBody>
                  <a:tcPr/>
                </a:tc>
              </a:tr>
              <a:tr h="327549">
                <a:tc>
                  <a:txBody>
                    <a:bodyPr/>
                    <a:lstStyle/>
                    <a:p>
                      <a:r>
                        <a:rPr lang="el-GR" sz="1400" dirty="0" err="1" smtClean="0"/>
                        <a:t>Προυπηρεσίας</a:t>
                      </a:r>
                      <a:endParaRPr lang="en-US" sz="1400" dirty="0"/>
                    </a:p>
                  </a:txBody>
                  <a:tcPr/>
                </a:tc>
                <a:tc>
                  <a:txBody>
                    <a:bodyPr/>
                    <a:lstStyle/>
                    <a:p>
                      <a:r>
                        <a:rPr lang="el-GR" sz="1400" dirty="0" smtClean="0"/>
                        <a:t>5,60</a:t>
                      </a:r>
                      <a:endParaRPr lang="en-US" sz="1400" dirty="0"/>
                    </a:p>
                  </a:txBody>
                  <a:tcPr/>
                </a:tc>
              </a:tr>
              <a:tr h="327549">
                <a:tc>
                  <a:txBody>
                    <a:bodyPr/>
                    <a:lstStyle/>
                    <a:p>
                      <a:r>
                        <a:rPr lang="el-GR" sz="1400" dirty="0" smtClean="0"/>
                        <a:t>Βασικός</a:t>
                      </a:r>
                      <a:endParaRPr lang="en-US" sz="1400" dirty="0"/>
                    </a:p>
                  </a:txBody>
                  <a:tcPr/>
                </a:tc>
                <a:tc>
                  <a:txBody>
                    <a:bodyPr/>
                    <a:lstStyle/>
                    <a:p>
                      <a:r>
                        <a:rPr lang="el-GR" sz="1400" dirty="0" smtClean="0"/>
                        <a:t>821,96</a:t>
                      </a:r>
                      <a:endParaRPr lang="en-US" sz="1400" dirty="0"/>
                    </a:p>
                  </a:txBody>
                  <a:tcPr/>
                </a:tc>
              </a:tr>
              <a:tr h="327549">
                <a:tc>
                  <a:txBody>
                    <a:bodyPr/>
                    <a:lstStyle/>
                    <a:p>
                      <a:r>
                        <a:rPr lang="el-GR" sz="1400" dirty="0" smtClean="0"/>
                        <a:t>Χρόνια</a:t>
                      </a:r>
                      <a:endParaRPr lang="en-US" sz="1400" dirty="0"/>
                    </a:p>
                  </a:txBody>
                  <a:tcPr/>
                </a:tc>
                <a:tc>
                  <a:txBody>
                    <a:bodyPr/>
                    <a:lstStyle/>
                    <a:p>
                      <a:r>
                        <a:rPr lang="el-GR" sz="1400" dirty="0" smtClean="0"/>
                        <a:t>0</a:t>
                      </a:r>
                      <a:endParaRPr lang="en-US" sz="1400" dirty="0"/>
                    </a:p>
                  </a:txBody>
                  <a:tcPr/>
                </a:tc>
              </a:tr>
            </a:tbl>
          </a:graphicData>
        </a:graphic>
      </p:graphicFrame>
      <p:sp>
        <p:nvSpPr>
          <p:cNvPr id="9" name="TextBox 1"/>
          <p:cNvSpPr txBox="1"/>
          <p:nvPr/>
        </p:nvSpPr>
        <p:spPr>
          <a:xfrm>
            <a:off x="251520" y="5161756"/>
            <a:ext cx="5539978" cy="359970"/>
          </a:xfrm>
          <a:prstGeom prst="rect">
            <a:avLst/>
          </a:prstGeom>
          <a:noFill/>
        </p:spPr>
        <p:txBody>
          <a:bodyPr wrap="none" lIns="0" tIns="0" rIns="0" rtlCol="0">
            <a:spAutoFit/>
          </a:bodyPr>
          <a:lstStyle/>
          <a:p>
            <a:pPr>
              <a:lnSpc>
                <a:spcPts val="2700"/>
              </a:lnSpc>
              <a:tabLst>
                <a:tab pos="2108200" algn="l"/>
              </a:tabLst>
            </a:pPr>
            <a:r>
              <a:rPr lang="en-US" altLang="zh-CN" sz="1600" b="1" dirty="0" err="1" smtClean="0">
                <a:solidFill>
                  <a:srgbClr val="000000"/>
                </a:solidFill>
                <a:cs typeface="Segoe UI" pitchFamily="18" charset="0"/>
              </a:rPr>
              <a:t>Μικτός</a:t>
            </a:r>
            <a:r>
              <a:rPr lang="en-US" altLang="zh-CN" sz="1600" b="1" dirty="0" smtClean="0">
                <a:cs typeface="Times New Roman" pitchFamily="18" charset="0"/>
              </a:rPr>
              <a:t>  </a:t>
            </a:r>
            <a:r>
              <a:rPr lang="en-US" altLang="zh-CN" sz="1600" b="1" dirty="0" err="1" smtClean="0">
                <a:solidFill>
                  <a:srgbClr val="000000"/>
                </a:solidFill>
                <a:cs typeface="Segoe UI" pitchFamily="18" charset="0"/>
              </a:rPr>
              <a:t>Μισθός</a:t>
            </a:r>
            <a:r>
              <a:rPr lang="el-GR" altLang="zh-CN" sz="1600" b="1" dirty="0" smtClean="0">
                <a:solidFill>
                  <a:srgbClr val="000000"/>
                </a:solidFill>
                <a:cs typeface="Segoe UI" pitchFamily="18" charset="0"/>
              </a:rPr>
              <a:t> </a:t>
            </a:r>
            <a:r>
              <a:rPr lang="en-US" altLang="zh-CN" sz="1600" dirty="0" smtClean="0">
                <a:solidFill>
                  <a:srgbClr val="000000"/>
                </a:solidFill>
                <a:cs typeface="Segoe UI" pitchFamily="18" charset="0"/>
              </a:rPr>
              <a:t>=</a:t>
            </a:r>
            <a:r>
              <a:rPr lang="el-GR" altLang="zh-CN" sz="1600" dirty="0" smtClean="0">
                <a:solidFill>
                  <a:srgbClr val="000000"/>
                </a:solidFill>
                <a:cs typeface="Segoe UI" pitchFamily="18" charset="0"/>
              </a:rPr>
              <a:t> </a:t>
            </a:r>
            <a:r>
              <a:rPr lang="en-US" altLang="zh-CN" sz="1600" dirty="0" smtClean="0">
                <a:solidFill>
                  <a:srgbClr val="000000"/>
                </a:solidFill>
                <a:cs typeface="Segoe UI" pitchFamily="18" charset="0"/>
              </a:rPr>
              <a:t>821,96+5,60+82,76+124,13=1034,45€</a:t>
            </a:r>
            <a:r>
              <a:rPr lang="en-US" altLang="zh-CN" sz="1600" dirty="0" smtClean="0"/>
              <a:t>	</a:t>
            </a:r>
            <a:endParaRPr lang="en-US" altLang="zh-CN" sz="1600" dirty="0" smtClean="0">
              <a:solidFill>
                <a:srgbClr val="000000"/>
              </a:solidFill>
              <a:cs typeface="Segoe UI"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graphicFrame>
        <p:nvGraphicFramePr>
          <p:cNvPr id="5" name="4 - Πίνακας"/>
          <p:cNvGraphicFramePr>
            <a:graphicFrameLocks noGrp="1"/>
          </p:cNvGraphicFramePr>
          <p:nvPr/>
        </p:nvGraphicFramePr>
        <p:xfrm>
          <a:off x="5364088" y="1197561"/>
          <a:ext cx="2888078" cy="4517439"/>
        </p:xfrm>
        <a:graphic>
          <a:graphicData uri="http://schemas.openxmlformats.org/drawingml/2006/table">
            <a:tbl>
              <a:tblPr firstRow="1" bandRow="1">
                <a:tableStyleId>{5C22544A-7EE6-4342-B048-85BDC9FD1C3A}</a:tableStyleId>
              </a:tblPr>
              <a:tblGrid>
                <a:gridCol w="2016223"/>
                <a:gridCol w="871855"/>
              </a:tblGrid>
              <a:tr h="216024">
                <a:tc>
                  <a:txBody>
                    <a:bodyPr/>
                    <a:lstStyle/>
                    <a:p>
                      <a:r>
                        <a:rPr lang="el-GR" sz="1400" dirty="0" err="1" smtClean="0"/>
                        <a:t>Τουρ.Εκπ</a:t>
                      </a:r>
                      <a:r>
                        <a:rPr lang="el-GR" sz="1400" dirty="0" smtClean="0"/>
                        <a:t>.</a:t>
                      </a:r>
                      <a:r>
                        <a:rPr lang="el-GR" sz="1400" baseline="0" dirty="0" smtClean="0"/>
                        <a:t> 6%</a:t>
                      </a:r>
                      <a:endParaRPr lang="en-US" sz="1400" dirty="0"/>
                    </a:p>
                  </a:txBody>
                  <a:tcPr/>
                </a:tc>
                <a:tc>
                  <a:txBody>
                    <a:bodyPr/>
                    <a:lstStyle/>
                    <a:p>
                      <a:r>
                        <a:rPr lang="el-GR" sz="1400" dirty="0" smtClean="0"/>
                        <a:t>49,65</a:t>
                      </a:r>
                      <a:endParaRPr lang="en-US" sz="1400" dirty="0"/>
                    </a:p>
                  </a:txBody>
                  <a:tcPr/>
                </a:tc>
              </a:tr>
              <a:tr h="138296">
                <a:tc>
                  <a:txBody>
                    <a:bodyPr/>
                    <a:lstStyle/>
                    <a:p>
                      <a:r>
                        <a:rPr lang="el-GR" sz="1400" dirty="0" smtClean="0"/>
                        <a:t>Τουρ.</a:t>
                      </a:r>
                      <a:r>
                        <a:rPr lang="el-GR" sz="1400" baseline="0" dirty="0" smtClean="0"/>
                        <a:t> </a:t>
                      </a:r>
                      <a:r>
                        <a:rPr lang="el-GR" sz="1400" baseline="0" dirty="0" err="1" smtClean="0"/>
                        <a:t>Εκπ</a:t>
                      </a:r>
                      <a:r>
                        <a:rPr lang="el-GR" sz="1400" baseline="0" dirty="0" smtClean="0"/>
                        <a:t>. 10%</a:t>
                      </a:r>
                      <a:endParaRPr lang="en-US" sz="1400" dirty="0"/>
                    </a:p>
                  </a:txBody>
                  <a:tcPr/>
                </a:tc>
                <a:tc>
                  <a:txBody>
                    <a:bodyPr/>
                    <a:lstStyle/>
                    <a:p>
                      <a:r>
                        <a:rPr lang="el-GR" sz="1400" dirty="0" smtClean="0"/>
                        <a:t>82,76</a:t>
                      </a:r>
                      <a:endParaRPr lang="en-US" sz="1400" dirty="0"/>
                    </a:p>
                  </a:txBody>
                  <a:tcPr/>
                </a:tc>
              </a:tr>
              <a:tr h="132576">
                <a:tc>
                  <a:txBody>
                    <a:bodyPr/>
                    <a:lstStyle/>
                    <a:p>
                      <a:r>
                        <a:rPr lang="el-GR" sz="1400" dirty="0" smtClean="0"/>
                        <a:t>Τουρ. </a:t>
                      </a:r>
                      <a:r>
                        <a:rPr lang="el-GR" sz="1400" dirty="0" err="1" smtClean="0"/>
                        <a:t>Εκπ</a:t>
                      </a:r>
                      <a:r>
                        <a:rPr lang="el-GR" sz="1400" dirty="0" smtClean="0"/>
                        <a:t>. 15%</a:t>
                      </a:r>
                      <a:endParaRPr lang="en-US" sz="1400" dirty="0"/>
                    </a:p>
                  </a:txBody>
                  <a:tcPr/>
                </a:tc>
                <a:tc>
                  <a:txBody>
                    <a:bodyPr/>
                    <a:lstStyle/>
                    <a:p>
                      <a:r>
                        <a:rPr lang="el-GR" sz="1400" dirty="0" smtClean="0"/>
                        <a:t>124,13</a:t>
                      </a:r>
                      <a:endParaRPr lang="en-US" sz="1400" dirty="0"/>
                    </a:p>
                  </a:txBody>
                  <a:tcPr/>
                </a:tc>
              </a:tr>
              <a:tr h="327549">
                <a:tc>
                  <a:txBody>
                    <a:bodyPr/>
                    <a:lstStyle/>
                    <a:p>
                      <a:r>
                        <a:rPr lang="el-GR" sz="1400" dirty="0" smtClean="0"/>
                        <a:t>Τροφής</a:t>
                      </a:r>
                      <a:r>
                        <a:rPr lang="el-GR" sz="1400" baseline="0" dirty="0" smtClean="0"/>
                        <a:t> 10%</a:t>
                      </a:r>
                      <a:endParaRPr lang="en-US" sz="1400" dirty="0"/>
                    </a:p>
                  </a:txBody>
                  <a:tcPr/>
                </a:tc>
                <a:tc>
                  <a:txBody>
                    <a:bodyPr/>
                    <a:lstStyle/>
                    <a:p>
                      <a:r>
                        <a:rPr lang="el-GR" sz="1400" dirty="0" smtClean="0"/>
                        <a:t>75,37</a:t>
                      </a:r>
                      <a:endParaRPr lang="en-US" sz="1400" dirty="0"/>
                    </a:p>
                  </a:txBody>
                  <a:tcPr/>
                </a:tc>
              </a:tr>
              <a:tr h="327549">
                <a:tc>
                  <a:txBody>
                    <a:bodyPr/>
                    <a:lstStyle/>
                    <a:p>
                      <a:r>
                        <a:rPr lang="el-GR" sz="1400" dirty="0" err="1" smtClean="0"/>
                        <a:t>Ανθυγ</a:t>
                      </a:r>
                      <a:r>
                        <a:rPr lang="el-GR" sz="1400" dirty="0" smtClean="0"/>
                        <a:t>. 10%</a:t>
                      </a:r>
                      <a:endParaRPr lang="en-US" sz="1400" dirty="0"/>
                    </a:p>
                  </a:txBody>
                  <a:tcPr/>
                </a:tc>
                <a:tc>
                  <a:txBody>
                    <a:bodyPr/>
                    <a:lstStyle/>
                    <a:p>
                      <a:r>
                        <a:rPr lang="el-GR" sz="1400" dirty="0" smtClean="0"/>
                        <a:t>75,37</a:t>
                      </a:r>
                      <a:endParaRPr lang="en-US" sz="1400" dirty="0"/>
                    </a:p>
                  </a:txBody>
                  <a:tcPr/>
                </a:tc>
              </a:tr>
              <a:tr h="327549">
                <a:tc>
                  <a:txBody>
                    <a:bodyPr/>
                    <a:lstStyle/>
                    <a:p>
                      <a:r>
                        <a:rPr lang="el-GR" sz="1400" dirty="0" err="1" smtClean="0"/>
                        <a:t>Ανθυγ</a:t>
                      </a:r>
                      <a:r>
                        <a:rPr lang="el-GR" sz="1400" dirty="0" smtClean="0"/>
                        <a:t>. 5%</a:t>
                      </a:r>
                      <a:endParaRPr lang="en-US" sz="1400" dirty="0"/>
                    </a:p>
                  </a:txBody>
                  <a:tcPr/>
                </a:tc>
                <a:tc>
                  <a:txBody>
                    <a:bodyPr/>
                    <a:lstStyle/>
                    <a:p>
                      <a:r>
                        <a:rPr lang="el-GR" sz="1400" dirty="0" smtClean="0"/>
                        <a:t>37,68</a:t>
                      </a:r>
                      <a:endParaRPr lang="en-US" sz="1400" dirty="0"/>
                    </a:p>
                  </a:txBody>
                  <a:tcPr/>
                </a:tc>
              </a:tr>
              <a:tr h="327549">
                <a:tc>
                  <a:txBody>
                    <a:bodyPr/>
                    <a:lstStyle/>
                    <a:p>
                      <a:r>
                        <a:rPr lang="el-GR" sz="1400" dirty="0" smtClean="0"/>
                        <a:t>Σύνολο </a:t>
                      </a:r>
                      <a:r>
                        <a:rPr lang="el-GR" sz="1400" dirty="0" err="1" smtClean="0"/>
                        <a:t>Εγγαμ</a:t>
                      </a:r>
                      <a:r>
                        <a:rPr lang="el-GR" sz="1400" dirty="0" smtClean="0"/>
                        <a:t>. Ν</a:t>
                      </a:r>
                      <a:endParaRPr lang="en-US" sz="1400" dirty="0"/>
                    </a:p>
                  </a:txBody>
                  <a:tcPr/>
                </a:tc>
                <a:tc>
                  <a:txBody>
                    <a:bodyPr/>
                    <a:lstStyle/>
                    <a:p>
                      <a:r>
                        <a:rPr lang="el-GR" sz="1400" dirty="0" smtClean="0"/>
                        <a:t>904,43</a:t>
                      </a:r>
                      <a:endParaRPr lang="en-US" sz="1400" dirty="0"/>
                    </a:p>
                  </a:txBody>
                  <a:tcPr/>
                </a:tc>
              </a:tr>
              <a:tr h="327549">
                <a:tc>
                  <a:txBody>
                    <a:bodyPr/>
                    <a:lstStyle/>
                    <a:p>
                      <a:r>
                        <a:rPr lang="el-GR" sz="1400" dirty="0" smtClean="0"/>
                        <a:t>Σύνολο </a:t>
                      </a:r>
                      <a:r>
                        <a:rPr lang="el-GR" sz="1400" dirty="0" err="1" smtClean="0"/>
                        <a:t>Άγαμ</a:t>
                      </a:r>
                      <a:r>
                        <a:rPr lang="el-GR" sz="1400" dirty="0" smtClean="0"/>
                        <a:t>.</a:t>
                      </a:r>
                      <a:r>
                        <a:rPr lang="el-GR" sz="1400" baseline="0" dirty="0" smtClean="0"/>
                        <a:t> Ν</a:t>
                      </a:r>
                      <a:endParaRPr lang="en-US" sz="1400" dirty="0"/>
                    </a:p>
                  </a:txBody>
                  <a:tcPr/>
                </a:tc>
                <a:tc>
                  <a:txBody>
                    <a:bodyPr/>
                    <a:lstStyle/>
                    <a:p>
                      <a:r>
                        <a:rPr lang="el-GR" sz="1400" dirty="0" smtClean="0"/>
                        <a:t>829,06</a:t>
                      </a:r>
                      <a:endParaRPr lang="en-US" sz="1400" dirty="0"/>
                    </a:p>
                  </a:txBody>
                  <a:tcPr/>
                </a:tc>
              </a:tr>
              <a:tr h="327549">
                <a:tc>
                  <a:txBody>
                    <a:bodyPr/>
                    <a:lstStyle/>
                    <a:p>
                      <a:r>
                        <a:rPr lang="el-GR" sz="1400" dirty="0" smtClean="0"/>
                        <a:t>Εποχικό 10%</a:t>
                      </a:r>
                      <a:endParaRPr lang="en-US" sz="1400" dirty="0"/>
                    </a:p>
                  </a:txBody>
                  <a:tcPr/>
                </a:tc>
                <a:tc>
                  <a:txBody>
                    <a:bodyPr/>
                    <a:lstStyle/>
                    <a:p>
                      <a:r>
                        <a:rPr lang="el-GR" sz="1400" dirty="0" smtClean="0"/>
                        <a:t>75,37</a:t>
                      </a:r>
                      <a:endParaRPr lang="en-US" sz="1400" dirty="0"/>
                    </a:p>
                  </a:txBody>
                  <a:tcPr/>
                </a:tc>
              </a:tr>
              <a:tr h="327549">
                <a:tc>
                  <a:txBody>
                    <a:bodyPr/>
                    <a:lstStyle/>
                    <a:p>
                      <a:r>
                        <a:rPr lang="el-GR" sz="1400" dirty="0" smtClean="0"/>
                        <a:t>Γάμου</a:t>
                      </a:r>
                      <a:endParaRPr lang="en-US" sz="1400" dirty="0"/>
                    </a:p>
                  </a:txBody>
                  <a:tcPr/>
                </a:tc>
                <a:tc>
                  <a:txBody>
                    <a:bodyPr/>
                    <a:lstStyle/>
                    <a:p>
                      <a:r>
                        <a:rPr lang="el-GR" sz="1400" dirty="0" smtClean="0"/>
                        <a:t>75,37</a:t>
                      </a:r>
                      <a:endParaRPr lang="en-US" sz="1400" dirty="0"/>
                    </a:p>
                  </a:txBody>
                  <a:tcPr/>
                </a:tc>
              </a:tr>
              <a:tr h="327549">
                <a:tc>
                  <a:txBody>
                    <a:bodyPr/>
                    <a:lstStyle/>
                    <a:p>
                      <a:r>
                        <a:rPr lang="el-GR" sz="1400" dirty="0" err="1" smtClean="0"/>
                        <a:t>Βασ</a:t>
                      </a:r>
                      <a:r>
                        <a:rPr lang="el-GR" sz="1400" dirty="0" smtClean="0"/>
                        <a:t>. + </a:t>
                      </a:r>
                      <a:r>
                        <a:rPr lang="el-GR" sz="1400" dirty="0" err="1" smtClean="0"/>
                        <a:t>Προϋ</a:t>
                      </a:r>
                      <a:r>
                        <a:rPr lang="el-GR" sz="1400" dirty="0" smtClean="0"/>
                        <a:t>/</a:t>
                      </a:r>
                      <a:r>
                        <a:rPr lang="el-GR" sz="1400" dirty="0" err="1" smtClean="0"/>
                        <a:t>σιας</a:t>
                      </a:r>
                      <a:endParaRPr lang="en-US" sz="1400" dirty="0"/>
                    </a:p>
                  </a:txBody>
                  <a:tcPr/>
                </a:tc>
                <a:tc>
                  <a:txBody>
                    <a:bodyPr/>
                    <a:lstStyle/>
                    <a:p>
                      <a:r>
                        <a:rPr lang="el-GR" sz="1400" dirty="0" smtClean="0"/>
                        <a:t>753,69</a:t>
                      </a:r>
                      <a:endParaRPr lang="en-US" sz="1400" dirty="0"/>
                    </a:p>
                  </a:txBody>
                  <a:tcPr/>
                </a:tc>
              </a:tr>
              <a:tr h="327549">
                <a:tc>
                  <a:txBody>
                    <a:bodyPr/>
                    <a:lstStyle/>
                    <a:p>
                      <a:r>
                        <a:rPr lang="el-GR" sz="1400" dirty="0" smtClean="0"/>
                        <a:t>Προϋπηρεσίας</a:t>
                      </a:r>
                      <a:endParaRPr lang="en-US" sz="1400" dirty="0"/>
                    </a:p>
                  </a:txBody>
                  <a:tcPr/>
                </a:tc>
                <a:tc>
                  <a:txBody>
                    <a:bodyPr/>
                    <a:lstStyle/>
                    <a:p>
                      <a:endParaRPr lang="en-US" sz="1400" dirty="0"/>
                    </a:p>
                  </a:txBody>
                  <a:tcPr/>
                </a:tc>
              </a:tr>
              <a:tr h="327549">
                <a:tc>
                  <a:txBody>
                    <a:bodyPr/>
                    <a:lstStyle/>
                    <a:p>
                      <a:r>
                        <a:rPr lang="el-GR" sz="1400" dirty="0" smtClean="0"/>
                        <a:t>Βασικός</a:t>
                      </a:r>
                      <a:endParaRPr lang="en-US" sz="1400" dirty="0"/>
                    </a:p>
                  </a:txBody>
                  <a:tcPr/>
                </a:tc>
                <a:tc>
                  <a:txBody>
                    <a:bodyPr/>
                    <a:lstStyle/>
                    <a:p>
                      <a:r>
                        <a:rPr lang="el-GR" sz="1400" dirty="0" smtClean="0"/>
                        <a:t>753,69</a:t>
                      </a:r>
                      <a:endParaRPr lang="en-US" sz="1400" dirty="0"/>
                    </a:p>
                  </a:txBody>
                  <a:tcPr/>
                </a:tc>
              </a:tr>
              <a:tr h="327549">
                <a:tc>
                  <a:txBody>
                    <a:bodyPr/>
                    <a:lstStyle/>
                    <a:p>
                      <a:r>
                        <a:rPr lang="el-GR" sz="1400" dirty="0" smtClean="0"/>
                        <a:t>Χρόνια</a:t>
                      </a:r>
                      <a:endParaRPr lang="en-US" sz="1400" dirty="0"/>
                    </a:p>
                  </a:txBody>
                  <a:tcPr/>
                </a:tc>
                <a:tc>
                  <a:txBody>
                    <a:bodyPr/>
                    <a:lstStyle/>
                    <a:p>
                      <a:r>
                        <a:rPr lang="el-GR" sz="1400" dirty="0" smtClean="0"/>
                        <a:t>0</a:t>
                      </a:r>
                      <a:endParaRPr lang="en-US" sz="1400" dirty="0"/>
                    </a:p>
                  </a:txBody>
                  <a:tcPr/>
                </a:tc>
              </a:tr>
            </a:tbl>
          </a:graphicData>
        </a:graphic>
      </p:graphicFrame>
      <p:sp>
        <p:nvSpPr>
          <p:cNvPr id="6" name="TextBox 1"/>
          <p:cNvSpPr txBox="1"/>
          <p:nvPr/>
        </p:nvSpPr>
        <p:spPr>
          <a:xfrm>
            <a:off x="179512" y="1345332"/>
            <a:ext cx="5004048" cy="2015936"/>
          </a:xfrm>
          <a:prstGeom prst="rect">
            <a:avLst/>
          </a:prstGeom>
          <a:noFill/>
        </p:spPr>
        <p:txBody>
          <a:bodyPr wrap="square" lIns="0" tIns="0" rIns="0" rtlCol="0">
            <a:spAutoFit/>
          </a:bodyPr>
          <a:lstStyle/>
          <a:p>
            <a:pPr>
              <a:lnSpc>
                <a:spcPct val="80000"/>
              </a:lnSpc>
              <a:tabLst>
                <a:tab pos="228600" algn="l"/>
              </a:tabLst>
            </a:pPr>
            <a:r>
              <a:rPr lang="en-US" altLang="zh-CN" sz="2000" dirty="0" smtClean="0">
                <a:cs typeface="Segoe UI" pitchFamily="18" charset="0"/>
              </a:rPr>
              <a:t>… (συνεχ.)</a:t>
            </a:r>
            <a:r>
              <a:rPr lang="en-US" altLang="zh-CN" sz="2000" dirty="0" smtClean="0">
                <a:cs typeface="Times New Roman" pitchFamily="18" charset="0"/>
              </a:rPr>
              <a:t> </a:t>
            </a:r>
            <a:r>
              <a:rPr lang="en-US" altLang="zh-CN" sz="2000" dirty="0" smtClean="0">
                <a:cs typeface="Segoe UI" pitchFamily="18" charset="0"/>
              </a:rPr>
              <a:t>Στην Πράξη…</a:t>
            </a:r>
          </a:p>
          <a:p>
            <a:pPr algn="just">
              <a:lnSpc>
                <a:spcPct val="80000"/>
              </a:lnSpc>
              <a:tabLst>
                <a:tab pos="228600" algn="l"/>
              </a:tabLst>
            </a:pPr>
            <a:r>
              <a:rPr lang="en-US" altLang="zh-CN" sz="2000" dirty="0" smtClean="0">
                <a:cs typeface="Segoe UI" pitchFamily="18" charset="0"/>
              </a:rPr>
              <a:t>Καθαρίστρια κοινόχρηστων χώρων</a:t>
            </a:r>
            <a:r>
              <a:rPr lang="en-US" altLang="zh-CN" sz="2000" dirty="0" smtClean="0">
                <a:cs typeface="Times New Roman" pitchFamily="18" charset="0"/>
              </a:rPr>
              <a:t> </a:t>
            </a:r>
            <a:r>
              <a:rPr lang="en-US" altLang="zh-CN" sz="2000" dirty="0" smtClean="0">
                <a:cs typeface="Segoe UI" pitchFamily="18" charset="0"/>
              </a:rPr>
              <a:t>πλήρους</a:t>
            </a:r>
            <a:r>
              <a:rPr lang="en-US" altLang="zh-CN" sz="2000" dirty="0" smtClean="0">
                <a:cs typeface="Times New Roman" pitchFamily="18" charset="0"/>
              </a:rPr>
              <a:t> </a:t>
            </a:r>
            <a:r>
              <a:rPr lang="en-US" altLang="zh-CN" sz="2000" dirty="0" smtClean="0">
                <a:cs typeface="Segoe UI" pitchFamily="18" charset="0"/>
              </a:rPr>
              <a:t>απασχόλησης</a:t>
            </a:r>
            <a:r>
              <a:rPr lang="en-US" altLang="zh-CN" sz="2000" dirty="0" smtClean="0">
                <a:cs typeface="Times New Roman" pitchFamily="18" charset="0"/>
              </a:rPr>
              <a:t> </a:t>
            </a:r>
            <a:r>
              <a:rPr lang="en-US" altLang="zh-CN" sz="2000" dirty="0" smtClean="0">
                <a:cs typeface="Segoe UI" pitchFamily="18" charset="0"/>
              </a:rPr>
              <a:t>σε</a:t>
            </a:r>
            <a:r>
              <a:rPr lang="el-GR" altLang="zh-CN" sz="2000" dirty="0" smtClean="0">
                <a:cs typeface="Segoe UI" pitchFamily="18" charset="0"/>
              </a:rPr>
              <a:t> </a:t>
            </a:r>
            <a:r>
              <a:rPr lang="en-US" altLang="zh-CN" sz="2000" dirty="0" smtClean="0">
                <a:cs typeface="Segoe UI" pitchFamily="18" charset="0"/>
              </a:rPr>
              <a:t>εποχιακό</a:t>
            </a:r>
            <a:r>
              <a:rPr lang="en-US" altLang="zh-CN" sz="2000" dirty="0" smtClean="0">
                <a:cs typeface="Times New Roman" pitchFamily="18" charset="0"/>
              </a:rPr>
              <a:t>  </a:t>
            </a:r>
            <a:r>
              <a:rPr lang="en-US" altLang="zh-CN" sz="2000" dirty="0" smtClean="0">
                <a:cs typeface="Segoe UI" pitchFamily="18" charset="0"/>
              </a:rPr>
              <a:t>ξενοδοχείο</a:t>
            </a:r>
            <a:r>
              <a:rPr lang="en-US" altLang="zh-CN" sz="2000" dirty="0" smtClean="0">
                <a:cs typeface="Times New Roman" pitchFamily="18" charset="0"/>
              </a:rPr>
              <a:t>  </a:t>
            </a:r>
            <a:r>
              <a:rPr lang="en-US" altLang="zh-CN" sz="2000" dirty="0" smtClean="0">
                <a:cs typeface="Segoe UI" pitchFamily="18" charset="0"/>
              </a:rPr>
              <a:t>άγαµη,</a:t>
            </a:r>
            <a:r>
              <a:rPr lang="en-US" altLang="zh-CN" sz="2000" dirty="0" smtClean="0">
                <a:cs typeface="Times New Roman" pitchFamily="18" charset="0"/>
              </a:rPr>
              <a:t>  </a:t>
            </a:r>
            <a:r>
              <a:rPr lang="en-US" altLang="zh-CN" sz="2000" dirty="0" smtClean="0">
                <a:cs typeface="Segoe UI" pitchFamily="18" charset="0"/>
              </a:rPr>
              <a:t>χωρίς</a:t>
            </a:r>
            <a:r>
              <a:rPr lang="en-US" altLang="zh-CN" sz="2000" dirty="0" smtClean="0">
                <a:cs typeface="Times New Roman" pitchFamily="18" charset="0"/>
              </a:rPr>
              <a:t>  </a:t>
            </a:r>
            <a:r>
              <a:rPr lang="en-US" altLang="zh-CN" sz="2000" dirty="0" smtClean="0">
                <a:cs typeface="Segoe UI" pitchFamily="18" charset="0"/>
              </a:rPr>
              <a:t>προϋπηρεσία,</a:t>
            </a:r>
            <a:r>
              <a:rPr lang="en-US" altLang="zh-CN" sz="2000" dirty="0" smtClean="0">
                <a:cs typeface="Times New Roman" pitchFamily="18" charset="0"/>
              </a:rPr>
              <a:t>  </a:t>
            </a:r>
            <a:r>
              <a:rPr lang="en-US" altLang="zh-CN" sz="2000" dirty="0" smtClean="0">
                <a:cs typeface="Segoe UI" pitchFamily="18" charset="0"/>
              </a:rPr>
              <a:t>αµείβεται,</a:t>
            </a:r>
            <a:r>
              <a:rPr lang="el-GR" altLang="zh-CN" sz="2000" dirty="0" smtClean="0">
                <a:cs typeface="Segoe UI" pitchFamily="18" charset="0"/>
              </a:rPr>
              <a:t> </a:t>
            </a:r>
            <a:r>
              <a:rPr lang="en-US" altLang="zh-CN" sz="2000" dirty="0" err="1" smtClean="0">
                <a:cs typeface="Segoe UI" pitchFamily="18" charset="0"/>
              </a:rPr>
              <a:t>σύµφωνα</a:t>
            </a:r>
            <a:r>
              <a:rPr lang="en-US" altLang="zh-CN" sz="2000" dirty="0" smtClean="0">
                <a:cs typeface="Times New Roman" pitchFamily="18" charset="0"/>
              </a:rPr>
              <a:t>  </a:t>
            </a:r>
            <a:r>
              <a:rPr lang="en-US" altLang="zh-CN" sz="2000" dirty="0" smtClean="0">
                <a:cs typeface="Segoe UI" pitchFamily="18" charset="0"/>
              </a:rPr>
              <a:t>µε</a:t>
            </a:r>
            <a:r>
              <a:rPr lang="en-US" altLang="zh-CN" sz="2000" dirty="0" smtClean="0">
                <a:cs typeface="Times New Roman" pitchFamily="18" charset="0"/>
              </a:rPr>
              <a:t>  </a:t>
            </a:r>
            <a:r>
              <a:rPr lang="en-US" altLang="zh-CN" sz="2000" dirty="0" smtClean="0">
                <a:cs typeface="Segoe UI" pitchFamily="18" charset="0"/>
              </a:rPr>
              <a:t>την</a:t>
            </a:r>
            <a:r>
              <a:rPr lang="en-US" altLang="zh-CN" sz="2000" dirty="0" smtClean="0">
                <a:cs typeface="Times New Roman" pitchFamily="18" charset="0"/>
              </a:rPr>
              <a:t>  </a:t>
            </a:r>
            <a:r>
              <a:rPr lang="en-US" altLang="zh-CN" sz="2000" dirty="0" smtClean="0">
                <a:cs typeface="Segoe UI" pitchFamily="18" charset="0"/>
              </a:rPr>
              <a:t>ισχύουσα</a:t>
            </a:r>
            <a:r>
              <a:rPr lang="en-US" altLang="zh-CN" sz="2000" dirty="0" smtClean="0">
                <a:cs typeface="Times New Roman" pitchFamily="18" charset="0"/>
              </a:rPr>
              <a:t>  </a:t>
            </a:r>
            <a:r>
              <a:rPr lang="en-US" altLang="zh-CN" sz="2000" dirty="0" smtClean="0">
                <a:cs typeface="Segoe UI" pitchFamily="18" charset="0"/>
              </a:rPr>
              <a:t>ΣΣΕ</a:t>
            </a:r>
            <a:r>
              <a:rPr lang="en-US" altLang="zh-CN" sz="2000" dirty="0" smtClean="0">
                <a:cs typeface="Times New Roman" pitchFamily="18" charset="0"/>
              </a:rPr>
              <a:t>  </a:t>
            </a:r>
            <a:r>
              <a:rPr lang="en-US" altLang="zh-CN" sz="2000" dirty="0" smtClean="0">
                <a:cs typeface="Segoe UI" pitchFamily="18" charset="0"/>
              </a:rPr>
              <a:t>για</a:t>
            </a:r>
            <a:r>
              <a:rPr lang="en-US" altLang="zh-CN" sz="2000" dirty="0" smtClean="0">
                <a:cs typeface="Times New Roman" pitchFamily="18" charset="0"/>
              </a:rPr>
              <a:t>  </a:t>
            </a:r>
            <a:r>
              <a:rPr lang="en-US" altLang="zh-CN" sz="2000" dirty="0" smtClean="0">
                <a:cs typeface="Segoe UI" pitchFamily="18" charset="0"/>
              </a:rPr>
              <a:t>τους</a:t>
            </a:r>
            <a:r>
              <a:rPr lang="en-US" altLang="zh-CN" sz="2000" dirty="0" smtClean="0">
                <a:cs typeface="Times New Roman" pitchFamily="18" charset="0"/>
              </a:rPr>
              <a:t>  </a:t>
            </a:r>
            <a:r>
              <a:rPr lang="en-US" altLang="zh-CN" sz="2000" dirty="0" smtClean="0">
                <a:cs typeface="Segoe UI" pitchFamily="18" charset="0"/>
              </a:rPr>
              <a:t>όρους</a:t>
            </a:r>
            <a:r>
              <a:rPr lang="en-US" altLang="zh-CN" sz="2000" dirty="0" smtClean="0">
                <a:cs typeface="Times New Roman" pitchFamily="18" charset="0"/>
              </a:rPr>
              <a:t>  </a:t>
            </a:r>
            <a:r>
              <a:rPr lang="en-US" altLang="zh-CN" sz="2000" dirty="0" smtClean="0">
                <a:cs typeface="Segoe UI" pitchFamily="18" charset="0"/>
              </a:rPr>
              <a:t>αµοιβής</a:t>
            </a:r>
            <a:r>
              <a:rPr lang="en-US" altLang="zh-CN" sz="2000" dirty="0" smtClean="0">
                <a:cs typeface="Times New Roman" pitchFamily="18" charset="0"/>
              </a:rPr>
              <a:t>  </a:t>
            </a:r>
            <a:r>
              <a:rPr lang="en-US" altLang="zh-CN" sz="2000" dirty="0" smtClean="0">
                <a:cs typeface="Segoe UI" pitchFamily="18" charset="0"/>
              </a:rPr>
              <a:t>και</a:t>
            </a:r>
            <a:r>
              <a:rPr lang="el-GR" altLang="zh-CN" sz="2000" dirty="0" smtClean="0">
                <a:cs typeface="Segoe UI" pitchFamily="18" charset="0"/>
              </a:rPr>
              <a:t> </a:t>
            </a:r>
            <a:r>
              <a:rPr lang="en-US" altLang="zh-CN" sz="2000" dirty="0" err="1" smtClean="0">
                <a:cs typeface="Segoe UI" pitchFamily="18" charset="0"/>
              </a:rPr>
              <a:t>εργασίας</a:t>
            </a:r>
            <a:r>
              <a:rPr lang="en-US" altLang="zh-CN" sz="2000" dirty="0" smtClean="0">
                <a:cs typeface="Times New Roman" pitchFamily="18" charset="0"/>
              </a:rPr>
              <a:t> </a:t>
            </a:r>
            <a:r>
              <a:rPr lang="en-US" altLang="zh-CN" sz="2000" dirty="0" smtClean="0">
                <a:cs typeface="Segoe UI" pitchFamily="18" charset="0"/>
              </a:rPr>
              <a:t>των</a:t>
            </a:r>
            <a:r>
              <a:rPr lang="en-US" altLang="zh-CN" sz="2000" dirty="0" smtClean="0">
                <a:cs typeface="Times New Roman" pitchFamily="18" charset="0"/>
              </a:rPr>
              <a:t> </a:t>
            </a:r>
            <a:r>
              <a:rPr lang="en-US" altLang="zh-CN" sz="2000" dirty="0" smtClean="0">
                <a:cs typeface="Segoe UI" pitchFamily="18" charset="0"/>
              </a:rPr>
              <a:t>εργαζοµένων</a:t>
            </a:r>
            <a:r>
              <a:rPr lang="en-US" altLang="zh-CN" sz="2000" dirty="0" smtClean="0">
                <a:cs typeface="Times New Roman" pitchFamily="18" charset="0"/>
              </a:rPr>
              <a:t> </a:t>
            </a:r>
            <a:r>
              <a:rPr lang="en-US" altLang="zh-CN" sz="2000" dirty="0" smtClean="0">
                <a:cs typeface="Segoe UI" pitchFamily="18" charset="0"/>
              </a:rPr>
              <a:t>στις</a:t>
            </a:r>
            <a:r>
              <a:rPr lang="en-US" altLang="zh-CN" sz="2000" dirty="0" smtClean="0">
                <a:cs typeface="Times New Roman" pitchFamily="18" charset="0"/>
              </a:rPr>
              <a:t> </a:t>
            </a:r>
            <a:r>
              <a:rPr lang="en-US" altLang="zh-CN" sz="2000" dirty="0" err="1" smtClean="0">
                <a:cs typeface="Segoe UI" pitchFamily="18" charset="0"/>
              </a:rPr>
              <a:t>ξενοδοχειακές</a:t>
            </a:r>
            <a:r>
              <a:rPr lang="en-US" altLang="zh-CN" sz="2000" dirty="0" smtClean="0">
                <a:cs typeface="Times New Roman" pitchFamily="18" charset="0"/>
              </a:rPr>
              <a:t> </a:t>
            </a:r>
            <a:r>
              <a:rPr lang="en-US" altLang="zh-CN" sz="2000" dirty="0" err="1" smtClean="0">
                <a:cs typeface="Segoe UI" pitchFamily="18" charset="0"/>
              </a:rPr>
              <a:t>επιχειρήσεις</a:t>
            </a:r>
            <a:r>
              <a:rPr lang="el-GR" altLang="zh-CN" sz="2000" dirty="0" smtClean="0">
                <a:cs typeface="Segoe UI" pitchFamily="18" charset="0"/>
              </a:rPr>
              <a:t> </a:t>
            </a:r>
            <a:r>
              <a:rPr lang="en-US" altLang="zh-CN" sz="2000" dirty="0" err="1" smtClean="0">
                <a:cs typeface="Segoe UI" pitchFamily="18" charset="0"/>
              </a:rPr>
              <a:t>όλης</a:t>
            </a:r>
            <a:r>
              <a:rPr lang="en-US" altLang="zh-CN" sz="2000" dirty="0" smtClean="0">
                <a:cs typeface="Times New Roman" pitchFamily="18" charset="0"/>
              </a:rPr>
              <a:t> </a:t>
            </a:r>
            <a:r>
              <a:rPr lang="en-US" altLang="zh-CN" sz="2000" dirty="0" smtClean="0">
                <a:cs typeface="Segoe UI" pitchFamily="18" charset="0"/>
              </a:rPr>
              <a:t>της</a:t>
            </a:r>
            <a:r>
              <a:rPr lang="en-US" altLang="zh-CN" sz="2000" dirty="0" smtClean="0">
                <a:cs typeface="Times New Roman" pitchFamily="18" charset="0"/>
              </a:rPr>
              <a:t> </a:t>
            </a:r>
            <a:r>
              <a:rPr lang="en-US" altLang="zh-CN" sz="2000" dirty="0" smtClean="0">
                <a:cs typeface="Segoe UI" pitchFamily="18" charset="0"/>
              </a:rPr>
              <a:t>χώρας,</a:t>
            </a:r>
            <a:r>
              <a:rPr lang="en-US" altLang="zh-CN" sz="2000" dirty="0" smtClean="0">
                <a:cs typeface="Times New Roman" pitchFamily="18" charset="0"/>
              </a:rPr>
              <a:t> </a:t>
            </a:r>
            <a:r>
              <a:rPr lang="en-US" altLang="zh-CN" sz="2000" dirty="0" smtClean="0">
                <a:cs typeface="Segoe UI" pitchFamily="18" charset="0"/>
              </a:rPr>
              <a:t>ως</a:t>
            </a:r>
            <a:r>
              <a:rPr lang="en-US" altLang="zh-CN" sz="2000" dirty="0" smtClean="0">
                <a:cs typeface="Times New Roman" pitchFamily="18" charset="0"/>
              </a:rPr>
              <a:t> </a:t>
            </a:r>
            <a:r>
              <a:rPr lang="en-US" altLang="zh-CN" sz="2000" dirty="0" smtClean="0">
                <a:cs typeface="Segoe UI" pitchFamily="18" charset="0"/>
              </a:rPr>
              <a:t>εξής:</a:t>
            </a:r>
          </a:p>
        </p:txBody>
      </p:sp>
      <p:sp>
        <p:nvSpPr>
          <p:cNvPr id="7" name="TextBox 1"/>
          <p:cNvSpPr txBox="1"/>
          <p:nvPr/>
        </p:nvSpPr>
        <p:spPr>
          <a:xfrm>
            <a:off x="107504" y="4513684"/>
            <a:ext cx="4991238" cy="392800"/>
          </a:xfrm>
          <a:prstGeom prst="rect">
            <a:avLst/>
          </a:prstGeom>
          <a:noFill/>
        </p:spPr>
        <p:txBody>
          <a:bodyPr wrap="none" lIns="0" tIns="0" rIns="0" rtlCol="0">
            <a:spAutoFit/>
          </a:bodyPr>
          <a:lstStyle/>
          <a:p>
            <a:pPr>
              <a:lnSpc>
                <a:spcPts val="2900"/>
              </a:lnSpc>
              <a:tabLst>
                <a:tab pos="1981200" algn="l"/>
              </a:tabLst>
            </a:pPr>
            <a:r>
              <a:rPr lang="en-US" altLang="zh-CN" sz="2000" b="1" dirty="0" err="1" smtClean="0">
                <a:solidFill>
                  <a:srgbClr val="000000"/>
                </a:solidFill>
                <a:cs typeface="Segoe UI" pitchFamily="18" charset="0"/>
              </a:rPr>
              <a:t>Μικτός</a:t>
            </a:r>
            <a:r>
              <a:rPr lang="en-US" altLang="zh-CN" sz="2000" b="1" dirty="0" smtClean="0">
                <a:cs typeface="Times New Roman" pitchFamily="18" charset="0"/>
              </a:rPr>
              <a:t>  </a:t>
            </a:r>
            <a:r>
              <a:rPr lang="en-US" altLang="zh-CN" sz="2000" b="1" dirty="0" err="1" smtClean="0">
                <a:solidFill>
                  <a:srgbClr val="000000"/>
                </a:solidFill>
                <a:cs typeface="Segoe UI" pitchFamily="18" charset="0"/>
              </a:rPr>
              <a:t>Μισθός</a:t>
            </a:r>
            <a:r>
              <a:rPr lang="el-GR" altLang="zh-CN" sz="2000" b="1" dirty="0" smtClean="0">
                <a:solidFill>
                  <a:srgbClr val="000000"/>
                </a:solidFill>
                <a:cs typeface="Segoe UI" pitchFamily="18" charset="0"/>
              </a:rPr>
              <a:t> </a:t>
            </a:r>
            <a:r>
              <a:rPr lang="en-US" altLang="zh-CN" sz="2000" dirty="0" smtClean="0">
                <a:solidFill>
                  <a:srgbClr val="000000"/>
                </a:solidFill>
                <a:cs typeface="Segoe UI" pitchFamily="18" charset="0"/>
              </a:rPr>
              <a:t>=735,69+75,37+37,68=848,74€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graphicFrame>
        <p:nvGraphicFramePr>
          <p:cNvPr id="5" name="4 - Πίνακας"/>
          <p:cNvGraphicFramePr>
            <a:graphicFrameLocks noGrp="1"/>
          </p:cNvGraphicFramePr>
          <p:nvPr/>
        </p:nvGraphicFramePr>
        <p:xfrm>
          <a:off x="5436096" y="1197561"/>
          <a:ext cx="2888078" cy="4517439"/>
        </p:xfrm>
        <a:graphic>
          <a:graphicData uri="http://schemas.openxmlformats.org/drawingml/2006/table">
            <a:tbl>
              <a:tblPr firstRow="1" bandRow="1">
                <a:tableStyleId>{5C22544A-7EE6-4342-B048-85BDC9FD1C3A}</a:tableStyleId>
              </a:tblPr>
              <a:tblGrid>
                <a:gridCol w="2016223"/>
                <a:gridCol w="871855"/>
              </a:tblGrid>
              <a:tr h="216024">
                <a:tc>
                  <a:txBody>
                    <a:bodyPr/>
                    <a:lstStyle/>
                    <a:p>
                      <a:r>
                        <a:rPr lang="el-GR" sz="1400" dirty="0" err="1" smtClean="0"/>
                        <a:t>Τουρ.Εκπ</a:t>
                      </a:r>
                      <a:r>
                        <a:rPr lang="el-GR" sz="1400" dirty="0" smtClean="0"/>
                        <a:t>.</a:t>
                      </a:r>
                      <a:r>
                        <a:rPr lang="el-GR" sz="1400" baseline="0" dirty="0" smtClean="0"/>
                        <a:t> 6%</a:t>
                      </a:r>
                      <a:endParaRPr lang="en-US" sz="1400" dirty="0"/>
                    </a:p>
                  </a:txBody>
                  <a:tcPr/>
                </a:tc>
                <a:tc>
                  <a:txBody>
                    <a:bodyPr/>
                    <a:lstStyle/>
                    <a:p>
                      <a:r>
                        <a:rPr lang="el-GR" sz="1400" dirty="0" smtClean="0"/>
                        <a:t>49,65</a:t>
                      </a:r>
                      <a:endParaRPr lang="en-US" sz="1400" dirty="0"/>
                    </a:p>
                  </a:txBody>
                  <a:tcPr/>
                </a:tc>
              </a:tr>
              <a:tr h="138296">
                <a:tc>
                  <a:txBody>
                    <a:bodyPr/>
                    <a:lstStyle/>
                    <a:p>
                      <a:r>
                        <a:rPr lang="el-GR" sz="1400" dirty="0" smtClean="0"/>
                        <a:t>Τουρ.</a:t>
                      </a:r>
                      <a:r>
                        <a:rPr lang="el-GR" sz="1400" baseline="0" dirty="0" smtClean="0"/>
                        <a:t> </a:t>
                      </a:r>
                      <a:r>
                        <a:rPr lang="el-GR" sz="1400" baseline="0" dirty="0" err="1" smtClean="0"/>
                        <a:t>Εκπ</a:t>
                      </a:r>
                      <a:r>
                        <a:rPr lang="el-GR" sz="1400" baseline="0" dirty="0" smtClean="0"/>
                        <a:t>. 10%</a:t>
                      </a:r>
                      <a:endParaRPr lang="en-US" sz="1400" dirty="0"/>
                    </a:p>
                  </a:txBody>
                  <a:tcPr/>
                </a:tc>
                <a:tc>
                  <a:txBody>
                    <a:bodyPr/>
                    <a:lstStyle/>
                    <a:p>
                      <a:r>
                        <a:rPr lang="el-GR" sz="1400" dirty="0" smtClean="0"/>
                        <a:t>82,76</a:t>
                      </a:r>
                      <a:endParaRPr lang="en-US" sz="1400" dirty="0"/>
                    </a:p>
                  </a:txBody>
                  <a:tcPr/>
                </a:tc>
              </a:tr>
              <a:tr h="132576">
                <a:tc>
                  <a:txBody>
                    <a:bodyPr/>
                    <a:lstStyle/>
                    <a:p>
                      <a:r>
                        <a:rPr lang="el-GR" sz="1400" dirty="0" smtClean="0"/>
                        <a:t>Τουρ. </a:t>
                      </a:r>
                      <a:r>
                        <a:rPr lang="el-GR" sz="1400" dirty="0" err="1" smtClean="0"/>
                        <a:t>Εκπ</a:t>
                      </a:r>
                      <a:r>
                        <a:rPr lang="el-GR" sz="1400" dirty="0" smtClean="0"/>
                        <a:t>. 15%</a:t>
                      </a:r>
                      <a:endParaRPr lang="en-US" sz="1400" dirty="0"/>
                    </a:p>
                  </a:txBody>
                  <a:tcPr/>
                </a:tc>
                <a:tc>
                  <a:txBody>
                    <a:bodyPr/>
                    <a:lstStyle/>
                    <a:p>
                      <a:r>
                        <a:rPr lang="el-GR" sz="1400" dirty="0" smtClean="0"/>
                        <a:t>124,13</a:t>
                      </a:r>
                      <a:endParaRPr lang="en-US" sz="1400" dirty="0"/>
                    </a:p>
                  </a:txBody>
                  <a:tcPr/>
                </a:tc>
              </a:tr>
              <a:tr h="327549">
                <a:tc>
                  <a:txBody>
                    <a:bodyPr/>
                    <a:lstStyle/>
                    <a:p>
                      <a:r>
                        <a:rPr lang="el-GR" sz="1400" dirty="0" smtClean="0"/>
                        <a:t>Τροφής</a:t>
                      </a:r>
                      <a:r>
                        <a:rPr lang="el-GR" sz="1400" baseline="0" dirty="0" smtClean="0"/>
                        <a:t> 10%</a:t>
                      </a:r>
                      <a:endParaRPr lang="en-US" sz="1400" dirty="0"/>
                    </a:p>
                  </a:txBody>
                  <a:tcPr/>
                </a:tc>
                <a:tc>
                  <a:txBody>
                    <a:bodyPr/>
                    <a:lstStyle/>
                    <a:p>
                      <a:r>
                        <a:rPr lang="el-GR" sz="1400" dirty="0" smtClean="0"/>
                        <a:t>82,20</a:t>
                      </a:r>
                      <a:endParaRPr lang="en-US" sz="1400" dirty="0"/>
                    </a:p>
                  </a:txBody>
                  <a:tcPr/>
                </a:tc>
              </a:tr>
              <a:tr h="327549">
                <a:tc>
                  <a:txBody>
                    <a:bodyPr/>
                    <a:lstStyle/>
                    <a:p>
                      <a:r>
                        <a:rPr lang="el-GR" sz="1400" dirty="0" err="1" smtClean="0"/>
                        <a:t>Ανθυγ</a:t>
                      </a:r>
                      <a:r>
                        <a:rPr lang="el-GR" sz="1400" dirty="0" smtClean="0"/>
                        <a:t>. 10%</a:t>
                      </a:r>
                      <a:endParaRPr lang="en-US" sz="1400" dirty="0"/>
                    </a:p>
                  </a:txBody>
                  <a:tcPr/>
                </a:tc>
                <a:tc>
                  <a:txBody>
                    <a:bodyPr/>
                    <a:lstStyle/>
                    <a:p>
                      <a:r>
                        <a:rPr lang="el-GR" sz="1400" dirty="0" smtClean="0"/>
                        <a:t>82,20</a:t>
                      </a:r>
                      <a:endParaRPr lang="en-US" sz="1400" dirty="0"/>
                    </a:p>
                  </a:txBody>
                  <a:tcPr/>
                </a:tc>
              </a:tr>
              <a:tr h="327549">
                <a:tc>
                  <a:txBody>
                    <a:bodyPr/>
                    <a:lstStyle/>
                    <a:p>
                      <a:r>
                        <a:rPr lang="el-GR" sz="1400" dirty="0" err="1" smtClean="0"/>
                        <a:t>Ανθυγ</a:t>
                      </a:r>
                      <a:r>
                        <a:rPr lang="el-GR" sz="1400" dirty="0" smtClean="0"/>
                        <a:t>. 5%</a:t>
                      </a:r>
                      <a:endParaRPr lang="en-US" sz="1400" dirty="0"/>
                    </a:p>
                  </a:txBody>
                  <a:tcPr/>
                </a:tc>
                <a:tc>
                  <a:txBody>
                    <a:bodyPr/>
                    <a:lstStyle/>
                    <a:p>
                      <a:r>
                        <a:rPr lang="el-GR" sz="1400" dirty="0" smtClean="0"/>
                        <a:t>41,10</a:t>
                      </a:r>
                      <a:endParaRPr lang="en-US" sz="1400" dirty="0"/>
                    </a:p>
                  </a:txBody>
                  <a:tcPr/>
                </a:tc>
              </a:tr>
              <a:tr h="327549">
                <a:tc>
                  <a:txBody>
                    <a:bodyPr/>
                    <a:lstStyle/>
                    <a:p>
                      <a:r>
                        <a:rPr lang="el-GR" sz="1400" dirty="0" smtClean="0"/>
                        <a:t>Σύνολο </a:t>
                      </a:r>
                      <a:r>
                        <a:rPr lang="el-GR" sz="1400" dirty="0" err="1" smtClean="0"/>
                        <a:t>Εγγαμ</a:t>
                      </a:r>
                      <a:r>
                        <a:rPr lang="el-GR" sz="1400" dirty="0" smtClean="0"/>
                        <a:t>. Ν</a:t>
                      </a:r>
                      <a:endParaRPr lang="en-US" sz="1400" dirty="0"/>
                    </a:p>
                  </a:txBody>
                  <a:tcPr/>
                </a:tc>
                <a:tc>
                  <a:txBody>
                    <a:bodyPr/>
                    <a:lstStyle/>
                    <a:p>
                      <a:r>
                        <a:rPr lang="el-GR" sz="1400" dirty="0" smtClean="0"/>
                        <a:t>993,07</a:t>
                      </a:r>
                      <a:endParaRPr lang="en-US" sz="1400" dirty="0"/>
                    </a:p>
                  </a:txBody>
                  <a:tcPr/>
                </a:tc>
              </a:tr>
              <a:tr h="327549">
                <a:tc>
                  <a:txBody>
                    <a:bodyPr/>
                    <a:lstStyle/>
                    <a:p>
                      <a:r>
                        <a:rPr lang="el-GR" sz="1400" dirty="0" smtClean="0"/>
                        <a:t>Σύνολο </a:t>
                      </a:r>
                      <a:r>
                        <a:rPr lang="el-GR" sz="1400" dirty="0" err="1" smtClean="0"/>
                        <a:t>Άγαμ</a:t>
                      </a:r>
                      <a:r>
                        <a:rPr lang="el-GR" sz="1400" dirty="0" smtClean="0"/>
                        <a:t>.</a:t>
                      </a:r>
                      <a:r>
                        <a:rPr lang="el-GR" sz="1400" baseline="0" dirty="0" smtClean="0"/>
                        <a:t> Ν</a:t>
                      </a:r>
                      <a:endParaRPr lang="en-US" sz="1400" dirty="0"/>
                    </a:p>
                  </a:txBody>
                  <a:tcPr/>
                </a:tc>
                <a:tc>
                  <a:txBody>
                    <a:bodyPr/>
                    <a:lstStyle/>
                    <a:p>
                      <a:r>
                        <a:rPr lang="el-GR" sz="1400" dirty="0" smtClean="0"/>
                        <a:t>910,32</a:t>
                      </a:r>
                      <a:endParaRPr lang="en-US" sz="1400" dirty="0"/>
                    </a:p>
                  </a:txBody>
                  <a:tcPr/>
                </a:tc>
              </a:tr>
              <a:tr h="327549">
                <a:tc>
                  <a:txBody>
                    <a:bodyPr/>
                    <a:lstStyle/>
                    <a:p>
                      <a:r>
                        <a:rPr lang="el-GR" sz="1400" dirty="0" smtClean="0"/>
                        <a:t>Εποχικό 10%</a:t>
                      </a:r>
                      <a:endParaRPr lang="en-US" sz="1400" dirty="0"/>
                    </a:p>
                  </a:txBody>
                  <a:tcPr/>
                </a:tc>
                <a:tc>
                  <a:txBody>
                    <a:bodyPr/>
                    <a:lstStyle/>
                    <a:p>
                      <a:r>
                        <a:rPr lang="el-GR" sz="1400" dirty="0" smtClean="0"/>
                        <a:t>82,76</a:t>
                      </a:r>
                      <a:endParaRPr lang="en-US" sz="1400" dirty="0"/>
                    </a:p>
                  </a:txBody>
                  <a:tcPr/>
                </a:tc>
              </a:tr>
              <a:tr h="327549">
                <a:tc>
                  <a:txBody>
                    <a:bodyPr/>
                    <a:lstStyle/>
                    <a:p>
                      <a:r>
                        <a:rPr lang="el-GR" sz="1400" dirty="0" smtClean="0"/>
                        <a:t>Γάμου</a:t>
                      </a:r>
                      <a:endParaRPr lang="en-US" sz="1400" dirty="0"/>
                    </a:p>
                  </a:txBody>
                  <a:tcPr/>
                </a:tc>
                <a:tc>
                  <a:txBody>
                    <a:bodyPr/>
                    <a:lstStyle/>
                    <a:p>
                      <a:r>
                        <a:rPr lang="el-GR" sz="1400" dirty="0" smtClean="0"/>
                        <a:t>82,76</a:t>
                      </a:r>
                      <a:endParaRPr lang="en-US" sz="1400" dirty="0"/>
                    </a:p>
                  </a:txBody>
                  <a:tcPr/>
                </a:tc>
              </a:tr>
              <a:tr h="327549">
                <a:tc>
                  <a:txBody>
                    <a:bodyPr/>
                    <a:lstStyle/>
                    <a:p>
                      <a:r>
                        <a:rPr lang="el-GR" sz="1400" dirty="0" err="1" smtClean="0"/>
                        <a:t>Βασ</a:t>
                      </a:r>
                      <a:r>
                        <a:rPr lang="el-GR" sz="1400" dirty="0" smtClean="0"/>
                        <a:t>. + </a:t>
                      </a:r>
                      <a:r>
                        <a:rPr lang="el-GR" sz="1400" dirty="0" err="1" smtClean="0"/>
                        <a:t>Προϋ</a:t>
                      </a:r>
                      <a:r>
                        <a:rPr lang="el-GR" sz="1400" dirty="0" smtClean="0"/>
                        <a:t>/</a:t>
                      </a:r>
                      <a:r>
                        <a:rPr lang="el-GR" sz="1400" dirty="0" err="1" smtClean="0"/>
                        <a:t>σιας</a:t>
                      </a:r>
                      <a:endParaRPr lang="en-US" sz="1400" dirty="0"/>
                    </a:p>
                  </a:txBody>
                  <a:tcPr/>
                </a:tc>
                <a:tc>
                  <a:txBody>
                    <a:bodyPr/>
                    <a:lstStyle/>
                    <a:p>
                      <a:r>
                        <a:rPr lang="el-GR" sz="1400" dirty="0" smtClean="0"/>
                        <a:t>827,56</a:t>
                      </a:r>
                      <a:endParaRPr lang="en-US" sz="1400" dirty="0"/>
                    </a:p>
                  </a:txBody>
                  <a:tcPr/>
                </a:tc>
              </a:tr>
              <a:tr h="327549">
                <a:tc>
                  <a:txBody>
                    <a:bodyPr/>
                    <a:lstStyle/>
                    <a:p>
                      <a:r>
                        <a:rPr lang="el-GR" sz="1400" dirty="0" err="1" smtClean="0"/>
                        <a:t>Προυπηρεσίας</a:t>
                      </a:r>
                      <a:endParaRPr lang="en-US" sz="1400" dirty="0"/>
                    </a:p>
                  </a:txBody>
                  <a:tcPr/>
                </a:tc>
                <a:tc>
                  <a:txBody>
                    <a:bodyPr/>
                    <a:lstStyle/>
                    <a:p>
                      <a:r>
                        <a:rPr lang="el-GR" sz="1400" dirty="0" smtClean="0"/>
                        <a:t>5,60</a:t>
                      </a:r>
                      <a:endParaRPr lang="en-US" sz="1400" dirty="0"/>
                    </a:p>
                  </a:txBody>
                  <a:tcPr/>
                </a:tc>
              </a:tr>
              <a:tr h="327549">
                <a:tc>
                  <a:txBody>
                    <a:bodyPr/>
                    <a:lstStyle/>
                    <a:p>
                      <a:r>
                        <a:rPr lang="el-GR" sz="1400" dirty="0" smtClean="0"/>
                        <a:t>Βασικός</a:t>
                      </a:r>
                      <a:endParaRPr lang="en-US" sz="1400" dirty="0"/>
                    </a:p>
                  </a:txBody>
                  <a:tcPr/>
                </a:tc>
                <a:tc>
                  <a:txBody>
                    <a:bodyPr/>
                    <a:lstStyle/>
                    <a:p>
                      <a:r>
                        <a:rPr lang="el-GR" sz="1400" dirty="0" smtClean="0"/>
                        <a:t>821,96</a:t>
                      </a:r>
                      <a:endParaRPr lang="en-US" sz="1400" dirty="0"/>
                    </a:p>
                  </a:txBody>
                  <a:tcPr/>
                </a:tc>
              </a:tr>
              <a:tr h="327549">
                <a:tc>
                  <a:txBody>
                    <a:bodyPr/>
                    <a:lstStyle/>
                    <a:p>
                      <a:r>
                        <a:rPr lang="el-GR" sz="1400" dirty="0" smtClean="0"/>
                        <a:t>Χρόνια</a:t>
                      </a:r>
                      <a:endParaRPr lang="en-US" sz="1400" dirty="0"/>
                    </a:p>
                  </a:txBody>
                  <a:tcPr/>
                </a:tc>
                <a:tc>
                  <a:txBody>
                    <a:bodyPr/>
                    <a:lstStyle/>
                    <a:p>
                      <a:r>
                        <a:rPr lang="el-GR" sz="1400" dirty="0" smtClean="0"/>
                        <a:t>0</a:t>
                      </a:r>
                      <a:endParaRPr lang="en-US" sz="1400" dirty="0"/>
                    </a:p>
                  </a:txBody>
                  <a:tcPr/>
                </a:tc>
              </a:tr>
            </a:tbl>
          </a:graphicData>
        </a:graphic>
      </p:graphicFrame>
      <p:sp>
        <p:nvSpPr>
          <p:cNvPr id="6" name="TextBox 1"/>
          <p:cNvSpPr txBox="1"/>
          <p:nvPr/>
        </p:nvSpPr>
        <p:spPr>
          <a:xfrm>
            <a:off x="539552" y="1201316"/>
            <a:ext cx="4320480" cy="2483757"/>
          </a:xfrm>
          <a:prstGeom prst="rect">
            <a:avLst/>
          </a:prstGeom>
          <a:noFill/>
        </p:spPr>
        <p:txBody>
          <a:bodyPr wrap="square" lIns="0" tIns="0" rIns="0" rtlCol="0">
            <a:spAutoFit/>
          </a:bodyPr>
          <a:lstStyle/>
          <a:p>
            <a:pPr>
              <a:lnSpc>
                <a:spcPct val="80000"/>
              </a:lnSpc>
              <a:tabLst>
                <a:tab pos="228600" algn="l"/>
              </a:tabLst>
            </a:pPr>
            <a:r>
              <a:rPr lang="en-US" altLang="zh-CN" sz="2200" dirty="0" smtClean="0">
                <a:cs typeface="Segoe UI" pitchFamily="18" charset="0"/>
              </a:rPr>
              <a:t>… (συνεχ.)</a:t>
            </a:r>
            <a:r>
              <a:rPr lang="en-US" altLang="zh-CN" sz="2200" dirty="0" smtClean="0">
                <a:cs typeface="Times New Roman" pitchFamily="18" charset="0"/>
              </a:rPr>
              <a:t> </a:t>
            </a:r>
            <a:r>
              <a:rPr lang="en-US" altLang="zh-CN" sz="2200" dirty="0" smtClean="0">
                <a:cs typeface="Segoe UI" pitchFamily="18" charset="0"/>
              </a:rPr>
              <a:t>Στην Πράξη…</a:t>
            </a:r>
          </a:p>
          <a:p>
            <a:pPr algn="just">
              <a:lnSpc>
                <a:spcPct val="80000"/>
              </a:lnSpc>
              <a:tabLst>
                <a:tab pos="228600" algn="l"/>
              </a:tabLst>
            </a:pPr>
            <a:r>
              <a:rPr lang="en-US" altLang="zh-CN" sz="2200" dirty="0" err="1" smtClean="0">
                <a:cs typeface="Segoe UI" pitchFamily="18" charset="0"/>
              </a:rPr>
              <a:t>Λαντζέρης</a:t>
            </a:r>
            <a:r>
              <a:rPr lang="en-US" altLang="zh-CN" sz="2200" dirty="0" smtClean="0">
                <a:cs typeface="Times New Roman" pitchFamily="18" charset="0"/>
              </a:rPr>
              <a:t> </a:t>
            </a:r>
            <a:r>
              <a:rPr lang="en-US" altLang="zh-CN" sz="2200" dirty="0" err="1" smtClean="0">
                <a:cs typeface="Segoe UI" pitchFamily="18" charset="0"/>
              </a:rPr>
              <a:t>πλήρους</a:t>
            </a:r>
            <a:r>
              <a:rPr lang="en-US" altLang="zh-CN" sz="2200" dirty="0" smtClean="0">
                <a:cs typeface="Times New Roman" pitchFamily="18" charset="0"/>
              </a:rPr>
              <a:t> </a:t>
            </a:r>
            <a:r>
              <a:rPr lang="en-US" altLang="zh-CN" sz="2200" dirty="0" smtClean="0">
                <a:cs typeface="Segoe UI" pitchFamily="18" charset="0"/>
              </a:rPr>
              <a:t>απασχόλησης</a:t>
            </a:r>
            <a:r>
              <a:rPr lang="en-US" altLang="zh-CN" sz="2200" dirty="0" smtClean="0">
                <a:cs typeface="Times New Roman" pitchFamily="18" charset="0"/>
              </a:rPr>
              <a:t>      </a:t>
            </a:r>
            <a:r>
              <a:rPr lang="en-US" altLang="zh-CN" sz="2200" dirty="0" smtClean="0">
                <a:cs typeface="Segoe UI" pitchFamily="18" charset="0"/>
              </a:rPr>
              <a:t>σε</a:t>
            </a:r>
            <a:r>
              <a:rPr lang="en-US" altLang="zh-CN" sz="2200" dirty="0" smtClean="0">
                <a:cs typeface="Times New Roman" pitchFamily="18" charset="0"/>
              </a:rPr>
              <a:t> </a:t>
            </a:r>
            <a:r>
              <a:rPr lang="en-US" altLang="zh-CN" sz="2200" dirty="0" smtClean="0">
                <a:cs typeface="Segoe UI" pitchFamily="18" charset="0"/>
              </a:rPr>
              <a:t>εποχιακό</a:t>
            </a:r>
            <a:r>
              <a:rPr lang="el-GR" altLang="zh-CN" sz="2200" dirty="0" smtClean="0">
                <a:cs typeface="Segoe UI" pitchFamily="18" charset="0"/>
              </a:rPr>
              <a:t> ξε</a:t>
            </a:r>
            <a:r>
              <a:rPr lang="en-US" altLang="zh-CN" sz="2200" dirty="0" err="1" smtClean="0">
                <a:cs typeface="Segoe UI" pitchFamily="18" charset="0"/>
              </a:rPr>
              <a:t>νοδοχείο</a:t>
            </a:r>
            <a:r>
              <a:rPr lang="en-US" altLang="zh-CN" sz="2200" dirty="0" smtClean="0">
                <a:cs typeface="Times New Roman" pitchFamily="18" charset="0"/>
              </a:rPr>
              <a:t> </a:t>
            </a:r>
            <a:r>
              <a:rPr lang="en-US" altLang="zh-CN" sz="2200" dirty="0" smtClean="0">
                <a:cs typeface="Segoe UI" pitchFamily="18" charset="0"/>
              </a:rPr>
              <a:t>έγγαµος,</a:t>
            </a:r>
            <a:r>
              <a:rPr lang="en-US" altLang="zh-CN" sz="2200" dirty="0" smtClean="0">
                <a:cs typeface="Times New Roman" pitchFamily="18" charset="0"/>
              </a:rPr>
              <a:t>   </a:t>
            </a:r>
            <a:r>
              <a:rPr lang="en-US" altLang="zh-CN" sz="2200" dirty="0" err="1" smtClean="0">
                <a:cs typeface="Segoe UI" pitchFamily="18" charset="0"/>
              </a:rPr>
              <a:t>χωρίς</a:t>
            </a:r>
            <a:r>
              <a:rPr lang="en-US" altLang="zh-CN" sz="2200" dirty="0" smtClean="0">
                <a:cs typeface="Times New Roman" pitchFamily="18" charset="0"/>
              </a:rPr>
              <a:t> </a:t>
            </a:r>
            <a:r>
              <a:rPr lang="en-US" altLang="zh-CN" sz="2200" dirty="0" smtClean="0">
                <a:cs typeface="Segoe UI" pitchFamily="18" charset="0"/>
              </a:rPr>
              <a:t>προϋπηρεσία,</a:t>
            </a:r>
            <a:r>
              <a:rPr lang="en-US" altLang="zh-CN" sz="2200" dirty="0" smtClean="0">
                <a:cs typeface="Times New Roman" pitchFamily="18" charset="0"/>
              </a:rPr>
              <a:t> </a:t>
            </a:r>
            <a:r>
              <a:rPr lang="en-US" altLang="zh-CN" sz="2200" dirty="0" smtClean="0">
                <a:cs typeface="Segoe UI" pitchFamily="18" charset="0"/>
              </a:rPr>
              <a:t>αµείβεται,</a:t>
            </a:r>
            <a:r>
              <a:rPr lang="el-GR" altLang="zh-CN" sz="2200" dirty="0" smtClean="0">
                <a:cs typeface="Segoe UI" pitchFamily="18" charset="0"/>
              </a:rPr>
              <a:t> σ</a:t>
            </a:r>
            <a:r>
              <a:rPr lang="en-US" altLang="zh-CN" sz="2200" dirty="0" err="1" smtClean="0">
                <a:cs typeface="Segoe UI" pitchFamily="18" charset="0"/>
              </a:rPr>
              <a:t>ύµφωνα</a:t>
            </a:r>
            <a:r>
              <a:rPr lang="en-US" altLang="zh-CN" sz="2200" dirty="0" smtClean="0">
                <a:cs typeface="Times New Roman" pitchFamily="18" charset="0"/>
              </a:rPr>
              <a:t> </a:t>
            </a:r>
            <a:r>
              <a:rPr lang="en-US" altLang="zh-CN" sz="2200" dirty="0" smtClean="0">
                <a:cs typeface="Segoe UI" pitchFamily="18" charset="0"/>
              </a:rPr>
              <a:t>µε</a:t>
            </a:r>
            <a:r>
              <a:rPr lang="en-US" altLang="zh-CN" sz="2200" dirty="0" smtClean="0">
                <a:cs typeface="Times New Roman" pitchFamily="18" charset="0"/>
              </a:rPr>
              <a:t> </a:t>
            </a:r>
            <a:r>
              <a:rPr lang="en-US" altLang="zh-CN" sz="2200" dirty="0" err="1" smtClean="0">
                <a:cs typeface="Segoe UI" pitchFamily="18" charset="0"/>
              </a:rPr>
              <a:t>την</a:t>
            </a:r>
            <a:r>
              <a:rPr lang="en-US" altLang="zh-CN" sz="2200" dirty="0" smtClean="0">
                <a:cs typeface="Times New Roman" pitchFamily="18" charset="0"/>
              </a:rPr>
              <a:t> </a:t>
            </a:r>
            <a:r>
              <a:rPr lang="en-US" altLang="zh-CN" sz="2200" dirty="0" err="1" smtClean="0">
                <a:cs typeface="Segoe UI" pitchFamily="18" charset="0"/>
              </a:rPr>
              <a:t>ισχύουσα</a:t>
            </a:r>
            <a:r>
              <a:rPr lang="en-US" altLang="zh-CN" sz="2200" dirty="0" smtClean="0">
                <a:cs typeface="Times New Roman" pitchFamily="18" charset="0"/>
              </a:rPr>
              <a:t> </a:t>
            </a:r>
            <a:r>
              <a:rPr lang="en-US" altLang="zh-CN" sz="2200" dirty="0" smtClean="0">
                <a:cs typeface="Segoe UI" pitchFamily="18" charset="0"/>
              </a:rPr>
              <a:t>ΣΣΕ</a:t>
            </a:r>
            <a:r>
              <a:rPr lang="en-US" altLang="zh-CN" sz="2200" dirty="0" smtClean="0">
                <a:cs typeface="Times New Roman" pitchFamily="18" charset="0"/>
              </a:rPr>
              <a:t> </a:t>
            </a:r>
            <a:r>
              <a:rPr lang="en-US" altLang="zh-CN" sz="2200" dirty="0" err="1" smtClean="0">
                <a:cs typeface="Segoe UI" pitchFamily="18" charset="0"/>
              </a:rPr>
              <a:t>για</a:t>
            </a:r>
            <a:r>
              <a:rPr lang="en-US" altLang="zh-CN" sz="2200" dirty="0" smtClean="0">
                <a:cs typeface="Times New Roman" pitchFamily="18" charset="0"/>
              </a:rPr>
              <a:t>  </a:t>
            </a:r>
            <a:r>
              <a:rPr lang="en-US" altLang="zh-CN" sz="2200" dirty="0" err="1" smtClean="0">
                <a:cs typeface="Segoe UI" pitchFamily="18" charset="0"/>
              </a:rPr>
              <a:t>τους</a:t>
            </a:r>
            <a:r>
              <a:rPr lang="en-US" altLang="zh-CN" sz="2200" dirty="0" smtClean="0">
                <a:cs typeface="Times New Roman" pitchFamily="18" charset="0"/>
              </a:rPr>
              <a:t> </a:t>
            </a:r>
            <a:r>
              <a:rPr lang="en-US" altLang="zh-CN" sz="2200" dirty="0" err="1" smtClean="0">
                <a:cs typeface="Segoe UI" pitchFamily="18" charset="0"/>
              </a:rPr>
              <a:t>όρους</a:t>
            </a:r>
            <a:r>
              <a:rPr lang="en-US" altLang="zh-CN" sz="2200" dirty="0" smtClean="0">
                <a:cs typeface="Times New Roman" pitchFamily="18" charset="0"/>
              </a:rPr>
              <a:t> </a:t>
            </a:r>
            <a:r>
              <a:rPr lang="en-US" altLang="zh-CN" sz="2200" dirty="0" smtClean="0">
                <a:cs typeface="Segoe UI" pitchFamily="18" charset="0"/>
              </a:rPr>
              <a:t>αµοιβής</a:t>
            </a:r>
            <a:r>
              <a:rPr lang="en-US" altLang="zh-CN" sz="2200" dirty="0" smtClean="0">
                <a:cs typeface="Times New Roman" pitchFamily="18" charset="0"/>
              </a:rPr>
              <a:t> </a:t>
            </a:r>
            <a:r>
              <a:rPr lang="en-US" altLang="zh-CN" sz="2200" dirty="0" smtClean="0">
                <a:cs typeface="Segoe UI" pitchFamily="18" charset="0"/>
              </a:rPr>
              <a:t>και</a:t>
            </a:r>
          </a:p>
          <a:p>
            <a:pPr>
              <a:lnSpc>
                <a:spcPct val="80000"/>
              </a:lnSpc>
              <a:tabLst>
                <a:tab pos="228600" algn="l"/>
              </a:tabLst>
            </a:pP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smtClean="0">
                <a:cs typeface="Segoe UI" pitchFamily="18" charset="0"/>
              </a:rPr>
              <a:t>των</a:t>
            </a:r>
            <a:r>
              <a:rPr lang="en-US" altLang="zh-CN" sz="2200" dirty="0" smtClean="0">
                <a:cs typeface="Times New Roman" pitchFamily="18" charset="0"/>
              </a:rPr>
              <a:t> </a:t>
            </a:r>
            <a:r>
              <a:rPr lang="en-US" altLang="zh-CN" sz="2200" dirty="0" smtClean="0">
                <a:cs typeface="Segoe UI" pitchFamily="18" charset="0"/>
              </a:rPr>
              <a:t>εργαζοµένων</a:t>
            </a:r>
            <a:r>
              <a:rPr lang="en-US" altLang="zh-CN" sz="2200" dirty="0" smtClean="0">
                <a:cs typeface="Times New Roman" pitchFamily="18" charset="0"/>
              </a:rPr>
              <a:t> </a:t>
            </a:r>
            <a:r>
              <a:rPr lang="en-US" altLang="zh-CN" sz="2200" dirty="0" smtClean="0">
                <a:cs typeface="Segoe UI" pitchFamily="18" charset="0"/>
              </a:rPr>
              <a:t>στις</a:t>
            </a:r>
            <a:r>
              <a:rPr lang="en-US" altLang="zh-CN" sz="2200" dirty="0" smtClean="0">
                <a:cs typeface="Times New Roman" pitchFamily="18" charset="0"/>
              </a:rPr>
              <a:t> </a:t>
            </a:r>
            <a:r>
              <a:rPr lang="en-US" altLang="zh-CN" sz="2200" dirty="0" err="1" smtClean="0">
                <a:cs typeface="Segoe UI" pitchFamily="18" charset="0"/>
              </a:rPr>
              <a:t>ξενοδοχειακές</a:t>
            </a:r>
            <a:r>
              <a:rPr lang="en-US" altLang="zh-CN" sz="2200" dirty="0" smtClean="0">
                <a:cs typeface="Times New Roman" pitchFamily="18" charset="0"/>
              </a:rPr>
              <a:t> </a:t>
            </a:r>
            <a:r>
              <a:rPr lang="en-US" altLang="zh-CN" sz="2200" dirty="0" err="1" smtClean="0">
                <a:cs typeface="Segoe UI" pitchFamily="18" charset="0"/>
              </a:rPr>
              <a:t>επιχειρήσεις</a:t>
            </a:r>
            <a:r>
              <a:rPr lang="el-GR" altLang="zh-CN" sz="2200" dirty="0" smtClean="0">
                <a:cs typeface="Segoe UI" pitchFamily="18" charset="0"/>
              </a:rPr>
              <a:t> </a:t>
            </a:r>
            <a:r>
              <a:rPr lang="en-US" altLang="zh-CN" sz="2200" dirty="0" err="1" smtClean="0">
                <a:cs typeface="Segoe UI" pitchFamily="18" charset="0"/>
              </a:rPr>
              <a:t>όλης</a:t>
            </a:r>
            <a:r>
              <a:rPr lang="en-US" altLang="zh-CN" sz="2200" dirty="0" smtClean="0">
                <a:cs typeface="Times New Roman" pitchFamily="18" charset="0"/>
              </a:rPr>
              <a:t> </a:t>
            </a:r>
            <a:r>
              <a:rPr lang="en-US" altLang="zh-CN" sz="2200" dirty="0" smtClean="0">
                <a:cs typeface="Segoe UI" pitchFamily="18" charset="0"/>
              </a:rPr>
              <a:t>της</a:t>
            </a:r>
            <a:r>
              <a:rPr lang="en-US" altLang="zh-CN" sz="2200" dirty="0" smtClean="0">
                <a:cs typeface="Times New Roman" pitchFamily="18" charset="0"/>
              </a:rPr>
              <a:t> </a:t>
            </a:r>
            <a:r>
              <a:rPr lang="en-US" altLang="zh-CN" sz="2200" dirty="0" smtClean="0">
                <a:cs typeface="Segoe UI" pitchFamily="18" charset="0"/>
              </a:rPr>
              <a:t>χώρας,</a:t>
            </a:r>
            <a:r>
              <a:rPr lang="en-US" altLang="zh-CN" sz="2200" dirty="0" smtClean="0">
                <a:cs typeface="Times New Roman" pitchFamily="18" charset="0"/>
              </a:rPr>
              <a:t> </a:t>
            </a:r>
            <a:r>
              <a:rPr lang="en-US" altLang="zh-CN" sz="2200" dirty="0" smtClean="0">
                <a:cs typeface="Segoe UI" pitchFamily="18" charset="0"/>
              </a:rPr>
              <a:t>ως</a:t>
            </a:r>
            <a:r>
              <a:rPr lang="en-US" altLang="zh-CN" sz="2200" dirty="0" smtClean="0">
                <a:cs typeface="Times New Roman" pitchFamily="18" charset="0"/>
              </a:rPr>
              <a:t> </a:t>
            </a:r>
            <a:r>
              <a:rPr lang="en-US" altLang="zh-CN" sz="2200" dirty="0" smtClean="0">
                <a:cs typeface="Segoe UI" pitchFamily="18" charset="0"/>
              </a:rPr>
              <a:t>εξής:</a:t>
            </a:r>
          </a:p>
        </p:txBody>
      </p:sp>
      <p:sp>
        <p:nvSpPr>
          <p:cNvPr id="7" name="TextBox 1"/>
          <p:cNvSpPr txBox="1"/>
          <p:nvPr/>
        </p:nvSpPr>
        <p:spPr>
          <a:xfrm>
            <a:off x="107504" y="4801716"/>
            <a:ext cx="5553636" cy="399597"/>
          </a:xfrm>
          <a:prstGeom prst="rect">
            <a:avLst/>
          </a:prstGeom>
          <a:noFill/>
        </p:spPr>
        <p:txBody>
          <a:bodyPr wrap="none" lIns="0" tIns="0" rIns="0" rtlCol="0">
            <a:spAutoFit/>
          </a:bodyPr>
          <a:lstStyle/>
          <a:p>
            <a:pPr>
              <a:lnSpc>
                <a:spcPts val="2900"/>
              </a:lnSpc>
              <a:tabLst>
                <a:tab pos="1981200" algn="l"/>
              </a:tabLst>
            </a:pPr>
            <a:r>
              <a:rPr lang="en-US" altLang="zh-CN" sz="2200" dirty="0" smtClean="0">
                <a:cs typeface="Times New Roman" pitchFamily="18" charset="0"/>
              </a:rPr>
              <a:t> </a:t>
            </a:r>
            <a:r>
              <a:rPr lang="en-US" altLang="zh-CN" sz="2200" b="1" dirty="0" err="1" smtClean="0">
                <a:solidFill>
                  <a:srgbClr val="000000"/>
                </a:solidFill>
                <a:cs typeface="Segoe UI" pitchFamily="18" charset="0"/>
              </a:rPr>
              <a:t>Μικτός</a:t>
            </a:r>
            <a:r>
              <a:rPr lang="en-US" altLang="zh-CN" sz="2200" b="1" dirty="0" smtClean="0">
                <a:cs typeface="Times New Roman" pitchFamily="18" charset="0"/>
              </a:rPr>
              <a:t>  </a:t>
            </a:r>
            <a:r>
              <a:rPr lang="en-US" altLang="zh-CN" sz="2200" b="1" dirty="0" err="1" smtClean="0">
                <a:solidFill>
                  <a:srgbClr val="000000"/>
                </a:solidFill>
                <a:cs typeface="Segoe UI" pitchFamily="18" charset="0"/>
              </a:rPr>
              <a:t>Μισθός</a:t>
            </a:r>
            <a:r>
              <a:rPr lang="el-GR" altLang="zh-CN" sz="2200" b="1" dirty="0" smtClean="0">
                <a:solidFill>
                  <a:srgbClr val="000000"/>
                </a:solidFill>
                <a:cs typeface="Segoe UI" pitchFamily="18" charset="0"/>
              </a:rPr>
              <a:t> </a:t>
            </a:r>
            <a:r>
              <a:rPr lang="en-US" altLang="zh-CN" sz="2200" dirty="0" smtClean="0">
                <a:solidFill>
                  <a:srgbClr val="000000"/>
                </a:solidFill>
                <a:cs typeface="Segoe UI" pitchFamily="18" charset="0"/>
              </a:rPr>
              <a:t>=735,69+75,37+75,37=904,43€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nSpc>
                <a:spcPct val="80000"/>
              </a:lnSpc>
              <a:buNone/>
              <a:tabLst>
                <a:tab pos="508000" algn="l"/>
              </a:tabLst>
            </a:pPr>
            <a:r>
              <a:rPr lang="en-US" altLang="zh-CN" sz="2600" dirty="0" smtClean="0">
                <a:cs typeface="Segoe UI" pitchFamily="18" charset="0"/>
              </a:rPr>
              <a:t>… (</a:t>
            </a:r>
            <a:r>
              <a:rPr lang="en-US" altLang="zh-CN" sz="2600" dirty="0" err="1" smtClean="0">
                <a:cs typeface="Segoe UI" pitchFamily="18" charset="0"/>
              </a:rPr>
              <a:t>συνεχ</a:t>
            </a:r>
            <a:r>
              <a:rPr lang="en-US" altLang="zh-CN" sz="2600" dirty="0" smtClean="0">
                <a:cs typeface="Segoe UI" pitchFamily="18" charset="0"/>
              </a:rPr>
              <a:t>.)</a:t>
            </a:r>
            <a:r>
              <a:rPr lang="en-US" altLang="zh-CN" sz="2600" dirty="0" smtClean="0">
                <a:cs typeface="Times New Roman" pitchFamily="18" charset="0"/>
              </a:rPr>
              <a:t>  </a:t>
            </a:r>
            <a:r>
              <a:rPr lang="en-US" altLang="zh-CN" sz="2600" dirty="0" smtClean="0">
                <a:cs typeface="Segoe UI" pitchFamily="18" charset="0"/>
              </a:rPr>
              <a:t>Στην </a:t>
            </a:r>
            <a:r>
              <a:rPr lang="en-US" altLang="zh-CN" sz="2600" dirty="0" err="1" smtClean="0">
                <a:cs typeface="Segoe UI" pitchFamily="18" charset="0"/>
              </a:rPr>
              <a:t>Πράξη</a:t>
            </a:r>
            <a:endParaRPr lang="en-US" altLang="zh-CN" sz="2600" dirty="0" smtClean="0"/>
          </a:p>
          <a:p>
            <a:pPr marL="0" indent="0" algn="just">
              <a:lnSpc>
                <a:spcPct val="80000"/>
              </a:lnSpc>
              <a:buNone/>
              <a:tabLst>
                <a:tab pos="508000" algn="l"/>
              </a:tabLst>
            </a:pPr>
            <a:r>
              <a:rPr lang="el-GR" altLang="zh-CN" sz="2400" dirty="0" smtClean="0">
                <a:cs typeface="Segoe UI" pitchFamily="18" charset="0"/>
              </a:rPr>
              <a:t>κ</a:t>
            </a:r>
            <a:r>
              <a:rPr lang="en-US" altLang="zh-CN" sz="2400" dirty="0" err="1" smtClean="0">
                <a:cs typeface="Segoe UI" pitchFamily="18" charset="0"/>
              </a:rPr>
              <a:t>αι</a:t>
            </a:r>
            <a:r>
              <a:rPr lang="en-US" altLang="zh-CN" sz="2400" dirty="0" smtClean="0">
                <a:cs typeface="Times New Roman" pitchFamily="18" charset="0"/>
              </a:rPr>
              <a:t> </a:t>
            </a:r>
            <a:r>
              <a:rPr lang="en-US" altLang="zh-CN" sz="2400" dirty="0" err="1" smtClean="0">
                <a:cs typeface="Segoe UI" pitchFamily="18" charset="0"/>
              </a:rPr>
              <a:t>στις</a:t>
            </a:r>
            <a:r>
              <a:rPr lang="en-US" altLang="zh-CN" sz="2400" dirty="0" smtClean="0">
                <a:cs typeface="Times New Roman" pitchFamily="18" charset="0"/>
              </a:rPr>
              <a:t> </a:t>
            </a:r>
            <a:r>
              <a:rPr lang="en-US" altLang="zh-CN" sz="2400" dirty="0" err="1" smtClean="0">
                <a:cs typeface="Segoe UI" pitchFamily="18" charset="0"/>
              </a:rPr>
              <a:t>τρεις</a:t>
            </a:r>
            <a:r>
              <a:rPr lang="en-US" altLang="zh-CN" sz="2400" dirty="0" smtClean="0">
                <a:cs typeface="Times New Roman" pitchFamily="18" charset="0"/>
              </a:rPr>
              <a:t> </a:t>
            </a:r>
            <a:r>
              <a:rPr lang="en-US" altLang="zh-CN" sz="2400" dirty="0" err="1" smtClean="0">
                <a:cs typeface="Segoe UI" pitchFamily="18" charset="0"/>
              </a:rPr>
              <a:t>παραπάνω</a:t>
            </a:r>
            <a:r>
              <a:rPr lang="en-US" altLang="zh-CN" sz="2400" dirty="0" smtClean="0">
                <a:cs typeface="Times New Roman" pitchFamily="18" charset="0"/>
              </a:rPr>
              <a:t> </a:t>
            </a:r>
            <a:r>
              <a:rPr lang="en-US" altLang="zh-CN" sz="2400" dirty="0" err="1" smtClean="0">
                <a:cs typeface="Segoe UI" pitchFamily="18" charset="0"/>
              </a:rPr>
              <a:t>περιπτώσεις</a:t>
            </a:r>
            <a:r>
              <a:rPr lang="en-US" altLang="zh-CN" sz="2400" dirty="0" smtClean="0">
                <a:cs typeface="Times New Roman" pitchFamily="18" charset="0"/>
              </a:rPr>
              <a:t> </a:t>
            </a:r>
            <a:r>
              <a:rPr lang="en-US" altLang="zh-CN" sz="2400" dirty="0" smtClean="0">
                <a:cs typeface="Segoe UI" pitchFamily="18" charset="0"/>
              </a:rPr>
              <a:t>µε</a:t>
            </a:r>
            <a:r>
              <a:rPr lang="el-GR" altLang="zh-CN" sz="2400" dirty="0" smtClean="0">
                <a:cs typeface="Segoe UI" pitchFamily="18" charset="0"/>
              </a:rPr>
              <a:t> </a:t>
            </a:r>
            <a:r>
              <a:rPr lang="en-US" altLang="zh-CN" sz="2400" dirty="0" err="1" smtClean="0">
                <a:cs typeface="Segoe UI" pitchFamily="18" charset="0"/>
              </a:rPr>
              <a:t>την</a:t>
            </a:r>
            <a:r>
              <a:rPr lang="en-US" altLang="zh-CN" sz="2400" dirty="0" smtClean="0">
                <a:cs typeface="Times New Roman" pitchFamily="18" charset="0"/>
              </a:rPr>
              <a:t> </a:t>
            </a:r>
            <a:r>
              <a:rPr lang="en-US" altLang="zh-CN" sz="2400" dirty="0" err="1" smtClean="0">
                <a:cs typeface="Segoe UI" pitchFamily="18" charset="0"/>
              </a:rPr>
              <a:t>συµπλήρωση</a:t>
            </a:r>
            <a:r>
              <a:rPr lang="en-US" altLang="zh-CN" sz="2400" dirty="0" smtClean="0">
                <a:cs typeface="Times New Roman" pitchFamily="18" charset="0"/>
              </a:rPr>
              <a:t> </a:t>
            </a:r>
            <a:r>
              <a:rPr lang="en-US" altLang="zh-CN" sz="2400" dirty="0" err="1" smtClean="0">
                <a:cs typeface="Segoe UI" pitchFamily="18" charset="0"/>
              </a:rPr>
              <a:t>υπηρεσίας</a:t>
            </a:r>
            <a:r>
              <a:rPr lang="en-US" altLang="zh-CN" sz="2400" dirty="0" smtClean="0">
                <a:cs typeface="Times New Roman" pitchFamily="18" charset="0"/>
              </a:rPr>
              <a:t> </a:t>
            </a:r>
            <a:r>
              <a:rPr lang="el-GR" altLang="zh-CN" sz="2400" dirty="0" smtClean="0">
                <a:cs typeface="Times New Roman" pitchFamily="18" charset="0"/>
              </a:rPr>
              <a:t>2</a:t>
            </a:r>
            <a:r>
              <a:rPr lang="en-US" altLang="zh-CN" sz="2400" dirty="0" smtClean="0">
                <a:cs typeface="Segoe UI" pitchFamily="18" charset="0"/>
              </a:rPr>
              <a:t>ετών</a:t>
            </a:r>
            <a:r>
              <a:rPr lang="en-US" altLang="zh-CN" sz="2400" dirty="0" smtClean="0">
                <a:cs typeface="Times New Roman" pitchFamily="18" charset="0"/>
              </a:rPr>
              <a:t> </a:t>
            </a:r>
            <a:r>
              <a:rPr lang="en-US" altLang="zh-CN" sz="2400" dirty="0" smtClean="0">
                <a:cs typeface="Segoe UI" pitchFamily="18" charset="0"/>
              </a:rPr>
              <a:t>ο</a:t>
            </a:r>
            <a:r>
              <a:rPr lang="el-GR" altLang="zh-CN" sz="2400" dirty="0" smtClean="0">
                <a:cs typeface="Segoe UI" pitchFamily="18" charset="0"/>
              </a:rPr>
              <a:t> </a:t>
            </a:r>
            <a:r>
              <a:rPr lang="en-US" altLang="zh-CN" sz="2400" dirty="0" err="1" smtClean="0">
                <a:cs typeface="Segoe UI" pitchFamily="18" charset="0"/>
              </a:rPr>
              <a:t>υπάλληλος</a:t>
            </a:r>
            <a:r>
              <a:rPr lang="en-US" altLang="zh-CN" sz="2400" dirty="0" smtClean="0">
                <a:cs typeface="Times New Roman" pitchFamily="18" charset="0"/>
              </a:rPr>
              <a:t> </a:t>
            </a:r>
            <a:r>
              <a:rPr lang="en-US" altLang="zh-CN" sz="2400" dirty="0" err="1" smtClean="0">
                <a:cs typeface="Segoe UI" pitchFamily="18" charset="0"/>
              </a:rPr>
              <a:t>υποδοχής</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1έτους</a:t>
            </a:r>
            <a:r>
              <a:rPr lang="en-US" altLang="zh-CN" sz="2400" dirty="0" smtClean="0">
                <a:cs typeface="Times New Roman" pitchFamily="18" charset="0"/>
              </a:rPr>
              <a:t> </a:t>
            </a:r>
            <a:r>
              <a:rPr lang="en-US" altLang="zh-CN" sz="2400" dirty="0" smtClean="0">
                <a:cs typeface="Segoe UI" pitchFamily="18" charset="0"/>
              </a:rPr>
              <a:t>η</a:t>
            </a:r>
            <a:r>
              <a:rPr lang="el-GR" altLang="zh-CN" sz="2400" dirty="0" smtClean="0">
                <a:cs typeface="Segoe UI" pitchFamily="18" charset="0"/>
              </a:rPr>
              <a:t> </a:t>
            </a:r>
            <a:r>
              <a:rPr lang="en-US" altLang="zh-CN" sz="2400" dirty="0" err="1" smtClean="0">
                <a:cs typeface="Segoe UI" pitchFamily="18" charset="0"/>
              </a:rPr>
              <a:t>καθαρίστρια</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1έτους</a:t>
            </a:r>
            <a:r>
              <a:rPr lang="en-US" altLang="zh-CN" sz="2400" dirty="0" smtClean="0">
                <a:cs typeface="Times New Roman" pitchFamily="18" charset="0"/>
              </a:rPr>
              <a:t> </a:t>
            </a:r>
            <a:r>
              <a:rPr lang="en-US" altLang="zh-CN" sz="2400" dirty="0" smtClean="0">
                <a:cs typeface="Segoe UI" pitchFamily="18" charset="0"/>
              </a:rPr>
              <a:t>ο</a:t>
            </a:r>
            <a:r>
              <a:rPr lang="en-US" altLang="zh-CN" sz="2400" dirty="0" smtClean="0">
                <a:cs typeface="Times New Roman" pitchFamily="18" charset="0"/>
              </a:rPr>
              <a:t>   </a:t>
            </a:r>
            <a:r>
              <a:rPr lang="en-US" altLang="zh-CN" sz="2400" dirty="0" err="1" smtClean="0">
                <a:cs typeface="Segoe UI" pitchFamily="18" charset="0"/>
              </a:rPr>
              <a:t>λαντζέρης</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ο</a:t>
            </a:r>
            <a:r>
              <a:rPr lang="el-GR" altLang="zh-CN" sz="2400" dirty="0" smtClean="0">
                <a:cs typeface="Segoe UI" pitchFamily="18" charset="0"/>
              </a:rPr>
              <a:t> </a:t>
            </a:r>
            <a:r>
              <a:rPr lang="el-GR" sz="2400" dirty="0" smtClean="0"/>
              <a:t>μικτός μισθός που λαμβάνουν οι </a:t>
            </a:r>
            <a:r>
              <a:rPr lang="en-US" altLang="zh-CN" sz="2400" dirty="0" err="1" smtClean="0">
                <a:solidFill>
                  <a:srgbClr val="000000"/>
                </a:solidFill>
                <a:cs typeface="Segoe UI" pitchFamily="18" charset="0"/>
              </a:rPr>
              <a:t>εργαζόµενοι</a:t>
            </a:r>
            <a:r>
              <a:rPr lang="en-US" altLang="zh-CN" sz="2400" dirty="0" smtClean="0">
                <a:cs typeface="Times New Roman" pitchFamily="18" charset="0"/>
              </a:rPr>
              <a:t> </a:t>
            </a:r>
            <a:r>
              <a:rPr lang="en-US" altLang="zh-CN" sz="2400" dirty="0" err="1" smtClean="0">
                <a:solidFill>
                  <a:srgbClr val="000000"/>
                </a:solidFill>
                <a:cs typeface="Segoe UI" pitchFamily="18" charset="0"/>
              </a:rPr>
              <a:t>θα</a:t>
            </a:r>
            <a:r>
              <a:rPr lang="en-US" altLang="zh-CN" sz="2400" dirty="0" smtClean="0">
                <a:cs typeface="Times New Roman" pitchFamily="18" charset="0"/>
              </a:rPr>
              <a:t> </a:t>
            </a:r>
            <a:r>
              <a:rPr lang="en-US" altLang="zh-CN" sz="2400" dirty="0" err="1" smtClean="0">
                <a:solidFill>
                  <a:srgbClr val="000000"/>
                </a:solidFill>
                <a:cs typeface="Segoe UI" pitchFamily="18" charset="0"/>
              </a:rPr>
              <a:t>παραµείνει</a:t>
            </a:r>
            <a:r>
              <a:rPr lang="en-US" altLang="zh-CN" sz="2400" dirty="0" smtClean="0">
                <a:cs typeface="Times New Roman" pitchFamily="18" charset="0"/>
              </a:rPr>
              <a:t> </a:t>
            </a:r>
            <a:r>
              <a:rPr lang="en-US" altLang="zh-CN" sz="2400" dirty="0" err="1" smtClean="0">
                <a:solidFill>
                  <a:srgbClr val="000000"/>
                </a:solidFill>
                <a:cs typeface="Segoe UI" pitchFamily="18" charset="0"/>
              </a:rPr>
              <a:t>αµετάβλητος</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εξαιτίας</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αναστολής</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υπηρεσιακών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ωριµάνσεων</a:t>
            </a:r>
            <a:r>
              <a:rPr lang="en-US" altLang="zh-CN" sz="2400" dirty="0" smtClean="0">
                <a:cs typeface="Times New Roman" pitchFamily="18" charset="0"/>
              </a:rPr>
              <a:t> </a:t>
            </a:r>
            <a:r>
              <a:rPr lang="el-GR" altLang="zh-CN" sz="2400" dirty="0" smtClean="0">
                <a:cs typeface="Times New Roman" pitchFamily="18" charset="0"/>
              </a:rPr>
              <a:t>μ</a:t>
            </a:r>
            <a:r>
              <a:rPr lang="en-US" altLang="zh-CN" sz="2400" dirty="0" err="1" smtClean="0">
                <a:solidFill>
                  <a:srgbClr val="000000"/>
                </a:solidFill>
                <a:cs typeface="Segoe UI" pitchFamily="18" charset="0"/>
              </a:rPr>
              <a:t>έχρι</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err="1" smtClean="0">
                <a:solidFill>
                  <a:srgbClr val="000000"/>
                </a:solidFill>
                <a:cs typeface="Segoe UI" pitchFamily="18" charset="0"/>
              </a:rPr>
              <a:t>ανεργία</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l-GR" altLang="zh-CN" sz="2400" dirty="0" smtClean="0">
                <a:solidFill>
                  <a:srgbClr val="000000"/>
                </a:solidFill>
                <a:cs typeface="Segoe UI" pitchFamily="18" charset="0"/>
              </a:rPr>
              <a:t> δ</a:t>
            </a:r>
            <a:r>
              <a:rPr lang="en-US" altLang="zh-CN" sz="2400" dirty="0" err="1" smtClean="0">
                <a:solidFill>
                  <a:srgbClr val="000000"/>
                </a:solidFill>
                <a:cs typeface="Segoe UI" pitchFamily="18" charset="0"/>
              </a:rPr>
              <a:t>ιαµορφωθεί</a:t>
            </a:r>
            <a:r>
              <a:rPr lang="en-US" altLang="zh-CN" sz="2400" dirty="0" smtClean="0">
                <a:cs typeface="Times New Roman" pitchFamily="18" charset="0"/>
              </a:rPr>
              <a:t> </a:t>
            </a:r>
            <a:r>
              <a:rPr lang="en-US" altLang="zh-CN" sz="2400" dirty="0" err="1" smtClean="0">
                <a:solidFill>
                  <a:srgbClr val="000000"/>
                </a:solidFill>
                <a:cs typeface="Segoe UI" pitchFamily="18" charset="0"/>
              </a:rPr>
              <a:t>κάτω</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smtClean="0">
                <a:solidFill>
                  <a:srgbClr val="000000"/>
                </a:solidFill>
                <a:cs typeface="Segoe UI" pitchFamily="18" charset="0"/>
              </a:rPr>
              <a:t>10%.</a:t>
            </a: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(1998),</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Λιανός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Νταούλη-Ντεµούση</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Α.</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Εργασιακές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Σχέσεις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(2001),</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Κατσανέβας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smtClean="0">
                <a:latin typeface="Segoe UI" pitchFamily="18" charset="0"/>
                <a:cs typeface="Segoe UI" pitchFamily="18" charset="0"/>
              </a:rPr>
              <a:t>Οικονοµικά</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(2013),</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Boeri</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T.</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and</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van</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Ours</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J.</a:t>
            </a: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Καραμάνης</a:t>
            </a:r>
            <a:r>
              <a:rPr lang="el-GR" sz="2400" dirty="0" smtClean="0">
                <a:solidFill>
                  <a:schemeClr val="bg1">
                    <a:lumMod val="50000"/>
                  </a:schemeClr>
                </a:solidFill>
              </a:rPr>
              <a:t> Κ. (2015) </a:t>
            </a:r>
            <a:r>
              <a:rPr lang="en-US" altLang="zh-CN" sz="2400" dirty="0" err="1" smtClean="0">
                <a:solidFill>
                  <a:schemeClr val="bg1">
                    <a:lumMod val="50000"/>
                  </a:schemeClr>
                </a:solidFill>
                <a:cs typeface="Segoe UI" pitchFamily="18" charset="0"/>
              </a:rPr>
              <a:t>Οικονοµική</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Εργασίας</a:t>
            </a:r>
            <a:r>
              <a:rPr lang="en-US" altLang="zh-CN" sz="2400" dirty="0" smtClean="0">
                <a:solidFill>
                  <a:schemeClr val="bg1">
                    <a:lumMod val="50000"/>
                  </a:schemeClr>
                </a:solidFill>
                <a:cs typeface="Times New Roman" pitchFamily="18" charset="0"/>
              </a:rPr>
              <a:t> </a:t>
            </a:r>
            <a:r>
              <a:rPr lang="en-US" altLang="zh-CN" sz="2400" dirty="0" smtClean="0">
                <a:solidFill>
                  <a:schemeClr val="bg1">
                    <a:lumMod val="50000"/>
                  </a:schemeClr>
                </a:solidFill>
                <a:cs typeface="Segoe UI" pitchFamily="18" charset="0"/>
              </a:rPr>
              <a:t>και</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Εργασιακές</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Σχέσεις</a:t>
            </a:r>
            <a:r>
              <a:rPr lang="el-GR" sz="2400" dirty="0" smtClean="0">
                <a:solidFill>
                  <a:schemeClr val="bg1">
                    <a:lumMod val="50000"/>
                  </a:schemeClr>
                </a:solidFill>
              </a:rPr>
              <a:t>. ΤΕΙ Ηπείρου. Διαθέσιμο από:</a:t>
            </a:r>
          </a:p>
          <a:p>
            <a:pPr algn="just"/>
            <a:r>
              <a:rPr lang="en-US" sz="2400" dirty="0" smtClean="0">
                <a:solidFill>
                  <a:schemeClr val="bg1">
                    <a:lumMod val="50000"/>
                  </a:schemeClr>
                </a:solidFill>
                <a:hlinkClick r:id="rId5"/>
              </a:rPr>
              <a:t>http://</a:t>
            </a:r>
            <a:r>
              <a:rPr lang="en-US" sz="2400" smtClean="0">
                <a:solidFill>
                  <a:schemeClr val="bg1">
                    <a:lumMod val="50000"/>
                  </a:schemeClr>
                </a:solidFill>
                <a:hlinkClick r:id="rId5"/>
              </a:rPr>
              <a:t>oc-web.ioa.teiep.gr/OpenClass/courses/LOGO125/</a:t>
            </a:r>
            <a:endParaRPr lang="el-GR" sz="240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n-US" altLang="zh-CN" sz="2800" dirty="0" smtClean="0">
                <a:cs typeface="Segoe UI" pitchFamily="18" charset="0"/>
              </a:rPr>
              <a:t>Οικονοµική</a:t>
            </a:r>
            <a:r>
              <a:rPr lang="en-US" altLang="zh-CN" sz="2800" dirty="0" smtClean="0">
                <a:cs typeface="Times New Roman" pitchFamily="18" charset="0"/>
              </a:rPr>
              <a:t> </a:t>
            </a:r>
            <a:r>
              <a:rPr lang="en-US" altLang="zh-CN" sz="2800" dirty="0" err="1" smtClean="0">
                <a:cs typeface="Segoe UI" pitchFamily="18" charset="0"/>
              </a:rPr>
              <a:t>Εργασίας</a:t>
            </a:r>
            <a:r>
              <a:rPr lang="en-US" altLang="zh-CN" sz="2800" dirty="0" smtClean="0">
                <a:cs typeface="Times New Roman" pitchFamily="18" charset="0"/>
              </a:rPr>
              <a:t> </a:t>
            </a:r>
            <a:r>
              <a:rPr lang="en-US" altLang="zh-CN" sz="2800" dirty="0" smtClean="0">
                <a:cs typeface="Segoe UI" pitchFamily="18" charset="0"/>
              </a:rPr>
              <a:t>και</a:t>
            </a:r>
            <a:r>
              <a:rPr lang="en-US" altLang="zh-CN" sz="2800" dirty="0" smtClean="0">
                <a:cs typeface="Times New Roman" pitchFamily="18" charset="0"/>
              </a:rPr>
              <a:t> </a:t>
            </a:r>
            <a:r>
              <a:rPr lang="en-US" altLang="zh-CN" sz="2800" dirty="0" err="1" smtClean="0">
                <a:cs typeface="Segoe UI" pitchFamily="18" charset="0"/>
              </a:rPr>
              <a:t>Εργασιακές</a:t>
            </a:r>
            <a:r>
              <a:rPr lang="en-US" altLang="zh-CN" sz="2800" dirty="0" smtClean="0">
                <a:cs typeface="Times New Roman" pitchFamily="18" charset="0"/>
              </a:rPr>
              <a:t> </a:t>
            </a:r>
            <a:r>
              <a:rPr lang="en-US" altLang="zh-CN" sz="2800" dirty="0" err="1" smtClean="0">
                <a:cs typeface="Segoe UI" pitchFamily="18" charset="0"/>
              </a:rPr>
              <a:t>Σχέσεις</a:t>
            </a:r>
            <a:endParaRPr lang="el-GR" sz="3000" b="1" dirty="0" smtClean="0"/>
          </a:p>
          <a:p>
            <a:pPr algn="l"/>
            <a:r>
              <a:rPr lang="el-GR" sz="2800" b="1" dirty="0" smtClean="0"/>
              <a:t>Ενότητα</a:t>
            </a:r>
            <a:r>
              <a:rPr lang="en-US" sz="2800" b="1" dirty="0" smtClean="0"/>
              <a:t> </a:t>
            </a:r>
            <a:r>
              <a:rPr lang="el-GR" sz="2800" b="1" dirty="0" smtClean="0"/>
              <a:t>5: </a:t>
            </a:r>
            <a:r>
              <a:rPr lang="el-GR" altLang="zh-CN" sz="2800" b="1" dirty="0" smtClean="0">
                <a:cs typeface="Segoe UI" pitchFamily="18" charset="0"/>
              </a:rPr>
              <a:t>Προσδιορισμός Μισθού και Απασχόλησης </a:t>
            </a:r>
            <a:endParaRPr lang="en-US" sz="2800" dirty="0" smtClean="0"/>
          </a:p>
          <a:p>
            <a:pPr algn="l">
              <a:lnSpc>
                <a:spcPts val="2400"/>
              </a:lnSpc>
              <a:tabLst/>
            </a:pPr>
            <a:r>
              <a:rPr lang="en-US" altLang="zh-CN" sz="2800" dirty="0"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a:p>
            <a:pPr algn="l">
              <a:lnSpc>
                <a:spcPts val="2600"/>
              </a:lnSpc>
            </a:pPr>
            <a:r>
              <a:rPr lang="el-GR" sz="2400" dirty="0" smtClean="0"/>
              <a:t>Επίκουρος Καθηγητής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dirty="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lgn="just">
              <a:buNone/>
            </a:pPr>
            <a:r>
              <a:rPr lang="el-GR" sz="2800" dirty="0" smtClean="0"/>
              <a:t>Η ενότητα αναλύει τον υπολογισμό της μηνιαίας αμοιβής και τους παράγοντες οι οποίοι διαμορφώνουν το ύψος του βασικού μισθού.  Γίνεται αναφορά στα διάφορα είδη επιδομάτων, όπως για παράδειγμα στο επιδόματα ωρίμανσης, γάμου, τέκνων, σπουδών, επικινδυνότητας. Η ενότητα κλείνει με πρακτικά παραδείγματα υπολογισμού του μισθού.</a:t>
            </a:r>
            <a:endParaRPr lang="el-GR" sz="28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pPr>
            <a:r>
              <a:rPr lang="en-US" altLang="zh-CN" sz="2000" dirty="0" smtClean="0">
                <a:cs typeface="Segoe UI" pitchFamily="18" charset="0"/>
              </a:rPr>
              <a:t>Νόµιµος και </a:t>
            </a:r>
            <a:r>
              <a:rPr lang="en-US" altLang="zh-CN" sz="2000" dirty="0" err="1" smtClean="0">
                <a:cs typeface="Segoe UI" pitchFamily="18" charset="0"/>
              </a:rPr>
              <a:t>Συµβατικός</a:t>
            </a:r>
            <a:r>
              <a:rPr lang="en-US" altLang="zh-CN" sz="2000" dirty="0" smtClean="0">
                <a:cs typeface="Segoe UI" pitchFamily="18" charset="0"/>
              </a:rPr>
              <a:t> </a:t>
            </a:r>
            <a:r>
              <a:rPr lang="en-US" altLang="zh-CN" sz="2000" dirty="0" err="1" smtClean="0">
                <a:cs typeface="Segoe UI" pitchFamily="18" charset="0"/>
              </a:rPr>
              <a:t>Μισθός</a:t>
            </a:r>
            <a:endParaRPr lang="el-GR" altLang="zh-CN" sz="2000" dirty="0" smtClean="0">
              <a:cs typeface="Segoe UI" pitchFamily="18" charset="0"/>
            </a:endParaRPr>
          </a:p>
          <a:p>
            <a:pPr marL="0" indent="0" algn="just">
              <a:lnSpc>
                <a:spcPct val="80000"/>
              </a:lnSpc>
              <a:buNone/>
            </a:pPr>
            <a:r>
              <a:rPr lang="en-US" altLang="zh-CN" sz="2000" dirty="0" smtClean="0">
                <a:cs typeface="Segoe UI" pitchFamily="18" charset="0"/>
              </a:rPr>
              <a:t>Νόµιµος</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ισθός</a:t>
            </a:r>
            <a:r>
              <a:rPr lang="en-US" altLang="zh-CN" sz="2000" dirty="0" smtClean="0">
                <a:cs typeface="Segoe UI" pitchFamily="18" charset="0"/>
              </a:rPr>
              <a:t>:</a:t>
            </a:r>
            <a:r>
              <a:rPr lang="en-US" altLang="zh-CN" sz="2000" dirty="0" smtClean="0">
                <a:cs typeface="Times New Roman" pitchFamily="18" charset="0"/>
              </a:rPr>
              <a:t> </a:t>
            </a:r>
            <a:r>
              <a:rPr lang="en-US" altLang="zh-CN" sz="2000" dirty="0" smtClean="0">
                <a:cs typeface="Segoe UI" pitchFamily="18" charset="0"/>
              </a:rPr>
              <a:t>ο</a:t>
            </a:r>
            <a:r>
              <a:rPr lang="en-US" altLang="zh-CN" sz="2000" dirty="0" smtClean="0">
                <a:cs typeface="Times New Roman" pitchFamily="18" charset="0"/>
              </a:rPr>
              <a:t> </a:t>
            </a:r>
            <a:r>
              <a:rPr lang="en-US" altLang="zh-CN" sz="2000" dirty="0" err="1" smtClean="0">
                <a:cs typeface="Segoe UI" pitchFamily="18" charset="0"/>
              </a:rPr>
              <a:t>βασικός</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ισθός</a:t>
            </a:r>
            <a:r>
              <a:rPr lang="en-US" altLang="zh-CN" sz="2000" dirty="0" smtClean="0">
                <a:cs typeface="Times New Roman" pitchFamily="18" charset="0"/>
              </a:rPr>
              <a:t> </a:t>
            </a:r>
            <a:r>
              <a:rPr lang="en-US" altLang="zh-CN" sz="2000" dirty="0" smtClean="0">
                <a:cs typeface="Segoe UI" pitchFamily="18" charset="0"/>
              </a:rPr>
              <a:t>και</a:t>
            </a:r>
            <a:r>
              <a:rPr lang="en-US" altLang="zh-CN" sz="2000" dirty="0" smtClean="0">
                <a:cs typeface="Times New Roman" pitchFamily="18" charset="0"/>
              </a:rPr>
              <a:t> </a:t>
            </a:r>
            <a:r>
              <a:rPr lang="en-US" altLang="zh-CN" sz="2000" dirty="0" smtClean="0">
                <a:cs typeface="Segoe UI" pitchFamily="18" charset="0"/>
              </a:rPr>
              <a:t>τα</a:t>
            </a:r>
            <a:r>
              <a:rPr lang="en-US" altLang="zh-CN" sz="2000" dirty="0" smtClean="0">
                <a:cs typeface="Times New Roman" pitchFamily="18" charset="0"/>
              </a:rPr>
              <a:t> </a:t>
            </a:r>
            <a:r>
              <a:rPr lang="en-US" altLang="zh-CN" sz="2000" dirty="0" err="1" smtClean="0">
                <a:cs typeface="Segoe UI" pitchFamily="18" charset="0"/>
              </a:rPr>
              <a:t>επιδόµατα</a:t>
            </a:r>
            <a:r>
              <a:rPr lang="el-GR" altLang="zh-CN" sz="2000" dirty="0" smtClean="0">
                <a:cs typeface="Segoe UI" pitchFamily="18" charset="0"/>
              </a:rPr>
              <a:t> </a:t>
            </a:r>
            <a:r>
              <a:rPr lang="en-US" altLang="zh-CN" sz="2000" dirty="0" smtClean="0">
                <a:cs typeface="Segoe UI" pitchFamily="18" charset="0"/>
              </a:rPr>
              <a:t>που</a:t>
            </a:r>
            <a:r>
              <a:rPr lang="en-US" altLang="zh-CN" sz="2000" dirty="0" smtClean="0">
                <a:cs typeface="Times New Roman" pitchFamily="18" charset="0"/>
              </a:rPr>
              <a:t> </a:t>
            </a:r>
            <a:r>
              <a:rPr lang="en-US" altLang="zh-CN" sz="2000" dirty="0" err="1" smtClean="0">
                <a:cs typeface="Segoe UI" pitchFamily="18" charset="0"/>
              </a:rPr>
              <a:t>ορίζονται</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τους</a:t>
            </a:r>
            <a:r>
              <a:rPr lang="en-US" altLang="zh-CN" sz="2000" dirty="0" smtClean="0">
                <a:cs typeface="Times New Roman" pitchFamily="18" charset="0"/>
              </a:rPr>
              <a:t>  </a:t>
            </a:r>
            <a:r>
              <a:rPr lang="en-US" altLang="zh-CN" sz="2000" dirty="0" err="1" smtClean="0">
                <a:cs typeface="Segoe UI" pitchFamily="18" charset="0"/>
              </a:rPr>
              <a:t>νόµους</a:t>
            </a:r>
            <a:r>
              <a:rPr lang="en-US" altLang="zh-CN" sz="2000" dirty="0" smtClean="0">
                <a:cs typeface="Times New Roman" pitchFamily="18" charset="0"/>
              </a:rPr>
              <a:t> </a:t>
            </a:r>
            <a:r>
              <a:rPr lang="en-US" altLang="zh-CN" sz="2000" dirty="0" smtClean="0">
                <a:cs typeface="Segoe UI" pitchFamily="18" charset="0"/>
              </a:rPr>
              <a:t>και</a:t>
            </a:r>
            <a:r>
              <a:rPr lang="en-US" altLang="zh-CN" sz="2000" dirty="0" smtClean="0">
                <a:cs typeface="Times New Roman" pitchFamily="18" charset="0"/>
              </a:rPr>
              <a:t> </a:t>
            </a:r>
            <a:r>
              <a:rPr lang="en-US" altLang="zh-CN" sz="2000" dirty="0" err="1" smtClean="0">
                <a:cs typeface="Segoe UI" pitchFamily="18" charset="0"/>
              </a:rPr>
              <a:t>τις</a:t>
            </a:r>
            <a:r>
              <a:rPr lang="en-US" altLang="zh-CN" sz="2000" dirty="0" smtClean="0">
                <a:cs typeface="Times New Roman" pitchFamily="18" charset="0"/>
              </a:rPr>
              <a:t> </a:t>
            </a:r>
            <a:r>
              <a:rPr lang="en-US" altLang="zh-CN" sz="2000" dirty="0" smtClean="0">
                <a:cs typeface="Segoe UI" pitchFamily="18" charset="0"/>
              </a:rPr>
              <a:t>ΣΣΕ</a:t>
            </a:r>
            <a:r>
              <a:rPr lang="el-GR" altLang="zh-CN" sz="2000" dirty="0" smtClean="0">
                <a:cs typeface="Segoe UI" pitchFamily="18" charset="0"/>
              </a:rPr>
              <a:t> </a:t>
            </a:r>
            <a:r>
              <a:rPr lang="en-US" altLang="zh-CN" sz="2000" dirty="0" smtClean="0">
                <a:cs typeface="Segoe UI" pitchFamily="18" charset="0"/>
              </a:rPr>
              <a:t>και</a:t>
            </a:r>
            <a:r>
              <a:rPr lang="el-GR" altLang="zh-CN" sz="2000" dirty="0" smtClean="0">
                <a:cs typeface="Segoe UI" pitchFamily="18" charset="0"/>
              </a:rPr>
              <a:t> </a:t>
            </a:r>
            <a:r>
              <a:rPr lang="en-US" altLang="zh-CN" sz="2000" dirty="0" err="1" smtClean="0">
                <a:cs typeface="Segoe UI" pitchFamily="18" charset="0"/>
              </a:rPr>
              <a:t>αποτελούν</a:t>
            </a:r>
            <a:r>
              <a:rPr lang="en-US" altLang="zh-CN" sz="2000" dirty="0" smtClean="0">
                <a:cs typeface="Times New Roman" pitchFamily="18" charset="0"/>
              </a:rPr>
              <a:t> </a:t>
            </a:r>
            <a:r>
              <a:rPr lang="en-US" altLang="zh-CN" sz="2000" dirty="0" smtClean="0">
                <a:cs typeface="Segoe UI" pitchFamily="18" charset="0"/>
              </a:rPr>
              <a:t>το</a:t>
            </a:r>
            <a:r>
              <a:rPr lang="en-US" altLang="zh-CN" sz="2000" dirty="0" smtClean="0">
                <a:cs typeface="Times New Roman" pitchFamily="18" charset="0"/>
              </a:rPr>
              <a:t>  </a:t>
            </a:r>
            <a:r>
              <a:rPr lang="en-US" altLang="zh-CN" sz="2000" dirty="0" err="1" smtClean="0">
                <a:cs typeface="Segoe UI" pitchFamily="18" charset="0"/>
              </a:rPr>
              <a:t>ελάχιστο</a:t>
            </a:r>
            <a:r>
              <a:rPr lang="en-US" altLang="zh-CN" sz="2000" dirty="0" smtClean="0">
                <a:cs typeface="Times New Roman" pitchFamily="18" charset="0"/>
              </a:rPr>
              <a:t> </a:t>
            </a:r>
            <a:r>
              <a:rPr lang="en-US" altLang="zh-CN" sz="2000" dirty="0" err="1" smtClean="0">
                <a:cs typeface="Segoe UI" pitchFamily="18" charset="0"/>
              </a:rPr>
              <a:t>όριο</a:t>
            </a:r>
            <a:r>
              <a:rPr lang="en-US" altLang="zh-CN" sz="2000" dirty="0" smtClean="0">
                <a:cs typeface="Times New Roman" pitchFamily="18" charset="0"/>
              </a:rPr>
              <a:t> </a:t>
            </a:r>
            <a:r>
              <a:rPr lang="en-US" altLang="zh-CN" sz="2000" dirty="0" err="1" smtClean="0">
                <a:cs typeface="Segoe UI" pitchFamily="18" charset="0"/>
              </a:rPr>
              <a:t>του</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ισθού</a:t>
            </a:r>
            <a:r>
              <a:rPr lang="en-US" altLang="zh-CN" sz="2000" dirty="0" smtClean="0">
                <a:cs typeface="Times New Roman" pitchFamily="18" charset="0"/>
              </a:rPr>
              <a:t> </a:t>
            </a:r>
            <a:r>
              <a:rPr lang="en-US" altLang="zh-CN" sz="2000" dirty="0" smtClean="0">
                <a:cs typeface="Segoe UI" pitchFamily="18" charset="0"/>
              </a:rPr>
              <a:t>που</a:t>
            </a:r>
            <a:r>
              <a:rPr lang="el-GR" altLang="zh-CN" sz="2000" dirty="0" smtClean="0">
                <a:cs typeface="Segoe UI" pitchFamily="18" charset="0"/>
              </a:rPr>
              <a:t> </a:t>
            </a:r>
            <a:r>
              <a:rPr lang="en-US" altLang="zh-CN" sz="2000" dirty="0" err="1" smtClean="0">
                <a:cs typeface="Segoe UI" pitchFamily="18" charset="0"/>
              </a:rPr>
              <a:t>δικαιούται</a:t>
            </a:r>
            <a:r>
              <a:rPr lang="en-US" altLang="zh-CN" sz="2000" dirty="0" smtClean="0">
                <a:cs typeface="Times New Roman" pitchFamily="18" charset="0"/>
              </a:rPr>
              <a:t> </a:t>
            </a:r>
            <a:r>
              <a:rPr lang="en-US" altLang="zh-CN" sz="2000" dirty="0" smtClean="0">
                <a:cs typeface="Segoe UI" pitchFamily="18" charset="0"/>
              </a:rPr>
              <a:t>ο</a:t>
            </a:r>
            <a:r>
              <a:rPr lang="en-US" altLang="zh-CN" sz="2000" dirty="0" smtClean="0">
                <a:cs typeface="Times New Roman" pitchFamily="18" charset="0"/>
              </a:rPr>
              <a:t> </a:t>
            </a:r>
            <a:r>
              <a:rPr lang="en-US" altLang="zh-CN" sz="2000" dirty="0" err="1" smtClean="0">
                <a:cs typeface="Segoe UI" pitchFamily="18" charset="0"/>
              </a:rPr>
              <a:t>εργαζόµενος</a:t>
            </a:r>
            <a:r>
              <a:rPr lang="en-US" altLang="zh-CN" sz="2000" dirty="0" smtClean="0">
                <a:cs typeface="Times New Roman" pitchFamily="18" charset="0"/>
              </a:rPr>
              <a:t> </a:t>
            </a:r>
            <a:r>
              <a:rPr lang="el-GR" altLang="zh-CN" sz="2000" dirty="0" smtClean="0">
                <a:cs typeface="Times New Roman" pitchFamily="18" charset="0"/>
              </a:rPr>
              <a:t>π</a:t>
            </a:r>
            <a:r>
              <a:rPr lang="en-US" altLang="zh-CN" sz="2000" dirty="0" err="1" smtClean="0">
                <a:cs typeface="Segoe UI" pitchFamily="18" charset="0"/>
              </a:rPr>
              <a:t>ου</a:t>
            </a:r>
            <a:r>
              <a:rPr lang="en-US" altLang="zh-CN" sz="2000" dirty="0" smtClean="0">
                <a:cs typeface="Times New Roman" pitchFamily="18" charset="0"/>
              </a:rPr>
              <a:t> </a:t>
            </a:r>
            <a:r>
              <a:rPr lang="en-US" altLang="zh-CN" sz="2000" dirty="0" err="1" smtClean="0">
                <a:cs typeface="Segoe UI" pitchFamily="18" charset="0"/>
              </a:rPr>
              <a:t>καλύπτεται</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την</a:t>
            </a:r>
            <a:r>
              <a:rPr lang="el-GR" altLang="zh-CN" sz="2000" dirty="0" smtClean="0">
                <a:cs typeface="Segoe UI" pitchFamily="18" charset="0"/>
              </a:rPr>
              <a:t> </a:t>
            </a:r>
            <a:r>
              <a:rPr lang="en-US" altLang="zh-CN" sz="2000" dirty="0" err="1" smtClean="0">
                <a:cs typeface="Segoe UI" pitchFamily="18" charset="0"/>
              </a:rPr>
              <a:t>αντίστοιχη</a:t>
            </a:r>
            <a:r>
              <a:rPr lang="en-US" altLang="zh-CN" sz="2000" dirty="0" smtClean="0">
                <a:cs typeface="Times New Roman" pitchFamily="18" charset="0"/>
              </a:rPr>
              <a:t> </a:t>
            </a:r>
            <a:r>
              <a:rPr lang="en-US" altLang="zh-CN" sz="2000" dirty="0" err="1" smtClean="0">
                <a:cs typeface="Segoe UI" pitchFamily="18" charset="0"/>
              </a:rPr>
              <a:t>σύµβαση</a:t>
            </a:r>
            <a:r>
              <a:rPr lang="en-US" altLang="zh-CN" sz="2000" dirty="0" smtClean="0">
                <a:cs typeface="Segoe UI" pitchFamily="18" charset="0"/>
              </a:rPr>
              <a:t>.</a:t>
            </a:r>
          </a:p>
          <a:p>
            <a:pPr marL="0" indent="0" algn="just">
              <a:lnSpc>
                <a:spcPct val="80000"/>
              </a:lnSpc>
              <a:buNone/>
              <a:tabLst>
                <a:tab pos="25400" algn="l"/>
              </a:tabLst>
            </a:pPr>
            <a:r>
              <a:rPr lang="en-US" altLang="zh-CN" sz="2000" dirty="0" err="1" smtClean="0">
                <a:cs typeface="Segoe UI" pitchFamily="18" charset="0"/>
              </a:rPr>
              <a:t>Συµβατικός</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ισθός</a:t>
            </a:r>
            <a:r>
              <a:rPr lang="en-US" altLang="zh-CN" sz="2000" dirty="0" smtClean="0">
                <a:cs typeface="Segoe UI" pitchFamily="18" charset="0"/>
              </a:rPr>
              <a:t>:</a:t>
            </a:r>
            <a:r>
              <a:rPr lang="en-US" altLang="zh-CN" sz="2000" dirty="0" smtClean="0">
                <a:cs typeface="Times New Roman" pitchFamily="18" charset="0"/>
              </a:rPr>
              <a:t> </a:t>
            </a:r>
            <a:r>
              <a:rPr lang="en-US" altLang="zh-CN" sz="2000" dirty="0" err="1" smtClean="0">
                <a:cs typeface="Segoe UI" pitchFamily="18" charset="0"/>
              </a:rPr>
              <a:t>καθορίζεται</a:t>
            </a:r>
            <a:r>
              <a:rPr lang="en-US" altLang="zh-CN" sz="2000" dirty="0" smtClean="0">
                <a:cs typeface="Times New Roman" pitchFamily="18" charset="0"/>
              </a:rPr>
              <a:t> </a:t>
            </a:r>
            <a:r>
              <a:rPr lang="en-US" altLang="zh-CN" sz="2000" dirty="0" smtClean="0">
                <a:cs typeface="Segoe UI" pitchFamily="18" charset="0"/>
              </a:rPr>
              <a:t>µε</a:t>
            </a:r>
            <a:r>
              <a:rPr lang="en-US" altLang="zh-CN" sz="2000" dirty="0" smtClean="0">
                <a:cs typeface="Times New Roman" pitchFamily="18" charset="0"/>
              </a:rPr>
              <a:t> </a:t>
            </a:r>
            <a:r>
              <a:rPr lang="en-US" altLang="zh-CN" sz="2000" dirty="0" err="1" smtClean="0">
                <a:cs typeface="Segoe UI" pitchFamily="18" charset="0"/>
              </a:rPr>
              <a:t>ατοµική</a:t>
            </a:r>
            <a:r>
              <a:rPr lang="el-GR" altLang="zh-CN" sz="2000" dirty="0" smtClean="0">
                <a:cs typeface="Segoe UI" pitchFamily="18" charset="0"/>
              </a:rPr>
              <a:t> </a:t>
            </a:r>
            <a:r>
              <a:rPr lang="en-US" altLang="zh-CN" sz="2000" dirty="0" err="1" smtClean="0">
                <a:cs typeface="Segoe UI" pitchFamily="18" charset="0"/>
              </a:rPr>
              <a:t>σύµβαση</a:t>
            </a:r>
            <a:r>
              <a:rPr lang="en-US" altLang="zh-CN" sz="2000" dirty="0" smtClean="0">
                <a:cs typeface="Times New Roman" pitchFamily="18" charset="0"/>
              </a:rPr>
              <a:t> </a:t>
            </a:r>
            <a:r>
              <a:rPr lang="en-US" altLang="zh-CN" sz="2000" dirty="0" err="1" smtClean="0">
                <a:cs typeface="Segoe UI" pitchFamily="18" charset="0"/>
              </a:rPr>
              <a:t>εργασίας</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εταξύ</a:t>
            </a:r>
            <a:r>
              <a:rPr lang="en-US" altLang="zh-CN" sz="2000" dirty="0" smtClean="0">
                <a:cs typeface="Times New Roman" pitchFamily="18" charset="0"/>
              </a:rPr>
              <a:t> </a:t>
            </a:r>
            <a:r>
              <a:rPr lang="en-US" altLang="zh-CN" sz="2000" dirty="0" err="1" smtClean="0">
                <a:cs typeface="Segoe UI" pitchFamily="18" charset="0"/>
              </a:rPr>
              <a:t>του</a:t>
            </a:r>
            <a:r>
              <a:rPr lang="en-US" altLang="zh-CN" sz="2000" dirty="0" smtClean="0">
                <a:cs typeface="Times New Roman" pitchFamily="18" charset="0"/>
              </a:rPr>
              <a:t>   </a:t>
            </a:r>
            <a:r>
              <a:rPr lang="en-US" altLang="zh-CN" sz="2000" dirty="0" err="1" smtClean="0">
                <a:cs typeface="Segoe UI" pitchFamily="18" charset="0"/>
              </a:rPr>
              <a:t>εργοδότη</a:t>
            </a:r>
            <a:r>
              <a:rPr lang="en-US" altLang="zh-CN" sz="2000" dirty="0" smtClean="0">
                <a:cs typeface="Times New Roman" pitchFamily="18" charset="0"/>
              </a:rPr>
              <a:t> </a:t>
            </a:r>
            <a:r>
              <a:rPr lang="en-US" altLang="zh-CN" sz="2000" dirty="0" smtClean="0">
                <a:cs typeface="Segoe UI" pitchFamily="18" charset="0"/>
              </a:rPr>
              <a:t>και</a:t>
            </a:r>
            <a:r>
              <a:rPr lang="en-US" altLang="zh-CN" sz="2000" dirty="0" smtClean="0">
                <a:cs typeface="Times New Roman" pitchFamily="18" charset="0"/>
              </a:rPr>
              <a:t> </a:t>
            </a:r>
            <a:r>
              <a:rPr lang="en-US" altLang="zh-CN" sz="2000" dirty="0" err="1" smtClean="0">
                <a:cs typeface="Segoe UI" pitchFamily="18" charset="0"/>
              </a:rPr>
              <a:t>του</a:t>
            </a:r>
            <a:r>
              <a:rPr lang="el-GR" altLang="zh-CN" sz="2000" dirty="0" smtClean="0">
                <a:cs typeface="Segoe UI" pitchFamily="18" charset="0"/>
              </a:rPr>
              <a:t> </a:t>
            </a:r>
            <a:r>
              <a:rPr lang="en-US" altLang="zh-CN" sz="2000" dirty="0" err="1" smtClean="0">
                <a:cs typeface="Segoe UI" pitchFamily="18" charset="0"/>
              </a:rPr>
              <a:t>εργαζόµενου</a:t>
            </a:r>
            <a:r>
              <a:rPr lang="en-US" altLang="zh-CN" sz="2000" dirty="0" smtClean="0">
                <a:cs typeface="Times New Roman" pitchFamily="18" charset="0"/>
              </a:rPr>
              <a:t> </a:t>
            </a:r>
            <a:r>
              <a:rPr lang="en-US" altLang="zh-CN" sz="2000" dirty="0" smtClean="0">
                <a:cs typeface="Segoe UI" pitchFamily="18" charset="0"/>
              </a:rPr>
              <a:t>και</a:t>
            </a:r>
            <a:r>
              <a:rPr lang="en-US" altLang="zh-CN" sz="2000" dirty="0" smtClean="0">
                <a:cs typeface="Times New Roman" pitchFamily="18" charset="0"/>
              </a:rPr>
              <a:t> </a:t>
            </a:r>
            <a:r>
              <a:rPr lang="en-US" altLang="zh-CN" sz="2000" dirty="0" smtClean="0">
                <a:cs typeface="Segoe UI" pitchFamily="18" charset="0"/>
              </a:rPr>
              <a:t>δεν</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πορεί</a:t>
            </a:r>
            <a:r>
              <a:rPr lang="en-US" altLang="zh-CN" sz="2000" dirty="0" smtClean="0">
                <a:cs typeface="Times New Roman" pitchFamily="18" charset="0"/>
              </a:rPr>
              <a:t> </a:t>
            </a:r>
            <a:r>
              <a:rPr lang="en-US" altLang="zh-CN" sz="2000" dirty="0" smtClean="0">
                <a:cs typeface="Segoe UI" pitchFamily="18" charset="0"/>
              </a:rPr>
              <a:t>να</a:t>
            </a:r>
            <a:r>
              <a:rPr lang="en-US" altLang="zh-CN" sz="2000" dirty="0" smtClean="0">
                <a:cs typeface="Times New Roman" pitchFamily="18" charset="0"/>
              </a:rPr>
              <a:t> </a:t>
            </a:r>
            <a:r>
              <a:rPr lang="en-US" altLang="zh-CN" sz="2000" dirty="0" smtClean="0">
                <a:cs typeface="Segoe UI" pitchFamily="18" charset="0"/>
              </a:rPr>
              <a:t>είναι</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ικρότερος</a:t>
            </a:r>
            <a:r>
              <a:rPr lang="en-US" altLang="zh-CN" sz="2000" dirty="0" smtClean="0">
                <a:cs typeface="Times New Roman" pitchFamily="18" charset="0"/>
              </a:rPr>
              <a:t> </a:t>
            </a:r>
            <a:r>
              <a:rPr lang="en-US" altLang="zh-CN" sz="2000" dirty="0" err="1" smtClean="0">
                <a:cs typeface="Segoe UI" pitchFamily="18" charset="0"/>
              </a:rPr>
              <a:t>από</a:t>
            </a:r>
            <a:r>
              <a:rPr lang="el-GR" altLang="zh-CN" sz="2000" dirty="0" smtClean="0">
                <a:cs typeface="Segoe UI" pitchFamily="18" charset="0"/>
              </a:rPr>
              <a:t> </a:t>
            </a:r>
            <a:r>
              <a:rPr lang="en-US" altLang="zh-CN" sz="2000" dirty="0" err="1" smtClean="0">
                <a:cs typeface="Segoe UI" pitchFamily="18" charset="0"/>
              </a:rPr>
              <a:t>τον</a:t>
            </a:r>
            <a:r>
              <a:rPr lang="en-US" altLang="zh-CN" sz="2000" dirty="0" smtClean="0">
                <a:cs typeface="Times New Roman" pitchFamily="18" charset="0"/>
              </a:rPr>
              <a:t> </a:t>
            </a:r>
            <a:r>
              <a:rPr lang="en-US" altLang="zh-CN" sz="2000" dirty="0" err="1" smtClean="0">
                <a:cs typeface="Segoe UI" pitchFamily="18" charset="0"/>
              </a:rPr>
              <a:t>νόµιµο</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ισθό</a:t>
            </a:r>
            <a:r>
              <a:rPr lang="en-US" altLang="zh-CN" sz="2000" dirty="0" smtClean="0">
                <a:cs typeface="Segoe UI" pitchFamily="18" charset="0"/>
              </a:rPr>
              <a:t>.</a:t>
            </a:r>
            <a:endParaRPr lang="el-GR" altLang="zh-CN" sz="2000" dirty="0" smtClean="0">
              <a:cs typeface="Segoe UI" pitchFamily="18" charset="0"/>
            </a:endParaRPr>
          </a:p>
          <a:p>
            <a:pPr marL="0" indent="0" algn="ctr">
              <a:lnSpc>
                <a:spcPct val="80000"/>
              </a:lnSpc>
              <a:tabLst>
                <a:tab pos="25400" algn="l"/>
              </a:tabLst>
            </a:pPr>
            <a:r>
              <a:rPr lang="en-US" altLang="zh-CN" sz="2000" dirty="0" smtClean="0">
                <a:cs typeface="Times New Roman" pitchFamily="18" charset="0"/>
              </a:rPr>
              <a:t> </a:t>
            </a:r>
            <a:r>
              <a:rPr lang="en-US" altLang="zh-CN" sz="2000" dirty="0" smtClean="0">
                <a:cs typeface="Segoe UI" pitchFamily="18" charset="0"/>
              </a:rPr>
              <a:t>Νόµιµος</a:t>
            </a:r>
            <a:r>
              <a:rPr lang="en-US" altLang="zh-CN" sz="2000" dirty="0" smtClean="0">
                <a:cs typeface="Times New Roman" pitchFamily="18" charset="0"/>
              </a:rPr>
              <a:t>  </a:t>
            </a:r>
            <a:r>
              <a:rPr lang="en-US" altLang="zh-CN" sz="2000" dirty="0" err="1" smtClean="0">
                <a:cs typeface="Segoe UI" pitchFamily="18" charset="0"/>
              </a:rPr>
              <a:t>Μισθός</a:t>
            </a:r>
            <a:r>
              <a:rPr lang="en-US" altLang="zh-CN" sz="2000" dirty="0" smtClean="0">
                <a:cs typeface="Times New Roman" pitchFamily="18" charset="0"/>
              </a:rPr>
              <a:t>  </a:t>
            </a:r>
            <a:r>
              <a:rPr lang="en-US" altLang="zh-CN" sz="2000" dirty="0" smtClean="0">
                <a:cs typeface="Segoe UI" pitchFamily="18" charset="0"/>
              </a:rPr>
              <a:t>=</a:t>
            </a:r>
          </a:p>
          <a:p>
            <a:pPr marL="0" indent="0" algn="ctr">
              <a:lnSpc>
                <a:spcPct val="80000"/>
              </a:lnSpc>
              <a:buNone/>
              <a:tabLst>
                <a:tab pos="25400" algn="l"/>
              </a:tabLst>
            </a:pPr>
            <a:r>
              <a:rPr lang="en-US" altLang="zh-CN" sz="2000" dirty="0" err="1" smtClean="0">
                <a:cs typeface="Segoe UI" pitchFamily="18" charset="0"/>
              </a:rPr>
              <a:t>Βασικός</a:t>
            </a:r>
            <a:r>
              <a:rPr lang="en-US" altLang="zh-CN" sz="2000" dirty="0" smtClean="0">
                <a:cs typeface="Times New Roman" pitchFamily="18" charset="0"/>
              </a:rPr>
              <a:t> </a:t>
            </a:r>
            <a:r>
              <a:rPr lang="en-US" altLang="zh-CN" sz="2000" dirty="0" err="1" smtClean="0">
                <a:cs typeface="Segoe UI" pitchFamily="18" charset="0"/>
              </a:rPr>
              <a:t>Μισθός</a:t>
            </a:r>
            <a:r>
              <a:rPr lang="en-US" altLang="zh-CN" sz="2000" dirty="0" smtClean="0">
                <a:cs typeface="Times New Roman" pitchFamily="18" charset="0"/>
              </a:rPr>
              <a:t> </a:t>
            </a:r>
            <a:r>
              <a:rPr lang="en-US" altLang="zh-CN" sz="2000" dirty="0" smtClean="0">
                <a:cs typeface="Segoe UI" pitchFamily="18" charset="0"/>
              </a:rPr>
              <a:t>ΣΣΕ/</a:t>
            </a:r>
            <a:r>
              <a:rPr lang="en-US" altLang="zh-CN" sz="2000" dirty="0" smtClean="0">
                <a:cs typeface="Times New Roman" pitchFamily="18" charset="0"/>
              </a:rPr>
              <a:t>   </a:t>
            </a:r>
            <a:r>
              <a:rPr lang="en-US" altLang="zh-CN" sz="2000" dirty="0" err="1" smtClean="0">
                <a:cs typeface="Segoe UI" pitchFamily="18" charset="0"/>
              </a:rPr>
              <a:t>Α+Επιδόµατα</a:t>
            </a:r>
            <a:endParaRPr lang="en-US" altLang="zh-CN" sz="2000" dirty="0" smtClean="0">
              <a:cs typeface="Segoe UI" pitchFamily="18" charset="0"/>
            </a:endParaRPr>
          </a:p>
          <a:p>
            <a:pPr marL="0" indent="0" algn="ctr">
              <a:lnSpc>
                <a:spcPct val="80000"/>
              </a:lnSpc>
              <a:tabLst>
                <a:tab pos="25400" algn="l"/>
              </a:tabLst>
            </a:pPr>
            <a:r>
              <a:rPr lang="en-US" altLang="zh-CN" sz="2000" dirty="0" smtClean="0">
                <a:cs typeface="Times New Roman" pitchFamily="18" charset="0"/>
              </a:rPr>
              <a:t> </a:t>
            </a:r>
            <a:r>
              <a:rPr lang="en-US" altLang="zh-CN" sz="2000" dirty="0" err="1" smtClean="0">
                <a:cs typeface="Segoe UI" pitchFamily="18" charset="0"/>
              </a:rPr>
              <a:t>Συµβατικός</a:t>
            </a:r>
            <a:r>
              <a:rPr lang="en-US" altLang="zh-CN" sz="2000" dirty="0" smtClean="0">
                <a:cs typeface="Times New Roman" pitchFamily="18" charset="0"/>
              </a:rPr>
              <a:t>  </a:t>
            </a:r>
            <a:r>
              <a:rPr lang="en-US" altLang="zh-CN" sz="2000" dirty="0" err="1" smtClean="0">
                <a:cs typeface="Segoe UI" pitchFamily="18" charset="0"/>
              </a:rPr>
              <a:t>Μισθός</a:t>
            </a:r>
            <a:r>
              <a:rPr lang="en-US" altLang="zh-CN" sz="2000" dirty="0" smtClean="0">
                <a:cs typeface="Times New Roman" pitchFamily="18" charset="0"/>
              </a:rPr>
              <a:t>  </a:t>
            </a:r>
            <a:r>
              <a:rPr lang="en-US" altLang="zh-CN" sz="2000" dirty="0" smtClean="0">
                <a:cs typeface="Segoe UI" pitchFamily="18" charset="0"/>
              </a:rPr>
              <a:t>=</a:t>
            </a:r>
          </a:p>
          <a:p>
            <a:pPr marL="0" indent="0" algn="ctr">
              <a:lnSpc>
                <a:spcPct val="80000"/>
              </a:lnSpc>
              <a:buNone/>
              <a:tabLst>
                <a:tab pos="25400" algn="l"/>
              </a:tabLst>
            </a:pPr>
            <a:r>
              <a:rPr lang="en-US" altLang="zh-CN" sz="2000" dirty="0" smtClean="0">
                <a:cs typeface="Segoe UI" pitchFamily="18" charset="0"/>
              </a:rPr>
              <a:t>Νόµιµος</a:t>
            </a:r>
            <a:r>
              <a:rPr lang="en-US" altLang="zh-CN" sz="2000" dirty="0" smtClean="0">
                <a:cs typeface="Times New Roman" pitchFamily="18" charset="0"/>
              </a:rPr>
              <a:t> </a:t>
            </a:r>
            <a:r>
              <a:rPr lang="en-US" altLang="zh-CN" sz="2000" dirty="0" err="1" smtClean="0">
                <a:cs typeface="Segoe UI" pitchFamily="18" charset="0"/>
              </a:rPr>
              <a:t>Μισθός</a:t>
            </a:r>
            <a:r>
              <a:rPr lang="en-US" altLang="zh-CN" sz="2000" dirty="0" smtClean="0">
                <a:cs typeface="Times New Roman" pitchFamily="18" charset="0"/>
              </a:rPr>
              <a:t> </a:t>
            </a:r>
            <a:r>
              <a:rPr lang="en-US" altLang="zh-CN" sz="2000" dirty="0" smtClean="0">
                <a:cs typeface="Segoe UI" pitchFamily="18" charset="0"/>
              </a:rPr>
              <a:t>+</a:t>
            </a:r>
            <a:r>
              <a:rPr lang="en-US" altLang="zh-CN" sz="2000" dirty="0" smtClean="0">
                <a:cs typeface="Times New Roman" pitchFamily="18" charset="0"/>
              </a:rPr>
              <a:t> </a:t>
            </a:r>
            <a:r>
              <a:rPr lang="en-US" altLang="zh-CN" sz="2000" dirty="0" err="1" smtClean="0">
                <a:cs typeface="Segoe UI" pitchFamily="18" charset="0"/>
              </a:rPr>
              <a:t>Πρόσθετες</a:t>
            </a:r>
            <a:r>
              <a:rPr lang="en-US" altLang="zh-CN" sz="2000" dirty="0" smtClean="0">
                <a:cs typeface="Times New Roman" pitchFamily="18" charset="0"/>
              </a:rPr>
              <a:t> </a:t>
            </a:r>
            <a:r>
              <a:rPr lang="en-US" altLang="zh-CN" sz="2000" dirty="0" err="1" smtClean="0">
                <a:cs typeface="Segoe UI" pitchFamily="18" charset="0"/>
              </a:rPr>
              <a:t>Αποδοχές</a:t>
            </a:r>
            <a:endParaRPr lang="en-US" altLang="zh-CN" sz="2000" dirty="0" smtClean="0">
              <a:cs typeface="Segoe UI" pitchFamily="18" charset="0"/>
            </a:endParaRPr>
          </a:p>
          <a:p>
            <a:pPr marL="0" indent="0" algn="just">
              <a:lnSpc>
                <a:spcPct val="80000"/>
              </a:lnSpc>
              <a:buNone/>
              <a:tabLst>
                <a:tab pos="25400" algn="l"/>
              </a:tabLst>
            </a:pPr>
            <a:endParaRPr lang="el-GR" altLang="zh-CN" sz="2000" dirty="0" smtClean="0">
              <a:cs typeface="Segoe UI" pitchFamily="18" charset="0"/>
            </a:endParaRPr>
          </a:p>
          <a:p>
            <a:pPr marL="0" indent="0" algn="just">
              <a:lnSpc>
                <a:spcPct val="80000"/>
              </a:lnSpc>
              <a:buNone/>
              <a:tabLst>
                <a:tab pos="25400" algn="l"/>
              </a:tabLst>
            </a:pPr>
            <a:endParaRPr lang="en-US" altLang="zh-CN" sz="2000" dirty="0" smtClean="0">
              <a:cs typeface="Segoe UI" pitchFamily="18" charset="0"/>
            </a:endParaRPr>
          </a:p>
          <a:p>
            <a:pPr marL="0" indent="0"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800" b="1" dirty="0" smtClean="0"/>
              <a:t>Στην Πράξη:</a:t>
            </a:r>
          </a:p>
          <a:p>
            <a:pPr marL="0" indent="0" algn="just">
              <a:lnSpc>
                <a:spcPct val="80000"/>
              </a:lnSpc>
              <a:buNone/>
              <a:tabLst>
                <a:tab pos="76200" algn="l"/>
              </a:tabLst>
            </a:pPr>
            <a:r>
              <a:rPr lang="en-US" altLang="zh-CN" sz="2400" dirty="0" err="1" smtClean="0">
                <a:cs typeface="Segoe UI" pitchFamily="18" charset="0"/>
              </a:rPr>
              <a:t>Έστω</a:t>
            </a:r>
            <a:r>
              <a:rPr lang="en-US" altLang="zh-CN" sz="2400" dirty="0" smtClean="0">
                <a:cs typeface="Segoe UI" pitchFamily="18" charset="0"/>
              </a:rPr>
              <a:t>,</a:t>
            </a:r>
            <a:r>
              <a:rPr lang="el-GR" altLang="zh-CN" sz="2400" dirty="0" smtClean="0">
                <a:cs typeface="Segoe UI" pitchFamily="18" charset="0"/>
              </a:rPr>
              <a:t> </a:t>
            </a:r>
            <a:r>
              <a:rPr lang="en-US" altLang="zh-CN" sz="2400" dirty="0" err="1" smtClean="0">
                <a:cs typeface="Segoe UI" pitchFamily="18" charset="0"/>
              </a:rPr>
              <a:t>εργαζόµενος</a:t>
            </a:r>
            <a:r>
              <a:rPr lang="el-GR" altLang="zh-CN" sz="2400" dirty="0" smtClean="0">
                <a:cs typeface="Segoe UI" pitchFamily="18" charset="0"/>
              </a:rPr>
              <a:t> </a:t>
            </a:r>
            <a:r>
              <a:rPr lang="en-US" altLang="zh-CN" sz="2400" dirty="0" smtClean="0">
                <a:cs typeface="Segoe UI" pitchFamily="18" charset="0"/>
              </a:rPr>
              <a:t>άνω</a:t>
            </a:r>
            <a:r>
              <a:rPr lang="en-US" altLang="zh-CN" sz="2400" dirty="0" smtClean="0">
                <a:cs typeface="Times New Roman"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smtClean="0">
                <a:cs typeface="Segoe UI" pitchFamily="18" charset="0"/>
              </a:rPr>
              <a:t>25</a:t>
            </a:r>
            <a:r>
              <a:rPr lang="en-US" altLang="zh-CN" sz="2400" dirty="0" smtClean="0">
                <a:cs typeface="Times New Roman" pitchFamily="18" charset="0"/>
              </a:rPr>
              <a:t> </a:t>
            </a:r>
            <a:r>
              <a:rPr lang="en-US" altLang="zh-CN" sz="2400" dirty="0" smtClean="0">
                <a:cs typeface="Segoe UI" pitchFamily="18" charset="0"/>
              </a:rPr>
              <a:t>ετών,</a:t>
            </a:r>
            <a:r>
              <a:rPr lang="el-GR" altLang="zh-CN" sz="2400" dirty="0" smtClean="0">
                <a:cs typeface="Segoe UI" pitchFamily="18" charset="0"/>
              </a:rPr>
              <a:t> </a:t>
            </a:r>
            <a:r>
              <a:rPr lang="en-US" altLang="zh-CN" sz="2400" dirty="0" err="1" smtClean="0">
                <a:cs typeface="Segoe UI" pitchFamily="18" charset="0"/>
              </a:rPr>
              <a:t>άγαµος</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χωρίς</a:t>
            </a:r>
            <a:r>
              <a:rPr lang="el-GR" altLang="zh-CN" sz="2400" dirty="0" smtClean="0">
                <a:cs typeface="Times New Roman" pitchFamily="18" charset="0"/>
              </a:rPr>
              <a:t> </a:t>
            </a:r>
            <a:r>
              <a:rPr lang="en-US" altLang="zh-CN" sz="2400" dirty="0" err="1" smtClean="0">
                <a:cs typeface="Segoe UI" pitchFamily="18" charset="0"/>
              </a:rPr>
              <a:t>προϋπηρεσία</a:t>
            </a:r>
            <a:r>
              <a:rPr lang="en-US" altLang="zh-CN" sz="2400" dirty="0" smtClean="0">
                <a:cs typeface="Times New Roman" pitchFamily="18" charset="0"/>
              </a:rPr>
              <a:t> </a:t>
            </a:r>
            <a:r>
              <a:rPr lang="en-US" altLang="zh-CN" sz="2400" dirty="0" smtClean="0">
                <a:cs typeface="Segoe UI" pitchFamily="18" charset="0"/>
              </a:rPr>
              <a:t>που</a:t>
            </a:r>
            <a:r>
              <a:rPr lang="el-GR" altLang="zh-CN" sz="2400" dirty="0" smtClean="0">
                <a:cs typeface="Segoe UI" pitchFamily="18" charset="0"/>
              </a:rPr>
              <a:t> </a:t>
            </a:r>
            <a:r>
              <a:rPr lang="en-US" altLang="zh-CN" sz="2400" dirty="0" err="1" smtClean="0">
                <a:cs typeface="Segoe UI" pitchFamily="18" charset="0"/>
              </a:rPr>
              <a:t>εργάζεται</a:t>
            </a:r>
            <a:r>
              <a:rPr lang="en-US" altLang="zh-CN" sz="2400" dirty="0" smtClean="0">
                <a:cs typeface="Times New Roman" pitchFamily="18" charset="0"/>
              </a:rPr>
              <a:t> </a:t>
            </a:r>
            <a:r>
              <a:rPr lang="en-US" altLang="zh-CN" sz="2400" dirty="0" smtClean="0">
                <a:cs typeface="Segoe UI" pitchFamily="18" charset="0"/>
              </a:rPr>
              <a:t>σε</a:t>
            </a:r>
            <a:r>
              <a:rPr lang="en-US" altLang="zh-CN" sz="2400" dirty="0" smtClean="0">
                <a:cs typeface="Times New Roman" pitchFamily="18" charset="0"/>
              </a:rPr>
              <a:t> </a:t>
            </a:r>
            <a:r>
              <a:rPr lang="el-GR" altLang="zh-CN" sz="2400" dirty="0" smtClean="0">
                <a:cs typeface="Times New Roman" pitchFamily="18" charset="0"/>
              </a:rPr>
              <a:t>ε</a:t>
            </a:r>
            <a:r>
              <a:rPr lang="en-US" altLang="zh-CN" sz="2400" dirty="0" smtClean="0">
                <a:cs typeface="Segoe UI" pitchFamily="18" charset="0"/>
              </a:rPr>
              <a:t>µ</a:t>
            </a:r>
            <a:r>
              <a:rPr lang="en-US" altLang="zh-CN" sz="2400" dirty="0" err="1" smtClean="0">
                <a:cs typeface="Segoe UI" pitchFamily="18" charset="0"/>
              </a:rPr>
              <a:t>πορικό</a:t>
            </a:r>
            <a:r>
              <a:rPr lang="el-GR" altLang="zh-CN" sz="2400" dirty="0" smtClean="0">
                <a:cs typeface="Segoe UI" pitchFamily="18" charset="0"/>
              </a:rPr>
              <a:t> </a:t>
            </a:r>
            <a:r>
              <a:rPr lang="en-US" altLang="zh-CN" sz="2400" dirty="0" err="1" smtClean="0">
                <a:cs typeface="Segoe UI" pitchFamily="18" charset="0"/>
              </a:rPr>
              <a:t>κατάστηµα</a:t>
            </a:r>
            <a:r>
              <a:rPr lang="el-GR" altLang="zh-CN" sz="2400" dirty="0" smtClean="0">
                <a:cs typeface="Segoe UI" pitchFamily="18" charset="0"/>
              </a:rPr>
              <a:t> </a:t>
            </a:r>
            <a:r>
              <a:rPr lang="en-US" altLang="zh-CN" sz="2400" dirty="0" err="1" smtClean="0">
                <a:cs typeface="Segoe UI" pitchFamily="18" charset="0"/>
              </a:rPr>
              <a:t>ως</a:t>
            </a:r>
            <a:r>
              <a:rPr lang="el-GR" altLang="zh-CN" sz="2400" dirty="0" smtClean="0">
                <a:cs typeface="Segoe UI" pitchFamily="18" charset="0"/>
              </a:rPr>
              <a:t> </a:t>
            </a:r>
            <a:r>
              <a:rPr lang="en-US" altLang="zh-CN" sz="2400" dirty="0" err="1" smtClean="0">
                <a:cs typeface="Segoe UI" pitchFamily="18" charset="0"/>
              </a:rPr>
              <a:t>πωλητής</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αµείβεται</a:t>
            </a:r>
            <a:r>
              <a:rPr lang="en-US" altLang="zh-CN" sz="2400" dirty="0" smtClean="0">
                <a:cs typeface="Times New Roman" pitchFamily="18" charset="0"/>
              </a:rPr>
              <a:t> </a:t>
            </a:r>
            <a:r>
              <a:rPr lang="en-US" altLang="zh-CN" sz="2400" dirty="0" smtClean="0">
                <a:cs typeface="Segoe UI" pitchFamily="18" charset="0"/>
              </a:rPr>
              <a:t>µε</a:t>
            </a:r>
            <a:r>
              <a:rPr lang="en-US" altLang="zh-CN" sz="2400" dirty="0" smtClean="0">
                <a:cs typeface="Times New Roman" pitchFamily="18" charset="0"/>
              </a:rPr>
              <a:t> </a:t>
            </a:r>
            <a:r>
              <a:rPr lang="en-US" altLang="zh-CN" sz="2400" dirty="0" smtClean="0">
                <a:cs typeface="Segoe UI" pitchFamily="18" charset="0"/>
              </a:rPr>
              <a:t>50€</a:t>
            </a:r>
            <a:r>
              <a:rPr lang="en-US" altLang="zh-CN" sz="2400" dirty="0" smtClean="0">
                <a:cs typeface="Times New Roman" pitchFamily="18" charset="0"/>
              </a:rPr>
              <a:t>  </a:t>
            </a:r>
            <a:r>
              <a:rPr lang="en-US" altLang="zh-CN" sz="2400" dirty="0" err="1" smtClean="0">
                <a:cs typeface="Segoe UI" pitchFamily="18" charset="0"/>
              </a:rPr>
              <a:t>πλέον</a:t>
            </a:r>
            <a:r>
              <a:rPr lang="en-US" altLang="zh-CN" sz="2400" dirty="0" smtClean="0">
                <a:cs typeface="Times New Roman" pitchFamily="18" charset="0"/>
              </a:rPr>
              <a:t>  </a:t>
            </a:r>
            <a:r>
              <a:rPr lang="en-US" altLang="zh-CN" sz="2400" dirty="0" err="1" smtClean="0">
                <a:cs typeface="Segoe UI" pitchFamily="18" charset="0"/>
              </a:rPr>
              <a:t>του</a:t>
            </a:r>
            <a:r>
              <a:rPr lang="el-GR" altLang="zh-CN" sz="2400" dirty="0" smtClean="0">
                <a:cs typeface="Segoe UI" pitchFamily="18" charset="0"/>
              </a:rPr>
              <a:t> </a:t>
            </a:r>
            <a:r>
              <a:rPr lang="en-US" altLang="zh-CN" sz="2400" dirty="0" err="1" smtClean="0">
                <a:cs typeface="Segoe UI" pitchFamily="18" charset="0"/>
              </a:rPr>
              <a:t>νόµιµου</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ισθού</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τότε</a:t>
            </a:r>
            <a:r>
              <a:rPr lang="en-US" altLang="zh-CN" sz="2400" dirty="0" smtClean="0">
                <a:cs typeface="Segoe UI" pitchFamily="18" charset="0"/>
              </a:rPr>
              <a:t>:</a:t>
            </a:r>
            <a:endParaRPr lang="el-GR" altLang="zh-CN" sz="2400" dirty="0" smtClean="0">
              <a:cs typeface="Segoe UI" pitchFamily="18" charset="0"/>
            </a:endParaRPr>
          </a:p>
          <a:p>
            <a:pPr marL="0" indent="0">
              <a:lnSpc>
                <a:spcPct val="80000"/>
              </a:lnSpc>
              <a:tabLst>
                <a:tab pos="76200" algn="l"/>
              </a:tabLst>
            </a:pPr>
            <a:r>
              <a:rPr lang="en-US" altLang="zh-CN" sz="2400" dirty="0" smtClean="0">
                <a:cs typeface="Segoe UI" pitchFamily="18" charset="0"/>
              </a:rPr>
              <a:t>Νόµιµος</a:t>
            </a:r>
            <a:r>
              <a:rPr lang="en-US" altLang="zh-CN" sz="2400" dirty="0" smtClean="0">
                <a:cs typeface="Times New Roman" pitchFamily="18" charset="0"/>
              </a:rPr>
              <a:t>  </a:t>
            </a:r>
            <a:r>
              <a:rPr lang="en-US" altLang="zh-CN" sz="2400" dirty="0" err="1" smtClean="0">
                <a:cs typeface="Segoe UI" pitchFamily="18" charset="0"/>
              </a:rPr>
              <a:t>Μισθός</a:t>
            </a:r>
            <a:r>
              <a:rPr lang="en-US" altLang="zh-CN" sz="2400" dirty="0" smtClean="0">
                <a:cs typeface="Segoe UI" pitchFamily="18" charset="0"/>
              </a:rPr>
              <a:t>(1)=586€+0</a:t>
            </a:r>
            <a:r>
              <a:rPr lang="en-US" altLang="zh-CN" sz="2400" dirty="0" smtClean="0">
                <a:cs typeface="Times New Roman" pitchFamily="18" charset="0"/>
              </a:rPr>
              <a:t> </a:t>
            </a:r>
            <a:r>
              <a:rPr lang="en-US" altLang="zh-CN" sz="2400" dirty="0" err="1" smtClean="0">
                <a:cs typeface="Segoe UI" pitchFamily="18" charset="0"/>
              </a:rPr>
              <a:t>επιδόµατα</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586€</a:t>
            </a:r>
            <a:endParaRPr lang="el-GR" altLang="zh-CN" sz="2400" dirty="0" smtClean="0">
              <a:cs typeface="Segoe UI" pitchFamily="18" charset="0"/>
            </a:endParaRPr>
          </a:p>
          <a:p>
            <a:pPr marL="0" indent="0">
              <a:lnSpc>
                <a:spcPct val="80000"/>
              </a:lnSpc>
              <a:tabLst>
                <a:tab pos="76200" algn="l"/>
              </a:tabLst>
            </a:pPr>
            <a:r>
              <a:rPr lang="en-US" altLang="zh-CN" sz="2400" dirty="0" err="1" smtClean="0">
                <a:cs typeface="Segoe UI" pitchFamily="18" charset="0"/>
              </a:rPr>
              <a:t>Συµβατικός</a:t>
            </a:r>
            <a:r>
              <a:rPr lang="en-US" altLang="zh-CN" sz="2400" dirty="0" smtClean="0">
                <a:cs typeface="Times New Roman" pitchFamily="18" charset="0"/>
              </a:rPr>
              <a:t>  </a:t>
            </a:r>
            <a:r>
              <a:rPr lang="en-US" altLang="zh-CN" sz="2400" dirty="0" err="1" smtClean="0">
                <a:cs typeface="Segoe UI" pitchFamily="18" charset="0"/>
              </a:rPr>
              <a:t>Μισθός</a:t>
            </a:r>
            <a:r>
              <a:rPr lang="en-US" altLang="zh-CN" sz="2400" dirty="0" smtClean="0">
                <a:cs typeface="Segoe UI" pitchFamily="18" charset="0"/>
              </a:rPr>
              <a:t>(2)=</a:t>
            </a:r>
            <a:r>
              <a:rPr lang="en-US" altLang="zh-CN" sz="2400" dirty="0" smtClean="0">
                <a:cs typeface="Times New Roman" pitchFamily="18" charset="0"/>
              </a:rPr>
              <a:t>  </a:t>
            </a:r>
            <a:r>
              <a:rPr lang="en-US" altLang="zh-CN" sz="2400" dirty="0" smtClean="0">
                <a:cs typeface="Segoe UI" pitchFamily="18" charset="0"/>
              </a:rPr>
              <a:t>586€+50€</a:t>
            </a:r>
            <a:r>
              <a:rPr lang="en-US" altLang="zh-CN" sz="2400" dirty="0" smtClean="0">
                <a:cs typeface="Times New Roman" pitchFamily="18" charset="0"/>
              </a:rPr>
              <a:t> </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636€</a:t>
            </a:r>
          </a:p>
          <a:p>
            <a:pPr marL="0" indent="0">
              <a:lnSpc>
                <a:spcPct val="80000"/>
              </a:lnSpc>
              <a:buNone/>
              <a:tabLst>
                <a:tab pos="139700" algn="l"/>
              </a:tabLst>
            </a:pPr>
            <a:r>
              <a:rPr lang="en-US" altLang="zh-CN" sz="2400" dirty="0" smtClean="0">
                <a:cs typeface="Segoe UI" pitchFamily="18" charset="0"/>
              </a:rPr>
              <a:t>(1)</a:t>
            </a:r>
            <a:r>
              <a:rPr lang="en-US" altLang="zh-CN" sz="2400" dirty="0" smtClean="0">
                <a:cs typeface="Times New Roman" pitchFamily="18" charset="0"/>
              </a:rPr>
              <a:t>  </a:t>
            </a:r>
            <a:r>
              <a:rPr lang="en-US" altLang="zh-CN" sz="2400" dirty="0" err="1" smtClean="0">
                <a:cs typeface="Segoe UI" pitchFamily="18" charset="0"/>
              </a:rPr>
              <a:t>Βάσει</a:t>
            </a:r>
            <a:r>
              <a:rPr lang="en-US" altLang="zh-CN" sz="2400" dirty="0" smtClean="0">
                <a:cs typeface="Times New Roman" pitchFamily="18" charset="0"/>
              </a:rPr>
              <a:t> </a:t>
            </a:r>
            <a:r>
              <a:rPr lang="en-US" altLang="zh-CN" sz="2400" dirty="0" smtClean="0">
                <a:cs typeface="Segoe UI" pitchFamily="18" charset="0"/>
              </a:rPr>
              <a:t>της</a:t>
            </a:r>
            <a:r>
              <a:rPr lang="en-US" altLang="zh-CN" sz="2400" dirty="0" smtClean="0">
                <a:cs typeface="Times New Roman" pitchFamily="18" charset="0"/>
              </a:rPr>
              <a:t> </a:t>
            </a:r>
            <a:r>
              <a:rPr lang="en-US" altLang="zh-CN" sz="2400" dirty="0" err="1" smtClean="0">
                <a:cs typeface="Segoe UI" pitchFamily="18" charset="0"/>
              </a:rPr>
              <a:t>ισχύουσας</a:t>
            </a:r>
            <a:r>
              <a:rPr lang="en-US" altLang="zh-CN" sz="2400" dirty="0" smtClean="0">
                <a:cs typeface="Times New Roman" pitchFamily="18" charset="0"/>
              </a:rPr>
              <a:t> </a:t>
            </a:r>
            <a:r>
              <a:rPr lang="en-US" altLang="zh-CN" sz="2400" dirty="0" smtClean="0">
                <a:cs typeface="Segoe UI" pitchFamily="18" charset="0"/>
              </a:rPr>
              <a:t>ΕΓΣΣΕ</a:t>
            </a:r>
          </a:p>
          <a:p>
            <a:pPr marL="0" indent="0">
              <a:lnSpc>
                <a:spcPct val="80000"/>
              </a:lnSpc>
              <a:buNone/>
              <a:tabLst>
                <a:tab pos="139700" algn="l"/>
              </a:tabLst>
            </a:pPr>
            <a:r>
              <a:rPr lang="en-US" altLang="zh-CN" sz="2400" dirty="0" smtClean="0">
                <a:cs typeface="Segoe UI" pitchFamily="18" charset="0"/>
              </a:rPr>
              <a:t>(2)</a:t>
            </a:r>
            <a:r>
              <a:rPr lang="en-US" altLang="zh-CN" sz="2400" dirty="0" smtClean="0">
                <a:cs typeface="Times New Roman" pitchFamily="18" charset="0"/>
              </a:rPr>
              <a:t> </a:t>
            </a:r>
            <a:r>
              <a:rPr lang="en-US" altLang="zh-CN" sz="2400" dirty="0" err="1" smtClean="0">
                <a:cs typeface="Segoe UI" pitchFamily="18" charset="0"/>
              </a:rPr>
              <a:t>Βάσει</a:t>
            </a:r>
            <a:r>
              <a:rPr lang="en-US" altLang="zh-CN" sz="2400" dirty="0" smtClean="0">
                <a:cs typeface="Times New Roman" pitchFamily="18" charset="0"/>
              </a:rPr>
              <a:t> </a:t>
            </a:r>
            <a:r>
              <a:rPr lang="en-US" altLang="zh-CN" sz="2400" dirty="0" smtClean="0">
                <a:cs typeface="Segoe UI" pitchFamily="18" charset="0"/>
              </a:rPr>
              <a:t>της</a:t>
            </a:r>
            <a:r>
              <a:rPr lang="en-US" altLang="zh-CN" sz="2400" dirty="0" smtClean="0">
                <a:cs typeface="Times New Roman" pitchFamily="18" charset="0"/>
              </a:rPr>
              <a:t> </a:t>
            </a:r>
            <a:r>
              <a:rPr lang="en-US" altLang="zh-CN" sz="2400" dirty="0" err="1" smtClean="0">
                <a:cs typeface="Segoe UI" pitchFamily="18" charset="0"/>
              </a:rPr>
              <a:t>ατοµικής</a:t>
            </a:r>
            <a:r>
              <a:rPr lang="en-US" altLang="zh-CN" sz="2400" dirty="0" smtClean="0">
                <a:cs typeface="Times New Roman" pitchFamily="18" charset="0"/>
              </a:rPr>
              <a:t> </a:t>
            </a:r>
            <a:r>
              <a:rPr lang="en-US" altLang="zh-CN" sz="2400" dirty="0" err="1" smtClean="0">
                <a:cs typeface="Segoe UI" pitchFamily="18" charset="0"/>
              </a:rPr>
              <a:t>συµφωνίας</a:t>
            </a:r>
            <a:endParaRPr lang="en-US" altLang="zh-CN" sz="2400" dirty="0" smtClean="0">
              <a:cs typeface="Segoe UI" pitchFamily="18" charset="0"/>
            </a:endParaRPr>
          </a:p>
          <a:p>
            <a:pPr marL="0" indent="0">
              <a:lnSpc>
                <a:spcPct val="80000"/>
              </a:lnSpc>
              <a:tabLst>
                <a:tab pos="76200" algn="l"/>
              </a:tabLst>
            </a:pPr>
            <a:endParaRPr lang="en-US" altLang="zh-CN" sz="2400" dirty="0" smtClean="0">
              <a:cs typeface="Segoe UI" pitchFamily="18" charset="0"/>
            </a:endParaRP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pPr>
            <a:r>
              <a:rPr lang="en-US" altLang="zh-CN" sz="2800" dirty="0" smtClean="0">
                <a:cs typeface="Segoe UI" pitchFamily="18" charset="0"/>
              </a:rPr>
              <a:t>Ο</a:t>
            </a:r>
            <a:r>
              <a:rPr lang="en-US" altLang="zh-CN" sz="2800" dirty="0" smtClean="0">
                <a:cs typeface="Times New Roman" pitchFamily="18" charset="0"/>
              </a:rPr>
              <a:t> </a:t>
            </a:r>
            <a:r>
              <a:rPr lang="en-US" altLang="zh-CN" sz="2800" dirty="0" smtClean="0">
                <a:cs typeface="Segoe UI" pitchFamily="18" charset="0"/>
              </a:rPr>
              <a:t>µ</a:t>
            </a:r>
            <a:r>
              <a:rPr lang="en-US" altLang="zh-CN" sz="2800" dirty="0" err="1" smtClean="0">
                <a:cs typeface="Segoe UI" pitchFamily="18" charset="0"/>
              </a:rPr>
              <a:t>ισθωτός</a:t>
            </a:r>
            <a:r>
              <a:rPr lang="en-US" altLang="zh-CN" sz="2800" dirty="0" smtClean="0">
                <a:cs typeface="Times New Roman" pitchFamily="18" charset="0"/>
              </a:rPr>
              <a:t> </a:t>
            </a:r>
            <a:r>
              <a:rPr lang="en-US" altLang="zh-CN" sz="2800" dirty="0" err="1" smtClean="0">
                <a:cs typeface="Segoe UI" pitchFamily="18" charset="0"/>
              </a:rPr>
              <a:t>πλήρους</a:t>
            </a:r>
            <a:r>
              <a:rPr lang="en-US" altLang="zh-CN" sz="2800" dirty="0" smtClean="0">
                <a:cs typeface="Times New Roman" pitchFamily="18" charset="0"/>
              </a:rPr>
              <a:t> </a:t>
            </a:r>
            <a:r>
              <a:rPr lang="en-US" altLang="zh-CN" sz="2800" dirty="0" smtClean="0">
                <a:cs typeface="Segoe UI" pitchFamily="18" charset="0"/>
              </a:rPr>
              <a:t>απασχόλησης</a:t>
            </a:r>
            <a:r>
              <a:rPr lang="en-US" altLang="zh-CN" sz="2800" dirty="0" smtClean="0">
                <a:cs typeface="Times New Roman" pitchFamily="18" charset="0"/>
              </a:rPr>
              <a:t> </a:t>
            </a:r>
            <a:r>
              <a:rPr lang="en-US" altLang="zh-CN" sz="2800" dirty="0" smtClean="0">
                <a:cs typeface="Segoe UI" pitchFamily="18" charset="0"/>
              </a:rPr>
              <a:t>που</a:t>
            </a:r>
            <a:r>
              <a:rPr lang="en-US" altLang="zh-CN" sz="2800" dirty="0" smtClean="0">
                <a:cs typeface="Times New Roman" pitchFamily="18" charset="0"/>
              </a:rPr>
              <a:t> </a:t>
            </a:r>
            <a:r>
              <a:rPr lang="en-US" altLang="zh-CN" sz="2800" dirty="0" smtClean="0">
                <a:cs typeface="Segoe UI" pitchFamily="18" charset="0"/>
              </a:rPr>
              <a:t>αµείβεται:</a:t>
            </a:r>
          </a:p>
          <a:p>
            <a:pPr marL="0" indent="0" algn="just">
              <a:lnSpc>
                <a:spcPct val="80000"/>
              </a:lnSpc>
            </a:pPr>
            <a:r>
              <a:rPr lang="el-GR" altLang="zh-CN" sz="2000" dirty="0" smtClean="0">
                <a:cs typeface="Times New Roman" pitchFamily="18" charset="0"/>
              </a:rPr>
              <a:t>  </a:t>
            </a:r>
            <a:r>
              <a:rPr lang="en-US" altLang="zh-CN" sz="2400" dirty="0" smtClean="0">
                <a:cs typeface="Segoe UI" pitchFamily="18" charset="0"/>
              </a:rPr>
              <a:t>µε</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ηνιαίο</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ισθό</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δικαιούται</a:t>
            </a:r>
            <a:r>
              <a:rPr lang="el-GR" altLang="zh-CN" sz="2400" dirty="0" smtClean="0">
                <a:cs typeface="Segoe UI" pitchFamily="18" charset="0"/>
              </a:rPr>
              <a:t> </a:t>
            </a:r>
            <a:r>
              <a:rPr lang="en-US" altLang="zh-CN" sz="2400" dirty="0" smtClean="0">
                <a:cs typeface="Segoe UI" pitchFamily="18" charset="0"/>
              </a:rPr>
              <a:t>να</a:t>
            </a:r>
            <a:r>
              <a:rPr lang="en-US" altLang="zh-CN" sz="2400" dirty="0" smtClean="0">
                <a:cs typeface="Times New Roman" pitchFamily="18" charset="0"/>
              </a:rPr>
              <a:t> </a:t>
            </a:r>
            <a:r>
              <a:rPr lang="en-US" altLang="zh-CN" sz="2400" dirty="0" err="1" smtClean="0">
                <a:cs typeface="Segoe UI" pitchFamily="18" charset="0"/>
              </a:rPr>
              <a:t>λαµβάνει</a:t>
            </a:r>
            <a:r>
              <a:rPr lang="en-US" altLang="zh-CN" sz="2400" dirty="0" smtClean="0">
                <a:cs typeface="Times New Roman" pitchFamily="18" charset="0"/>
              </a:rPr>
              <a:t> </a:t>
            </a:r>
            <a:r>
              <a:rPr lang="en-US" altLang="zh-CN" sz="2400" dirty="0" err="1" smtClean="0">
                <a:cs typeface="Segoe UI" pitchFamily="18" charset="0"/>
              </a:rPr>
              <a:t>κάθε</a:t>
            </a:r>
            <a:r>
              <a:rPr lang="el-GR" altLang="zh-CN" sz="2400" dirty="0" smtClean="0">
                <a:cs typeface="Segoe UI" pitchFamily="18" charset="0"/>
              </a:rPr>
              <a:t> </a:t>
            </a:r>
            <a:r>
              <a:rPr lang="en-US" altLang="zh-CN" sz="2400" dirty="0" smtClean="0">
                <a:cs typeface="Segoe UI" pitchFamily="18" charset="0"/>
              </a:rPr>
              <a:t>µ</a:t>
            </a:r>
            <a:r>
              <a:rPr lang="en-US" altLang="zh-CN" sz="2400" dirty="0" err="1" smtClean="0">
                <a:cs typeface="Segoe UI" pitchFamily="18" charset="0"/>
              </a:rPr>
              <a:t>ήνα</a:t>
            </a:r>
            <a:r>
              <a:rPr lang="en-US" altLang="zh-CN" sz="2400" dirty="0" smtClean="0">
                <a:cs typeface="Times New Roman" pitchFamily="18" charset="0"/>
              </a:rPr>
              <a:t> </a:t>
            </a:r>
            <a:r>
              <a:rPr lang="en-US" altLang="zh-CN" sz="2400" dirty="0" smtClean="0">
                <a:cs typeface="Segoe UI" pitchFamily="18" charset="0"/>
              </a:rPr>
              <a:t>το</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ισθό</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ανεξαρτήτως</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err="1" smtClean="0">
                <a:cs typeface="Segoe UI" pitchFamily="18" charset="0"/>
              </a:rPr>
              <a:t>αριθµού</a:t>
            </a:r>
            <a:r>
              <a:rPr lang="en-US" altLang="zh-CN" sz="2400" dirty="0" smtClean="0">
                <a:cs typeface="Times New Roman" pitchFamily="18" charset="0"/>
              </a:rPr>
              <a:t> </a:t>
            </a:r>
            <a:r>
              <a:rPr lang="en-US" altLang="zh-CN" sz="2400" dirty="0" smtClean="0">
                <a:cs typeface="Segoe UI" pitchFamily="18" charset="0"/>
              </a:rPr>
              <a:t>των</a:t>
            </a:r>
            <a:r>
              <a:rPr lang="el-GR" altLang="zh-CN" sz="2400" dirty="0" smtClean="0">
                <a:cs typeface="Segoe UI" pitchFamily="18" charset="0"/>
              </a:rPr>
              <a:t> </a:t>
            </a:r>
            <a:r>
              <a:rPr lang="en-US" altLang="zh-CN" sz="2400" dirty="0" err="1" smtClean="0">
                <a:cs typeface="Segoe UI" pitchFamily="18" charset="0"/>
              </a:rPr>
              <a:t>εργάσιµων</a:t>
            </a:r>
            <a:r>
              <a:rPr lang="en-US" altLang="zh-CN" sz="2400" dirty="0" smtClean="0">
                <a:cs typeface="Times New Roman" pitchFamily="18" charset="0"/>
              </a:rPr>
              <a:t> </a:t>
            </a:r>
            <a:r>
              <a:rPr lang="en-US" altLang="zh-CN" sz="2400" dirty="0" err="1" smtClean="0">
                <a:cs typeface="Segoe UI" pitchFamily="18" charset="0"/>
              </a:rPr>
              <a:t>ηµερών</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ηνός</a:t>
            </a:r>
            <a:r>
              <a:rPr lang="en-US" altLang="zh-CN" sz="2400" dirty="0" smtClean="0">
                <a:cs typeface="Segoe UI" pitchFamily="18" charset="0"/>
              </a:rPr>
              <a:t>.</a:t>
            </a:r>
          </a:p>
          <a:p>
            <a:pPr marL="0" indent="0" algn="just">
              <a:lnSpc>
                <a:spcPct val="80000"/>
              </a:lnSpc>
            </a:pPr>
            <a:r>
              <a:rPr lang="el-GR" altLang="zh-CN" sz="2400" dirty="0" smtClean="0">
                <a:cs typeface="Times New Roman" pitchFamily="18" charset="0"/>
              </a:rPr>
              <a:t>  </a:t>
            </a:r>
            <a:r>
              <a:rPr lang="en-US" altLang="zh-CN" sz="2400" dirty="0" smtClean="0">
                <a:cs typeface="Segoe UI" pitchFamily="18" charset="0"/>
              </a:rPr>
              <a:t>µε</a:t>
            </a:r>
            <a:r>
              <a:rPr lang="en-US" altLang="zh-CN" sz="2400" dirty="0" smtClean="0">
                <a:cs typeface="Times New Roman" pitchFamily="18" charset="0"/>
              </a:rPr>
              <a:t> </a:t>
            </a:r>
            <a:r>
              <a:rPr lang="en-US" altLang="zh-CN" sz="2400" dirty="0" err="1" smtClean="0">
                <a:cs typeface="Segoe UI" pitchFamily="18" charset="0"/>
              </a:rPr>
              <a:t>ηµεροµίσθιο</a:t>
            </a:r>
            <a:r>
              <a:rPr lang="en-US" altLang="zh-CN" sz="2400" dirty="0" smtClean="0">
                <a:cs typeface="Segoe UI" pitchFamily="18" charset="0"/>
              </a:rPr>
              <a:t>:</a:t>
            </a:r>
          </a:p>
          <a:p>
            <a:pPr marL="0" indent="0" algn="just">
              <a:lnSpc>
                <a:spcPct val="80000"/>
              </a:lnSpc>
              <a:buNone/>
              <a:tabLst/>
            </a:pPr>
            <a:r>
              <a:rPr lang="en-US" altLang="zh-CN" sz="2400" dirty="0" smtClean="0">
                <a:cs typeface="Segoe UI" pitchFamily="18" charset="0"/>
              </a:rPr>
              <a:t>(α)</a:t>
            </a:r>
            <a:r>
              <a:rPr lang="en-US" altLang="zh-CN" sz="2400" dirty="0" smtClean="0">
                <a:cs typeface="Times New Roman" pitchFamily="18" charset="0"/>
              </a:rPr>
              <a:t> </a:t>
            </a:r>
            <a:r>
              <a:rPr lang="en-US" altLang="zh-CN" sz="2400" dirty="0" err="1" smtClean="0">
                <a:cs typeface="Segoe UI" pitchFamily="18" charset="0"/>
              </a:rPr>
              <a:t>λαµβάνει</a:t>
            </a:r>
            <a:r>
              <a:rPr lang="en-US" altLang="zh-CN" sz="2400" dirty="0" smtClean="0">
                <a:cs typeface="Times New Roman" pitchFamily="18" charset="0"/>
              </a:rPr>
              <a:t> </a:t>
            </a:r>
            <a:r>
              <a:rPr lang="en-US" altLang="zh-CN" sz="2400" dirty="0" err="1" smtClean="0">
                <a:cs typeface="Segoe UI" pitchFamily="18" charset="0"/>
              </a:rPr>
              <a:t>κάθε</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ήνα</a:t>
            </a:r>
            <a:r>
              <a:rPr lang="en-US" altLang="zh-CN" sz="2400" dirty="0" smtClean="0">
                <a:cs typeface="Times New Roman" pitchFamily="18" charset="0"/>
              </a:rPr>
              <a:t> </a:t>
            </a:r>
            <a:r>
              <a:rPr lang="en-US" altLang="zh-CN" sz="2400" dirty="0" err="1" smtClean="0">
                <a:cs typeface="Segoe UI" pitchFamily="18" charset="0"/>
              </a:rPr>
              <a:t>τόσα</a:t>
            </a:r>
            <a:r>
              <a:rPr lang="en-US" altLang="zh-CN" sz="2400" dirty="0" smtClean="0">
                <a:cs typeface="Times New Roman" pitchFamily="18" charset="0"/>
              </a:rPr>
              <a:t> </a:t>
            </a:r>
            <a:r>
              <a:rPr lang="en-US" altLang="zh-CN" sz="2400" dirty="0" err="1" smtClean="0">
                <a:cs typeface="Segoe UI" pitchFamily="18" charset="0"/>
              </a:rPr>
              <a:t>ηµεροµίσθια</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όσες</a:t>
            </a:r>
            <a:r>
              <a:rPr lang="en-US" altLang="zh-CN" sz="2400" dirty="0" smtClean="0">
                <a:cs typeface="Times New Roman" pitchFamily="18" charset="0"/>
              </a:rPr>
              <a:t> </a:t>
            </a:r>
            <a:r>
              <a:rPr lang="en-US" altLang="zh-CN" sz="2400" dirty="0" smtClean="0">
                <a:cs typeface="Segoe UI" pitchFamily="18" charset="0"/>
              </a:rPr>
              <a:t>είναι</a:t>
            </a:r>
            <a:r>
              <a:rPr lang="el-GR" altLang="zh-CN" sz="2400" dirty="0" smtClean="0">
                <a:cs typeface="Segoe UI" pitchFamily="18" charset="0"/>
              </a:rPr>
              <a:t> </a:t>
            </a:r>
            <a:r>
              <a:rPr lang="en-US" altLang="zh-CN" sz="2400" dirty="0" err="1" smtClean="0">
                <a:cs typeface="Segoe UI" pitchFamily="18" charset="0"/>
              </a:rPr>
              <a:t>οι</a:t>
            </a:r>
            <a:r>
              <a:rPr lang="en-US" altLang="zh-CN" sz="2400" dirty="0" smtClean="0">
                <a:cs typeface="Times New Roman" pitchFamily="18" charset="0"/>
              </a:rPr>
              <a:t>   </a:t>
            </a:r>
            <a:r>
              <a:rPr lang="en-US" altLang="zh-CN" sz="2400" dirty="0" err="1" smtClean="0">
                <a:cs typeface="Segoe UI" pitchFamily="18" charset="0"/>
              </a:rPr>
              <a:t>ηµέρες</a:t>
            </a:r>
            <a:r>
              <a:rPr lang="en-US" altLang="zh-CN" sz="2400" dirty="0" smtClean="0">
                <a:cs typeface="Times New Roman" pitchFamily="18" charset="0"/>
              </a:rPr>
              <a:t> </a:t>
            </a:r>
            <a:r>
              <a:rPr lang="en-US" altLang="zh-CN" sz="2400" dirty="0" smtClean="0">
                <a:cs typeface="Segoe UI" pitchFamily="18" charset="0"/>
              </a:rPr>
              <a:t>που</a:t>
            </a:r>
            <a:r>
              <a:rPr lang="en-US" altLang="zh-CN" sz="2400" dirty="0" smtClean="0">
                <a:cs typeface="Times New Roman" pitchFamily="18" charset="0"/>
              </a:rPr>
              <a:t> </a:t>
            </a:r>
            <a:r>
              <a:rPr lang="en-US" altLang="zh-CN" sz="2400" dirty="0" err="1" smtClean="0">
                <a:cs typeface="Segoe UI" pitchFamily="18" charset="0"/>
              </a:rPr>
              <a:t>εργάσθηκε</a:t>
            </a:r>
            <a:r>
              <a:rPr lang="en-US" altLang="zh-CN" sz="2400" dirty="0" smtClean="0">
                <a:cs typeface="Times New Roman" pitchFamily="18" charset="0"/>
              </a:rPr>
              <a:t> </a:t>
            </a:r>
            <a:r>
              <a:rPr lang="en-US" altLang="zh-CN" sz="2400" dirty="0" err="1" smtClean="0">
                <a:cs typeface="Segoe UI" pitchFamily="18" charset="0"/>
              </a:rPr>
              <a:t>κατά</a:t>
            </a:r>
            <a:r>
              <a:rPr lang="en-US" altLang="zh-CN" sz="2400" dirty="0" smtClean="0">
                <a:cs typeface="Times New Roman" pitchFamily="18" charset="0"/>
              </a:rPr>
              <a:t> </a:t>
            </a:r>
            <a:r>
              <a:rPr lang="el-GR" altLang="zh-CN" sz="2400" dirty="0" smtClean="0">
                <a:cs typeface="Times New Roman" pitchFamily="18" charset="0"/>
              </a:rPr>
              <a:t>τ</a:t>
            </a:r>
            <a:r>
              <a:rPr lang="en-US" altLang="zh-CN" sz="2400" dirty="0" err="1" smtClean="0">
                <a:cs typeface="Segoe UI" pitchFamily="18" charset="0"/>
              </a:rPr>
              <a:t>ον</a:t>
            </a:r>
            <a:r>
              <a:rPr lang="en-US" altLang="zh-CN" sz="2400" dirty="0" smtClean="0">
                <a:cs typeface="Times New Roman" pitchFamily="18" charset="0"/>
              </a:rPr>
              <a:t> </a:t>
            </a:r>
            <a:r>
              <a:rPr lang="en-US" altLang="zh-CN" sz="2400" dirty="0" err="1" smtClean="0">
                <a:cs typeface="Segoe UI" pitchFamily="18" charset="0"/>
              </a:rPr>
              <a:t>συγκεκριµένο</a:t>
            </a:r>
            <a:r>
              <a:rPr lang="el-GR" altLang="zh-CN" sz="2400" dirty="0" smtClean="0">
                <a:cs typeface="Segoe UI" pitchFamily="18" charset="0"/>
              </a:rPr>
              <a:t> </a:t>
            </a:r>
            <a:r>
              <a:rPr lang="en-US" altLang="zh-CN" sz="2400" dirty="0" smtClean="0">
                <a:cs typeface="Segoe UI" pitchFamily="18" charset="0"/>
              </a:rPr>
              <a:t>µ</a:t>
            </a:r>
            <a:r>
              <a:rPr lang="en-US" altLang="zh-CN" sz="2400" dirty="0" err="1" smtClean="0">
                <a:cs typeface="Segoe UI" pitchFamily="18" charset="0"/>
              </a:rPr>
              <a:t>ήνα</a:t>
            </a:r>
            <a:r>
              <a:rPr lang="en-US" altLang="zh-CN" sz="2400" dirty="0" smtClean="0">
                <a:cs typeface="Times New Roman" pitchFamily="18" charset="0"/>
              </a:rPr>
              <a:t> </a:t>
            </a:r>
            <a:r>
              <a:rPr lang="en-US" altLang="zh-CN" sz="2400" dirty="0" smtClean="0">
                <a:cs typeface="Segoe UI" pitchFamily="18" charset="0"/>
              </a:rPr>
              <a:t>(</a:t>
            </a:r>
            <a:r>
              <a:rPr lang="en-US" altLang="zh-CN" sz="2400" dirty="0" err="1" smtClean="0">
                <a:cs typeface="Segoe UI" pitchFamily="18" charset="0"/>
              </a:rPr>
              <a:t>επί</a:t>
            </a:r>
            <a:r>
              <a:rPr lang="en-US" altLang="zh-CN" sz="2400" dirty="0" smtClean="0">
                <a:cs typeface="Times New Roman" pitchFamily="18" charset="0"/>
              </a:rPr>
              <a:t> </a:t>
            </a:r>
            <a:r>
              <a:rPr lang="en-US" altLang="zh-CN" sz="2400" dirty="0" smtClean="0">
                <a:cs typeface="Segoe UI" pitchFamily="18" charset="0"/>
              </a:rPr>
              <a:t>5νθήµερου,</a:t>
            </a:r>
            <a:r>
              <a:rPr lang="en-US" altLang="zh-CN" sz="2400" dirty="0" smtClean="0">
                <a:cs typeface="Times New Roman" pitchFamily="18" charset="0"/>
              </a:rPr>
              <a:t> </a:t>
            </a:r>
            <a:r>
              <a:rPr lang="en-US" altLang="zh-CN" sz="2400" dirty="0" err="1" smtClean="0">
                <a:cs typeface="Segoe UI" pitchFamily="18" charset="0"/>
              </a:rPr>
              <a:t>ως</a:t>
            </a:r>
            <a:r>
              <a:rPr lang="en-US" altLang="zh-CN" sz="2400" dirty="0" smtClean="0">
                <a:cs typeface="Times New Roman" pitchFamily="18" charset="0"/>
              </a:rPr>
              <a:t> </a:t>
            </a:r>
            <a:r>
              <a:rPr lang="en-US" altLang="zh-CN" sz="2400" dirty="0" smtClean="0">
                <a:cs typeface="Segoe UI" pitchFamily="18" charset="0"/>
              </a:rPr>
              <a:t>εργάσιµη</a:t>
            </a:r>
            <a:r>
              <a:rPr lang="en-US" altLang="zh-CN" sz="2400" dirty="0" smtClean="0">
                <a:cs typeface="Times New Roman" pitchFamily="18" charset="0"/>
              </a:rPr>
              <a:t> </a:t>
            </a:r>
            <a:r>
              <a:rPr lang="en-US" altLang="zh-CN" sz="2400" dirty="0" err="1" smtClean="0">
                <a:cs typeface="Segoe UI" pitchFamily="18" charset="0"/>
              </a:rPr>
              <a:t>υπολογίζεται</a:t>
            </a:r>
            <a:r>
              <a:rPr lang="en-US" altLang="zh-CN" sz="2400" dirty="0" smtClean="0">
                <a:cs typeface="Times New Roman" pitchFamily="18" charset="0"/>
              </a:rPr>
              <a:t> </a:t>
            </a:r>
            <a:r>
              <a:rPr lang="en-US" altLang="zh-CN" sz="2400" dirty="0" smtClean="0">
                <a:cs typeface="Segoe UI" pitchFamily="18" charset="0"/>
              </a:rPr>
              <a:t>και</a:t>
            </a:r>
            <a:r>
              <a:rPr lang="el-GR" altLang="zh-CN" sz="2400" dirty="0" smtClean="0">
                <a:cs typeface="Segoe UI" pitchFamily="18" charset="0"/>
              </a:rPr>
              <a:t> </a:t>
            </a:r>
            <a:r>
              <a:rPr lang="en-US" altLang="zh-CN" sz="2400" dirty="0" smtClean="0">
                <a:cs typeface="Segoe UI" pitchFamily="18" charset="0"/>
              </a:rPr>
              <a:t>η</a:t>
            </a:r>
            <a:r>
              <a:rPr lang="en-US" altLang="zh-CN" sz="2400" dirty="0" smtClean="0">
                <a:cs typeface="Times New Roman" pitchFamily="18" charset="0"/>
              </a:rPr>
              <a:t> </a:t>
            </a:r>
            <a:r>
              <a:rPr lang="en-US" altLang="zh-CN" sz="2400" dirty="0" smtClean="0">
                <a:cs typeface="Segoe UI" pitchFamily="18" charset="0"/>
              </a:rPr>
              <a:t>6η</a:t>
            </a:r>
            <a:r>
              <a:rPr lang="en-US" altLang="zh-CN" sz="2400" dirty="0" smtClean="0">
                <a:cs typeface="Times New Roman" pitchFamily="18" charset="0"/>
              </a:rPr>
              <a:t> </a:t>
            </a:r>
            <a:r>
              <a:rPr lang="en-US" altLang="zh-CN" sz="2400" dirty="0" err="1" smtClean="0">
                <a:cs typeface="Segoe UI" pitchFamily="18" charset="0"/>
              </a:rPr>
              <a:t>ηµέρα</a:t>
            </a:r>
            <a:r>
              <a:rPr lang="en-US" altLang="zh-CN" sz="2400" dirty="0" smtClean="0">
                <a:cs typeface="Segoe UI" pitchFamily="18" charset="0"/>
              </a:rPr>
              <a:t>),</a:t>
            </a:r>
          </a:p>
          <a:p>
            <a:pPr marL="0" indent="0" algn="just">
              <a:lnSpc>
                <a:spcPct val="80000"/>
              </a:lnSpc>
              <a:buNone/>
              <a:tabLst/>
            </a:pPr>
            <a:r>
              <a:rPr lang="en-US" altLang="zh-CN" sz="2400" dirty="0" smtClean="0">
                <a:cs typeface="Segoe UI" pitchFamily="18" charset="0"/>
              </a:rPr>
              <a:t>(β)</a:t>
            </a:r>
            <a:r>
              <a:rPr lang="en-US" altLang="zh-CN" sz="2400" dirty="0" smtClean="0">
                <a:cs typeface="Times New Roman" pitchFamily="18" charset="0"/>
              </a:rPr>
              <a:t> </a:t>
            </a:r>
            <a:r>
              <a:rPr lang="en-US" altLang="zh-CN" sz="2400" dirty="0" err="1" smtClean="0">
                <a:cs typeface="Segoe UI" pitchFamily="18" charset="0"/>
              </a:rPr>
              <a:t>λαµβάνει</a:t>
            </a:r>
            <a:r>
              <a:rPr lang="en-US" altLang="zh-CN" sz="2400" dirty="0" smtClean="0">
                <a:cs typeface="Times New Roman" pitchFamily="18" charset="0"/>
              </a:rPr>
              <a:t> </a:t>
            </a:r>
            <a:r>
              <a:rPr lang="en-US" altLang="zh-CN" sz="2400" dirty="0" smtClean="0">
                <a:cs typeface="Segoe UI" pitchFamily="18" charset="0"/>
              </a:rPr>
              <a:t>τα</a:t>
            </a:r>
            <a:r>
              <a:rPr lang="en-US" altLang="zh-CN" sz="2400" dirty="0" smtClean="0">
                <a:cs typeface="Times New Roman" pitchFamily="18" charset="0"/>
              </a:rPr>
              <a:t> </a:t>
            </a:r>
            <a:r>
              <a:rPr lang="en-US" altLang="zh-CN" sz="2400" dirty="0" err="1" smtClean="0">
                <a:cs typeface="Segoe UI" pitchFamily="18" charset="0"/>
              </a:rPr>
              <a:t>ηµεροµίσθια</a:t>
            </a:r>
            <a:r>
              <a:rPr lang="en-US" altLang="zh-CN" sz="2400" dirty="0" smtClean="0">
                <a:cs typeface="Times New Roman"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smtClean="0">
                <a:cs typeface="Segoe UI" pitchFamily="18" charset="0"/>
              </a:rPr>
              <a:t>6</a:t>
            </a:r>
            <a:r>
              <a:rPr lang="en-US" altLang="zh-CN" sz="2400" dirty="0" smtClean="0">
                <a:cs typeface="Times New Roman" pitchFamily="18" charset="0"/>
              </a:rPr>
              <a:t> </a:t>
            </a:r>
            <a:r>
              <a:rPr lang="en-US" altLang="zh-CN" sz="2400" dirty="0" err="1" smtClean="0">
                <a:cs typeface="Segoe UI" pitchFamily="18" charset="0"/>
              </a:rPr>
              <a:t>εξαιρέσιµων</a:t>
            </a:r>
            <a:r>
              <a:rPr lang="el-GR" altLang="zh-CN" sz="2400" dirty="0" smtClean="0">
                <a:cs typeface="Segoe UI" pitchFamily="18" charset="0"/>
              </a:rPr>
              <a:t> </a:t>
            </a:r>
            <a:r>
              <a:rPr lang="en-US" altLang="zh-CN" sz="2400" dirty="0" err="1" smtClean="0">
                <a:cs typeface="Segoe UI" pitchFamily="18" charset="0"/>
              </a:rPr>
              <a:t>εορτών</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err="1" smtClean="0">
                <a:cs typeface="Segoe UI" pitchFamily="18" charset="0"/>
              </a:rPr>
              <a:t>έτους</a:t>
            </a:r>
            <a:r>
              <a:rPr lang="en-US" altLang="zh-CN" sz="2400" dirty="0" smtClean="0">
                <a:cs typeface="Times New Roman" pitchFamily="18" charset="0"/>
              </a:rPr>
              <a:t> </a:t>
            </a:r>
            <a:r>
              <a:rPr lang="en-US" altLang="zh-CN" sz="2400" dirty="0" smtClean="0">
                <a:cs typeface="Segoe UI" pitchFamily="18" charset="0"/>
              </a:rPr>
              <a:t>(25η</a:t>
            </a:r>
            <a:r>
              <a:rPr lang="en-US" altLang="zh-CN" sz="2400" dirty="0" smtClean="0">
                <a:cs typeface="Times New Roman" pitchFamily="18" charset="0"/>
              </a:rPr>
              <a:t> </a:t>
            </a:r>
            <a:r>
              <a:rPr lang="en-US" altLang="zh-CN" sz="2400" dirty="0" err="1" smtClean="0">
                <a:cs typeface="Segoe UI" pitchFamily="18" charset="0"/>
              </a:rPr>
              <a:t>Μαρτίου</a:t>
            </a:r>
            <a:r>
              <a:rPr lang="en-US" altLang="zh-CN" sz="2400" dirty="0" smtClean="0">
                <a:cs typeface="Segoe UI" pitchFamily="18" charset="0"/>
              </a:rPr>
              <a:t>,</a:t>
            </a:r>
            <a:r>
              <a:rPr lang="en-US" altLang="zh-CN" sz="2400" dirty="0" smtClean="0">
                <a:cs typeface="Times New Roman" pitchFamily="18" charset="0"/>
              </a:rPr>
              <a:t> </a:t>
            </a:r>
            <a:r>
              <a:rPr lang="el-GR" altLang="zh-CN" sz="2400" dirty="0" smtClean="0">
                <a:cs typeface="Times New Roman" pitchFamily="18" charset="0"/>
              </a:rPr>
              <a:t>Δ</a:t>
            </a:r>
            <a:r>
              <a:rPr lang="en-US" altLang="zh-CN" sz="2400" dirty="0" err="1" smtClean="0">
                <a:cs typeface="Segoe UI" pitchFamily="18" charset="0"/>
              </a:rPr>
              <a:t>ευτέρα</a:t>
            </a:r>
            <a:r>
              <a:rPr lang="en-US" altLang="zh-CN" sz="2400" dirty="0" smtClean="0">
                <a:cs typeface="Times New Roman" pitchFamily="18" charset="0"/>
              </a:rPr>
              <a:t> </a:t>
            </a:r>
            <a:r>
              <a:rPr lang="en-US" altLang="zh-CN" sz="2400" dirty="0" err="1" smtClean="0">
                <a:cs typeface="Segoe UI" pitchFamily="18" charset="0"/>
              </a:rPr>
              <a:t>του</a:t>
            </a:r>
            <a:r>
              <a:rPr lang="el-GR" altLang="zh-CN" sz="2400" dirty="0" smtClean="0">
                <a:cs typeface="Segoe UI" pitchFamily="18" charset="0"/>
              </a:rPr>
              <a:t> </a:t>
            </a:r>
            <a:r>
              <a:rPr lang="en-US" altLang="zh-CN" sz="2400" dirty="0" err="1" smtClean="0">
                <a:cs typeface="Segoe UI" pitchFamily="18" charset="0"/>
              </a:rPr>
              <a:t>Πάσχα</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1η</a:t>
            </a:r>
            <a:r>
              <a:rPr lang="en-US" altLang="zh-CN" sz="2400" dirty="0" smtClean="0">
                <a:cs typeface="Times New Roman" pitchFamily="18" charset="0"/>
              </a:rPr>
              <a:t> </a:t>
            </a:r>
            <a:r>
              <a:rPr lang="en-US" altLang="zh-CN" sz="2400" dirty="0" err="1" smtClean="0">
                <a:cs typeface="Segoe UI" pitchFamily="18" charset="0"/>
              </a:rPr>
              <a:t>Μαΐου</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15η</a:t>
            </a:r>
            <a:r>
              <a:rPr lang="en-US" altLang="zh-CN" sz="2400" dirty="0" smtClean="0">
                <a:cs typeface="Times New Roman" pitchFamily="18" charset="0"/>
              </a:rPr>
              <a:t>  </a:t>
            </a:r>
            <a:r>
              <a:rPr lang="en-US" altLang="zh-CN" sz="2400" dirty="0" err="1" smtClean="0">
                <a:cs typeface="Segoe UI" pitchFamily="18" charset="0"/>
              </a:rPr>
              <a:t>Αυγούστου</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28η</a:t>
            </a:r>
            <a:r>
              <a:rPr lang="en-US" altLang="zh-CN" sz="2400" dirty="0" smtClean="0">
                <a:cs typeface="Times New Roman" pitchFamily="18" charset="0"/>
              </a:rPr>
              <a:t> </a:t>
            </a:r>
            <a:r>
              <a:rPr lang="en-US" altLang="zh-CN" sz="2400" dirty="0" err="1" smtClean="0">
                <a:cs typeface="Segoe UI" pitchFamily="18" charset="0"/>
              </a:rPr>
              <a:t>Οκτωβρίου</a:t>
            </a:r>
            <a:r>
              <a:rPr lang="el-GR" altLang="zh-CN" sz="2400" dirty="0" smtClean="0">
                <a:cs typeface="Segoe UI"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25η</a:t>
            </a:r>
            <a:r>
              <a:rPr lang="en-US" altLang="zh-CN" sz="2400" dirty="0" smtClean="0">
                <a:cs typeface="Times New Roman" pitchFamily="18" charset="0"/>
              </a:rPr>
              <a:t>  </a:t>
            </a:r>
            <a:r>
              <a:rPr lang="el-GR" altLang="zh-CN" sz="2400" dirty="0" smtClean="0">
                <a:cs typeface="Times New Roman" pitchFamily="18" charset="0"/>
              </a:rPr>
              <a:t>Δ</a:t>
            </a:r>
            <a:r>
              <a:rPr lang="en-US" altLang="zh-CN" sz="2400" dirty="0" err="1" smtClean="0">
                <a:cs typeface="Segoe UI" pitchFamily="18" charset="0"/>
              </a:rPr>
              <a:t>εκεµβρίου</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ακόµα</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όταν</a:t>
            </a:r>
            <a:r>
              <a:rPr lang="en-US" altLang="zh-CN" sz="2400" dirty="0" smtClean="0">
                <a:cs typeface="Times New Roman" pitchFamily="18" charset="0"/>
              </a:rPr>
              <a:t> </a:t>
            </a:r>
            <a:r>
              <a:rPr lang="en-US" altLang="zh-CN" sz="2400" dirty="0" smtClean="0">
                <a:cs typeface="Segoe UI" pitchFamily="18" charset="0"/>
              </a:rPr>
              <a:t>δεν</a:t>
            </a:r>
            <a:r>
              <a:rPr lang="en-US" altLang="zh-CN" sz="2400" dirty="0" smtClean="0">
                <a:cs typeface="Times New Roman" pitchFamily="18" charset="0"/>
              </a:rPr>
              <a:t> </a:t>
            </a:r>
            <a:r>
              <a:rPr lang="en-US" altLang="zh-CN" sz="2400" dirty="0" err="1" smtClean="0">
                <a:cs typeface="Segoe UI" pitchFamily="18" charset="0"/>
              </a:rPr>
              <a:t>εργάζεται</a:t>
            </a:r>
            <a:r>
              <a:rPr lang="en-US" altLang="zh-CN" sz="2400" dirty="0" smtClean="0">
                <a:cs typeface="Segoe UI" pitchFamily="18" charset="0"/>
              </a:rPr>
              <a:t>.</a:t>
            </a:r>
          </a:p>
          <a:p>
            <a:pPr marL="0" indent="0"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469900" algn="l"/>
                <a:tab pos="495300" algn="l"/>
              </a:tabLst>
            </a:pPr>
            <a:r>
              <a:rPr lang="en-US" altLang="zh-CN" sz="2800" b="1" dirty="0" smtClean="0">
                <a:cs typeface="Segoe UI" pitchFamily="18" charset="0"/>
              </a:rPr>
              <a:t>Υπολογισµός </a:t>
            </a:r>
            <a:r>
              <a:rPr lang="en-US" altLang="zh-CN" sz="2800" b="1" dirty="0" err="1" smtClean="0">
                <a:cs typeface="Segoe UI" pitchFamily="18" charset="0"/>
              </a:rPr>
              <a:t>Βασικού</a:t>
            </a:r>
            <a:r>
              <a:rPr lang="en-US" altLang="zh-CN" sz="2800" b="1" dirty="0" smtClean="0">
                <a:cs typeface="Segoe UI" pitchFamily="18" charset="0"/>
              </a:rPr>
              <a:t> </a:t>
            </a:r>
            <a:r>
              <a:rPr lang="en-US" altLang="zh-CN" sz="2800" b="1" dirty="0" err="1" smtClean="0">
                <a:cs typeface="Segoe UI" pitchFamily="18" charset="0"/>
              </a:rPr>
              <a:t>Μισθού</a:t>
            </a:r>
            <a:r>
              <a:rPr lang="en-US" altLang="zh-CN" sz="2800" b="1" dirty="0" smtClean="0">
                <a:cs typeface="Segoe UI" pitchFamily="18" charset="0"/>
              </a:rPr>
              <a:t> και </a:t>
            </a:r>
            <a:r>
              <a:rPr lang="en-US" altLang="zh-CN" sz="2800" b="1" dirty="0" err="1" smtClean="0">
                <a:cs typeface="Segoe UI" pitchFamily="18" charset="0"/>
              </a:rPr>
              <a:t>Επιδοµάτων</a:t>
            </a:r>
            <a:endParaRPr lang="en-US" altLang="zh-CN" sz="2800" b="1" dirty="0" smtClean="0">
              <a:cs typeface="Segoe UI" pitchFamily="18" charset="0"/>
            </a:endParaRPr>
          </a:p>
          <a:p>
            <a:pPr marL="0" indent="0" algn="just">
              <a:lnSpc>
                <a:spcPct val="80000"/>
              </a:lnSpc>
              <a:buNone/>
              <a:tabLst>
                <a:tab pos="469900" algn="l"/>
                <a:tab pos="495300" algn="l"/>
              </a:tabLst>
            </a:pPr>
            <a:r>
              <a:rPr lang="en-US" altLang="zh-CN" sz="2400" dirty="0" smtClean="0">
                <a:cs typeface="Segoe UI" pitchFamily="18" charset="0"/>
              </a:rPr>
              <a:t>Το</a:t>
            </a:r>
            <a:r>
              <a:rPr lang="en-US" altLang="zh-CN" sz="2400" dirty="0" smtClean="0">
                <a:cs typeface="Times New Roman" pitchFamily="18" charset="0"/>
              </a:rPr>
              <a:t> </a:t>
            </a:r>
            <a:r>
              <a:rPr lang="en-US" altLang="zh-CN" sz="2400" dirty="0" err="1" smtClean="0">
                <a:cs typeface="Segoe UI" pitchFamily="18" charset="0"/>
              </a:rPr>
              <a:t>ύψος</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err="1" smtClean="0">
                <a:cs typeface="Segoe UI" pitchFamily="18" charset="0"/>
              </a:rPr>
              <a:t>βασικού</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ισθού</a:t>
            </a:r>
            <a:r>
              <a:rPr lang="en-US" altLang="zh-CN" sz="2400" dirty="0" smtClean="0">
                <a:cs typeface="Times New Roman" pitchFamily="18" charset="0"/>
              </a:rPr>
              <a:t> </a:t>
            </a:r>
            <a:r>
              <a:rPr lang="en-US" altLang="zh-CN" sz="2400" dirty="0" err="1" smtClean="0">
                <a:cs typeface="Segoe UI" pitchFamily="18" charset="0"/>
              </a:rPr>
              <a:t>εξαρτάται</a:t>
            </a:r>
            <a:r>
              <a:rPr lang="en-US" altLang="zh-CN" sz="2400" dirty="0" smtClean="0">
                <a:cs typeface="Times New Roman" pitchFamily="18" charset="0"/>
              </a:rPr>
              <a:t> </a:t>
            </a:r>
            <a:r>
              <a:rPr lang="en-US" altLang="zh-CN" sz="2400" dirty="0" err="1" smtClean="0">
                <a:cs typeface="Segoe UI" pitchFamily="18" charset="0"/>
              </a:rPr>
              <a:t>από</a:t>
            </a:r>
            <a:r>
              <a:rPr lang="en-US" altLang="zh-CN" sz="2400" dirty="0" smtClean="0">
                <a:cs typeface="Times New Roman" pitchFamily="18" charset="0"/>
              </a:rPr>
              <a:t> </a:t>
            </a:r>
            <a:r>
              <a:rPr lang="en-US" altLang="zh-CN" sz="2400" dirty="0" smtClean="0">
                <a:cs typeface="Segoe UI" pitchFamily="18" charset="0"/>
              </a:rPr>
              <a:t>το</a:t>
            </a:r>
            <a:r>
              <a:rPr lang="el-GR" altLang="zh-CN" sz="2400" dirty="0" smtClean="0">
                <a:cs typeface="Segoe UI" pitchFamily="18" charset="0"/>
              </a:rPr>
              <a:t> </a:t>
            </a:r>
            <a:r>
              <a:rPr lang="en-US" altLang="zh-CN" sz="2400" dirty="0" err="1" smtClean="0">
                <a:cs typeface="Segoe UI" pitchFamily="18" charset="0"/>
              </a:rPr>
              <a:t>είδος</a:t>
            </a:r>
            <a:r>
              <a:rPr lang="en-US" altLang="zh-CN" sz="2400" dirty="0" smtClean="0">
                <a:cs typeface="Times New Roman" pitchFamily="18" charset="0"/>
              </a:rPr>
              <a:t> </a:t>
            </a:r>
            <a:r>
              <a:rPr lang="el-GR" altLang="zh-CN" sz="2400" dirty="0" smtClean="0">
                <a:cs typeface="Times New Roman" pitchFamily="18" charset="0"/>
              </a:rPr>
              <a:t>τ</a:t>
            </a:r>
            <a:r>
              <a:rPr lang="en-US" altLang="zh-CN" sz="2400" dirty="0" err="1" smtClean="0">
                <a:cs typeface="Segoe UI" pitchFamily="18" charset="0"/>
              </a:rPr>
              <a:t>ης</a:t>
            </a:r>
            <a:r>
              <a:rPr lang="en-US" altLang="zh-CN" sz="2400" dirty="0" smtClean="0">
                <a:cs typeface="Times New Roman" pitchFamily="18" charset="0"/>
              </a:rPr>
              <a:t>      </a:t>
            </a:r>
            <a:r>
              <a:rPr lang="en-US" altLang="zh-CN" sz="2400" dirty="0" err="1" smtClean="0">
                <a:cs typeface="Segoe UI" pitchFamily="18" charset="0"/>
              </a:rPr>
              <a:t>παρεχόµενης</a:t>
            </a:r>
            <a:r>
              <a:rPr lang="en-US" altLang="zh-CN" sz="2400" dirty="0" smtClean="0">
                <a:cs typeface="Times New Roman" pitchFamily="18" charset="0"/>
              </a:rPr>
              <a:t> </a:t>
            </a:r>
            <a:r>
              <a:rPr lang="en-US" altLang="zh-CN" sz="2400" dirty="0" err="1" smtClean="0">
                <a:cs typeface="Segoe UI" pitchFamily="18" charset="0"/>
              </a:rPr>
              <a:t>εργασίας</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l-GR" altLang="zh-CN" sz="2400" dirty="0" smtClean="0">
                <a:cs typeface="Times New Roman" pitchFamily="18" charset="0"/>
              </a:rPr>
              <a:t>τ</a:t>
            </a:r>
            <a:r>
              <a:rPr lang="en-US" altLang="zh-CN" sz="2400" dirty="0" err="1" smtClean="0">
                <a:cs typeface="Segoe UI" pitchFamily="18" charset="0"/>
              </a:rPr>
              <a:t>ην</a:t>
            </a:r>
            <a:r>
              <a:rPr lang="el-GR" altLang="zh-CN" sz="2400" dirty="0" smtClean="0">
                <a:cs typeface="Segoe UI" pitchFamily="18" charset="0"/>
              </a:rPr>
              <a:t> </a:t>
            </a:r>
            <a:r>
              <a:rPr lang="en-US" altLang="zh-CN" sz="2400" dirty="0" err="1" smtClean="0">
                <a:cs typeface="Segoe UI" pitchFamily="18" charset="0"/>
              </a:rPr>
              <a:t>ειδικότητα</a:t>
            </a:r>
            <a:r>
              <a:rPr lang="en-US" altLang="zh-CN" sz="2400" dirty="0" smtClean="0">
                <a:cs typeface="Times New Roman" pitchFamily="18" charset="0"/>
              </a:rPr>
              <a:t> </a:t>
            </a:r>
            <a:r>
              <a:rPr lang="en-US" altLang="zh-CN" sz="2400" dirty="0" smtClean="0">
                <a:cs typeface="Segoe UI" pitchFamily="18" charset="0"/>
              </a:rPr>
              <a:t>µε</a:t>
            </a:r>
            <a:r>
              <a:rPr lang="en-US" altLang="zh-CN" sz="2400" dirty="0" smtClean="0">
                <a:cs typeface="Times New Roman" pitchFamily="18" charset="0"/>
              </a:rPr>
              <a:t> </a:t>
            </a:r>
            <a:r>
              <a:rPr lang="en-US" altLang="zh-CN" sz="2400" dirty="0" err="1" smtClean="0">
                <a:cs typeface="Segoe UI" pitchFamily="18" charset="0"/>
              </a:rPr>
              <a:t>την</a:t>
            </a:r>
            <a:r>
              <a:rPr lang="en-US" altLang="zh-CN" sz="2400" dirty="0" smtClean="0">
                <a:cs typeface="Times New Roman" pitchFamily="18" charset="0"/>
              </a:rPr>
              <a:t> </a:t>
            </a:r>
            <a:r>
              <a:rPr lang="en-US" altLang="zh-CN" sz="2400" dirty="0" err="1" smtClean="0">
                <a:cs typeface="Segoe UI" pitchFamily="18" charset="0"/>
              </a:rPr>
              <a:t>οποία</a:t>
            </a:r>
            <a:r>
              <a:rPr lang="en-US" altLang="zh-CN" sz="2400" dirty="0" smtClean="0">
                <a:cs typeface="Times New Roman" pitchFamily="18" charset="0"/>
              </a:rPr>
              <a:t>  </a:t>
            </a:r>
            <a:r>
              <a:rPr lang="en-US" altLang="zh-CN" sz="2400" dirty="0" err="1" smtClean="0">
                <a:cs typeface="Segoe UI" pitchFamily="18" charset="0"/>
              </a:rPr>
              <a:t>πραγµατικά</a:t>
            </a:r>
            <a:r>
              <a:rPr lang="en-US" altLang="zh-CN" sz="2400" dirty="0" smtClean="0">
                <a:cs typeface="Times New Roman" pitchFamily="18" charset="0"/>
              </a:rPr>
              <a:t> </a:t>
            </a:r>
            <a:r>
              <a:rPr lang="en-US" altLang="zh-CN" sz="2400" dirty="0" err="1" smtClean="0">
                <a:cs typeface="Segoe UI" pitchFamily="18" charset="0"/>
              </a:rPr>
              <a:t>απασχολείται</a:t>
            </a:r>
            <a:r>
              <a:rPr lang="el-GR" altLang="zh-CN" sz="2400" dirty="0" smtClean="0">
                <a:cs typeface="Segoe UI" pitchFamily="18" charset="0"/>
              </a:rPr>
              <a:t> </a:t>
            </a:r>
            <a:r>
              <a:rPr lang="en-US" altLang="zh-CN" sz="2400" dirty="0" smtClean="0">
                <a:cs typeface="Segoe UI" pitchFamily="18" charset="0"/>
              </a:rPr>
              <a:t>ο</a:t>
            </a:r>
            <a:r>
              <a:rPr lang="en-US" altLang="zh-CN" sz="2400" dirty="0" smtClean="0">
                <a:cs typeface="Times New Roman" pitchFamily="18" charset="0"/>
              </a:rPr>
              <a:t> </a:t>
            </a:r>
            <a:r>
              <a:rPr lang="en-US" altLang="zh-CN" sz="2400" dirty="0" err="1" smtClean="0">
                <a:cs typeface="Segoe UI" pitchFamily="18" charset="0"/>
              </a:rPr>
              <a:t>εργαζόµενος</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σύµφωνα</a:t>
            </a:r>
            <a:r>
              <a:rPr lang="en-US" altLang="zh-CN" sz="2400" dirty="0" smtClean="0">
                <a:cs typeface="Times New Roman" pitchFamily="18" charset="0"/>
              </a:rPr>
              <a:t> </a:t>
            </a:r>
            <a:r>
              <a:rPr lang="en-US" altLang="zh-CN" sz="2400" dirty="0" smtClean="0">
                <a:cs typeface="Segoe UI" pitchFamily="18" charset="0"/>
              </a:rPr>
              <a:t>µε</a:t>
            </a:r>
            <a:r>
              <a:rPr lang="en-US" altLang="zh-CN" sz="2400" dirty="0" smtClean="0">
                <a:cs typeface="Times New Roman" pitchFamily="18" charset="0"/>
              </a:rPr>
              <a:t> </a:t>
            </a:r>
            <a:r>
              <a:rPr lang="en-US" altLang="zh-CN" sz="2400" dirty="0" err="1" smtClean="0">
                <a:cs typeface="Segoe UI" pitchFamily="18" charset="0"/>
              </a:rPr>
              <a:t>τις</a:t>
            </a:r>
            <a:r>
              <a:rPr lang="en-US" altLang="zh-CN" sz="2400" dirty="0" smtClean="0">
                <a:cs typeface="Times New Roman" pitchFamily="18" charset="0"/>
              </a:rPr>
              <a:t> </a:t>
            </a:r>
            <a:r>
              <a:rPr lang="en-US" altLang="zh-CN" sz="2400" dirty="0" err="1" smtClean="0">
                <a:cs typeface="Segoe UI" pitchFamily="18" charset="0"/>
              </a:rPr>
              <a:t>ισχύουσες</a:t>
            </a:r>
            <a:r>
              <a:rPr lang="en-US" altLang="zh-CN" sz="2400" dirty="0" smtClean="0">
                <a:cs typeface="Times New Roman" pitchFamily="18" charset="0"/>
              </a:rPr>
              <a:t> </a:t>
            </a:r>
            <a:r>
              <a:rPr lang="en-US" altLang="zh-CN" sz="2400" dirty="0" smtClean="0">
                <a:cs typeface="Segoe UI" pitchFamily="18" charset="0"/>
              </a:rPr>
              <a:t>ΣΣΕ.</a:t>
            </a:r>
          </a:p>
          <a:p>
            <a:pPr marL="0" indent="0" algn="just">
              <a:lnSpc>
                <a:spcPct val="80000"/>
              </a:lnSpc>
              <a:buNone/>
              <a:tabLst>
                <a:tab pos="469900" algn="l"/>
                <a:tab pos="495300" algn="l"/>
              </a:tabLst>
            </a:pPr>
            <a:r>
              <a:rPr lang="en-US" altLang="zh-CN" sz="2400" dirty="0" smtClean="0">
                <a:cs typeface="Segoe UI" pitchFamily="18" charset="0"/>
              </a:rPr>
              <a:t>Τα</a:t>
            </a:r>
            <a:r>
              <a:rPr lang="en-US" altLang="zh-CN" sz="2400" dirty="0" smtClean="0">
                <a:cs typeface="Times New Roman" pitchFamily="18" charset="0"/>
              </a:rPr>
              <a:t> </a:t>
            </a:r>
            <a:r>
              <a:rPr lang="en-US" altLang="zh-CN" sz="2400" dirty="0" err="1" smtClean="0">
                <a:cs typeface="Segoe UI" pitchFamily="18" charset="0"/>
              </a:rPr>
              <a:t>επιδόµατα</a:t>
            </a:r>
            <a:r>
              <a:rPr lang="en-US" altLang="zh-CN" sz="2400" dirty="0" smtClean="0">
                <a:cs typeface="Times New Roman" pitchFamily="18" charset="0"/>
              </a:rPr>
              <a:t> </a:t>
            </a:r>
            <a:r>
              <a:rPr lang="en-US" altLang="zh-CN" sz="2400" dirty="0" err="1" smtClean="0">
                <a:cs typeface="Segoe UI" pitchFamily="18" charset="0"/>
              </a:rPr>
              <a:t>αποτελούν</a:t>
            </a:r>
            <a:r>
              <a:rPr lang="en-US" altLang="zh-CN" sz="2400" dirty="0" smtClean="0">
                <a:cs typeface="Times New Roman" pitchFamily="18" charset="0"/>
              </a:rPr>
              <a:t> </a:t>
            </a:r>
            <a:r>
              <a:rPr lang="en-US" altLang="zh-CN" sz="2400" dirty="0" err="1" smtClean="0">
                <a:cs typeface="Segoe UI" pitchFamily="18" charset="0"/>
              </a:rPr>
              <a:t>συνήθως</a:t>
            </a:r>
            <a:r>
              <a:rPr lang="en-US" altLang="zh-CN" sz="2400" dirty="0" smtClean="0">
                <a:cs typeface="Times New Roman" pitchFamily="18" charset="0"/>
              </a:rPr>
              <a:t> </a:t>
            </a:r>
            <a:r>
              <a:rPr lang="en-US" altLang="zh-CN" sz="2400" dirty="0" err="1" smtClean="0">
                <a:cs typeface="Segoe UI" pitchFamily="18" charset="0"/>
              </a:rPr>
              <a:t>ποσοστό</a:t>
            </a:r>
            <a:r>
              <a:rPr lang="en-US" altLang="zh-CN" sz="2400" dirty="0" smtClean="0">
                <a:cs typeface="Times New Roman" pitchFamily="18" charset="0"/>
              </a:rPr>
              <a:t> </a:t>
            </a:r>
            <a:r>
              <a:rPr lang="en-US" altLang="zh-CN" sz="2400" dirty="0" err="1" smtClean="0">
                <a:cs typeface="Segoe UI" pitchFamily="18" charset="0"/>
              </a:rPr>
              <a:t>του</a:t>
            </a:r>
            <a:r>
              <a:rPr lang="el-GR" altLang="zh-CN" sz="2400" dirty="0" smtClean="0">
                <a:cs typeface="Segoe UI" pitchFamily="18" charset="0"/>
              </a:rPr>
              <a:t> </a:t>
            </a:r>
            <a:r>
              <a:rPr lang="en-US" altLang="zh-CN" sz="2400" dirty="0" err="1" smtClean="0">
                <a:cs typeface="Segoe UI" pitchFamily="18" charset="0"/>
              </a:rPr>
              <a:t>βασικού</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ισθού</a:t>
            </a:r>
            <a:r>
              <a:rPr lang="en-US" altLang="zh-CN" sz="2400" dirty="0" smtClean="0">
                <a:cs typeface="Times New Roman" pitchFamily="18" charset="0"/>
              </a:rPr>
              <a:t> </a:t>
            </a:r>
            <a:r>
              <a:rPr lang="el-GR" altLang="zh-CN" sz="2400" dirty="0" smtClean="0">
                <a:cs typeface="Times New Roman" pitchFamily="18" charset="0"/>
              </a:rPr>
              <a:t>κ</a:t>
            </a:r>
            <a:r>
              <a:rPr lang="en-US" altLang="zh-CN" sz="2400" dirty="0" err="1" smtClean="0">
                <a:cs typeface="Segoe UI" pitchFamily="18" charset="0"/>
              </a:rPr>
              <a:t>αι</a:t>
            </a:r>
            <a:r>
              <a:rPr lang="en-US" altLang="zh-CN" sz="2400" dirty="0" smtClean="0">
                <a:cs typeface="Times New Roman" pitchFamily="18" charset="0"/>
              </a:rPr>
              <a:t> </a:t>
            </a:r>
            <a:r>
              <a:rPr lang="en-US" altLang="zh-CN" sz="2400" dirty="0" err="1" smtClean="0">
                <a:cs typeface="Segoe UI" pitchFamily="18" charset="0"/>
              </a:rPr>
              <a:t>υπολογίζονται</a:t>
            </a:r>
            <a:r>
              <a:rPr lang="en-US" altLang="zh-CN" sz="2400" dirty="0" smtClean="0">
                <a:cs typeface="Times New Roman" pitchFamily="18" charset="0"/>
              </a:rPr>
              <a:t> </a:t>
            </a:r>
            <a:r>
              <a:rPr lang="en-US" altLang="zh-CN" sz="2400" dirty="0" smtClean="0">
                <a:cs typeface="Segoe UI" pitchFamily="18" charset="0"/>
              </a:rPr>
              <a:t>µε</a:t>
            </a:r>
            <a:r>
              <a:rPr lang="en-US" altLang="zh-CN" sz="2400" dirty="0" smtClean="0">
                <a:cs typeface="Times New Roman" pitchFamily="18" charset="0"/>
              </a:rPr>
              <a:t> </a:t>
            </a:r>
            <a:r>
              <a:rPr lang="en-US" altLang="zh-CN" sz="2400" dirty="0" err="1" smtClean="0">
                <a:cs typeface="Segoe UI" pitchFamily="18" charset="0"/>
              </a:rPr>
              <a:t>κριτήριο</a:t>
            </a:r>
            <a:r>
              <a:rPr lang="el-GR" altLang="zh-CN" sz="2400" dirty="0" smtClean="0">
                <a:cs typeface="Segoe UI" pitchFamily="18" charset="0"/>
              </a:rPr>
              <a:t> </a:t>
            </a:r>
            <a:r>
              <a:rPr lang="en-US" altLang="zh-CN" sz="2400" dirty="0" err="1" smtClean="0">
                <a:cs typeface="Segoe UI" pitchFamily="18" charset="0"/>
              </a:rPr>
              <a:t>τόσο</a:t>
            </a:r>
            <a:r>
              <a:rPr lang="en-US" altLang="zh-CN" sz="2400" dirty="0" smtClean="0">
                <a:cs typeface="Times New Roman" pitchFamily="18" charset="0"/>
              </a:rPr>
              <a:t> </a:t>
            </a:r>
            <a:r>
              <a:rPr lang="en-US" altLang="zh-CN" sz="2400" dirty="0" smtClean="0">
                <a:cs typeface="Segoe UI" pitchFamily="18" charset="0"/>
              </a:rPr>
              <a:t>τα</a:t>
            </a:r>
            <a:r>
              <a:rPr lang="en-US" altLang="zh-CN" sz="2400" dirty="0" smtClean="0">
                <a:cs typeface="Times New Roman" pitchFamily="18" charset="0"/>
              </a:rPr>
              <a:t> </a:t>
            </a:r>
            <a:r>
              <a:rPr lang="en-US" altLang="zh-CN" sz="2400" dirty="0" err="1" smtClean="0">
                <a:cs typeface="Segoe UI" pitchFamily="18" charset="0"/>
              </a:rPr>
              <a:t>καθήκοντα</a:t>
            </a:r>
            <a:r>
              <a:rPr lang="en-US" altLang="zh-CN" sz="2400" dirty="0" smtClean="0">
                <a:cs typeface="Times New Roman" pitchFamily="18" charset="0"/>
              </a:rPr>
              <a:t> </a:t>
            </a:r>
            <a:r>
              <a:rPr lang="en-US" altLang="zh-CN" sz="2400" dirty="0" smtClean="0">
                <a:cs typeface="Segoe UI" pitchFamily="18" charset="0"/>
              </a:rPr>
              <a:t>που</a:t>
            </a:r>
            <a:r>
              <a:rPr lang="en-US" altLang="zh-CN" sz="2400" dirty="0" smtClean="0">
                <a:cs typeface="Times New Roman" pitchFamily="18" charset="0"/>
              </a:rPr>
              <a:t>     </a:t>
            </a:r>
            <a:r>
              <a:rPr lang="en-US" altLang="zh-CN" sz="2400" dirty="0" err="1" smtClean="0">
                <a:cs typeface="Segoe UI" pitchFamily="18" charset="0"/>
              </a:rPr>
              <a:t>συγκεντρώνει</a:t>
            </a:r>
            <a:r>
              <a:rPr lang="en-US" altLang="zh-CN" sz="2400" dirty="0" smtClean="0">
                <a:cs typeface="Times New Roman" pitchFamily="18" charset="0"/>
              </a:rPr>
              <a:t> </a:t>
            </a:r>
            <a:r>
              <a:rPr lang="en-US" altLang="zh-CN" sz="2400" dirty="0" err="1" smtClean="0">
                <a:cs typeface="Segoe UI" pitchFamily="18" charset="0"/>
              </a:rPr>
              <a:t>στο</a:t>
            </a:r>
            <a:r>
              <a:rPr lang="el-GR" altLang="zh-CN" sz="2400" dirty="0" smtClean="0">
                <a:cs typeface="Segoe UI" pitchFamily="18" charset="0"/>
              </a:rPr>
              <a:t> </a:t>
            </a:r>
            <a:r>
              <a:rPr lang="en-US" altLang="zh-CN" sz="2400" dirty="0" err="1" smtClean="0">
                <a:cs typeface="Segoe UI" pitchFamily="18" charset="0"/>
              </a:rPr>
              <a:t>πρόσωπό</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smtClean="0">
                <a:cs typeface="Segoe UI" pitchFamily="18" charset="0"/>
              </a:rPr>
              <a:t>ο</a:t>
            </a:r>
            <a:r>
              <a:rPr lang="en-US" altLang="zh-CN" sz="2400" dirty="0" smtClean="0">
                <a:cs typeface="Times New Roman" pitchFamily="18" charset="0"/>
              </a:rPr>
              <a:t>  </a:t>
            </a:r>
            <a:r>
              <a:rPr lang="en-US" altLang="zh-CN" sz="2400" dirty="0" err="1" smtClean="0">
                <a:cs typeface="Segoe UI" pitchFamily="18" charset="0"/>
              </a:rPr>
              <a:t>εργαζόµενος</a:t>
            </a:r>
            <a:r>
              <a:rPr lang="en-US" altLang="zh-CN" sz="2400" dirty="0" smtClean="0">
                <a:cs typeface="Times New Roman" pitchFamily="18" charset="0"/>
              </a:rPr>
              <a:t> </a:t>
            </a:r>
            <a:r>
              <a:rPr lang="en-US" altLang="zh-CN" sz="2400" dirty="0" smtClean="0">
                <a:cs typeface="Segoe UI" pitchFamily="18" charset="0"/>
              </a:rPr>
              <a:t>(π.χ.</a:t>
            </a:r>
            <a:r>
              <a:rPr lang="en-US" altLang="zh-CN" sz="2400" dirty="0" smtClean="0">
                <a:cs typeface="Times New Roman" pitchFamily="18" charset="0"/>
              </a:rPr>
              <a:t> </a:t>
            </a:r>
            <a:r>
              <a:rPr lang="en-US" altLang="zh-CN" sz="2400" dirty="0" err="1" smtClean="0">
                <a:cs typeface="Segoe UI" pitchFamily="18" charset="0"/>
              </a:rPr>
              <a:t>γάµου</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θέσης</a:t>
            </a:r>
            <a:r>
              <a:rPr lang="en-US" altLang="zh-CN" sz="2400" dirty="0" smtClean="0">
                <a:cs typeface="Segoe UI" pitchFamily="18" charset="0"/>
              </a:rPr>
              <a:t>,</a:t>
            </a:r>
            <a:r>
              <a:rPr lang="el-GR" altLang="zh-CN" sz="2400" dirty="0" smtClean="0">
                <a:cs typeface="Segoe UI" pitchFamily="18" charset="0"/>
              </a:rPr>
              <a:t> </a:t>
            </a:r>
            <a:r>
              <a:rPr lang="en-US" altLang="zh-CN" sz="2400" dirty="0" err="1" smtClean="0">
                <a:cs typeface="Segoe UI" pitchFamily="18" charset="0"/>
              </a:rPr>
              <a:t>ανθυγιεινής</a:t>
            </a:r>
            <a:r>
              <a:rPr lang="en-US" altLang="zh-CN" sz="2400" dirty="0" smtClean="0">
                <a:cs typeface="Times New Roman" pitchFamily="18" charset="0"/>
              </a:rPr>
              <a:t> </a:t>
            </a:r>
            <a:r>
              <a:rPr lang="en-US" altLang="zh-CN" sz="2400" dirty="0" err="1" smtClean="0">
                <a:cs typeface="Segoe UI" pitchFamily="18" charset="0"/>
              </a:rPr>
              <a:t>εργασίας</a:t>
            </a:r>
            <a:r>
              <a:rPr lang="el-GR" altLang="zh-CN" sz="2400" dirty="0" smtClean="0">
                <a:cs typeface="Segoe UI" pitchFamily="18" charset="0"/>
              </a:rPr>
              <a:t> </a:t>
            </a:r>
            <a:r>
              <a:rPr lang="en-US" altLang="zh-CN" sz="2400" dirty="0" smtClean="0">
                <a:cs typeface="Segoe UI" pitchFamily="18" charset="0"/>
              </a:rPr>
              <a:t>κ.λπ.)</a:t>
            </a:r>
            <a:r>
              <a:rPr lang="en-US" altLang="zh-CN" sz="2400" dirty="0" smtClean="0">
                <a:cs typeface="Times New Roman" pitchFamily="18" charset="0"/>
              </a:rPr>
              <a:t> </a:t>
            </a:r>
            <a:r>
              <a:rPr lang="en-US" altLang="zh-CN" sz="2400" dirty="0" err="1" smtClean="0">
                <a:cs typeface="Segoe UI" pitchFamily="18" charset="0"/>
              </a:rPr>
              <a:t>όσο</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τα</a:t>
            </a:r>
            <a:r>
              <a:rPr lang="en-US" altLang="zh-CN" sz="2400" dirty="0" smtClean="0">
                <a:cs typeface="Times New Roman" pitchFamily="18" charset="0"/>
              </a:rPr>
              <a:t> </a:t>
            </a:r>
            <a:r>
              <a:rPr lang="en-US" altLang="zh-CN" sz="2400" dirty="0" err="1" smtClean="0">
                <a:cs typeface="Segoe UI" pitchFamily="18" charset="0"/>
              </a:rPr>
              <a:t>χρόνια</a:t>
            </a:r>
            <a:r>
              <a:rPr lang="el-GR" altLang="zh-CN" sz="2400" dirty="0" smtClean="0">
                <a:cs typeface="Segoe UI" pitchFamily="18" charset="0"/>
              </a:rPr>
              <a:t> </a:t>
            </a:r>
            <a:r>
              <a:rPr lang="en-US" altLang="zh-CN" sz="2400" dirty="0" err="1" smtClean="0">
                <a:cs typeface="Segoe UI" pitchFamily="18" charset="0"/>
              </a:rPr>
              <a:t>προϋπηρεσίας</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smtClean="0">
                <a:cs typeface="Segoe UI" pitchFamily="18" charset="0"/>
              </a:rPr>
              <a:t>(</a:t>
            </a:r>
            <a:r>
              <a:rPr lang="en-US" altLang="zh-CN" sz="2400" dirty="0" err="1" smtClean="0">
                <a:cs typeface="Segoe UI" pitchFamily="18" charset="0"/>
              </a:rPr>
              <a:t>επίδοµα</a:t>
            </a:r>
            <a:r>
              <a:rPr lang="en-US" altLang="zh-CN" sz="2400" dirty="0" smtClean="0">
                <a:cs typeface="Times New Roman" pitchFamily="18" charset="0"/>
              </a:rPr>
              <a:t> </a:t>
            </a:r>
            <a:r>
              <a:rPr lang="en-US" altLang="zh-CN" sz="2400" dirty="0" err="1" smtClean="0">
                <a:cs typeface="Segoe UI" pitchFamily="18" charset="0"/>
              </a:rPr>
              <a:t>πολυετίας</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σύµφωνα</a:t>
            </a:r>
            <a:r>
              <a:rPr lang="el-GR" altLang="zh-CN" sz="2400" dirty="0" smtClean="0">
                <a:cs typeface="Segoe UI" pitchFamily="18" charset="0"/>
              </a:rPr>
              <a:t> </a:t>
            </a:r>
            <a:r>
              <a:rPr lang="en-US" altLang="zh-CN" sz="2400" dirty="0" smtClean="0">
                <a:cs typeface="Segoe UI" pitchFamily="18" charset="0"/>
              </a:rPr>
              <a:t>µε</a:t>
            </a:r>
            <a:r>
              <a:rPr lang="en-US" altLang="zh-CN" sz="2400" dirty="0" smtClean="0">
                <a:cs typeface="Times New Roman" pitchFamily="18" charset="0"/>
              </a:rPr>
              <a:t> </a:t>
            </a:r>
            <a:r>
              <a:rPr lang="en-US" altLang="zh-CN" sz="2400" dirty="0" err="1" smtClean="0">
                <a:cs typeface="Segoe UI" pitchFamily="18" charset="0"/>
              </a:rPr>
              <a:t>τις</a:t>
            </a:r>
            <a:r>
              <a:rPr lang="en-US" altLang="zh-CN" sz="2400" dirty="0" smtClean="0">
                <a:cs typeface="Times New Roman" pitchFamily="18" charset="0"/>
              </a:rPr>
              <a:t> </a:t>
            </a:r>
            <a:r>
              <a:rPr lang="en-US" altLang="zh-CN" sz="2400" dirty="0" err="1" smtClean="0">
                <a:cs typeface="Segoe UI" pitchFamily="18" charset="0"/>
              </a:rPr>
              <a:t>ισχύουσες</a:t>
            </a:r>
            <a:r>
              <a:rPr lang="en-US" altLang="zh-CN" sz="2400" dirty="0" smtClean="0">
                <a:cs typeface="Times New Roman" pitchFamily="18" charset="0"/>
              </a:rPr>
              <a:t> </a:t>
            </a:r>
            <a:r>
              <a:rPr lang="en-US" altLang="zh-CN" sz="2400" dirty="0" smtClean="0">
                <a:cs typeface="Segoe UI" pitchFamily="18" charset="0"/>
              </a:rPr>
              <a:t>ΣΣΕ.</a:t>
            </a:r>
          </a:p>
          <a:p>
            <a:pPr marL="0" indent="0"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2693</TotalTime>
  <Words>1538</Words>
  <Application>Microsoft Office PowerPoint</Application>
  <PresentationFormat>Προβολή στην οθόνη (16:10)</PresentationFormat>
  <Paragraphs>222</Paragraphs>
  <Slides>24</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Οικονοµική Εργασίας και Εργασιακές Σχέσεις</vt:lpstr>
      <vt:lpstr>Διαφάνεια 2</vt:lpstr>
      <vt:lpstr>Άδειες Χρήσης</vt:lpstr>
      <vt:lpstr>Χρηματοδότηση</vt:lpstr>
      <vt:lpstr>Σκοποί  ενότητας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Βιβλιογραφία</vt:lpstr>
      <vt:lpstr>Σημείωμα Αναφοράς</vt:lpstr>
      <vt:lpstr>Σημείωμα Αδειοδότησης</vt:lpstr>
      <vt:lpstr>Διαφάνεια 21</vt:lpstr>
      <vt:lpstr>Διαφάνεια 22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466</cp:revision>
  <dcterms:created xsi:type="dcterms:W3CDTF">2012-09-06T09:03:05Z</dcterms:created>
  <dcterms:modified xsi:type="dcterms:W3CDTF">2015-11-05T14:32:30Z</dcterms:modified>
</cp:coreProperties>
</file>