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89" r:id="rId3"/>
    <p:sldId id="257" r:id="rId4"/>
    <p:sldId id="259" r:id="rId5"/>
    <p:sldId id="261" r:id="rId6"/>
    <p:sldId id="307" r:id="rId7"/>
    <p:sldId id="308" r:id="rId8"/>
    <p:sldId id="306" r:id="rId9"/>
    <p:sldId id="305" r:id="rId10"/>
    <p:sldId id="309" r:id="rId11"/>
    <p:sldId id="310" r:id="rId12"/>
    <p:sldId id="304" r:id="rId13"/>
    <p:sldId id="303" r:id="rId14"/>
    <p:sldId id="311" r:id="rId15"/>
    <p:sldId id="302" r:id="rId16"/>
    <p:sldId id="301" r:id="rId17"/>
    <p:sldId id="312" r:id="rId18"/>
    <p:sldId id="300" r:id="rId19"/>
    <p:sldId id="299" r:id="rId20"/>
    <p:sldId id="298" r:id="rId21"/>
    <p:sldId id="297" r:id="rId22"/>
    <p:sldId id="296" r:id="rId23"/>
    <p:sldId id="318" r:id="rId24"/>
    <p:sldId id="319" r:id="rId25"/>
    <p:sldId id="317" r:id="rId26"/>
    <p:sldId id="316" r:id="rId27"/>
    <p:sldId id="315" r:id="rId28"/>
    <p:sldId id="314" r:id="rId29"/>
    <p:sldId id="313" r:id="rId30"/>
    <p:sldId id="322" r:id="rId31"/>
    <p:sldId id="321" r:id="rId32"/>
    <p:sldId id="325" r:id="rId33"/>
    <p:sldId id="320" r:id="rId34"/>
    <p:sldId id="324" r:id="rId35"/>
    <p:sldId id="323" r:id="rId36"/>
    <p:sldId id="290" r:id="rId37"/>
    <p:sldId id="291" r:id="rId38"/>
    <p:sldId id="292" r:id="rId39"/>
    <p:sldId id="293" r:id="rId40"/>
    <p:sldId id="294" r:id="rId41"/>
    <p:sldId id="295" r:id="rId42"/>
    <p:sldId id="280" r:id="rId43"/>
  </p:sldIdLst>
  <p:sldSz cx="9144000" cy="5715000" type="screen16x10"/>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6EB05-0EAA-4AFF-BF8D-9CD18A578C3B}" type="doc">
      <dgm:prSet loTypeId="urn:microsoft.com/office/officeart/2005/8/layout/hierarchy1" loCatId="hierarchy" qsTypeId="urn:microsoft.com/office/officeart/2005/8/quickstyle/3d2" qsCatId="3D" csTypeId="urn:microsoft.com/office/officeart/2005/8/colors/colorful4" csCatId="colorful" phldr="1"/>
      <dgm:spPr/>
      <dgm:t>
        <a:bodyPr/>
        <a:lstStyle/>
        <a:p>
          <a:endParaRPr lang="el-GR"/>
        </a:p>
      </dgm:t>
    </dgm:pt>
    <dgm:pt modelId="{85723511-ECCD-40DE-8AC9-EC79F337B146}">
      <dgm:prSet phldrT="[Κείμενο]"/>
      <dgm:spPr/>
      <dgm:t>
        <a:bodyPr/>
        <a:lstStyle/>
        <a:p>
          <a:r>
            <a:rPr lang="el-GR" b="1" dirty="0" smtClean="0"/>
            <a:t>ΕΞΕΤΑΣΗ ΠΕΡΙΒΑΛΛΟΝΤΟΣ</a:t>
          </a:r>
          <a:endParaRPr lang="el-GR" b="1" dirty="0"/>
        </a:p>
      </dgm:t>
    </dgm:pt>
    <dgm:pt modelId="{7E0608F7-F121-4EB2-B6F2-CA91D8EB03B9}" type="parTrans" cxnId="{84C33C37-66DE-4438-A149-65F86B72D55C}">
      <dgm:prSet/>
      <dgm:spPr/>
      <dgm:t>
        <a:bodyPr/>
        <a:lstStyle/>
        <a:p>
          <a:endParaRPr lang="el-GR"/>
        </a:p>
      </dgm:t>
    </dgm:pt>
    <dgm:pt modelId="{5D09CDD7-4DA4-40DD-8275-6283B2B160E6}" type="sibTrans" cxnId="{84C33C37-66DE-4438-A149-65F86B72D55C}">
      <dgm:prSet/>
      <dgm:spPr/>
      <dgm:t>
        <a:bodyPr/>
        <a:lstStyle/>
        <a:p>
          <a:endParaRPr lang="el-GR"/>
        </a:p>
      </dgm:t>
    </dgm:pt>
    <dgm:pt modelId="{850A8346-C7C7-452E-AE7F-200BAE33DBE1}">
      <dgm:prSet phldrT="[Κείμενο]"/>
      <dgm:spPr/>
      <dgm:t>
        <a:bodyPr/>
        <a:lstStyle/>
        <a:p>
          <a:r>
            <a:rPr lang="el-GR" b="1" dirty="0" smtClean="0">
              <a:solidFill>
                <a:schemeClr val="tx2">
                  <a:lumMod val="40000"/>
                  <a:lumOff val="60000"/>
                </a:schemeClr>
              </a:solidFill>
            </a:rPr>
            <a:t>ΕΞΩΤΕΡΙΚΗ ΑΝΑΛΥΣΗ</a:t>
          </a:r>
          <a:endParaRPr lang="el-GR" b="1" dirty="0">
            <a:solidFill>
              <a:schemeClr val="tx2">
                <a:lumMod val="40000"/>
                <a:lumOff val="60000"/>
              </a:schemeClr>
            </a:solidFill>
          </a:endParaRPr>
        </a:p>
      </dgm:t>
    </dgm:pt>
    <dgm:pt modelId="{02430736-8DB2-40BB-A84E-C3B29C672BCE}" type="parTrans" cxnId="{2F0EC02E-0197-4876-9827-A023B9BD2B7A}">
      <dgm:prSet/>
      <dgm:spPr/>
      <dgm:t>
        <a:bodyPr/>
        <a:lstStyle/>
        <a:p>
          <a:endParaRPr lang="el-GR"/>
        </a:p>
      </dgm:t>
    </dgm:pt>
    <dgm:pt modelId="{47F0CBA6-84B6-4841-9DE4-DC6B468853B9}" type="sibTrans" cxnId="{2F0EC02E-0197-4876-9827-A023B9BD2B7A}">
      <dgm:prSet/>
      <dgm:spPr/>
      <dgm:t>
        <a:bodyPr/>
        <a:lstStyle/>
        <a:p>
          <a:endParaRPr lang="el-GR"/>
        </a:p>
      </dgm:t>
    </dgm:pt>
    <dgm:pt modelId="{E67CF98A-9320-4067-ACBE-D24AB25215E2}">
      <dgm:prSet phldrT="[Κείμενο]"/>
      <dgm:spPr/>
      <dgm:t>
        <a:bodyPr/>
        <a:lstStyle/>
        <a:p>
          <a:r>
            <a:rPr lang="el-GR" b="1" dirty="0" smtClean="0">
              <a:solidFill>
                <a:schemeClr val="tx2">
                  <a:lumMod val="40000"/>
                  <a:lumOff val="60000"/>
                </a:schemeClr>
              </a:solidFill>
            </a:rPr>
            <a:t>ΜΑΚΡΟΠΕΡΙΒΑΛΛΟΝ</a:t>
          </a:r>
          <a:endParaRPr lang="el-GR" b="1" dirty="0">
            <a:solidFill>
              <a:schemeClr val="tx2">
                <a:lumMod val="40000"/>
                <a:lumOff val="60000"/>
              </a:schemeClr>
            </a:solidFill>
          </a:endParaRPr>
        </a:p>
      </dgm:t>
    </dgm:pt>
    <dgm:pt modelId="{5FA7A5A7-F23C-4348-BD62-0984C49D3815}" type="parTrans" cxnId="{1F6CE227-C9DE-43B8-9155-7601238A278E}">
      <dgm:prSet/>
      <dgm:spPr/>
      <dgm:t>
        <a:bodyPr/>
        <a:lstStyle/>
        <a:p>
          <a:endParaRPr lang="el-GR"/>
        </a:p>
      </dgm:t>
    </dgm:pt>
    <dgm:pt modelId="{331647B3-C52F-428F-8227-919331F87487}" type="sibTrans" cxnId="{1F6CE227-C9DE-43B8-9155-7601238A278E}">
      <dgm:prSet/>
      <dgm:spPr/>
      <dgm:t>
        <a:bodyPr/>
        <a:lstStyle/>
        <a:p>
          <a:endParaRPr lang="el-GR"/>
        </a:p>
      </dgm:t>
    </dgm:pt>
    <dgm:pt modelId="{6D44E7CB-57BF-47CD-BDCC-F95678ED8ADA}">
      <dgm:prSet phldrT="[Κείμενο]"/>
      <dgm:spPr/>
      <dgm:t>
        <a:bodyPr/>
        <a:lstStyle/>
        <a:p>
          <a:r>
            <a:rPr lang="el-GR" b="1" dirty="0" smtClean="0">
              <a:solidFill>
                <a:schemeClr val="tx2">
                  <a:lumMod val="40000"/>
                  <a:lumOff val="60000"/>
                </a:schemeClr>
              </a:solidFill>
            </a:rPr>
            <a:t>ΜΙΚΡΟΠΕΡΙΒΑΛΛΟΝ</a:t>
          </a:r>
          <a:endParaRPr lang="el-GR" b="1" dirty="0">
            <a:solidFill>
              <a:schemeClr val="tx2">
                <a:lumMod val="40000"/>
                <a:lumOff val="60000"/>
              </a:schemeClr>
            </a:solidFill>
          </a:endParaRPr>
        </a:p>
      </dgm:t>
    </dgm:pt>
    <dgm:pt modelId="{D40C9299-37C7-4BB7-A4A8-D074418179BD}" type="parTrans" cxnId="{28044249-CC98-4479-BD29-832CE0B1A77B}">
      <dgm:prSet/>
      <dgm:spPr/>
      <dgm:t>
        <a:bodyPr/>
        <a:lstStyle/>
        <a:p>
          <a:endParaRPr lang="el-GR"/>
        </a:p>
      </dgm:t>
    </dgm:pt>
    <dgm:pt modelId="{53C0247B-EB05-40F2-897F-74E935A9DC55}" type="sibTrans" cxnId="{28044249-CC98-4479-BD29-832CE0B1A77B}">
      <dgm:prSet/>
      <dgm:spPr/>
      <dgm:t>
        <a:bodyPr/>
        <a:lstStyle/>
        <a:p>
          <a:endParaRPr lang="el-GR"/>
        </a:p>
      </dgm:t>
    </dgm:pt>
    <dgm:pt modelId="{1E434D09-A8B6-4613-B1D6-5C1559FEC721}">
      <dgm:prSet phldrT="[Κείμενο]"/>
      <dgm:spPr/>
      <dgm:t>
        <a:bodyPr/>
        <a:lstStyle/>
        <a:p>
          <a:r>
            <a:rPr lang="el-GR" b="1" dirty="0" smtClean="0"/>
            <a:t>ΕΣΩΤΕΡΙΚΗ ΑΝΑΛΥΣΗ</a:t>
          </a:r>
          <a:endParaRPr lang="el-GR" b="1" dirty="0"/>
        </a:p>
      </dgm:t>
    </dgm:pt>
    <dgm:pt modelId="{CAA8BA25-FC33-47AA-856A-D6B241C7E2C1}" type="parTrans" cxnId="{12811C92-6E13-4C42-89E0-5AEE4EC94687}">
      <dgm:prSet/>
      <dgm:spPr/>
      <dgm:t>
        <a:bodyPr/>
        <a:lstStyle/>
        <a:p>
          <a:endParaRPr lang="el-GR"/>
        </a:p>
      </dgm:t>
    </dgm:pt>
    <dgm:pt modelId="{456AEFBE-A71D-4704-9E82-AA0F19963469}" type="sibTrans" cxnId="{12811C92-6E13-4C42-89E0-5AEE4EC94687}">
      <dgm:prSet/>
      <dgm:spPr/>
      <dgm:t>
        <a:bodyPr/>
        <a:lstStyle/>
        <a:p>
          <a:endParaRPr lang="el-GR"/>
        </a:p>
      </dgm:t>
    </dgm:pt>
    <dgm:pt modelId="{6D76EF14-64BC-40C3-8412-780F9BE36F6A}">
      <dgm:prSet/>
      <dgm:spPr/>
      <dgm:t>
        <a:bodyPr/>
        <a:lstStyle/>
        <a:p>
          <a:r>
            <a:rPr lang="en-US" b="1" dirty="0" smtClean="0">
              <a:solidFill>
                <a:schemeClr val="tx2">
                  <a:lumMod val="40000"/>
                  <a:lumOff val="60000"/>
                </a:schemeClr>
              </a:solidFill>
            </a:rPr>
            <a:t>PEST - DG</a:t>
          </a:r>
          <a:endParaRPr lang="el-GR" b="1" dirty="0">
            <a:solidFill>
              <a:schemeClr val="tx2">
                <a:lumMod val="40000"/>
                <a:lumOff val="60000"/>
              </a:schemeClr>
            </a:solidFill>
          </a:endParaRPr>
        </a:p>
      </dgm:t>
    </dgm:pt>
    <dgm:pt modelId="{C0763C4E-62B1-4ED4-A7BE-E5A06F521731}" type="parTrans" cxnId="{2A4235A7-4582-43BF-8D4C-1C3596EA8C15}">
      <dgm:prSet/>
      <dgm:spPr/>
      <dgm:t>
        <a:bodyPr/>
        <a:lstStyle/>
        <a:p>
          <a:endParaRPr lang="el-GR"/>
        </a:p>
      </dgm:t>
    </dgm:pt>
    <dgm:pt modelId="{60A7E631-829C-404A-ADEA-6AE8F14189A3}" type="sibTrans" cxnId="{2A4235A7-4582-43BF-8D4C-1C3596EA8C15}">
      <dgm:prSet/>
      <dgm:spPr/>
      <dgm:t>
        <a:bodyPr/>
        <a:lstStyle/>
        <a:p>
          <a:endParaRPr lang="el-GR"/>
        </a:p>
      </dgm:t>
    </dgm:pt>
    <dgm:pt modelId="{4C1E2C47-73F7-4CC5-A6DA-DD159BEE2F0B}">
      <dgm:prSet custT="1"/>
      <dgm:spPr/>
      <dgm:t>
        <a:bodyPr/>
        <a:lstStyle/>
        <a:p>
          <a:r>
            <a:rPr lang="el-GR" sz="1200" b="1" dirty="0" smtClean="0">
              <a:solidFill>
                <a:schemeClr val="tx2">
                  <a:lumMod val="40000"/>
                  <a:lumOff val="60000"/>
                </a:schemeClr>
              </a:solidFill>
            </a:rPr>
            <a:t>ΤΟ ΜΟΝΤΕΛΟ ΤΩΝ </a:t>
          </a:r>
          <a:r>
            <a:rPr lang="en-US" sz="1200" b="1" dirty="0" smtClean="0">
              <a:solidFill>
                <a:schemeClr val="tx2">
                  <a:lumMod val="40000"/>
                  <a:lumOff val="60000"/>
                </a:schemeClr>
              </a:solidFill>
            </a:rPr>
            <a:t>5</a:t>
          </a:r>
          <a:r>
            <a:rPr lang="el-GR" sz="1200" b="1" dirty="0" smtClean="0">
              <a:solidFill>
                <a:schemeClr val="tx2">
                  <a:lumMod val="40000"/>
                  <a:lumOff val="60000"/>
                </a:schemeClr>
              </a:solidFill>
            </a:rPr>
            <a:t> ΔΥΝΑΜΕΩΝ ΤΟΥ </a:t>
          </a:r>
          <a:r>
            <a:rPr lang="en-US" sz="1200" b="1" dirty="0" smtClean="0">
              <a:solidFill>
                <a:schemeClr val="tx2">
                  <a:lumMod val="40000"/>
                  <a:lumOff val="60000"/>
                </a:schemeClr>
              </a:solidFill>
            </a:rPr>
            <a:t>PORTER</a:t>
          </a:r>
          <a:endParaRPr lang="el-GR" sz="1200" b="1" dirty="0">
            <a:solidFill>
              <a:schemeClr val="tx2">
                <a:lumMod val="40000"/>
                <a:lumOff val="60000"/>
              </a:schemeClr>
            </a:solidFill>
          </a:endParaRPr>
        </a:p>
      </dgm:t>
    </dgm:pt>
    <dgm:pt modelId="{57BCB344-6B86-4A28-9C17-406A568BBDFE}" type="parTrans" cxnId="{697F48D8-43A5-4B71-B362-A90CCFB1ABD7}">
      <dgm:prSet/>
      <dgm:spPr/>
      <dgm:t>
        <a:bodyPr/>
        <a:lstStyle/>
        <a:p>
          <a:endParaRPr lang="el-GR"/>
        </a:p>
      </dgm:t>
    </dgm:pt>
    <dgm:pt modelId="{7151A7AA-2911-490E-8AC7-D05BA7AD8A8C}" type="sibTrans" cxnId="{697F48D8-43A5-4B71-B362-A90CCFB1ABD7}">
      <dgm:prSet/>
      <dgm:spPr/>
      <dgm:t>
        <a:bodyPr/>
        <a:lstStyle/>
        <a:p>
          <a:endParaRPr lang="el-GR"/>
        </a:p>
      </dgm:t>
    </dgm:pt>
    <dgm:pt modelId="{86C5D06E-58A7-4BBB-B4EE-A2677FFDAAD1}">
      <dgm:prSet/>
      <dgm:spPr/>
      <dgm:t>
        <a:bodyPr/>
        <a:lstStyle/>
        <a:p>
          <a:r>
            <a:rPr lang="el-GR" b="1" dirty="0" smtClean="0"/>
            <a:t>ΑΛΥΣΙΔΑ ΑΞΙΑΣ</a:t>
          </a:r>
          <a:endParaRPr lang="el-GR" b="1" dirty="0"/>
        </a:p>
      </dgm:t>
    </dgm:pt>
    <dgm:pt modelId="{69B31D57-CD2A-424A-9EB6-49FD59D9E089}" type="parTrans" cxnId="{5F0BEA34-D8C5-4D0E-AA4B-229CBA1BDAA3}">
      <dgm:prSet/>
      <dgm:spPr/>
      <dgm:t>
        <a:bodyPr/>
        <a:lstStyle/>
        <a:p>
          <a:endParaRPr lang="el-GR"/>
        </a:p>
      </dgm:t>
    </dgm:pt>
    <dgm:pt modelId="{C92D217D-FC88-45CD-9B8F-21F14769F424}" type="sibTrans" cxnId="{5F0BEA34-D8C5-4D0E-AA4B-229CBA1BDAA3}">
      <dgm:prSet/>
      <dgm:spPr/>
      <dgm:t>
        <a:bodyPr/>
        <a:lstStyle/>
        <a:p>
          <a:endParaRPr lang="el-GR"/>
        </a:p>
      </dgm:t>
    </dgm:pt>
    <dgm:pt modelId="{E13A4407-8531-4FCA-ABB6-75D2F166B82A}">
      <dgm:prSet/>
      <dgm:spPr/>
      <dgm:t>
        <a:bodyPr/>
        <a:lstStyle/>
        <a:p>
          <a:r>
            <a:rPr lang="el-GR" b="1" dirty="0" smtClean="0"/>
            <a:t>ΘΕΩΡΙΑ ΠΟΡΩΝ - ΙΚΑΝΟΤΗΤΩΝ</a:t>
          </a:r>
          <a:endParaRPr lang="el-GR" b="1" dirty="0"/>
        </a:p>
      </dgm:t>
    </dgm:pt>
    <dgm:pt modelId="{EE5A8463-924E-4CD8-977A-78D9F82B9C43}" type="parTrans" cxnId="{BDFFDA14-C77C-453A-A507-D9C086739FEA}">
      <dgm:prSet/>
      <dgm:spPr/>
      <dgm:t>
        <a:bodyPr/>
        <a:lstStyle/>
        <a:p>
          <a:endParaRPr lang="el-GR"/>
        </a:p>
      </dgm:t>
    </dgm:pt>
    <dgm:pt modelId="{CCDBB7D3-9324-4B93-9553-6E6B8369D74B}" type="sibTrans" cxnId="{BDFFDA14-C77C-453A-A507-D9C086739FEA}">
      <dgm:prSet/>
      <dgm:spPr/>
      <dgm:t>
        <a:bodyPr/>
        <a:lstStyle/>
        <a:p>
          <a:endParaRPr lang="el-GR"/>
        </a:p>
      </dgm:t>
    </dgm:pt>
    <dgm:pt modelId="{261CE98F-03C6-449E-9A3C-949C1A32FB13}">
      <dgm:prSet/>
      <dgm:spPr/>
      <dgm:t>
        <a:bodyPr/>
        <a:lstStyle/>
        <a:p>
          <a:r>
            <a:rPr lang="el-GR" dirty="0" smtClean="0"/>
            <a:t>ΑΣΤΕΡΙΣΜΟΣ ΑΞΙΑΣ</a:t>
          </a:r>
          <a:endParaRPr lang="el-GR" dirty="0"/>
        </a:p>
      </dgm:t>
    </dgm:pt>
    <dgm:pt modelId="{738BDC9C-C162-4F97-952B-A279DDAE60A0}" type="parTrans" cxnId="{4D2D9B54-3C93-4CE4-AD3D-38A9182CE1F4}">
      <dgm:prSet/>
      <dgm:spPr/>
      <dgm:t>
        <a:bodyPr/>
        <a:lstStyle/>
        <a:p>
          <a:endParaRPr lang="el-GR"/>
        </a:p>
      </dgm:t>
    </dgm:pt>
    <dgm:pt modelId="{727ABEA7-709C-4845-B97F-582FCDAC9777}" type="sibTrans" cxnId="{4D2D9B54-3C93-4CE4-AD3D-38A9182CE1F4}">
      <dgm:prSet/>
      <dgm:spPr/>
      <dgm:t>
        <a:bodyPr/>
        <a:lstStyle/>
        <a:p>
          <a:endParaRPr lang="el-GR"/>
        </a:p>
      </dgm:t>
    </dgm:pt>
    <dgm:pt modelId="{2054B869-AB91-4185-95BA-AEA10D90324B}" type="pres">
      <dgm:prSet presAssocID="{D3F6EB05-0EAA-4AFF-BF8D-9CD18A578C3B}" presName="hierChild1" presStyleCnt="0">
        <dgm:presLayoutVars>
          <dgm:chPref val="1"/>
          <dgm:dir/>
          <dgm:animOne val="branch"/>
          <dgm:animLvl val="lvl"/>
          <dgm:resizeHandles/>
        </dgm:presLayoutVars>
      </dgm:prSet>
      <dgm:spPr/>
      <dgm:t>
        <a:bodyPr/>
        <a:lstStyle/>
        <a:p>
          <a:endParaRPr lang="el-GR"/>
        </a:p>
      </dgm:t>
    </dgm:pt>
    <dgm:pt modelId="{1037505C-F479-49CF-96D7-3316047BBA65}" type="pres">
      <dgm:prSet presAssocID="{85723511-ECCD-40DE-8AC9-EC79F337B146}" presName="hierRoot1" presStyleCnt="0"/>
      <dgm:spPr/>
    </dgm:pt>
    <dgm:pt modelId="{898F7F24-CFBA-4183-BFF4-E2727C65A0B4}" type="pres">
      <dgm:prSet presAssocID="{85723511-ECCD-40DE-8AC9-EC79F337B146}" presName="composite" presStyleCnt="0"/>
      <dgm:spPr/>
    </dgm:pt>
    <dgm:pt modelId="{9AF43FB9-DF7F-41E6-9218-ED6EAA4E3990}" type="pres">
      <dgm:prSet presAssocID="{85723511-ECCD-40DE-8AC9-EC79F337B146}" presName="background" presStyleLbl="node0" presStyleIdx="0" presStyleCnt="1"/>
      <dgm:spPr/>
    </dgm:pt>
    <dgm:pt modelId="{6182B9D0-1E47-40DF-A096-02F48475DB0D}" type="pres">
      <dgm:prSet presAssocID="{85723511-ECCD-40DE-8AC9-EC79F337B146}" presName="text" presStyleLbl="fgAcc0" presStyleIdx="0" presStyleCnt="1">
        <dgm:presLayoutVars>
          <dgm:chPref val="3"/>
        </dgm:presLayoutVars>
      </dgm:prSet>
      <dgm:spPr/>
      <dgm:t>
        <a:bodyPr/>
        <a:lstStyle/>
        <a:p>
          <a:endParaRPr lang="el-GR"/>
        </a:p>
      </dgm:t>
    </dgm:pt>
    <dgm:pt modelId="{32A53214-A54E-4147-867E-E5693C01B90D}" type="pres">
      <dgm:prSet presAssocID="{85723511-ECCD-40DE-8AC9-EC79F337B146}" presName="hierChild2" presStyleCnt="0"/>
      <dgm:spPr/>
    </dgm:pt>
    <dgm:pt modelId="{6EA32B2D-008B-44F3-8AD7-C558F612E4AD}" type="pres">
      <dgm:prSet presAssocID="{02430736-8DB2-40BB-A84E-C3B29C672BCE}" presName="Name10" presStyleLbl="parChTrans1D2" presStyleIdx="0" presStyleCnt="2"/>
      <dgm:spPr/>
      <dgm:t>
        <a:bodyPr/>
        <a:lstStyle/>
        <a:p>
          <a:endParaRPr lang="el-GR"/>
        </a:p>
      </dgm:t>
    </dgm:pt>
    <dgm:pt modelId="{F13A7CDF-2C43-4DF5-92AC-619ADC0B4998}" type="pres">
      <dgm:prSet presAssocID="{850A8346-C7C7-452E-AE7F-200BAE33DBE1}" presName="hierRoot2" presStyleCnt="0"/>
      <dgm:spPr/>
    </dgm:pt>
    <dgm:pt modelId="{44B58DCE-B829-44C7-9684-BB0F6C888BE8}" type="pres">
      <dgm:prSet presAssocID="{850A8346-C7C7-452E-AE7F-200BAE33DBE1}" presName="composite2" presStyleCnt="0"/>
      <dgm:spPr/>
    </dgm:pt>
    <dgm:pt modelId="{55AE77C1-0923-4158-BA18-4DED3CBFD7B1}" type="pres">
      <dgm:prSet presAssocID="{850A8346-C7C7-452E-AE7F-200BAE33DBE1}" presName="background2" presStyleLbl="node2" presStyleIdx="0" presStyleCnt="2"/>
      <dgm:spPr/>
    </dgm:pt>
    <dgm:pt modelId="{D0C65482-1DC9-4E1C-A051-E29F7AAA11A1}" type="pres">
      <dgm:prSet presAssocID="{850A8346-C7C7-452E-AE7F-200BAE33DBE1}" presName="text2" presStyleLbl="fgAcc2" presStyleIdx="0" presStyleCnt="2">
        <dgm:presLayoutVars>
          <dgm:chPref val="3"/>
        </dgm:presLayoutVars>
      </dgm:prSet>
      <dgm:spPr/>
      <dgm:t>
        <a:bodyPr/>
        <a:lstStyle/>
        <a:p>
          <a:endParaRPr lang="el-GR"/>
        </a:p>
      </dgm:t>
    </dgm:pt>
    <dgm:pt modelId="{AD22DDC4-6182-4572-9633-94A4DEE4637F}" type="pres">
      <dgm:prSet presAssocID="{850A8346-C7C7-452E-AE7F-200BAE33DBE1}" presName="hierChild3" presStyleCnt="0"/>
      <dgm:spPr/>
    </dgm:pt>
    <dgm:pt modelId="{D7D49F6B-F489-405D-B5A3-0F8A7ABCFC0F}" type="pres">
      <dgm:prSet presAssocID="{5FA7A5A7-F23C-4348-BD62-0984C49D3815}" presName="Name17" presStyleLbl="parChTrans1D3" presStyleIdx="0" presStyleCnt="4"/>
      <dgm:spPr/>
      <dgm:t>
        <a:bodyPr/>
        <a:lstStyle/>
        <a:p>
          <a:endParaRPr lang="el-GR"/>
        </a:p>
      </dgm:t>
    </dgm:pt>
    <dgm:pt modelId="{863C87F5-4B0A-4EF8-BF1E-B736332AF98F}" type="pres">
      <dgm:prSet presAssocID="{E67CF98A-9320-4067-ACBE-D24AB25215E2}" presName="hierRoot3" presStyleCnt="0"/>
      <dgm:spPr/>
    </dgm:pt>
    <dgm:pt modelId="{C7907040-DEAE-4DB8-87E1-63C729CF955A}" type="pres">
      <dgm:prSet presAssocID="{E67CF98A-9320-4067-ACBE-D24AB25215E2}" presName="composite3" presStyleCnt="0"/>
      <dgm:spPr/>
    </dgm:pt>
    <dgm:pt modelId="{117B7494-B7C2-4BF7-885C-742F2C111C99}" type="pres">
      <dgm:prSet presAssocID="{E67CF98A-9320-4067-ACBE-D24AB25215E2}" presName="background3" presStyleLbl="node3" presStyleIdx="0" presStyleCnt="4"/>
      <dgm:spPr/>
    </dgm:pt>
    <dgm:pt modelId="{6F84933F-8A7B-44A8-8665-641DBDC9B46A}" type="pres">
      <dgm:prSet presAssocID="{E67CF98A-9320-4067-ACBE-D24AB25215E2}" presName="text3" presStyleLbl="fgAcc3" presStyleIdx="0" presStyleCnt="4">
        <dgm:presLayoutVars>
          <dgm:chPref val="3"/>
        </dgm:presLayoutVars>
      </dgm:prSet>
      <dgm:spPr/>
      <dgm:t>
        <a:bodyPr/>
        <a:lstStyle/>
        <a:p>
          <a:endParaRPr lang="el-GR"/>
        </a:p>
      </dgm:t>
    </dgm:pt>
    <dgm:pt modelId="{9D327469-F2DA-4456-ADDA-8930EBBAA585}" type="pres">
      <dgm:prSet presAssocID="{E67CF98A-9320-4067-ACBE-D24AB25215E2}" presName="hierChild4" presStyleCnt="0"/>
      <dgm:spPr/>
    </dgm:pt>
    <dgm:pt modelId="{CFBF785A-824C-4579-B843-A72C49B88DCB}" type="pres">
      <dgm:prSet presAssocID="{C0763C4E-62B1-4ED4-A7BE-E5A06F521731}" presName="Name23" presStyleLbl="parChTrans1D4" presStyleIdx="0" presStyleCnt="3"/>
      <dgm:spPr/>
      <dgm:t>
        <a:bodyPr/>
        <a:lstStyle/>
        <a:p>
          <a:endParaRPr lang="el-GR"/>
        </a:p>
      </dgm:t>
    </dgm:pt>
    <dgm:pt modelId="{12315E41-4727-4253-A4D4-11A5AD317A7C}" type="pres">
      <dgm:prSet presAssocID="{6D76EF14-64BC-40C3-8412-780F9BE36F6A}" presName="hierRoot4" presStyleCnt="0"/>
      <dgm:spPr/>
    </dgm:pt>
    <dgm:pt modelId="{DE295F1A-A0D5-4D0E-B060-32DD69CAD317}" type="pres">
      <dgm:prSet presAssocID="{6D76EF14-64BC-40C3-8412-780F9BE36F6A}" presName="composite4" presStyleCnt="0"/>
      <dgm:spPr/>
    </dgm:pt>
    <dgm:pt modelId="{A0595DDD-0520-4D25-A6F3-FE585737AED8}" type="pres">
      <dgm:prSet presAssocID="{6D76EF14-64BC-40C3-8412-780F9BE36F6A}" presName="background4" presStyleLbl="node4" presStyleIdx="0" presStyleCnt="3"/>
      <dgm:spPr/>
    </dgm:pt>
    <dgm:pt modelId="{0290FCBE-A010-4ED2-8FFA-10D73120EEEE}" type="pres">
      <dgm:prSet presAssocID="{6D76EF14-64BC-40C3-8412-780F9BE36F6A}" presName="text4" presStyleLbl="fgAcc4" presStyleIdx="0" presStyleCnt="3">
        <dgm:presLayoutVars>
          <dgm:chPref val="3"/>
        </dgm:presLayoutVars>
      </dgm:prSet>
      <dgm:spPr/>
      <dgm:t>
        <a:bodyPr/>
        <a:lstStyle/>
        <a:p>
          <a:endParaRPr lang="el-GR"/>
        </a:p>
      </dgm:t>
    </dgm:pt>
    <dgm:pt modelId="{940977F0-2693-4581-BE11-B904F3885E76}" type="pres">
      <dgm:prSet presAssocID="{6D76EF14-64BC-40C3-8412-780F9BE36F6A}" presName="hierChild5" presStyleCnt="0"/>
      <dgm:spPr/>
    </dgm:pt>
    <dgm:pt modelId="{FC16C9B7-A86F-46A2-AD34-D907466B471B}" type="pres">
      <dgm:prSet presAssocID="{D40C9299-37C7-4BB7-A4A8-D074418179BD}" presName="Name17" presStyleLbl="parChTrans1D3" presStyleIdx="1" presStyleCnt="4"/>
      <dgm:spPr/>
      <dgm:t>
        <a:bodyPr/>
        <a:lstStyle/>
        <a:p>
          <a:endParaRPr lang="el-GR"/>
        </a:p>
      </dgm:t>
    </dgm:pt>
    <dgm:pt modelId="{44C2ECF9-5C04-4BCF-87D1-E1A8F46D5486}" type="pres">
      <dgm:prSet presAssocID="{6D44E7CB-57BF-47CD-BDCC-F95678ED8ADA}" presName="hierRoot3" presStyleCnt="0"/>
      <dgm:spPr/>
    </dgm:pt>
    <dgm:pt modelId="{C320055A-10EF-4895-AB98-A9BDE80A2E8D}" type="pres">
      <dgm:prSet presAssocID="{6D44E7CB-57BF-47CD-BDCC-F95678ED8ADA}" presName="composite3" presStyleCnt="0"/>
      <dgm:spPr/>
    </dgm:pt>
    <dgm:pt modelId="{7EBB2700-F639-41F5-87EA-64AB23A299C5}" type="pres">
      <dgm:prSet presAssocID="{6D44E7CB-57BF-47CD-BDCC-F95678ED8ADA}" presName="background3" presStyleLbl="node3" presStyleIdx="1" presStyleCnt="4"/>
      <dgm:spPr/>
    </dgm:pt>
    <dgm:pt modelId="{B1487D8F-F210-48DD-A23C-E0F4DC08AB36}" type="pres">
      <dgm:prSet presAssocID="{6D44E7CB-57BF-47CD-BDCC-F95678ED8ADA}" presName="text3" presStyleLbl="fgAcc3" presStyleIdx="1" presStyleCnt="4">
        <dgm:presLayoutVars>
          <dgm:chPref val="3"/>
        </dgm:presLayoutVars>
      </dgm:prSet>
      <dgm:spPr/>
      <dgm:t>
        <a:bodyPr/>
        <a:lstStyle/>
        <a:p>
          <a:endParaRPr lang="el-GR"/>
        </a:p>
      </dgm:t>
    </dgm:pt>
    <dgm:pt modelId="{3CE7FBE5-8E24-4F76-B620-13ED84ACFCF9}" type="pres">
      <dgm:prSet presAssocID="{6D44E7CB-57BF-47CD-BDCC-F95678ED8ADA}" presName="hierChild4" presStyleCnt="0"/>
      <dgm:spPr/>
    </dgm:pt>
    <dgm:pt modelId="{378BD0E6-EC46-48F4-B49E-805E1D3D671D}" type="pres">
      <dgm:prSet presAssocID="{57BCB344-6B86-4A28-9C17-406A568BBDFE}" presName="Name23" presStyleLbl="parChTrans1D4" presStyleIdx="1" presStyleCnt="3"/>
      <dgm:spPr/>
      <dgm:t>
        <a:bodyPr/>
        <a:lstStyle/>
        <a:p>
          <a:endParaRPr lang="el-GR"/>
        </a:p>
      </dgm:t>
    </dgm:pt>
    <dgm:pt modelId="{21BB33A7-0F4F-4D24-83A7-074AED813518}" type="pres">
      <dgm:prSet presAssocID="{4C1E2C47-73F7-4CC5-A6DA-DD159BEE2F0B}" presName="hierRoot4" presStyleCnt="0"/>
      <dgm:spPr/>
    </dgm:pt>
    <dgm:pt modelId="{3A154D3E-AB8F-406E-A102-C09819910E03}" type="pres">
      <dgm:prSet presAssocID="{4C1E2C47-73F7-4CC5-A6DA-DD159BEE2F0B}" presName="composite4" presStyleCnt="0"/>
      <dgm:spPr/>
    </dgm:pt>
    <dgm:pt modelId="{41C3770C-230C-441C-8E2C-EAAAF28D4A15}" type="pres">
      <dgm:prSet presAssocID="{4C1E2C47-73F7-4CC5-A6DA-DD159BEE2F0B}" presName="background4" presStyleLbl="node4" presStyleIdx="1" presStyleCnt="3"/>
      <dgm:spPr/>
    </dgm:pt>
    <dgm:pt modelId="{403313BA-8EAF-4231-A1A6-043F2D988E31}" type="pres">
      <dgm:prSet presAssocID="{4C1E2C47-73F7-4CC5-A6DA-DD159BEE2F0B}" presName="text4" presStyleLbl="fgAcc4" presStyleIdx="1" presStyleCnt="3">
        <dgm:presLayoutVars>
          <dgm:chPref val="3"/>
        </dgm:presLayoutVars>
      </dgm:prSet>
      <dgm:spPr/>
      <dgm:t>
        <a:bodyPr/>
        <a:lstStyle/>
        <a:p>
          <a:endParaRPr lang="el-GR"/>
        </a:p>
      </dgm:t>
    </dgm:pt>
    <dgm:pt modelId="{6567B398-0717-428E-9141-89118CA52843}" type="pres">
      <dgm:prSet presAssocID="{4C1E2C47-73F7-4CC5-A6DA-DD159BEE2F0B}" presName="hierChild5" presStyleCnt="0"/>
      <dgm:spPr/>
    </dgm:pt>
    <dgm:pt modelId="{A54582A6-946C-41BF-ADDD-04786AD23ED3}" type="pres">
      <dgm:prSet presAssocID="{CAA8BA25-FC33-47AA-856A-D6B241C7E2C1}" presName="Name10" presStyleLbl="parChTrans1D2" presStyleIdx="1" presStyleCnt="2"/>
      <dgm:spPr/>
      <dgm:t>
        <a:bodyPr/>
        <a:lstStyle/>
        <a:p>
          <a:endParaRPr lang="el-GR"/>
        </a:p>
      </dgm:t>
    </dgm:pt>
    <dgm:pt modelId="{2F87477F-A4CF-4F60-90A2-68D7A3B874C0}" type="pres">
      <dgm:prSet presAssocID="{1E434D09-A8B6-4613-B1D6-5C1559FEC721}" presName="hierRoot2" presStyleCnt="0"/>
      <dgm:spPr/>
    </dgm:pt>
    <dgm:pt modelId="{2C045957-9084-4B8E-AA94-F18444DE904A}" type="pres">
      <dgm:prSet presAssocID="{1E434D09-A8B6-4613-B1D6-5C1559FEC721}" presName="composite2" presStyleCnt="0"/>
      <dgm:spPr/>
    </dgm:pt>
    <dgm:pt modelId="{0346EF46-AB38-4819-B257-CAC3D76DDF6A}" type="pres">
      <dgm:prSet presAssocID="{1E434D09-A8B6-4613-B1D6-5C1559FEC721}" presName="background2" presStyleLbl="node2" presStyleIdx="1" presStyleCnt="2"/>
      <dgm:spPr/>
    </dgm:pt>
    <dgm:pt modelId="{4A33751A-B451-46E2-9350-AC41262E12CB}" type="pres">
      <dgm:prSet presAssocID="{1E434D09-A8B6-4613-B1D6-5C1559FEC721}" presName="text2" presStyleLbl="fgAcc2" presStyleIdx="1" presStyleCnt="2" custLinFactNeighborX="40639">
        <dgm:presLayoutVars>
          <dgm:chPref val="3"/>
        </dgm:presLayoutVars>
      </dgm:prSet>
      <dgm:spPr/>
      <dgm:t>
        <a:bodyPr/>
        <a:lstStyle/>
        <a:p>
          <a:endParaRPr lang="el-GR"/>
        </a:p>
      </dgm:t>
    </dgm:pt>
    <dgm:pt modelId="{FC552BD8-6714-482D-8FFD-9FF8A085C0B5}" type="pres">
      <dgm:prSet presAssocID="{1E434D09-A8B6-4613-B1D6-5C1559FEC721}" presName="hierChild3" presStyleCnt="0"/>
      <dgm:spPr/>
    </dgm:pt>
    <dgm:pt modelId="{990F3851-8D14-41C3-AFC6-DB8C35023023}" type="pres">
      <dgm:prSet presAssocID="{EE5A8463-924E-4CD8-977A-78D9F82B9C43}" presName="Name17" presStyleLbl="parChTrans1D3" presStyleIdx="2" presStyleCnt="4"/>
      <dgm:spPr/>
      <dgm:t>
        <a:bodyPr/>
        <a:lstStyle/>
        <a:p>
          <a:endParaRPr lang="el-GR"/>
        </a:p>
      </dgm:t>
    </dgm:pt>
    <dgm:pt modelId="{932F3C45-C4C6-4493-AC09-D8DD60886C26}" type="pres">
      <dgm:prSet presAssocID="{E13A4407-8531-4FCA-ABB6-75D2F166B82A}" presName="hierRoot3" presStyleCnt="0"/>
      <dgm:spPr/>
    </dgm:pt>
    <dgm:pt modelId="{1ED034D8-0BB3-4975-A083-733FB637733F}" type="pres">
      <dgm:prSet presAssocID="{E13A4407-8531-4FCA-ABB6-75D2F166B82A}" presName="composite3" presStyleCnt="0"/>
      <dgm:spPr/>
    </dgm:pt>
    <dgm:pt modelId="{AFE6EF01-1384-418D-BA6E-1B6886AA3487}" type="pres">
      <dgm:prSet presAssocID="{E13A4407-8531-4FCA-ABB6-75D2F166B82A}" presName="background3" presStyleLbl="node3" presStyleIdx="2" presStyleCnt="4"/>
      <dgm:spPr/>
    </dgm:pt>
    <dgm:pt modelId="{2864F6F7-ECF0-4067-99A1-C62BF75AE69C}" type="pres">
      <dgm:prSet presAssocID="{E13A4407-8531-4FCA-ABB6-75D2F166B82A}" presName="text3" presStyleLbl="fgAcc3" presStyleIdx="2" presStyleCnt="4" custLinFactNeighborX="29351" custLinFactNeighborY="3556">
        <dgm:presLayoutVars>
          <dgm:chPref val="3"/>
        </dgm:presLayoutVars>
      </dgm:prSet>
      <dgm:spPr/>
      <dgm:t>
        <a:bodyPr/>
        <a:lstStyle/>
        <a:p>
          <a:endParaRPr lang="el-GR"/>
        </a:p>
      </dgm:t>
    </dgm:pt>
    <dgm:pt modelId="{C1B2154A-5BCC-48C1-B3D1-AC18CF22D707}" type="pres">
      <dgm:prSet presAssocID="{E13A4407-8531-4FCA-ABB6-75D2F166B82A}" presName="hierChild4" presStyleCnt="0"/>
      <dgm:spPr/>
    </dgm:pt>
    <dgm:pt modelId="{9C354A2B-FBEB-44F0-B554-1BDC7F6726DD}" type="pres">
      <dgm:prSet presAssocID="{69B31D57-CD2A-424A-9EB6-49FD59D9E089}" presName="Name17" presStyleLbl="parChTrans1D3" presStyleIdx="3" presStyleCnt="4"/>
      <dgm:spPr/>
      <dgm:t>
        <a:bodyPr/>
        <a:lstStyle/>
        <a:p>
          <a:endParaRPr lang="el-GR"/>
        </a:p>
      </dgm:t>
    </dgm:pt>
    <dgm:pt modelId="{52A8EEC4-5D86-4C41-9ACA-277D417D2392}" type="pres">
      <dgm:prSet presAssocID="{86C5D06E-58A7-4BBB-B4EE-A2677FFDAAD1}" presName="hierRoot3" presStyleCnt="0"/>
      <dgm:spPr/>
    </dgm:pt>
    <dgm:pt modelId="{B7B61487-253E-4EF6-A75A-22FC9931C0E6}" type="pres">
      <dgm:prSet presAssocID="{86C5D06E-58A7-4BBB-B4EE-A2677FFDAAD1}" presName="composite3" presStyleCnt="0"/>
      <dgm:spPr/>
    </dgm:pt>
    <dgm:pt modelId="{B659E393-E18D-4D90-913B-BA7F036DB199}" type="pres">
      <dgm:prSet presAssocID="{86C5D06E-58A7-4BBB-B4EE-A2677FFDAAD1}" presName="background3" presStyleLbl="node3" presStyleIdx="3" presStyleCnt="4"/>
      <dgm:spPr/>
    </dgm:pt>
    <dgm:pt modelId="{4998C62A-7E4E-4901-B206-723797D30F06}" type="pres">
      <dgm:prSet presAssocID="{86C5D06E-58A7-4BBB-B4EE-A2677FFDAAD1}" presName="text3" presStyleLbl="fgAcc3" presStyleIdx="3" presStyleCnt="4" custLinFactNeighborX="43036" custLinFactNeighborY="3556">
        <dgm:presLayoutVars>
          <dgm:chPref val="3"/>
        </dgm:presLayoutVars>
      </dgm:prSet>
      <dgm:spPr/>
      <dgm:t>
        <a:bodyPr/>
        <a:lstStyle/>
        <a:p>
          <a:endParaRPr lang="el-GR"/>
        </a:p>
      </dgm:t>
    </dgm:pt>
    <dgm:pt modelId="{219D3F1D-AD4C-46F2-AB6F-20C68FD91EB0}" type="pres">
      <dgm:prSet presAssocID="{86C5D06E-58A7-4BBB-B4EE-A2677FFDAAD1}" presName="hierChild4" presStyleCnt="0"/>
      <dgm:spPr/>
    </dgm:pt>
    <dgm:pt modelId="{6C030E22-2EA1-4B91-A0AE-1D889C433CF2}" type="pres">
      <dgm:prSet presAssocID="{738BDC9C-C162-4F97-952B-A279DDAE60A0}" presName="Name23" presStyleLbl="parChTrans1D4" presStyleIdx="2" presStyleCnt="3"/>
      <dgm:spPr/>
      <dgm:t>
        <a:bodyPr/>
        <a:lstStyle/>
        <a:p>
          <a:endParaRPr lang="el-GR"/>
        </a:p>
      </dgm:t>
    </dgm:pt>
    <dgm:pt modelId="{F958AF76-87E9-4986-8868-31461D27C9C4}" type="pres">
      <dgm:prSet presAssocID="{261CE98F-03C6-449E-9A3C-949C1A32FB13}" presName="hierRoot4" presStyleCnt="0"/>
      <dgm:spPr/>
    </dgm:pt>
    <dgm:pt modelId="{12B8E1FF-F101-4C0D-A72F-C7022C68408A}" type="pres">
      <dgm:prSet presAssocID="{261CE98F-03C6-449E-9A3C-949C1A32FB13}" presName="composite4" presStyleCnt="0"/>
      <dgm:spPr/>
    </dgm:pt>
    <dgm:pt modelId="{1ECCEA23-60BC-4899-BEFF-355781761D2D}" type="pres">
      <dgm:prSet presAssocID="{261CE98F-03C6-449E-9A3C-949C1A32FB13}" presName="background4" presStyleLbl="node4" presStyleIdx="2" presStyleCnt="3"/>
      <dgm:spPr/>
    </dgm:pt>
    <dgm:pt modelId="{19C253B6-55C7-49F3-8BD3-5F2A716354DB}" type="pres">
      <dgm:prSet presAssocID="{261CE98F-03C6-449E-9A3C-949C1A32FB13}" presName="text4" presStyleLbl="fgAcc4" presStyleIdx="2" presStyleCnt="3" custLinFactNeighborX="52681" custLinFactNeighborY="1185">
        <dgm:presLayoutVars>
          <dgm:chPref val="3"/>
        </dgm:presLayoutVars>
      </dgm:prSet>
      <dgm:spPr/>
      <dgm:t>
        <a:bodyPr/>
        <a:lstStyle/>
        <a:p>
          <a:endParaRPr lang="el-GR"/>
        </a:p>
      </dgm:t>
    </dgm:pt>
    <dgm:pt modelId="{B65457ED-FF0E-445D-A601-2C55E574AD4E}" type="pres">
      <dgm:prSet presAssocID="{261CE98F-03C6-449E-9A3C-949C1A32FB13}" presName="hierChild5" presStyleCnt="0"/>
      <dgm:spPr/>
    </dgm:pt>
  </dgm:ptLst>
  <dgm:cxnLst>
    <dgm:cxn modelId="{2A4235A7-4582-43BF-8D4C-1C3596EA8C15}" srcId="{E67CF98A-9320-4067-ACBE-D24AB25215E2}" destId="{6D76EF14-64BC-40C3-8412-780F9BE36F6A}" srcOrd="0" destOrd="0" parTransId="{C0763C4E-62B1-4ED4-A7BE-E5A06F521731}" sibTransId="{60A7E631-829C-404A-ADEA-6AE8F14189A3}"/>
    <dgm:cxn modelId="{8119244D-C871-4397-B34D-F67DA28C353A}" type="presOf" srcId="{CAA8BA25-FC33-47AA-856A-D6B241C7E2C1}" destId="{A54582A6-946C-41BF-ADDD-04786AD23ED3}" srcOrd="0" destOrd="0" presId="urn:microsoft.com/office/officeart/2005/8/layout/hierarchy1"/>
    <dgm:cxn modelId="{8ED25911-58E5-43D4-B138-2C2B7A74784D}" type="presOf" srcId="{1E434D09-A8B6-4613-B1D6-5C1559FEC721}" destId="{4A33751A-B451-46E2-9350-AC41262E12CB}" srcOrd="0" destOrd="0" presId="urn:microsoft.com/office/officeart/2005/8/layout/hierarchy1"/>
    <dgm:cxn modelId="{58011E4E-D62E-46B4-A09F-B141A3C32EB5}" type="presOf" srcId="{D40C9299-37C7-4BB7-A4A8-D074418179BD}" destId="{FC16C9B7-A86F-46A2-AD34-D907466B471B}" srcOrd="0" destOrd="0" presId="urn:microsoft.com/office/officeart/2005/8/layout/hierarchy1"/>
    <dgm:cxn modelId="{691DE023-E64D-4942-B32F-EB782E66E220}" type="presOf" srcId="{6D76EF14-64BC-40C3-8412-780F9BE36F6A}" destId="{0290FCBE-A010-4ED2-8FFA-10D73120EEEE}" srcOrd="0" destOrd="0" presId="urn:microsoft.com/office/officeart/2005/8/layout/hierarchy1"/>
    <dgm:cxn modelId="{9B62EED1-7A4A-41F3-A93F-BA3CE847748B}" type="presOf" srcId="{261CE98F-03C6-449E-9A3C-949C1A32FB13}" destId="{19C253B6-55C7-49F3-8BD3-5F2A716354DB}" srcOrd="0" destOrd="0" presId="urn:microsoft.com/office/officeart/2005/8/layout/hierarchy1"/>
    <dgm:cxn modelId="{0D147100-BFCC-40CE-BAE8-D0E8F7053F38}" type="presOf" srcId="{86C5D06E-58A7-4BBB-B4EE-A2677FFDAAD1}" destId="{4998C62A-7E4E-4901-B206-723797D30F06}" srcOrd="0" destOrd="0" presId="urn:microsoft.com/office/officeart/2005/8/layout/hierarchy1"/>
    <dgm:cxn modelId="{98034F7B-47D6-4C0B-A1C1-2A6B1F390340}" type="presOf" srcId="{5FA7A5A7-F23C-4348-BD62-0984C49D3815}" destId="{D7D49F6B-F489-405D-B5A3-0F8A7ABCFC0F}" srcOrd="0" destOrd="0" presId="urn:microsoft.com/office/officeart/2005/8/layout/hierarchy1"/>
    <dgm:cxn modelId="{4D2D9B54-3C93-4CE4-AD3D-38A9182CE1F4}" srcId="{86C5D06E-58A7-4BBB-B4EE-A2677FFDAAD1}" destId="{261CE98F-03C6-449E-9A3C-949C1A32FB13}" srcOrd="0" destOrd="0" parTransId="{738BDC9C-C162-4F97-952B-A279DDAE60A0}" sibTransId="{727ABEA7-709C-4845-B97F-582FCDAC9777}"/>
    <dgm:cxn modelId="{C40CFEF9-7A42-45D0-BF4C-6423F6F94962}" type="presOf" srcId="{85723511-ECCD-40DE-8AC9-EC79F337B146}" destId="{6182B9D0-1E47-40DF-A096-02F48475DB0D}" srcOrd="0" destOrd="0" presId="urn:microsoft.com/office/officeart/2005/8/layout/hierarchy1"/>
    <dgm:cxn modelId="{6A8ED77A-A915-4709-8C45-84E962F34FC3}" type="presOf" srcId="{69B31D57-CD2A-424A-9EB6-49FD59D9E089}" destId="{9C354A2B-FBEB-44F0-B554-1BDC7F6726DD}" srcOrd="0" destOrd="0" presId="urn:microsoft.com/office/officeart/2005/8/layout/hierarchy1"/>
    <dgm:cxn modelId="{5F0BEA34-D8C5-4D0E-AA4B-229CBA1BDAA3}" srcId="{1E434D09-A8B6-4613-B1D6-5C1559FEC721}" destId="{86C5D06E-58A7-4BBB-B4EE-A2677FFDAAD1}" srcOrd="1" destOrd="0" parTransId="{69B31D57-CD2A-424A-9EB6-49FD59D9E089}" sibTransId="{C92D217D-FC88-45CD-9B8F-21F14769F424}"/>
    <dgm:cxn modelId="{2F0EC02E-0197-4876-9827-A023B9BD2B7A}" srcId="{85723511-ECCD-40DE-8AC9-EC79F337B146}" destId="{850A8346-C7C7-452E-AE7F-200BAE33DBE1}" srcOrd="0" destOrd="0" parTransId="{02430736-8DB2-40BB-A84E-C3B29C672BCE}" sibTransId="{47F0CBA6-84B6-4841-9DE4-DC6B468853B9}"/>
    <dgm:cxn modelId="{BDFFDA14-C77C-453A-A507-D9C086739FEA}" srcId="{1E434D09-A8B6-4613-B1D6-5C1559FEC721}" destId="{E13A4407-8531-4FCA-ABB6-75D2F166B82A}" srcOrd="0" destOrd="0" parTransId="{EE5A8463-924E-4CD8-977A-78D9F82B9C43}" sibTransId="{CCDBB7D3-9324-4B93-9553-6E6B8369D74B}"/>
    <dgm:cxn modelId="{A853A652-725B-41C9-9BAA-DF7AF9E302BD}" type="presOf" srcId="{E13A4407-8531-4FCA-ABB6-75D2F166B82A}" destId="{2864F6F7-ECF0-4067-99A1-C62BF75AE69C}" srcOrd="0" destOrd="0" presId="urn:microsoft.com/office/officeart/2005/8/layout/hierarchy1"/>
    <dgm:cxn modelId="{E3FD4DF2-7F5F-4E3A-B2E0-D0D37B27F200}" type="presOf" srcId="{EE5A8463-924E-4CD8-977A-78D9F82B9C43}" destId="{990F3851-8D14-41C3-AFC6-DB8C35023023}" srcOrd="0" destOrd="0" presId="urn:microsoft.com/office/officeart/2005/8/layout/hierarchy1"/>
    <dgm:cxn modelId="{5C34099E-7212-4047-AE16-0332B26F5654}" type="presOf" srcId="{D3F6EB05-0EAA-4AFF-BF8D-9CD18A578C3B}" destId="{2054B869-AB91-4185-95BA-AEA10D90324B}" srcOrd="0" destOrd="0" presId="urn:microsoft.com/office/officeart/2005/8/layout/hierarchy1"/>
    <dgm:cxn modelId="{4D8C0FE0-7C6B-47C0-9D2B-E268B16864B8}" type="presOf" srcId="{02430736-8DB2-40BB-A84E-C3B29C672BCE}" destId="{6EA32B2D-008B-44F3-8AD7-C558F612E4AD}" srcOrd="0" destOrd="0" presId="urn:microsoft.com/office/officeart/2005/8/layout/hierarchy1"/>
    <dgm:cxn modelId="{9FE7BE2A-AE47-43E6-8608-38FEE7C979CF}" type="presOf" srcId="{E67CF98A-9320-4067-ACBE-D24AB25215E2}" destId="{6F84933F-8A7B-44A8-8665-641DBDC9B46A}" srcOrd="0" destOrd="0" presId="urn:microsoft.com/office/officeart/2005/8/layout/hierarchy1"/>
    <dgm:cxn modelId="{7CAE3768-3EBE-4E09-8D0F-6080DCC452B2}" type="presOf" srcId="{850A8346-C7C7-452E-AE7F-200BAE33DBE1}" destId="{D0C65482-1DC9-4E1C-A051-E29F7AAA11A1}" srcOrd="0" destOrd="0" presId="urn:microsoft.com/office/officeart/2005/8/layout/hierarchy1"/>
    <dgm:cxn modelId="{AA081AA1-0351-42E4-97D1-122D39EAA34C}" type="presOf" srcId="{6D44E7CB-57BF-47CD-BDCC-F95678ED8ADA}" destId="{B1487D8F-F210-48DD-A23C-E0F4DC08AB36}" srcOrd="0" destOrd="0" presId="urn:microsoft.com/office/officeart/2005/8/layout/hierarchy1"/>
    <dgm:cxn modelId="{697F48D8-43A5-4B71-B362-A90CCFB1ABD7}" srcId="{6D44E7CB-57BF-47CD-BDCC-F95678ED8ADA}" destId="{4C1E2C47-73F7-4CC5-A6DA-DD159BEE2F0B}" srcOrd="0" destOrd="0" parTransId="{57BCB344-6B86-4A28-9C17-406A568BBDFE}" sibTransId="{7151A7AA-2911-490E-8AC7-D05BA7AD8A8C}"/>
    <dgm:cxn modelId="{08B13F13-EE85-4010-B12C-52ACD590E4BB}" type="presOf" srcId="{C0763C4E-62B1-4ED4-A7BE-E5A06F521731}" destId="{CFBF785A-824C-4579-B843-A72C49B88DCB}" srcOrd="0" destOrd="0" presId="urn:microsoft.com/office/officeart/2005/8/layout/hierarchy1"/>
    <dgm:cxn modelId="{88D438D3-1A49-4172-9E95-2A9FBE16A358}" type="presOf" srcId="{4C1E2C47-73F7-4CC5-A6DA-DD159BEE2F0B}" destId="{403313BA-8EAF-4231-A1A6-043F2D988E31}" srcOrd="0" destOrd="0" presId="urn:microsoft.com/office/officeart/2005/8/layout/hierarchy1"/>
    <dgm:cxn modelId="{84C33C37-66DE-4438-A149-65F86B72D55C}" srcId="{D3F6EB05-0EAA-4AFF-BF8D-9CD18A578C3B}" destId="{85723511-ECCD-40DE-8AC9-EC79F337B146}" srcOrd="0" destOrd="0" parTransId="{7E0608F7-F121-4EB2-B6F2-CA91D8EB03B9}" sibTransId="{5D09CDD7-4DA4-40DD-8275-6283B2B160E6}"/>
    <dgm:cxn modelId="{0C1AA889-7558-4705-B815-7D298C8D54BC}" type="presOf" srcId="{57BCB344-6B86-4A28-9C17-406A568BBDFE}" destId="{378BD0E6-EC46-48F4-B49E-805E1D3D671D}" srcOrd="0" destOrd="0" presId="urn:microsoft.com/office/officeart/2005/8/layout/hierarchy1"/>
    <dgm:cxn modelId="{12811C92-6E13-4C42-89E0-5AEE4EC94687}" srcId="{85723511-ECCD-40DE-8AC9-EC79F337B146}" destId="{1E434D09-A8B6-4613-B1D6-5C1559FEC721}" srcOrd="1" destOrd="0" parTransId="{CAA8BA25-FC33-47AA-856A-D6B241C7E2C1}" sibTransId="{456AEFBE-A71D-4704-9E82-AA0F19963469}"/>
    <dgm:cxn modelId="{1F6CE227-C9DE-43B8-9155-7601238A278E}" srcId="{850A8346-C7C7-452E-AE7F-200BAE33DBE1}" destId="{E67CF98A-9320-4067-ACBE-D24AB25215E2}" srcOrd="0" destOrd="0" parTransId="{5FA7A5A7-F23C-4348-BD62-0984C49D3815}" sibTransId="{331647B3-C52F-428F-8227-919331F87487}"/>
    <dgm:cxn modelId="{8528C16A-13A4-4E60-92AA-AC495DF4E7DA}" type="presOf" srcId="{738BDC9C-C162-4F97-952B-A279DDAE60A0}" destId="{6C030E22-2EA1-4B91-A0AE-1D889C433CF2}" srcOrd="0" destOrd="0" presId="urn:microsoft.com/office/officeart/2005/8/layout/hierarchy1"/>
    <dgm:cxn modelId="{28044249-CC98-4479-BD29-832CE0B1A77B}" srcId="{850A8346-C7C7-452E-AE7F-200BAE33DBE1}" destId="{6D44E7CB-57BF-47CD-BDCC-F95678ED8ADA}" srcOrd="1" destOrd="0" parTransId="{D40C9299-37C7-4BB7-A4A8-D074418179BD}" sibTransId="{53C0247B-EB05-40F2-897F-74E935A9DC55}"/>
    <dgm:cxn modelId="{D863DB79-9325-45B7-9756-BDEF6085BB64}" type="presParOf" srcId="{2054B869-AB91-4185-95BA-AEA10D90324B}" destId="{1037505C-F479-49CF-96D7-3316047BBA65}" srcOrd="0" destOrd="0" presId="urn:microsoft.com/office/officeart/2005/8/layout/hierarchy1"/>
    <dgm:cxn modelId="{EDE4A0B6-A872-43AD-AD27-911CDC24CAF5}" type="presParOf" srcId="{1037505C-F479-49CF-96D7-3316047BBA65}" destId="{898F7F24-CFBA-4183-BFF4-E2727C65A0B4}" srcOrd="0" destOrd="0" presId="urn:microsoft.com/office/officeart/2005/8/layout/hierarchy1"/>
    <dgm:cxn modelId="{C737719E-4853-4B04-8DA7-436FE4314F2B}" type="presParOf" srcId="{898F7F24-CFBA-4183-BFF4-E2727C65A0B4}" destId="{9AF43FB9-DF7F-41E6-9218-ED6EAA4E3990}" srcOrd="0" destOrd="0" presId="urn:microsoft.com/office/officeart/2005/8/layout/hierarchy1"/>
    <dgm:cxn modelId="{64330BF9-3D59-462E-A128-45E38B20BFD2}" type="presParOf" srcId="{898F7F24-CFBA-4183-BFF4-E2727C65A0B4}" destId="{6182B9D0-1E47-40DF-A096-02F48475DB0D}" srcOrd="1" destOrd="0" presId="urn:microsoft.com/office/officeart/2005/8/layout/hierarchy1"/>
    <dgm:cxn modelId="{5C5F80D5-B3F7-4976-9CAD-E253CB78530B}" type="presParOf" srcId="{1037505C-F479-49CF-96D7-3316047BBA65}" destId="{32A53214-A54E-4147-867E-E5693C01B90D}" srcOrd="1" destOrd="0" presId="urn:microsoft.com/office/officeart/2005/8/layout/hierarchy1"/>
    <dgm:cxn modelId="{13B49BD7-8300-4683-BA81-03313B691343}" type="presParOf" srcId="{32A53214-A54E-4147-867E-E5693C01B90D}" destId="{6EA32B2D-008B-44F3-8AD7-C558F612E4AD}" srcOrd="0" destOrd="0" presId="urn:microsoft.com/office/officeart/2005/8/layout/hierarchy1"/>
    <dgm:cxn modelId="{9647E0E6-23F4-4CE0-979B-A3A8D68EDE25}" type="presParOf" srcId="{32A53214-A54E-4147-867E-E5693C01B90D}" destId="{F13A7CDF-2C43-4DF5-92AC-619ADC0B4998}" srcOrd="1" destOrd="0" presId="urn:microsoft.com/office/officeart/2005/8/layout/hierarchy1"/>
    <dgm:cxn modelId="{D7890214-3A83-4033-9A04-778E87CABD36}" type="presParOf" srcId="{F13A7CDF-2C43-4DF5-92AC-619ADC0B4998}" destId="{44B58DCE-B829-44C7-9684-BB0F6C888BE8}" srcOrd="0" destOrd="0" presId="urn:microsoft.com/office/officeart/2005/8/layout/hierarchy1"/>
    <dgm:cxn modelId="{E07AF7AD-D6D0-49E9-88E0-FA9E864F7C72}" type="presParOf" srcId="{44B58DCE-B829-44C7-9684-BB0F6C888BE8}" destId="{55AE77C1-0923-4158-BA18-4DED3CBFD7B1}" srcOrd="0" destOrd="0" presId="urn:microsoft.com/office/officeart/2005/8/layout/hierarchy1"/>
    <dgm:cxn modelId="{FDAD5F2D-AFAF-4827-BD75-5F33788B3F27}" type="presParOf" srcId="{44B58DCE-B829-44C7-9684-BB0F6C888BE8}" destId="{D0C65482-1DC9-4E1C-A051-E29F7AAA11A1}" srcOrd="1" destOrd="0" presId="urn:microsoft.com/office/officeart/2005/8/layout/hierarchy1"/>
    <dgm:cxn modelId="{5454AF31-0EA3-4452-887D-4BAD645CA728}" type="presParOf" srcId="{F13A7CDF-2C43-4DF5-92AC-619ADC0B4998}" destId="{AD22DDC4-6182-4572-9633-94A4DEE4637F}" srcOrd="1" destOrd="0" presId="urn:microsoft.com/office/officeart/2005/8/layout/hierarchy1"/>
    <dgm:cxn modelId="{3C3D8A3B-81CB-4B86-8071-BBC1E08893C4}" type="presParOf" srcId="{AD22DDC4-6182-4572-9633-94A4DEE4637F}" destId="{D7D49F6B-F489-405D-B5A3-0F8A7ABCFC0F}" srcOrd="0" destOrd="0" presId="urn:microsoft.com/office/officeart/2005/8/layout/hierarchy1"/>
    <dgm:cxn modelId="{70C56C0C-5F58-43A9-976A-9944EB3CE7B6}" type="presParOf" srcId="{AD22DDC4-6182-4572-9633-94A4DEE4637F}" destId="{863C87F5-4B0A-4EF8-BF1E-B736332AF98F}" srcOrd="1" destOrd="0" presId="urn:microsoft.com/office/officeart/2005/8/layout/hierarchy1"/>
    <dgm:cxn modelId="{2DE81655-21BB-4AEB-8032-3488C913F96B}" type="presParOf" srcId="{863C87F5-4B0A-4EF8-BF1E-B736332AF98F}" destId="{C7907040-DEAE-4DB8-87E1-63C729CF955A}" srcOrd="0" destOrd="0" presId="urn:microsoft.com/office/officeart/2005/8/layout/hierarchy1"/>
    <dgm:cxn modelId="{482A664D-FE2B-468E-8D27-97C8F07A9AC5}" type="presParOf" srcId="{C7907040-DEAE-4DB8-87E1-63C729CF955A}" destId="{117B7494-B7C2-4BF7-885C-742F2C111C99}" srcOrd="0" destOrd="0" presId="urn:microsoft.com/office/officeart/2005/8/layout/hierarchy1"/>
    <dgm:cxn modelId="{C67A15DA-DC05-4B1C-B627-2F8F3F419EAD}" type="presParOf" srcId="{C7907040-DEAE-4DB8-87E1-63C729CF955A}" destId="{6F84933F-8A7B-44A8-8665-641DBDC9B46A}" srcOrd="1" destOrd="0" presId="urn:microsoft.com/office/officeart/2005/8/layout/hierarchy1"/>
    <dgm:cxn modelId="{81BEDD48-C789-4A33-8CA8-AA0D1E472240}" type="presParOf" srcId="{863C87F5-4B0A-4EF8-BF1E-B736332AF98F}" destId="{9D327469-F2DA-4456-ADDA-8930EBBAA585}" srcOrd="1" destOrd="0" presId="urn:microsoft.com/office/officeart/2005/8/layout/hierarchy1"/>
    <dgm:cxn modelId="{3387B6E6-4AD4-40BF-8F32-F4335D3AFC8A}" type="presParOf" srcId="{9D327469-F2DA-4456-ADDA-8930EBBAA585}" destId="{CFBF785A-824C-4579-B843-A72C49B88DCB}" srcOrd="0" destOrd="0" presId="urn:microsoft.com/office/officeart/2005/8/layout/hierarchy1"/>
    <dgm:cxn modelId="{880332FF-ADF9-4C12-A216-68BA74EDE360}" type="presParOf" srcId="{9D327469-F2DA-4456-ADDA-8930EBBAA585}" destId="{12315E41-4727-4253-A4D4-11A5AD317A7C}" srcOrd="1" destOrd="0" presId="urn:microsoft.com/office/officeart/2005/8/layout/hierarchy1"/>
    <dgm:cxn modelId="{E473A490-3437-444C-BC4B-913D0B29DBA0}" type="presParOf" srcId="{12315E41-4727-4253-A4D4-11A5AD317A7C}" destId="{DE295F1A-A0D5-4D0E-B060-32DD69CAD317}" srcOrd="0" destOrd="0" presId="urn:microsoft.com/office/officeart/2005/8/layout/hierarchy1"/>
    <dgm:cxn modelId="{B20BB9BD-282E-4A8C-B685-2E27D933C632}" type="presParOf" srcId="{DE295F1A-A0D5-4D0E-B060-32DD69CAD317}" destId="{A0595DDD-0520-4D25-A6F3-FE585737AED8}" srcOrd="0" destOrd="0" presId="urn:microsoft.com/office/officeart/2005/8/layout/hierarchy1"/>
    <dgm:cxn modelId="{635D3CE2-3833-41BE-8572-7AE116622740}" type="presParOf" srcId="{DE295F1A-A0D5-4D0E-B060-32DD69CAD317}" destId="{0290FCBE-A010-4ED2-8FFA-10D73120EEEE}" srcOrd="1" destOrd="0" presId="urn:microsoft.com/office/officeart/2005/8/layout/hierarchy1"/>
    <dgm:cxn modelId="{D94C2615-C893-4FD6-BBE0-31AC0C20BAFB}" type="presParOf" srcId="{12315E41-4727-4253-A4D4-11A5AD317A7C}" destId="{940977F0-2693-4581-BE11-B904F3885E76}" srcOrd="1" destOrd="0" presId="urn:microsoft.com/office/officeart/2005/8/layout/hierarchy1"/>
    <dgm:cxn modelId="{254B3FD5-4362-434F-A7DC-704DEDB0FCD8}" type="presParOf" srcId="{AD22DDC4-6182-4572-9633-94A4DEE4637F}" destId="{FC16C9B7-A86F-46A2-AD34-D907466B471B}" srcOrd="2" destOrd="0" presId="urn:microsoft.com/office/officeart/2005/8/layout/hierarchy1"/>
    <dgm:cxn modelId="{236D2FAB-70DA-4DCB-AA1D-85E718678F4F}" type="presParOf" srcId="{AD22DDC4-6182-4572-9633-94A4DEE4637F}" destId="{44C2ECF9-5C04-4BCF-87D1-E1A8F46D5486}" srcOrd="3" destOrd="0" presId="urn:microsoft.com/office/officeart/2005/8/layout/hierarchy1"/>
    <dgm:cxn modelId="{37B2D857-1DB0-4EDE-AA2F-A81842092A18}" type="presParOf" srcId="{44C2ECF9-5C04-4BCF-87D1-E1A8F46D5486}" destId="{C320055A-10EF-4895-AB98-A9BDE80A2E8D}" srcOrd="0" destOrd="0" presId="urn:microsoft.com/office/officeart/2005/8/layout/hierarchy1"/>
    <dgm:cxn modelId="{EE41FBD3-B077-4B87-B903-AC563307C477}" type="presParOf" srcId="{C320055A-10EF-4895-AB98-A9BDE80A2E8D}" destId="{7EBB2700-F639-41F5-87EA-64AB23A299C5}" srcOrd="0" destOrd="0" presId="urn:microsoft.com/office/officeart/2005/8/layout/hierarchy1"/>
    <dgm:cxn modelId="{BABBABCD-453D-4486-8562-B2334BFF4D4A}" type="presParOf" srcId="{C320055A-10EF-4895-AB98-A9BDE80A2E8D}" destId="{B1487D8F-F210-48DD-A23C-E0F4DC08AB36}" srcOrd="1" destOrd="0" presId="urn:microsoft.com/office/officeart/2005/8/layout/hierarchy1"/>
    <dgm:cxn modelId="{B607534E-8BD5-4A03-A71F-6AEDE04C5552}" type="presParOf" srcId="{44C2ECF9-5C04-4BCF-87D1-E1A8F46D5486}" destId="{3CE7FBE5-8E24-4F76-B620-13ED84ACFCF9}" srcOrd="1" destOrd="0" presId="urn:microsoft.com/office/officeart/2005/8/layout/hierarchy1"/>
    <dgm:cxn modelId="{DD712E46-1C1B-4560-9D73-25EAFD70BDB8}" type="presParOf" srcId="{3CE7FBE5-8E24-4F76-B620-13ED84ACFCF9}" destId="{378BD0E6-EC46-48F4-B49E-805E1D3D671D}" srcOrd="0" destOrd="0" presId="urn:microsoft.com/office/officeart/2005/8/layout/hierarchy1"/>
    <dgm:cxn modelId="{0D5F6DAC-9458-4E32-991D-FA68B208145B}" type="presParOf" srcId="{3CE7FBE5-8E24-4F76-B620-13ED84ACFCF9}" destId="{21BB33A7-0F4F-4D24-83A7-074AED813518}" srcOrd="1" destOrd="0" presId="urn:microsoft.com/office/officeart/2005/8/layout/hierarchy1"/>
    <dgm:cxn modelId="{E7086CC2-CD22-4BD5-AC61-2D86EAA2A79D}" type="presParOf" srcId="{21BB33A7-0F4F-4D24-83A7-074AED813518}" destId="{3A154D3E-AB8F-406E-A102-C09819910E03}" srcOrd="0" destOrd="0" presId="urn:microsoft.com/office/officeart/2005/8/layout/hierarchy1"/>
    <dgm:cxn modelId="{1D92F890-BD82-4C2D-967B-3644208F903D}" type="presParOf" srcId="{3A154D3E-AB8F-406E-A102-C09819910E03}" destId="{41C3770C-230C-441C-8E2C-EAAAF28D4A15}" srcOrd="0" destOrd="0" presId="urn:microsoft.com/office/officeart/2005/8/layout/hierarchy1"/>
    <dgm:cxn modelId="{0BB6321F-6DBD-49C1-A910-C9E5901FF4B8}" type="presParOf" srcId="{3A154D3E-AB8F-406E-A102-C09819910E03}" destId="{403313BA-8EAF-4231-A1A6-043F2D988E31}" srcOrd="1" destOrd="0" presId="urn:microsoft.com/office/officeart/2005/8/layout/hierarchy1"/>
    <dgm:cxn modelId="{4D10916A-63D7-4667-B14C-8BABCC85E7DF}" type="presParOf" srcId="{21BB33A7-0F4F-4D24-83A7-074AED813518}" destId="{6567B398-0717-428E-9141-89118CA52843}" srcOrd="1" destOrd="0" presId="urn:microsoft.com/office/officeart/2005/8/layout/hierarchy1"/>
    <dgm:cxn modelId="{163CFEB5-A987-45D9-A158-C0D16636E178}" type="presParOf" srcId="{32A53214-A54E-4147-867E-E5693C01B90D}" destId="{A54582A6-946C-41BF-ADDD-04786AD23ED3}" srcOrd="2" destOrd="0" presId="urn:microsoft.com/office/officeart/2005/8/layout/hierarchy1"/>
    <dgm:cxn modelId="{BC119A4B-AD99-445B-86FA-658B5A08AE32}" type="presParOf" srcId="{32A53214-A54E-4147-867E-E5693C01B90D}" destId="{2F87477F-A4CF-4F60-90A2-68D7A3B874C0}" srcOrd="3" destOrd="0" presId="urn:microsoft.com/office/officeart/2005/8/layout/hierarchy1"/>
    <dgm:cxn modelId="{6C6B28F5-DAEE-4598-824F-BF97473CF82B}" type="presParOf" srcId="{2F87477F-A4CF-4F60-90A2-68D7A3B874C0}" destId="{2C045957-9084-4B8E-AA94-F18444DE904A}" srcOrd="0" destOrd="0" presId="urn:microsoft.com/office/officeart/2005/8/layout/hierarchy1"/>
    <dgm:cxn modelId="{C25308D7-8A66-4B93-AC6B-C713644005CB}" type="presParOf" srcId="{2C045957-9084-4B8E-AA94-F18444DE904A}" destId="{0346EF46-AB38-4819-B257-CAC3D76DDF6A}" srcOrd="0" destOrd="0" presId="urn:microsoft.com/office/officeart/2005/8/layout/hierarchy1"/>
    <dgm:cxn modelId="{72164AC3-5D69-429A-9C4D-0FCD697EDE0F}" type="presParOf" srcId="{2C045957-9084-4B8E-AA94-F18444DE904A}" destId="{4A33751A-B451-46E2-9350-AC41262E12CB}" srcOrd="1" destOrd="0" presId="urn:microsoft.com/office/officeart/2005/8/layout/hierarchy1"/>
    <dgm:cxn modelId="{DB15D7B6-3334-4158-A44C-6A3C890B8271}" type="presParOf" srcId="{2F87477F-A4CF-4F60-90A2-68D7A3B874C0}" destId="{FC552BD8-6714-482D-8FFD-9FF8A085C0B5}" srcOrd="1" destOrd="0" presId="urn:microsoft.com/office/officeart/2005/8/layout/hierarchy1"/>
    <dgm:cxn modelId="{20F8A475-7BA9-4D96-8B7A-4B8B14048674}" type="presParOf" srcId="{FC552BD8-6714-482D-8FFD-9FF8A085C0B5}" destId="{990F3851-8D14-41C3-AFC6-DB8C35023023}" srcOrd="0" destOrd="0" presId="urn:microsoft.com/office/officeart/2005/8/layout/hierarchy1"/>
    <dgm:cxn modelId="{30E701CC-5E6D-42ED-B554-AB7BF043EDBA}" type="presParOf" srcId="{FC552BD8-6714-482D-8FFD-9FF8A085C0B5}" destId="{932F3C45-C4C6-4493-AC09-D8DD60886C26}" srcOrd="1" destOrd="0" presId="urn:microsoft.com/office/officeart/2005/8/layout/hierarchy1"/>
    <dgm:cxn modelId="{38F455E6-89C2-4149-8FE4-5F2D2CDA489E}" type="presParOf" srcId="{932F3C45-C4C6-4493-AC09-D8DD60886C26}" destId="{1ED034D8-0BB3-4975-A083-733FB637733F}" srcOrd="0" destOrd="0" presId="urn:microsoft.com/office/officeart/2005/8/layout/hierarchy1"/>
    <dgm:cxn modelId="{3B6FB9FF-38DC-4D13-923A-23FA74F58788}" type="presParOf" srcId="{1ED034D8-0BB3-4975-A083-733FB637733F}" destId="{AFE6EF01-1384-418D-BA6E-1B6886AA3487}" srcOrd="0" destOrd="0" presId="urn:microsoft.com/office/officeart/2005/8/layout/hierarchy1"/>
    <dgm:cxn modelId="{22F4E93A-A40C-4D27-8F0C-C347806970F3}" type="presParOf" srcId="{1ED034D8-0BB3-4975-A083-733FB637733F}" destId="{2864F6F7-ECF0-4067-99A1-C62BF75AE69C}" srcOrd="1" destOrd="0" presId="urn:microsoft.com/office/officeart/2005/8/layout/hierarchy1"/>
    <dgm:cxn modelId="{9A4EA906-CC96-497F-987A-FB3878D0E96F}" type="presParOf" srcId="{932F3C45-C4C6-4493-AC09-D8DD60886C26}" destId="{C1B2154A-5BCC-48C1-B3D1-AC18CF22D707}" srcOrd="1" destOrd="0" presId="urn:microsoft.com/office/officeart/2005/8/layout/hierarchy1"/>
    <dgm:cxn modelId="{6AF81B41-8C06-404D-AAC2-99FDA812FE49}" type="presParOf" srcId="{FC552BD8-6714-482D-8FFD-9FF8A085C0B5}" destId="{9C354A2B-FBEB-44F0-B554-1BDC7F6726DD}" srcOrd="2" destOrd="0" presId="urn:microsoft.com/office/officeart/2005/8/layout/hierarchy1"/>
    <dgm:cxn modelId="{8B93D188-4035-4A0A-88D5-E6E56084537B}" type="presParOf" srcId="{FC552BD8-6714-482D-8FFD-9FF8A085C0B5}" destId="{52A8EEC4-5D86-4C41-9ACA-277D417D2392}" srcOrd="3" destOrd="0" presId="urn:microsoft.com/office/officeart/2005/8/layout/hierarchy1"/>
    <dgm:cxn modelId="{E0FF9428-5A74-41B3-A05A-AC4FA6437618}" type="presParOf" srcId="{52A8EEC4-5D86-4C41-9ACA-277D417D2392}" destId="{B7B61487-253E-4EF6-A75A-22FC9931C0E6}" srcOrd="0" destOrd="0" presId="urn:microsoft.com/office/officeart/2005/8/layout/hierarchy1"/>
    <dgm:cxn modelId="{98A9C292-9A33-401B-95BF-907375EE56BD}" type="presParOf" srcId="{B7B61487-253E-4EF6-A75A-22FC9931C0E6}" destId="{B659E393-E18D-4D90-913B-BA7F036DB199}" srcOrd="0" destOrd="0" presId="urn:microsoft.com/office/officeart/2005/8/layout/hierarchy1"/>
    <dgm:cxn modelId="{04C38F5D-BD1E-43EE-B687-2CC2C2C09336}" type="presParOf" srcId="{B7B61487-253E-4EF6-A75A-22FC9931C0E6}" destId="{4998C62A-7E4E-4901-B206-723797D30F06}" srcOrd="1" destOrd="0" presId="urn:microsoft.com/office/officeart/2005/8/layout/hierarchy1"/>
    <dgm:cxn modelId="{FC536E7C-6531-4C46-BCE0-9E5E92737FA1}" type="presParOf" srcId="{52A8EEC4-5D86-4C41-9ACA-277D417D2392}" destId="{219D3F1D-AD4C-46F2-AB6F-20C68FD91EB0}" srcOrd="1" destOrd="0" presId="urn:microsoft.com/office/officeart/2005/8/layout/hierarchy1"/>
    <dgm:cxn modelId="{0F7C665A-6BE6-406C-9B5F-BDB2990E3A78}" type="presParOf" srcId="{219D3F1D-AD4C-46F2-AB6F-20C68FD91EB0}" destId="{6C030E22-2EA1-4B91-A0AE-1D889C433CF2}" srcOrd="0" destOrd="0" presId="urn:microsoft.com/office/officeart/2005/8/layout/hierarchy1"/>
    <dgm:cxn modelId="{260E40E9-AC42-45F1-855A-EDE20661F40A}" type="presParOf" srcId="{219D3F1D-AD4C-46F2-AB6F-20C68FD91EB0}" destId="{F958AF76-87E9-4986-8868-31461D27C9C4}" srcOrd="1" destOrd="0" presId="urn:microsoft.com/office/officeart/2005/8/layout/hierarchy1"/>
    <dgm:cxn modelId="{4FD44178-5502-47C6-A16C-936ED32B1AE3}" type="presParOf" srcId="{F958AF76-87E9-4986-8868-31461D27C9C4}" destId="{12B8E1FF-F101-4C0D-A72F-C7022C68408A}" srcOrd="0" destOrd="0" presId="urn:microsoft.com/office/officeart/2005/8/layout/hierarchy1"/>
    <dgm:cxn modelId="{7835FCF7-66DA-499F-AE5F-A9C68BF08730}" type="presParOf" srcId="{12B8E1FF-F101-4C0D-A72F-C7022C68408A}" destId="{1ECCEA23-60BC-4899-BEFF-355781761D2D}" srcOrd="0" destOrd="0" presId="urn:microsoft.com/office/officeart/2005/8/layout/hierarchy1"/>
    <dgm:cxn modelId="{BC583B38-5F94-4499-BB8D-7A83D43DF536}" type="presParOf" srcId="{12B8E1FF-F101-4C0D-A72F-C7022C68408A}" destId="{19C253B6-55C7-49F3-8BD3-5F2A716354DB}" srcOrd="1" destOrd="0" presId="urn:microsoft.com/office/officeart/2005/8/layout/hierarchy1"/>
    <dgm:cxn modelId="{315E2517-D987-413E-A937-F944C4913C91}" type="presParOf" srcId="{F958AF76-87E9-4986-8868-31461D27C9C4}" destId="{B65457ED-FF0E-445D-A601-2C55E574AD4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ECB08-8AB0-4877-8515-4E9350EDD61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l-GR"/>
        </a:p>
      </dgm:t>
    </dgm:pt>
    <dgm:pt modelId="{B8F7C0AE-5842-49D3-9C79-5484D3266695}">
      <dgm:prSet phldrT="[Κείμενο]"/>
      <dgm:spPr/>
      <dgm:t>
        <a:bodyPr/>
        <a:lstStyle/>
        <a:p>
          <a:r>
            <a:rPr lang="el-GR" b="1" dirty="0" smtClean="0"/>
            <a:t>Πόροι</a:t>
          </a:r>
          <a:r>
            <a:rPr lang="el-GR" dirty="0" smtClean="0"/>
            <a:t>:              υλικοί, </a:t>
          </a:r>
        </a:p>
        <a:p>
          <a:r>
            <a:rPr lang="el-GR" dirty="0" smtClean="0"/>
            <a:t>άυλοι </a:t>
          </a:r>
          <a:endParaRPr lang="el-GR" dirty="0"/>
        </a:p>
      </dgm:t>
    </dgm:pt>
    <dgm:pt modelId="{509625B5-746D-42B6-A0F5-0437EBBC6934}" type="parTrans" cxnId="{FD6CB0F6-CEC6-4613-99EF-12476F698E8F}">
      <dgm:prSet/>
      <dgm:spPr/>
      <dgm:t>
        <a:bodyPr/>
        <a:lstStyle/>
        <a:p>
          <a:endParaRPr lang="el-GR"/>
        </a:p>
      </dgm:t>
    </dgm:pt>
    <dgm:pt modelId="{41A573A3-5746-43BD-ACE2-0728580BE9EB}" type="sibTrans" cxnId="{FD6CB0F6-CEC6-4613-99EF-12476F698E8F}">
      <dgm:prSet/>
      <dgm:spPr/>
      <dgm:t>
        <a:bodyPr/>
        <a:lstStyle/>
        <a:p>
          <a:endParaRPr lang="el-GR"/>
        </a:p>
      </dgm:t>
    </dgm:pt>
    <dgm:pt modelId="{28070DBF-E585-477A-B0E7-CC331405B94E}">
      <dgm:prSet phldrT="[Κείμενο]"/>
      <dgm:spPr/>
      <dgm:t>
        <a:bodyPr/>
        <a:lstStyle/>
        <a:p>
          <a:r>
            <a:rPr lang="el-GR" b="1" dirty="0" smtClean="0"/>
            <a:t>Ικανότητες: </a:t>
          </a:r>
        </a:p>
        <a:p>
          <a:r>
            <a:rPr lang="el-GR" dirty="0" smtClean="0"/>
            <a:t>Οριακές, Θεμελιώδεις / Μοναδικές</a:t>
          </a:r>
          <a:endParaRPr lang="el-GR" dirty="0"/>
        </a:p>
      </dgm:t>
    </dgm:pt>
    <dgm:pt modelId="{0F443998-C751-4F14-A0A5-7D1ABE381843}" type="parTrans" cxnId="{ED1D14E1-FD74-4E7A-B843-F40295B4161B}">
      <dgm:prSet/>
      <dgm:spPr/>
      <dgm:t>
        <a:bodyPr/>
        <a:lstStyle/>
        <a:p>
          <a:endParaRPr lang="el-GR"/>
        </a:p>
      </dgm:t>
    </dgm:pt>
    <dgm:pt modelId="{CCCC3C39-9EBE-4B31-B5AE-467003F25469}" type="sibTrans" cxnId="{ED1D14E1-FD74-4E7A-B843-F40295B4161B}">
      <dgm:prSet/>
      <dgm:spPr/>
      <dgm:t>
        <a:bodyPr/>
        <a:lstStyle/>
        <a:p>
          <a:endParaRPr lang="el-GR"/>
        </a:p>
      </dgm:t>
    </dgm:pt>
    <dgm:pt modelId="{C205F1DB-1CDB-4B01-B388-A56C83F34A26}">
      <dgm:prSet phldrT="[Κείμενο]"/>
      <dgm:spPr/>
      <dgm:t>
        <a:bodyPr/>
        <a:lstStyle/>
        <a:p>
          <a:r>
            <a:rPr lang="el-GR" b="1" dirty="0" smtClean="0"/>
            <a:t>Στρατηγική Ανταγωνιστικότητα</a:t>
          </a:r>
          <a:endParaRPr lang="el-GR" b="1" dirty="0"/>
        </a:p>
      </dgm:t>
    </dgm:pt>
    <dgm:pt modelId="{ECDA16FB-34BE-48CA-BCCA-DAC0FA58F214}" type="parTrans" cxnId="{C23F09D9-A4F7-4B88-83BA-0F35D67CA5E7}">
      <dgm:prSet/>
      <dgm:spPr/>
      <dgm:t>
        <a:bodyPr/>
        <a:lstStyle/>
        <a:p>
          <a:endParaRPr lang="el-GR"/>
        </a:p>
      </dgm:t>
    </dgm:pt>
    <dgm:pt modelId="{CF049FC4-3928-4B45-A73F-21F3BC425F7F}" type="sibTrans" cxnId="{C23F09D9-A4F7-4B88-83BA-0F35D67CA5E7}">
      <dgm:prSet/>
      <dgm:spPr/>
      <dgm:t>
        <a:bodyPr/>
        <a:lstStyle/>
        <a:p>
          <a:endParaRPr lang="el-GR"/>
        </a:p>
      </dgm:t>
    </dgm:pt>
    <dgm:pt modelId="{7DB72D78-1B86-4DED-B901-79780DD98BE9}">
      <dgm:prSet/>
      <dgm:spPr/>
      <dgm:t>
        <a:bodyPr/>
        <a:lstStyle/>
        <a:p>
          <a:r>
            <a:rPr lang="el-GR" dirty="0" smtClean="0"/>
            <a:t>Ανακαλύπτοντας τις μοναδικές ικανότητες</a:t>
          </a:r>
          <a:endParaRPr lang="el-GR" dirty="0"/>
        </a:p>
      </dgm:t>
    </dgm:pt>
    <dgm:pt modelId="{B96B4CF6-0F48-439C-9F32-CCD5D971E639}" type="parTrans" cxnId="{51780D5B-D0BA-4777-9A09-DAD27D6C5895}">
      <dgm:prSet/>
      <dgm:spPr/>
      <dgm:t>
        <a:bodyPr/>
        <a:lstStyle/>
        <a:p>
          <a:endParaRPr lang="el-GR"/>
        </a:p>
      </dgm:t>
    </dgm:pt>
    <dgm:pt modelId="{A3EA8328-A7F1-4085-9AFE-4B78AAFB3E14}" type="sibTrans" cxnId="{51780D5B-D0BA-4777-9A09-DAD27D6C5895}">
      <dgm:prSet/>
      <dgm:spPr/>
      <dgm:t>
        <a:bodyPr/>
        <a:lstStyle/>
        <a:p>
          <a:endParaRPr lang="el-GR"/>
        </a:p>
      </dgm:t>
    </dgm:pt>
    <dgm:pt modelId="{664A717F-164F-4AB2-A1C8-86EA090FAF95}">
      <dgm:prSet/>
      <dgm:spPr/>
      <dgm:t>
        <a:bodyPr/>
        <a:lstStyle/>
        <a:p>
          <a:r>
            <a:rPr lang="el-GR" b="1" dirty="0" smtClean="0"/>
            <a:t>Ανταγωνιστικό Πλεονέκτημα</a:t>
          </a:r>
          <a:endParaRPr lang="el-GR" b="1" dirty="0"/>
        </a:p>
      </dgm:t>
    </dgm:pt>
    <dgm:pt modelId="{9EF905D1-C0FC-4BF8-9D6F-C491BC024A5F}" type="parTrans" cxnId="{202D65B7-94B6-4FCC-9E7D-40F6E2580FFC}">
      <dgm:prSet/>
      <dgm:spPr/>
      <dgm:t>
        <a:bodyPr/>
        <a:lstStyle/>
        <a:p>
          <a:endParaRPr lang="el-GR"/>
        </a:p>
      </dgm:t>
    </dgm:pt>
    <dgm:pt modelId="{010A22AA-8A0E-4C01-B09F-CD9ED6D32670}" type="sibTrans" cxnId="{202D65B7-94B6-4FCC-9E7D-40F6E2580FFC}">
      <dgm:prSet/>
      <dgm:spPr/>
      <dgm:t>
        <a:bodyPr/>
        <a:lstStyle/>
        <a:p>
          <a:endParaRPr lang="el-GR"/>
        </a:p>
      </dgm:t>
    </dgm:pt>
    <dgm:pt modelId="{61BB01FD-E58D-4507-8BF2-9C131974F15F}">
      <dgm:prSet/>
      <dgm:spPr/>
      <dgm:t>
        <a:bodyPr/>
        <a:lstStyle/>
        <a:p>
          <a:r>
            <a:rPr lang="el-GR" b="1" dirty="0" smtClean="0"/>
            <a:t>Θεμελιώδεις/ μοναδικές ικανότητες</a:t>
          </a:r>
          <a:endParaRPr lang="el-GR" b="1" dirty="0"/>
        </a:p>
      </dgm:t>
    </dgm:pt>
    <dgm:pt modelId="{F9F91BF1-C119-4F74-AD7E-243344C408C7}" type="parTrans" cxnId="{5089848E-9E1F-4C6E-AD26-100A1032A4C3}">
      <dgm:prSet/>
      <dgm:spPr/>
      <dgm:t>
        <a:bodyPr/>
        <a:lstStyle/>
        <a:p>
          <a:endParaRPr lang="el-GR"/>
        </a:p>
      </dgm:t>
    </dgm:pt>
    <dgm:pt modelId="{6BE33F2B-BD03-411E-B18F-FDC223822C5E}" type="sibTrans" cxnId="{5089848E-9E1F-4C6E-AD26-100A1032A4C3}">
      <dgm:prSet/>
      <dgm:spPr/>
      <dgm:t>
        <a:bodyPr/>
        <a:lstStyle/>
        <a:p>
          <a:endParaRPr lang="el-GR"/>
        </a:p>
      </dgm:t>
    </dgm:pt>
    <dgm:pt modelId="{59CA15C9-9FCC-4CA2-8E9A-B83F69280774}" type="pres">
      <dgm:prSet presAssocID="{C85ECB08-8AB0-4877-8515-4E9350EDD616}" presName="rootnode" presStyleCnt="0">
        <dgm:presLayoutVars>
          <dgm:chMax/>
          <dgm:chPref/>
          <dgm:dir/>
          <dgm:animLvl val="lvl"/>
        </dgm:presLayoutVars>
      </dgm:prSet>
      <dgm:spPr/>
      <dgm:t>
        <a:bodyPr/>
        <a:lstStyle/>
        <a:p>
          <a:endParaRPr lang="el-GR"/>
        </a:p>
      </dgm:t>
    </dgm:pt>
    <dgm:pt modelId="{94E88FBA-245A-4B10-BAD8-0E25A591E809}" type="pres">
      <dgm:prSet presAssocID="{B8F7C0AE-5842-49D3-9C79-5484D3266695}" presName="composite" presStyleCnt="0"/>
      <dgm:spPr/>
    </dgm:pt>
    <dgm:pt modelId="{D6F8B6AC-F736-401A-BEEA-E978E8458F19}" type="pres">
      <dgm:prSet presAssocID="{B8F7C0AE-5842-49D3-9C79-5484D3266695}" presName="LShape" presStyleLbl="alignNode1" presStyleIdx="0" presStyleCnt="11"/>
      <dgm:spPr/>
    </dgm:pt>
    <dgm:pt modelId="{1C852F16-F70F-4588-83D3-0169003153BB}" type="pres">
      <dgm:prSet presAssocID="{B8F7C0AE-5842-49D3-9C79-5484D3266695}" presName="ParentText" presStyleLbl="revTx" presStyleIdx="0" presStyleCnt="6">
        <dgm:presLayoutVars>
          <dgm:chMax val="0"/>
          <dgm:chPref val="0"/>
          <dgm:bulletEnabled val="1"/>
        </dgm:presLayoutVars>
      </dgm:prSet>
      <dgm:spPr/>
      <dgm:t>
        <a:bodyPr/>
        <a:lstStyle/>
        <a:p>
          <a:endParaRPr lang="el-GR"/>
        </a:p>
      </dgm:t>
    </dgm:pt>
    <dgm:pt modelId="{B9F6DDB8-1868-4EBB-80F0-007F44E9ECF8}" type="pres">
      <dgm:prSet presAssocID="{B8F7C0AE-5842-49D3-9C79-5484D3266695}" presName="Triangle" presStyleLbl="alignNode1" presStyleIdx="1" presStyleCnt="11"/>
      <dgm:spPr/>
    </dgm:pt>
    <dgm:pt modelId="{E07E356E-1320-4F37-90FD-67E204F13A32}" type="pres">
      <dgm:prSet presAssocID="{41A573A3-5746-43BD-ACE2-0728580BE9EB}" presName="sibTrans" presStyleCnt="0"/>
      <dgm:spPr/>
    </dgm:pt>
    <dgm:pt modelId="{811FDE84-22CD-49E0-9364-40FA532706FB}" type="pres">
      <dgm:prSet presAssocID="{41A573A3-5746-43BD-ACE2-0728580BE9EB}" presName="space" presStyleCnt="0"/>
      <dgm:spPr/>
    </dgm:pt>
    <dgm:pt modelId="{F6E07101-B935-4C1D-BD73-DDCBBAA9687E}" type="pres">
      <dgm:prSet presAssocID="{28070DBF-E585-477A-B0E7-CC331405B94E}" presName="composite" presStyleCnt="0"/>
      <dgm:spPr/>
    </dgm:pt>
    <dgm:pt modelId="{128304E0-A890-4631-A02F-D39FE2BC9EFE}" type="pres">
      <dgm:prSet presAssocID="{28070DBF-E585-477A-B0E7-CC331405B94E}" presName="LShape" presStyleLbl="alignNode1" presStyleIdx="2" presStyleCnt="11"/>
      <dgm:spPr/>
    </dgm:pt>
    <dgm:pt modelId="{319A8A21-9EC7-4AEB-987A-4809B92D0E00}" type="pres">
      <dgm:prSet presAssocID="{28070DBF-E585-477A-B0E7-CC331405B94E}" presName="ParentText" presStyleLbl="revTx" presStyleIdx="1" presStyleCnt="6" custScaleY="95403">
        <dgm:presLayoutVars>
          <dgm:chMax val="0"/>
          <dgm:chPref val="0"/>
          <dgm:bulletEnabled val="1"/>
        </dgm:presLayoutVars>
      </dgm:prSet>
      <dgm:spPr/>
      <dgm:t>
        <a:bodyPr/>
        <a:lstStyle/>
        <a:p>
          <a:endParaRPr lang="el-GR"/>
        </a:p>
      </dgm:t>
    </dgm:pt>
    <dgm:pt modelId="{AB3C764E-B23A-47AD-B463-C788CBBF79B7}" type="pres">
      <dgm:prSet presAssocID="{28070DBF-E585-477A-B0E7-CC331405B94E}" presName="Triangle" presStyleLbl="alignNode1" presStyleIdx="3" presStyleCnt="11"/>
      <dgm:spPr/>
    </dgm:pt>
    <dgm:pt modelId="{96F39910-E908-48FC-818C-CD443F069AC2}" type="pres">
      <dgm:prSet presAssocID="{CCCC3C39-9EBE-4B31-B5AE-467003F25469}" presName="sibTrans" presStyleCnt="0"/>
      <dgm:spPr/>
    </dgm:pt>
    <dgm:pt modelId="{CF028F2A-D2E9-46C2-8C44-0F4A7070B21C}" type="pres">
      <dgm:prSet presAssocID="{CCCC3C39-9EBE-4B31-B5AE-467003F25469}" presName="space" presStyleCnt="0"/>
      <dgm:spPr/>
    </dgm:pt>
    <dgm:pt modelId="{670E9CC5-BC5C-44AB-9E1F-8D590978B147}" type="pres">
      <dgm:prSet presAssocID="{61BB01FD-E58D-4507-8BF2-9C131974F15F}" presName="composite" presStyleCnt="0"/>
      <dgm:spPr/>
    </dgm:pt>
    <dgm:pt modelId="{FA33FFD8-B905-4763-AC41-600349F322FE}" type="pres">
      <dgm:prSet presAssocID="{61BB01FD-E58D-4507-8BF2-9C131974F15F}" presName="LShape" presStyleLbl="alignNode1" presStyleIdx="4" presStyleCnt="11"/>
      <dgm:spPr/>
    </dgm:pt>
    <dgm:pt modelId="{B7165E2B-C4BD-4A27-A7A4-B8F098CB1F65}" type="pres">
      <dgm:prSet presAssocID="{61BB01FD-E58D-4507-8BF2-9C131974F15F}" presName="ParentText" presStyleLbl="revTx" presStyleIdx="2" presStyleCnt="6">
        <dgm:presLayoutVars>
          <dgm:chMax val="0"/>
          <dgm:chPref val="0"/>
          <dgm:bulletEnabled val="1"/>
        </dgm:presLayoutVars>
      </dgm:prSet>
      <dgm:spPr/>
      <dgm:t>
        <a:bodyPr/>
        <a:lstStyle/>
        <a:p>
          <a:endParaRPr lang="el-GR"/>
        </a:p>
      </dgm:t>
    </dgm:pt>
    <dgm:pt modelId="{59ACD656-399D-4B51-A25C-8E8F4D8390E0}" type="pres">
      <dgm:prSet presAssocID="{61BB01FD-E58D-4507-8BF2-9C131974F15F}" presName="Triangle" presStyleLbl="alignNode1" presStyleIdx="5" presStyleCnt="11"/>
      <dgm:spPr/>
    </dgm:pt>
    <dgm:pt modelId="{731D21E3-3411-4E2A-872D-C742E710EF97}" type="pres">
      <dgm:prSet presAssocID="{6BE33F2B-BD03-411E-B18F-FDC223822C5E}" presName="sibTrans" presStyleCnt="0"/>
      <dgm:spPr/>
    </dgm:pt>
    <dgm:pt modelId="{EC469615-4FC6-4420-8599-8D3988610608}" type="pres">
      <dgm:prSet presAssocID="{6BE33F2B-BD03-411E-B18F-FDC223822C5E}" presName="space" presStyleCnt="0"/>
      <dgm:spPr/>
    </dgm:pt>
    <dgm:pt modelId="{9578E799-B1BE-4397-9979-13305AFA82A6}" type="pres">
      <dgm:prSet presAssocID="{7DB72D78-1B86-4DED-B901-79780DD98BE9}" presName="composite" presStyleCnt="0"/>
      <dgm:spPr/>
    </dgm:pt>
    <dgm:pt modelId="{265130AE-085F-4297-A09A-716973171D01}" type="pres">
      <dgm:prSet presAssocID="{7DB72D78-1B86-4DED-B901-79780DD98BE9}" presName="LShape" presStyleLbl="alignNode1" presStyleIdx="6" presStyleCnt="11">
        <dgm:style>
          <a:lnRef idx="2">
            <a:schemeClr val="accent1"/>
          </a:lnRef>
          <a:fillRef idx="1">
            <a:schemeClr val="lt1"/>
          </a:fillRef>
          <a:effectRef idx="0">
            <a:schemeClr val="accent1"/>
          </a:effectRef>
          <a:fontRef idx="minor">
            <a:schemeClr val="dk1"/>
          </a:fontRef>
        </dgm:style>
      </dgm:prSet>
      <dgm:spPr>
        <a:prstGeom prst="roundRect">
          <a:avLst/>
        </a:prstGeom>
      </dgm:spPr>
    </dgm:pt>
    <dgm:pt modelId="{AEEDEE69-78AE-4FF4-98BD-6C1D6B7AE67D}" type="pres">
      <dgm:prSet presAssocID="{7DB72D78-1B86-4DED-B901-79780DD98BE9}" presName="ParentText" presStyleLbl="revTx" presStyleIdx="3" presStyleCnt="6">
        <dgm:presLayoutVars>
          <dgm:chMax val="0"/>
          <dgm:chPref val="0"/>
          <dgm:bulletEnabled val="1"/>
        </dgm:presLayoutVars>
      </dgm:prSet>
      <dgm:spPr/>
      <dgm:t>
        <a:bodyPr/>
        <a:lstStyle/>
        <a:p>
          <a:endParaRPr lang="el-GR"/>
        </a:p>
      </dgm:t>
    </dgm:pt>
    <dgm:pt modelId="{FEFC0DBD-6B47-422C-AE3F-24D6397DDE70}" type="pres">
      <dgm:prSet presAssocID="{7DB72D78-1B86-4DED-B901-79780DD98BE9}" presName="Triangle" presStyleLbl="alignNode1" presStyleIdx="7" presStyleCnt="11"/>
      <dgm:spPr/>
    </dgm:pt>
    <dgm:pt modelId="{A6F79685-73F6-45F6-A241-B0CF2B5B8CF7}" type="pres">
      <dgm:prSet presAssocID="{A3EA8328-A7F1-4085-9AFE-4B78AAFB3E14}" presName="sibTrans" presStyleCnt="0"/>
      <dgm:spPr/>
    </dgm:pt>
    <dgm:pt modelId="{475AA9C6-E88D-4121-B431-935507072B75}" type="pres">
      <dgm:prSet presAssocID="{A3EA8328-A7F1-4085-9AFE-4B78AAFB3E14}" presName="space" presStyleCnt="0"/>
      <dgm:spPr/>
    </dgm:pt>
    <dgm:pt modelId="{A3C15D01-6A83-40F7-A5F8-FF6A4DFA00BF}" type="pres">
      <dgm:prSet presAssocID="{664A717F-164F-4AB2-A1C8-86EA090FAF95}" presName="composite" presStyleCnt="0"/>
      <dgm:spPr/>
    </dgm:pt>
    <dgm:pt modelId="{16EA825B-56D4-44F3-90B8-E84F40C4BC79}" type="pres">
      <dgm:prSet presAssocID="{664A717F-164F-4AB2-A1C8-86EA090FAF95}" presName="LShape" presStyleLbl="alignNode1" presStyleIdx="8" presStyleCnt="11"/>
      <dgm:spPr/>
    </dgm:pt>
    <dgm:pt modelId="{D514EADE-3345-49CA-B8DC-25BDC50F94A5}" type="pres">
      <dgm:prSet presAssocID="{664A717F-164F-4AB2-A1C8-86EA090FAF95}" presName="ParentText" presStyleLbl="revTx" presStyleIdx="4" presStyleCnt="6">
        <dgm:presLayoutVars>
          <dgm:chMax val="0"/>
          <dgm:chPref val="0"/>
          <dgm:bulletEnabled val="1"/>
        </dgm:presLayoutVars>
      </dgm:prSet>
      <dgm:spPr/>
      <dgm:t>
        <a:bodyPr/>
        <a:lstStyle/>
        <a:p>
          <a:endParaRPr lang="el-GR"/>
        </a:p>
      </dgm:t>
    </dgm:pt>
    <dgm:pt modelId="{C971EA5A-863C-43F9-B88A-C67608C9F882}" type="pres">
      <dgm:prSet presAssocID="{664A717F-164F-4AB2-A1C8-86EA090FAF95}" presName="Triangle" presStyleLbl="alignNode1" presStyleIdx="9" presStyleCnt="11"/>
      <dgm:spPr/>
    </dgm:pt>
    <dgm:pt modelId="{D90F32E3-4995-4FA4-AC5B-B844A571A639}" type="pres">
      <dgm:prSet presAssocID="{010A22AA-8A0E-4C01-B09F-CD9ED6D32670}" presName="sibTrans" presStyleCnt="0"/>
      <dgm:spPr/>
    </dgm:pt>
    <dgm:pt modelId="{B6BCA4B2-4E8A-4FF9-87F8-88F87FA9792A}" type="pres">
      <dgm:prSet presAssocID="{010A22AA-8A0E-4C01-B09F-CD9ED6D32670}" presName="space" presStyleCnt="0"/>
      <dgm:spPr/>
    </dgm:pt>
    <dgm:pt modelId="{9CDBB8D9-404C-4685-8107-30C3D9A8C105}" type="pres">
      <dgm:prSet presAssocID="{C205F1DB-1CDB-4B01-B388-A56C83F34A26}" presName="composite" presStyleCnt="0"/>
      <dgm:spPr/>
    </dgm:pt>
    <dgm:pt modelId="{F31270F6-DCAB-4822-A928-26818C3B92AB}" type="pres">
      <dgm:prSet presAssocID="{C205F1DB-1CDB-4B01-B388-A56C83F34A26}" presName="LShape" presStyleLbl="alignNode1" presStyleIdx="10" presStyleCnt="11"/>
      <dgm:spPr/>
    </dgm:pt>
    <dgm:pt modelId="{39FB51C9-2267-400B-9AE1-39950DAC62F9}" type="pres">
      <dgm:prSet presAssocID="{C205F1DB-1CDB-4B01-B388-A56C83F34A26}" presName="ParentText" presStyleLbl="revTx" presStyleIdx="5" presStyleCnt="6">
        <dgm:presLayoutVars>
          <dgm:chMax val="0"/>
          <dgm:chPref val="0"/>
          <dgm:bulletEnabled val="1"/>
        </dgm:presLayoutVars>
      </dgm:prSet>
      <dgm:spPr/>
      <dgm:t>
        <a:bodyPr/>
        <a:lstStyle/>
        <a:p>
          <a:endParaRPr lang="el-GR"/>
        </a:p>
      </dgm:t>
    </dgm:pt>
  </dgm:ptLst>
  <dgm:cxnLst>
    <dgm:cxn modelId="{FD6CB0F6-CEC6-4613-99EF-12476F698E8F}" srcId="{C85ECB08-8AB0-4877-8515-4E9350EDD616}" destId="{B8F7C0AE-5842-49D3-9C79-5484D3266695}" srcOrd="0" destOrd="0" parTransId="{509625B5-746D-42B6-A0F5-0437EBBC6934}" sibTransId="{41A573A3-5746-43BD-ACE2-0728580BE9EB}"/>
    <dgm:cxn modelId="{D94916BA-1AE3-4F61-82A9-9E12E61BB8EF}" type="presOf" srcId="{7DB72D78-1B86-4DED-B901-79780DD98BE9}" destId="{AEEDEE69-78AE-4FF4-98BD-6C1D6B7AE67D}" srcOrd="0" destOrd="0" presId="urn:microsoft.com/office/officeart/2009/3/layout/StepUpProcess"/>
    <dgm:cxn modelId="{902C92B9-79B9-4D1B-AEA0-47646D2F607B}" type="presOf" srcId="{664A717F-164F-4AB2-A1C8-86EA090FAF95}" destId="{D514EADE-3345-49CA-B8DC-25BDC50F94A5}" srcOrd="0" destOrd="0" presId="urn:microsoft.com/office/officeart/2009/3/layout/StepUpProcess"/>
    <dgm:cxn modelId="{202D65B7-94B6-4FCC-9E7D-40F6E2580FFC}" srcId="{C85ECB08-8AB0-4877-8515-4E9350EDD616}" destId="{664A717F-164F-4AB2-A1C8-86EA090FAF95}" srcOrd="4" destOrd="0" parTransId="{9EF905D1-C0FC-4BF8-9D6F-C491BC024A5F}" sibTransId="{010A22AA-8A0E-4C01-B09F-CD9ED6D32670}"/>
    <dgm:cxn modelId="{5089848E-9E1F-4C6E-AD26-100A1032A4C3}" srcId="{C85ECB08-8AB0-4877-8515-4E9350EDD616}" destId="{61BB01FD-E58D-4507-8BF2-9C131974F15F}" srcOrd="2" destOrd="0" parTransId="{F9F91BF1-C119-4F74-AD7E-243344C408C7}" sibTransId="{6BE33F2B-BD03-411E-B18F-FDC223822C5E}"/>
    <dgm:cxn modelId="{D20313F4-2CF2-42D2-B670-FAA4E5100E6F}" type="presOf" srcId="{B8F7C0AE-5842-49D3-9C79-5484D3266695}" destId="{1C852F16-F70F-4588-83D3-0169003153BB}" srcOrd="0" destOrd="0" presId="urn:microsoft.com/office/officeart/2009/3/layout/StepUpProcess"/>
    <dgm:cxn modelId="{51780D5B-D0BA-4777-9A09-DAD27D6C5895}" srcId="{C85ECB08-8AB0-4877-8515-4E9350EDD616}" destId="{7DB72D78-1B86-4DED-B901-79780DD98BE9}" srcOrd="3" destOrd="0" parTransId="{B96B4CF6-0F48-439C-9F32-CCD5D971E639}" sibTransId="{A3EA8328-A7F1-4085-9AFE-4B78AAFB3E14}"/>
    <dgm:cxn modelId="{91A9AE73-89C5-4DA9-AF7C-80218525FDC7}" type="presOf" srcId="{C205F1DB-1CDB-4B01-B388-A56C83F34A26}" destId="{39FB51C9-2267-400B-9AE1-39950DAC62F9}" srcOrd="0" destOrd="0" presId="urn:microsoft.com/office/officeart/2009/3/layout/StepUpProcess"/>
    <dgm:cxn modelId="{D8194FFF-AD63-42D8-9117-2EC052D3BD13}" type="presOf" srcId="{61BB01FD-E58D-4507-8BF2-9C131974F15F}" destId="{B7165E2B-C4BD-4A27-A7A4-B8F098CB1F65}" srcOrd="0" destOrd="0" presId="urn:microsoft.com/office/officeart/2009/3/layout/StepUpProcess"/>
    <dgm:cxn modelId="{ED1D14E1-FD74-4E7A-B843-F40295B4161B}" srcId="{C85ECB08-8AB0-4877-8515-4E9350EDD616}" destId="{28070DBF-E585-477A-B0E7-CC331405B94E}" srcOrd="1" destOrd="0" parTransId="{0F443998-C751-4F14-A0A5-7D1ABE381843}" sibTransId="{CCCC3C39-9EBE-4B31-B5AE-467003F25469}"/>
    <dgm:cxn modelId="{5337027A-51E4-477E-BF06-43DABD55B268}" type="presOf" srcId="{C85ECB08-8AB0-4877-8515-4E9350EDD616}" destId="{59CA15C9-9FCC-4CA2-8E9A-B83F69280774}" srcOrd="0" destOrd="0" presId="urn:microsoft.com/office/officeart/2009/3/layout/StepUpProcess"/>
    <dgm:cxn modelId="{7CE6B34D-887C-4AF9-840B-A0D441B4C0F0}" type="presOf" srcId="{28070DBF-E585-477A-B0E7-CC331405B94E}" destId="{319A8A21-9EC7-4AEB-987A-4809B92D0E00}" srcOrd="0" destOrd="0" presId="urn:microsoft.com/office/officeart/2009/3/layout/StepUpProcess"/>
    <dgm:cxn modelId="{C23F09D9-A4F7-4B88-83BA-0F35D67CA5E7}" srcId="{C85ECB08-8AB0-4877-8515-4E9350EDD616}" destId="{C205F1DB-1CDB-4B01-B388-A56C83F34A26}" srcOrd="5" destOrd="0" parTransId="{ECDA16FB-34BE-48CA-BCCA-DAC0FA58F214}" sibTransId="{CF049FC4-3928-4B45-A73F-21F3BC425F7F}"/>
    <dgm:cxn modelId="{FBDBF9CA-89D1-44F5-96EB-AA6276AB7323}" type="presParOf" srcId="{59CA15C9-9FCC-4CA2-8E9A-B83F69280774}" destId="{94E88FBA-245A-4B10-BAD8-0E25A591E809}" srcOrd="0" destOrd="0" presId="urn:microsoft.com/office/officeart/2009/3/layout/StepUpProcess"/>
    <dgm:cxn modelId="{94CEC81C-644C-4962-9677-F1CE54C258C1}" type="presParOf" srcId="{94E88FBA-245A-4B10-BAD8-0E25A591E809}" destId="{D6F8B6AC-F736-401A-BEEA-E978E8458F19}" srcOrd="0" destOrd="0" presId="urn:microsoft.com/office/officeart/2009/3/layout/StepUpProcess"/>
    <dgm:cxn modelId="{ACED8755-D9C3-40AD-9BDE-8762B3579842}" type="presParOf" srcId="{94E88FBA-245A-4B10-BAD8-0E25A591E809}" destId="{1C852F16-F70F-4588-83D3-0169003153BB}" srcOrd="1" destOrd="0" presId="urn:microsoft.com/office/officeart/2009/3/layout/StepUpProcess"/>
    <dgm:cxn modelId="{3EB3E0A4-917C-4EC8-AB2F-7BEE796040CA}" type="presParOf" srcId="{94E88FBA-245A-4B10-BAD8-0E25A591E809}" destId="{B9F6DDB8-1868-4EBB-80F0-007F44E9ECF8}" srcOrd="2" destOrd="0" presId="urn:microsoft.com/office/officeart/2009/3/layout/StepUpProcess"/>
    <dgm:cxn modelId="{AC5856EA-0571-4A65-9D32-97CEEC0C6D1E}" type="presParOf" srcId="{59CA15C9-9FCC-4CA2-8E9A-B83F69280774}" destId="{E07E356E-1320-4F37-90FD-67E204F13A32}" srcOrd="1" destOrd="0" presId="urn:microsoft.com/office/officeart/2009/3/layout/StepUpProcess"/>
    <dgm:cxn modelId="{A14C15B3-B2A5-424B-AB08-78F65D83EEC3}" type="presParOf" srcId="{E07E356E-1320-4F37-90FD-67E204F13A32}" destId="{811FDE84-22CD-49E0-9364-40FA532706FB}" srcOrd="0" destOrd="0" presId="urn:microsoft.com/office/officeart/2009/3/layout/StepUpProcess"/>
    <dgm:cxn modelId="{C1CCFC08-8033-4566-960D-8283268D8D1D}" type="presParOf" srcId="{59CA15C9-9FCC-4CA2-8E9A-B83F69280774}" destId="{F6E07101-B935-4C1D-BD73-DDCBBAA9687E}" srcOrd="2" destOrd="0" presId="urn:microsoft.com/office/officeart/2009/3/layout/StepUpProcess"/>
    <dgm:cxn modelId="{762A3328-BA60-45A6-8BB7-4FC00ECC4A40}" type="presParOf" srcId="{F6E07101-B935-4C1D-BD73-DDCBBAA9687E}" destId="{128304E0-A890-4631-A02F-D39FE2BC9EFE}" srcOrd="0" destOrd="0" presId="urn:microsoft.com/office/officeart/2009/3/layout/StepUpProcess"/>
    <dgm:cxn modelId="{E12CFAC8-4282-4B63-89AE-677B5B8393B9}" type="presParOf" srcId="{F6E07101-B935-4C1D-BD73-DDCBBAA9687E}" destId="{319A8A21-9EC7-4AEB-987A-4809B92D0E00}" srcOrd="1" destOrd="0" presId="urn:microsoft.com/office/officeart/2009/3/layout/StepUpProcess"/>
    <dgm:cxn modelId="{7F6EA9FD-36E0-4EF2-8415-2D1A5BD7378D}" type="presParOf" srcId="{F6E07101-B935-4C1D-BD73-DDCBBAA9687E}" destId="{AB3C764E-B23A-47AD-B463-C788CBBF79B7}" srcOrd="2" destOrd="0" presId="urn:microsoft.com/office/officeart/2009/3/layout/StepUpProcess"/>
    <dgm:cxn modelId="{F5DF410F-FC09-4E33-827D-C3CBB05CC6F0}" type="presParOf" srcId="{59CA15C9-9FCC-4CA2-8E9A-B83F69280774}" destId="{96F39910-E908-48FC-818C-CD443F069AC2}" srcOrd="3" destOrd="0" presId="urn:microsoft.com/office/officeart/2009/3/layout/StepUpProcess"/>
    <dgm:cxn modelId="{676E6BA0-AC76-4EE7-84DF-37E4876293C9}" type="presParOf" srcId="{96F39910-E908-48FC-818C-CD443F069AC2}" destId="{CF028F2A-D2E9-46C2-8C44-0F4A7070B21C}" srcOrd="0" destOrd="0" presId="urn:microsoft.com/office/officeart/2009/3/layout/StepUpProcess"/>
    <dgm:cxn modelId="{3CFB6724-F08C-4C52-9B1B-5ADFACA5ADB6}" type="presParOf" srcId="{59CA15C9-9FCC-4CA2-8E9A-B83F69280774}" destId="{670E9CC5-BC5C-44AB-9E1F-8D590978B147}" srcOrd="4" destOrd="0" presId="urn:microsoft.com/office/officeart/2009/3/layout/StepUpProcess"/>
    <dgm:cxn modelId="{28359CD6-8385-43B4-92EF-5D161D7946C2}" type="presParOf" srcId="{670E9CC5-BC5C-44AB-9E1F-8D590978B147}" destId="{FA33FFD8-B905-4763-AC41-600349F322FE}" srcOrd="0" destOrd="0" presId="urn:microsoft.com/office/officeart/2009/3/layout/StepUpProcess"/>
    <dgm:cxn modelId="{BB9D9042-08DD-46CB-A842-A3EF94E5CD10}" type="presParOf" srcId="{670E9CC5-BC5C-44AB-9E1F-8D590978B147}" destId="{B7165E2B-C4BD-4A27-A7A4-B8F098CB1F65}" srcOrd="1" destOrd="0" presId="urn:microsoft.com/office/officeart/2009/3/layout/StepUpProcess"/>
    <dgm:cxn modelId="{D329DC8A-6823-4431-9D2F-CBB2B89BE936}" type="presParOf" srcId="{670E9CC5-BC5C-44AB-9E1F-8D590978B147}" destId="{59ACD656-399D-4B51-A25C-8E8F4D8390E0}" srcOrd="2" destOrd="0" presId="urn:microsoft.com/office/officeart/2009/3/layout/StepUpProcess"/>
    <dgm:cxn modelId="{EC3E4297-4D8C-4342-8576-C1823158F105}" type="presParOf" srcId="{59CA15C9-9FCC-4CA2-8E9A-B83F69280774}" destId="{731D21E3-3411-4E2A-872D-C742E710EF97}" srcOrd="5" destOrd="0" presId="urn:microsoft.com/office/officeart/2009/3/layout/StepUpProcess"/>
    <dgm:cxn modelId="{AE930AB9-8B2C-4B00-8B10-DF6D3416171E}" type="presParOf" srcId="{731D21E3-3411-4E2A-872D-C742E710EF97}" destId="{EC469615-4FC6-4420-8599-8D3988610608}" srcOrd="0" destOrd="0" presId="urn:microsoft.com/office/officeart/2009/3/layout/StepUpProcess"/>
    <dgm:cxn modelId="{63BDD3B7-C6B3-489B-9D9D-14CD89781C3F}" type="presParOf" srcId="{59CA15C9-9FCC-4CA2-8E9A-B83F69280774}" destId="{9578E799-B1BE-4397-9979-13305AFA82A6}" srcOrd="6" destOrd="0" presId="urn:microsoft.com/office/officeart/2009/3/layout/StepUpProcess"/>
    <dgm:cxn modelId="{1CB8CB9F-6DEF-4CD1-AA9D-1B42D059F8FB}" type="presParOf" srcId="{9578E799-B1BE-4397-9979-13305AFA82A6}" destId="{265130AE-085F-4297-A09A-716973171D01}" srcOrd="0" destOrd="0" presId="urn:microsoft.com/office/officeart/2009/3/layout/StepUpProcess"/>
    <dgm:cxn modelId="{4ECF1BC4-C1B7-4BAF-9557-CD3A0EF897F7}" type="presParOf" srcId="{9578E799-B1BE-4397-9979-13305AFA82A6}" destId="{AEEDEE69-78AE-4FF4-98BD-6C1D6B7AE67D}" srcOrd="1" destOrd="0" presId="urn:microsoft.com/office/officeart/2009/3/layout/StepUpProcess"/>
    <dgm:cxn modelId="{5641D844-1C77-4402-858A-D676CB3CA16C}" type="presParOf" srcId="{9578E799-B1BE-4397-9979-13305AFA82A6}" destId="{FEFC0DBD-6B47-422C-AE3F-24D6397DDE70}" srcOrd="2" destOrd="0" presId="urn:microsoft.com/office/officeart/2009/3/layout/StepUpProcess"/>
    <dgm:cxn modelId="{9F52B0AC-4D7E-415B-B59D-A2CFC3EB6F00}" type="presParOf" srcId="{59CA15C9-9FCC-4CA2-8E9A-B83F69280774}" destId="{A6F79685-73F6-45F6-A241-B0CF2B5B8CF7}" srcOrd="7" destOrd="0" presId="urn:microsoft.com/office/officeart/2009/3/layout/StepUpProcess"/>
    <dgm:cxn modelId="{B63175C3-2D8B-4E3B-9B2E-BB6E4A677191}" type="presParOf" srcId="{A6F79685-73F6-45F6-A241-B0CF2B5B8CF7}" destId="{475AA9C6-E88D-4121-B431-935507072B75}" srcOrd="0" destOrd="0" presId="urn:microsoft.com/office/officeart/2009/3/layout/StepUpProcess"/>
    <dgm:cxn modelId="{9EB4390A-06C8-45EA-A234-25C7EB039A4D}" type="presParOf" srcId="{59CA15C9-9FCC-4CA2-8E9A-B83F69280774}" destId="{A3C15D01-6A83-40F7-A5F8-FF6A4DFA00BF}" srcOrd="8" destOrd="0" presId="urn:microsoft.com/office/officeart/2009/3/layout/StepUpProcess"/>
    <dgm:cxn modelId="{AAAE2662-865C-41F0-84F3-FBF6CDE692A0}" type="presParOf" srcId="{A3C15D01-6A83-40F7-A5F8-FF6A4DFA00BF}" destId="{16EA825B-56D4-44F3-90B8-E84F40C4BC79}" srcOrd="0" destOrd="0" presId="urn:microsoft.com/office/officeart/2009/3/layout/StepUpProcess"/>
    <dgm:cxn modelId="{8D85A1D6-1555-4BA0-905A-23FDDCE082E8}" type="presParOf" srcId="{A3C15D01-6A83-40F7-A5F8-FF6A4DFA00BF}" destId="{D514EADE-3345-49CA-B8DC-25BDC50F94A5}" srcOrd="1" destOrd="0" presId="urn:microsoft.com/office/officeart/2009/3/layout/StepUpProcess"/>
    <dgm:cxn modelId="{240EA8BD-3FB0-4059-999B-168343F1CE53}" type="presParOf" srcId="{A3C15D01-6A83-40F7-A5F8-FF6A4DFA00BF}" destId="{C971EA5A-863C-43F9-B88A-C67608C9F882}" srcOrd="2" destOrd="0" presId="urn:microsoft.com/office/officeart/2009/3/layout/StepUpProcess"/>
    <dgm:cxn modelId="{236483CE-F73F-49BA-A0FE-A55E8E37CDA1}" type="presParOf" srcId="{59CA15C9-9FCC-4CA2-8E9A-B83F69280774}" destId="{D90F32E3-4995-4FA4-AC5B-B844A571A639}" srcOrd="9" destOrd="0" presId="urn:microsoft.com/office/officeart/2009/3/layout/StepUpProcess"/>
    <dgm:cxn modelId="{97559CC1-7315-4C95-8DB3-9D6FDBFF4FB0}" type="presParOf" srcId="{D90F32E3-4995-4FA4-AC5B-B844A571A639}" destId="{B6BCA4B2-4E8A-4FF9-87F8-88F87FA9792A}" srcOrd="0" destOrd="0" presId="urn:microsoft.com/office/officeart/2009/3/layout/StepUpProcess"/>
    <dgm:cxn modelId="{E1A42379-A215-4582-83FC-21339265C11D}" type="presParOf" srcId="{59CA15C9-9FCC-4CA2-8E9A-B83F69280774}" destId="{9CDBB8D9-404C-4685-8107-30C3D9A8C105}" srcOrd="10" destOrd="0" presId="urn:microsoft.com/office/officeart/2009/3/layout/StepUpProcess"/>
    <dgm:cxn modelId="{21EFAF1C-84DD-400F-9F36-3CB5E3C49CEE}" type="presParOf" srcId="{9CDBB8D9-404C-4685-8107-30C3D9A8C105}" destId="{F31270F6-DCAB-4822-A928-26818C3B92AB}" srcOrd="0" destOrd="0" presId="urn:microsoft.com/office/officeart/2009/3/layout/StepUpProcess"/>
    <dgm:cxn modelId="{8E9B66E7-EFC7-4067-9CAF-90FF12C98E41}" type="presParOf" srcId="{9CDBB8D9-404C-4685-8107-30C3D9A8C105}" destId="{39FB51C9-2267-400B-9AE1-39950DAC62F9}"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55F478-A3F0-4C04-8E2E-A53661A2CF82}"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l-GR"/>
        </a:p>
      </dgm:t>
    </dgm:pt>
    <dgm:pt modelId="{1BFEFFBE-3833-492D-A597-CB0C69196DC0}">
      <dgm:prSet phldrT="[Κείμενο]"/>
      <dgm:spPr/>
      <dgm:t>
        <a:bodyPr/>
        <a:lstStyle/>
        <a:p>
          <a:r>
            <a:rPr lang="el-GR" dirty="0" smtClean="0"/>
            <a:t>Πως μία εταιρεία μπορεί να επιτύχει </a:t>
          </a:r>
          <a:r>
            <a:rPr lang="el-GR" b="1" dirty="0" smtClean="0"/>
            <a:t>ανταγωνιστικό πλεονέκτημα</a:t>
          </a:r>
          <a:r>
            <a:rPr lang="en-US" dirty="0" smtClean="0"/>
            <a:t>;</a:t>
          </a:r>
          <a:endParaRPr lang="el-GR" dirty="0"/>
        </a:p>
      </dgm:t>
    </dgm:pt>
    <dgm:pt modelId="{F26D2685-3B85-4E77-BB66-39C9BCCC39D9}" type="parTrans" cxnId="{F58B10F9-3308-430C-8ED2-2159F04FA2BA}">
      <dgm:prSet/>
      <dgm:spPr/>
      <dgm:t>
        <a:bodyPr/>
        <a:lstStyle/>
        <a:p>
          <a:endParaRPr lang="el-GR"/>
        </a:p>
      </dgm:t>
    </dgm:pt>
    <dgm:pt modelId="{87CD68EB-250D-481D-A441-45F6E1C3CC03}" type="sibTrans" cxnId="{F58B10F9-3308-430C-8ED2-2159F04FA2BA}">
      <dgm:prSet/>
      <dgm:spPr/>
      <dgm:t>
        <a:bodyPr/>
        <a:lstStyle/>
        <a:p>
          <a:endParaRPr lang="el-GR"/>
        </a:p>
      </dgm:t>
    </dgm:pt>
    <dgm:pt modelId="{A6107D8B-CEFE-42C6-9661-F4334B146411}">
      <dgm:prSet phldrT="[Κείμενο]"/>
      <dgm:spPr/>
      <dgm:t>
        <a:bodyPr/>
        <a:lstStyle/>
        <a:p>
          <a:pPr algn="ctr"/>
          <a:r>
            <a:rPr lang="el-GR" b="1" dirty="0" smtClean="0"/>
            <a:t>Μέσα από τις αλλαγές στο εξωτερικό περιβάλλον</a:t>
          </a:r>
          <a:r>
            <a:rPr lang="el-GR" dirty="0" smtClean="0"/>
            <a:t>: </a:t>
          </a:r>
        </a:p>
        <a:p>
          <a:pPr algn="l"/>
          <a:r>
            <a:rPr lang="el-GR" dirty="0" smtClean="0"/>
            <a:t>Αλλαγές στις δυνάμεις του μακροπεριβάλλοντος (</a:t>
          </a:r>
          <a:r>
            <a:rPr lang="en-US" dirty="0" smtClean="0"/>
            <a:t>PEST) , </a:t>
          </a:r>
          <a:r>
            <a:rPr lang="el-GR" dirty="0" smtClean="0"/>
            <a:t> Στην ικανότητα της εταιρείας να αντιδρά ταχύτατα στις αλλαγές  </a:t>
          </a:r>
          <a:endParaRPr lang="el-GR" dirty="0"/>
        </a:p>
      </dgm:t>
    </dgm:pt>
    <dgm:pt modelId="{917CCDC6-27CC-44BA-859C-E7DECD4DA6CE}" type="parTrans" cxnId="{65F1D7B6-DD0C-442F-86F0-5575A05E9563}">
      <dgm:prSet/>
      <dgm:spPr/>
      <dgm:t>
        <a:bodyPr/>
        <a:lstStyle/>
        <a:p>
          <a:endParaRPr lang="el-GR"/>
        </a:p>
      </dgm:t>
    </dgm:pt>
    <dgm:pt modelId="{E214D0E8-9E9E-4EC8-A939-92006DDD3757}" type="sibTrans" cxnId="{65F1D7B6-DD0C-442F-86F0-5575A05E9563}">
      <dgm:prSet/>
      <dgm:spPr/>
      <dgm:t>
        <a:bodyPr/>
        <a:lstStyle/>
        <a:p>
          <a:endParaRPr lang="el-GR"/>
        </a:p>
      </dgm:t>
    </dgm:pt>
    <dgm:pt modelId="{49D646B1-221E-4E6F-AC0B-07D3F576E55B}">
      <dgm:prSet phldrT="[Κείμενο]"/>
      <dgm:spPr/>
      <dgm:t>
        <a:bodyPr/>
        <a:lstStyle/>
        <a:p>
          <a:r>
            <a:rPr lang="el-GR" b="1" dirty="0" smtClean="0"/>
            <a:t>Δύο τύποι Ανταγωνιστικού Πλεονεκτήματος</a:t>
          </a:r>
          <a:endParaRPr lang="el-GR" b="1" dirty="0"/>
        </a:p>
      </dgm:t>
    </dgm:pt>
    <dgm:pt modelId="{82B27F5B-23E5-4379-96BB-918719E87D79}" type="parTrans" cxnId="{0C24164B-2250-4278-B336-90F5D9C156E6}">
      <dgm:prSet/>
      <dgm:spPr/>
      <dgm:t>
        <a:bodyPr/>
        <a:lstStyle/>
        <a:p>
          <a:endParaRPr lang="el-GR"/>
        </a:p>
      </dgm:t>
    </dgm:pt>
    <dgm:pt modelId="{949A3BEE-5331-465F-8580-E41852ECE401}" type="sibTrans" cxnId="{0C24164B-2250-4278-B336-90F5D9C156E6}">
      <dgm:prSet/>
      <dgm:spPr/>
      <dgm:t>
        <a:bodyPr/>
        <a:lstStyle/>
        <a:p>
          <a:endParaRPr lang="el-GR"/>
        </a:p>
      </dgm:t>
    </dgm:pt>
    <dgm:pt modelId="{3289D2A0-8C1C-48C9-A56B-B7CE17D2C445}">
      <dgm:prSet/>
      <dgm:spPr/>
      <dgm:t>
        <a:bodyPr/>
        <a:lstStyle/>
        <a:p>
          <a:r>
            <a:rPr lang="el-GR" b="1" dirty="0" smtClean="0"/>
            <a:t>Αναπτύσσοντας το στο εσωτερικό της</a:t>
          </a:r>
          <a:r>
            <a:rPr lang="el-GR" dirty="0" smtClean="0"/>
            <a:t>:                      Πόροι και ικανότητες σύμφωνα με το πλαίσιο </a:t>
          </a:r>
          <a:r>
            <a:rPr lang="en-US" dirty="0" smtClean="0"/>
            <a:t>VRIO</a:t>
          </a:r>
          <a:r>
            <a:rPr lang="el-GR" dirty="0" smtClean="0"/>
            <a:t>,   Μοναδικές Ικανότητες, Καινοτόμες Ικανότητες</a:t>
          </a:r>
          <a:endParaRPr lang="el-GR" dirty="0"/>
        </a:p>
      </dgm:t>
    </dgm:pt>
    <dgm:pt modelId="{EDFEE627-C121-46C1-9E66-C2AAEB7C3E07}" type="parTrans" cxnId="{F5D546EC-F5B9-49F2-80C6-100C3A2DF366}">
      <dgm:prSet/>
      <dgm:spPr/>
      <dgm:t>
        <a:bodyPr/>
        <a:lstStyle/>
        <a:p>
          <a:endParaRPr lang="el-GR"/>
        </a:p>
      </dgm:t>
    </dgm:pt>
    <dgm:pt modelId="{0277644A-90C4-45F6-975A-E54F72FB1A25}" type="sibTrans" cxnId="{F5D546EC-F5B9-49F2-80C6-100C3A2DF366}">
      <dgm:prSet/>
      <dgm:spPr/>
      <dgm:t>
        <a:bodyPr/>
        <a:lstStyle/>
        <a:p>
          <a:endParaRPr lang="el-GR"/>
        </a:p>
      </dgm:t>
    </dgm:pt>
    <dgm:pt modelId="{0C1C88F0-9A4D-4F77-9D5F-607C432CC312}">
      <dgm:prSet/>
      <dgm:spPr/>
      <dgm:t>
        <a:bodyPr/>
        <a:lstStyle/>
        <a:p>
          <a:r>
            <a:rPr lang="el-GR" b="1" dirty="0" smtClean="0"/>
            <a:t>Πλεονέκτημα Κόστους</a:t>
          </a:r>
          <a:endParaRPr lang="el-GR" b="1" dirty="0"/>
        </a:p>
      </dgm:t>
    </dgm:pt>
    <dgm:pt modelId="{454CA813-9C8F-4E16-8264-A8BD6A877F72}" type="parTrans" cxnId="{9D8BB676-E1E0-4E2C-9A61-5F202F48E22A}">
      <dgm:prSet/>
      <dgm:spPr/>
      <dgm:t>
        <a:bodyPr/>
        <a:lstStyle/>
        <a:p>
          <a:endParaRPr lang="el-GR"/>
        </a:p>
      </dgm:t>
    </dgm:pt>
    <dgm:pt modelId="{CD067AB5-9EC5-4791-B34A-E7845FA77EF8}" type="sibTrans" cxnId="{9D8BB676-E1E0-4E2C-9A61-5F202F48E22A}">
      <dgm:prSet/>
      <dgm:spPr/>
      <dgm:t>
        <a:bodyPr/>
        <a:lstStyle/>
        <a:p>
          <a:endParaRPr lang="el-GR"/>
        </a:p>
      </dgm:t>
    </dgm:pt>
    <dgm:pt modelId="{6A472941-BBA0-4C7D-A610-0308C69BBFD0}">
      <dgm:prSet/>
      <dgm:spPr/>
      <dgm:t>
        <a:bodyPr/>
        <a:lstStyle/>
        <a:p>
          <a:r>
            <a:rPr lang="el-GR" b="1" dirty="0" smtClean="0"/>
            <a:t>Πλεονέκτημα Διαφοροποίησης</a:t>
          </a:r>
          <a:endParaRPr lang="el-GR" b="1" dirty="0"/>
        </a:p>
      </dgm:t>
    </dgm:pt>
    <dgm:pt modelId="{00A39752-387F-4E2B-9A38-A74A7F4DC4E9}" type="parTrans" cxnId="{7CC2DCF1-5E15-45D2-BC15-614E7EFDCA51}">
      <dgm:prSet/>
      <dgm:spPr/>
      <dgm:t>
        <a:bodyPr/>
        <a:lstStyle/>
        <a:p>
          <a:endParaRPr lang="el-GR"/>
        </a:p>
      </dgm:t>
    </dgm:pt>
    <dgm:pt modelId="{637BD2D3-BFD5-41C1-AA94-E5454EC68BA1}" type="sibTrans" cxnId="{7CC2DCF1-5E15-45D2-BC15-614E7EFDCA51}">
      <dgm:prSet/>
      <dgm:spPr/>
      <dgm:t>
        <a:bodyPr/>
        <a:lstStyle/>
        <a:p>
          <a:endParaRPr lang="el-GR"/>
        </a:p>
      </dgm:t>
    </dgm:pt>
    <dgm:pt modelId="{936DB8A3-8C5D-4345-AA2B-B627055B6B22}" type="pres">
      <dgm:prSet presAssocID="{0255F478-A3F0-4C04-8E2E-A53661A2CF82}" presName="hierChild1" presStyleCnt="0">
        <dgm:presLayoutVars>
          <dgm:chPref val="1"/>
          <dgm:dir/>
          <dgm:animOne val="branch"/>
          <dgm:animLvl val="lvl"/>
          <dgm:resizeHandles/>
        </dgm:presLayoutVars>
      </dgm:prSet>
      <dgm:spPr/>
      <dgm:t>
        <a:bodyPr/>
        <a:lstStyle/>
        <a:p>
          <a:endParaRPr lang="el-GR"/>
        </a:p>
      </dgm:t>
    </dgm:pt>
    <dgm:pt modelId="{D512EE82-CB7D-405C-9DEC-DDAAE8729963}" type="pres">
      <dgm:prSet presAssocID="{1BFEFFBE-3833-492D-A597-CB0C69196DC0}" presName="hierRoot1" presStyleCnt="0"/>
      <dgm:spPr/>
    </dgm:pt>
    <dgm:pt modelId="{AB53DDF8-DC7E-45AB-9946-7F8217E82B41}" type="pres">
      <dgm:prSet presAssocID="{1BFEFFBE-3833-492D-A597-CB0C69196DC0}" presName="composite" presStyleCnt="0"/>
      <dgm:spPr/>
    </dgm:pt>
    <dgm:pt modelId="{B94FE747-E270-4B84-96AB-A44D836A6192}" type="pres">
      <dgm:prSet presAssocID="{1BFEFFBE-3833-492D-A597-CB0C69196DC0}" presName="background" presStyleLbl="node0" presStyleIdx="0" presStyleCnt="1"/>
      <dgm:spPr>
        <a:solidFill>
          <a:srgbClr val="00B050"/>
        </a:solidFill>
      </dgm:spPr>
    </dgm:pt>
    <dgm:pt modelId="{3A51D3D4-A04F-4C7B-837E-9CAFD0B360D6}" type="pres">
      <dgm:prSet presAssocID="{1BFEFFBE-3833-492D-A597-CB0C69196DC0}" presName="text" presStyleLbl="fgAcc0" presStyleIdx="0" presStyleCnt="1" custLinFactNeighborX="2791" custLinFactNeighborY="-49075">
        <dgm:presLayoutVars>
          <dgm:chPref val="3"/>
        </dgm:presLayoutVars>
      </dgm:prSet>
      <dgm:spPr/>
      <dgm:t>
        <a:bodyPr/>
        <a:lstStyle/>
        <a:p>
          <a:endParaRPr lang="el-GR"/>
        </a:p>
      </dgm:t>
    </dgm:pt>
    <dgm:pt modelId="{2A28B46A-DF87-48F9-ACE3-9FFF605041D3}" type="pres">
      <dgm:prSet presAssocID="{1BFEFFBE-3833-492D-A597-CB0C69196DC0}" presName="hierChild2" presStyleCnt="0"/>
      <dgm:spPr/>
    </dgm:pt>
    <dgm:pt modelId="{B4E833DE-FD12-446B-A4CC-4216555266D0}" type="pres">
      <dgm:prSet presAssocID="{917CCDC6-27CC-44BA-859C-E7DECD4DA6CE}" presName="Name10" presStyleLbl="parChTrans1D2" presStyleIdx="0" presStyleCnt="3"/>
      <dgm:spPr/>
      <dgm:t>
        <a:bodyPr/>
        <a:lstStyle/>
        <a:p>
          <a:endParaRPr lang="el-GR"/>
        </a:p>
      </dgm:t>
    </dgm:pt>
    <dgm:pt modelId="{30607326-6F57-4203-9CEF-831F32E22286}" type="pres">
      <dgm:prSet presAssocID="{A6107D8B-CEFE-42C6-9661-F4334B146411}" presName="hierRoot2" presStyleCnt="0"/>
      <dgm:spPr/>
    </dgm:pt>
    <dgm:pt modelId="{4700D6A1-36F3-4F94-A56D-208DA2C71FEB}" type="pres">
      <dgm:prSet presAssocID="{A6107D8B-CEFE-42C6-9661-F4334B146411}" presName="composite2" presStyleCnt="0"/>
      <dgm:spPr/>
    </dgm:pt>
    <dgm:pt modelId="{78BABBFD-B3EE-49A5-98C8-6BEE3A412E8B}" type="pres">
      <dgm:prSet presAssocID="{A6107D8B-CEFE-42C6-9661-F4334B146411}" presName="background2" presStyleLbl="node2" presStyleIdx="0" presStyleCnt="3"/>
      <dgm:spPr>
        <a:solidFill>
          <a:srgbClr val="00B050"/>
        </a:solidFill>
      </dgm:spPr>
    </dgm:pt>
    <dgm:pt modelId="{3F44FB22-CC95-4F55-8031-F6C0D1192388}" type="pres">
      <dgm:prSet presAssocID="{A6107D8B-CEFE-42C6-9661-F4334B146411}" presName="text2" presStyleLbl="fgAcc2" presStyleIdx="0" presStyleCnt="3" custLinFactNeighborX="12966" custLinFactNeighborY="-54214">
        <dgm:presLayoutVars>
          <dgm:chPref val="3"/>
        </dgm:presLayoutVars>
      </dgm:prSet>
      <dgm:spPr/>
      <dgm:t>
        <a:bodyPr/>
        <a:lstStyle/>
        <a:p>
          <a:endParaRPr lang="el-GR"/>
        </a:p>
      </dgm:t>
    </dgm:pt>
    <dgm:pt modelId="{E2CF98C3-4C40-4F38-81FB-8F8F5BCAF97F}" type="pres">
      <dgm:prSet presAssocID="{A6107D8B-CEFE-42C6-9661-F4334B146411}" presName="hierChild3" presStyleCnt="0"/>
      <dgm:spPr/>
    </dgm:pt>
    <dgm:pt modelId="{AD27C022-8FF3-4562-99EC-07C708F2C165}" type="pres">
      <dgm:prSet presAssocID="{82B27F5B-23E5-4379-96BB-918719E87D79}" presName="Name10" presStyleLbl="parChTrans1D2" presStyleIdx="1" presStyleCnt="3"/>
      <dgm:spPr/>
      <dgm:t>
        <a:bodyPr/>
        <a:lstStyle/>
        <a:p>
          <a:endParaRPr lang="el-GR"/>
        </a:p>
      </dgm:t>
    </dgm:pt>
    <dgm:pt modelId="{7470B594-E031-4D23-BACA-D1629D49260E}" type="pres">
      <dgm:prSet presAssocID="{49D646B1-221E-4E6F-AC0B-07D3F576E55B}" presName="hierRoot2" presStyleCnt="0"/>
      <dgm:spPr/>
    </dgm:pt>
    <dgm:pt modelId="{AE55BFEA-265F-44A6-ACDA-1177820BBC41}" type="pres">
      <dgm:prSet presAssocID="{49D646B1-221E-4E6F-AC0B-07D3F576E55B}" presName="composite2" presStyleCnt="0"/>
      <dgm:spPr/>
    </dgm:pt>
    <dgm:pt modelId="{0E318DE6-0996-4968-B5C0-5685B97923E2}" type="pres">
      <dgm:prSet presAssocID="{49D646B1-221E-4E6F-AC0B-07D3F576E55B}" presName="background2" presStyleLbl="node2" presStyleIdx="1" presStyleCnt="3"/>
      <dgm:spPr>
        <a:solidFill>
          <a:srgbClr val="00B050"/>
        </a:solidFill>
      </dgm:spPr>
    </dgm:pt>
    <dgm:pt modelId="{E6774F59-C76A-4469-B8F2-8AC0FFF932C9}" type="pres">
      <dgm:prSet presAssocID="{49D646B1-221E-4E6F-AC0B-07D3F576E55B}" presName="text2" presStyleLbl="fgAcc2" presStyleIdx="1" presStyleCnt="3" custLinFactNeighborX="3307" custLinFactNeighborY="47658">
        <dgm:presLayoutVars>
          <dgm:chPref val="3"/>
        </dgm:presLayoutVars>
      </dgm:prSet>
      <dgm:spPr/>
      <dgm:t>
        <a:bodyPr/>
        <a:lstStyle/>
        <a:p>
          <a:endParaRPr lang="el-GR"/>
        </a:p>
      </dgm:t>
    </dgm:pt>
    <dgm:pt modelId="{7BF010B7-421A-4BE7-873B-FFCF1EB6BC51}" type="pres">
      <dgm:prSet presAssocID="{49D646B1-221E-4E6F-AC0B-07D3F576E55B}" presName="hierChild3" presStyleCnt="0"/>
      <dgm:spPr/>
    </dgm:pt>
    <dgm:pt modelId="{443FFB16-A6A9-4464-A4EA-3145D6EB8CAC}" type="pres">
      <dgm:prSet presAssocID="{454CA813-9C8F-4E16-8264-A8BD6A877F72}" presName="Name17" presStyleLbl="parChTrans1D3" presStyleIdx="0" presStyleCnt="2"/>
      <dgm:spPr/>
      <dgm:t>
        <a:bodyPr/>
        <a:lstStyle/>
        <a:p>
          <a:endParaRPr lang="el-GR"/>
        </a:p>
      </dgm:t>
    </dgm:pt>
    <dgm:pt modelId="{0BFB0D00-A23A-4A4B-A5BB-B6E7019B5B06}" type="pres">
      <dgm:prSet presAssocID="{0C1C88F0-9A4D-4F77-9D5F-607C432CC312}" presName="hierRoot3" presStyleCnt="0"/>
      <dgm:spPr/>
    </dgm:pt>
    <dgm:pt modelId="{B25DE32A-B89D-41D3-844C-B490F74C87AA}" type="pres">
      <dgm:prSet presAssocID="{0C1C88F0-9A4D-4F77-9D5F-607C432CC312}" presName="composite3" presStyleCnt="0"/>
      <dgm:spPr/>
    </dgm:pt>
    <dgm:pt modelId="{27778FA9-CBE8-472C-A477-DD80C53B1083}" type="pres">
      <dgm:prSet presAssocID="{0C1C88F0-9A4D-4F77-9D5F-607C432CC312}" presName="background3" presStyleLbl="node3" presStyleIdx="0" presStyleCnt="2"/>
      <dgm:spPr>
        <a:solidFill>
          <a:srgbClr val="00B050"/>
        </a:solidFill>
      </dgm:spPr>
    </dgm:pt>
    <dgm:pt modelId="{D7A650E3-A21D-4EB3-9997-FE5C7BC2C993}" type="pres">
      <dgm:prSet presAssocID="{0C1C88F0-9A4D-4F77-9D5F-607C432CC312}" presName="text3" presStyleLbl="fgAcc3" presStyleIdx="0" presStyleCnt="2" custScaleX="56805" custLinFactNeighborX="-82468" custLinFactNeighborY="34540">
        <dgm:presLayoutVars>
          <dgm:chPref val="3"/>
        </dgm:presLayoutVars>
      </dgm:prSet>
      <dgm:spPr/>
      <dgm:t>
        <a:bodyPr/>
        <a:lstStyle/>
        <a:p>
          <a:endParaRPr lang="el-GR"/>
        </a:p>
      </dgm:t>
    </dgm:pt>
    <dgm:pt modelId="{3C8562BF-996E-4BA0-BB44-BFC3B0F96660}" type="pres">
      <dgm:prSet presAssocID="{0C1C88F0-9A4D-4F77-9D5F-607C432CC312}" presName="hierChild4" presStyleCnt="0"/>
      <dgm:spPr/>
    </dgm:pt>
    <dgm:pt modelId="{1C0AC550-33A4-42C7-9BE7-2ED06008A845}" type="pres">
      <dgm:prSet presAssocID="{00A39752-387F-4E2B-9A38-A74A7F4DC4E9}" presName="Name17" presStyleLbl="parChTrans1D3" presStyleIdx="1" presStyleCnt="2"/>
      <dgm:spPr/>
      <dgm:t>
        <a:bodyPr/>
        <a:lstStyle/>
        <a:p>
          <a:endParaRPr lang="el-GR"/>
        </a:p>
      </dgm:t>
    </dgm:pt>
    <dgm:pt modelId="{FA30BFD4-7D07-4EEA-9803-F0E2DD2BFFFD}" type="pres">
      <dgm:prSet presAssocID="{6A472941-BBA0-4C7D-A610-0308C69BBFD0}" presName="hierRoot3" presStyleCnt="0"/>
      <dgm:spPr/>
    </dgm:pt>
    <dgm:pt modelId="{D7872BC1-AA70-4CD7-9DC2-8868044C22D4}" type="pres">
      <dgm:prSet presAssocID="{6A472941-BBA0-4C7D-A610-0308C69BBFD0}" presName="composite3" presStyleCnt="0"/>
      <dgm:spPr/>
    </dgm:pt>
    <dgm:pt modelId="{1BC2A8D9-4661-4F4C-AE61-BDB724D31C4A}" type="pres">
      <dgm:prSet presAssocID="{6A472941-BBA0-4C7D-A610-0308C69BBFD0}" presName="background3" presStyleLbl="node3" presStyleIdx="1" presStyleCnt="2"/>
      <dgm:spPr>
        <a:solidFill>
          <a:srgbClr val="00B050"/>
        </a:solidFill>
      </dgm:spPr>
    </dgm:pt>
    <dgm:pt modelId="{4079A3D3-AE04-45F1-BB3B-F179AB348FB2}" type="pres">
      <dgm:prSet presAssocID="{6A472941-BBA0-4C7D-A610-0308C69BBFD0}" presName="text3" presStyleLbl="fgAcc3" presStyleIdx="1" presStyleCnt="2" custScaleX="55762" custScaleY="103147" custLinFactX="8333" custLinFactNeighborX="100000" custLinFactNeighborY="13366">
        <dgm:presLayoutVars>
          <dgm:chPref val="3"/>
        </dgm:presLayoutVars>
      </dgm:prSet>
      <dgm:spPr/>
      <dgm:t>
        <a:bodyPr/>
        <a:lstStyle/>
        <a:p>
          <a:endParaRPr lang="el-GR"/>
        </a:p>
      </dgm:t>
    </dgm:pt>
    <dgm:pt modelId="{608FBF8C-C17C-4BD4-BF60-F8C4D19351FB}" type="pres">
      <dgm:prSet presAssocID="{6A472941-BBA0-4C7D-A610-0308C69BBFD0}" presName="hierChild4" presStyleCnt="0"/>
      <dgm:spPr/>
    </dgm:pt>
    <dgm:pt modelId="{F150AE7E-2A26-4174-9AFE-284A1098B85D}" type="pres">
      <dgm:prSet presAssocID="{EDFEE627-C121-46C1-9E66-C2AAEB7C3E07}" presName="Name10" presStyleLbl="parChTrans1D2" presStyleIdx="2" presStyleCnt="3"/>
      <dgm:spPr/>
      <dgm:t>
        <a:bodyPr/>
        <a:lstStyle/>
        <a:p>
          <a:endParaRPr lang="el-GR"/>
        </a:p>
      </dgm:t>
    </dgm:pt>
    <dgm:pt modelId="{B391278C-B88A-4958-A60B-836C0D631152}" type="pres">
      <dgm:prSet presAssocID="{3289D2A0-8C1C-48C9-A56B-B7CE17D2C445}" presName="hierRoot2" presStyleCnt="0"/>
      <dgm:spPr/>
    </dgm:pt>
    <dgm:pt modelId="{0D7FF44F-3DBF-443E-A49E-033C6E7398A3}" type="pres">
      <dgm:prSet presAssocID="{3289D2A0-8C1C-48C9-A56B-B7CE17D2C445}" presName="composite2" presStyleCnt="0"/>
      <dgm:spPr/>
    </dgm:pt>
    <dgm:pt modelId="{B8233D45-2CC4-4DBD-9ECB-D74F7BB33425}" type="pres">
      <dgm:prSet presAssocID="{3289D2A0-8C1C-48C9-A56B-B7CE17D2C445}" presName="background2" presStyleLbl="node2" presStyleIdx="2" presStyleCnt="3"/>
      <dgm:spPr>
        <a:solidFill>
          <a:srgbClr val="00B050"/>
        </a:solidFill>
      </dgm:spPr>
    </dgm:pt>
    <dgm:pt modelId="{26B14B9A-FE2E-416D-9234-4777AA058C6F}" type="pres">
      <dgm:prSet presAssocID="{3289D2A0-8C1C-48C9-A56B-B7CE17D2C445}" presName="text2" presStyleLbl="fgAcc2" presStyleIdx="2" presStyleCnt="3" custLinFactNeighborX="1183" custLinFactNeighborY="-52564">
        <dgm:presLayoutVars>
          <dgm:chPref val="3"/>
        </dgm:presLayoutVars>
      </dgm:prSet>
      <dgm:spPr/>
      <dgm:t>
        <a:bodyPr/>
        <a:lstStyle/>
        <a:p>
          <a:endParaRPr lang="el-GR"/>
        </a:p>
      </dgm:t>
    </dgm:pt>
    <dgm:pt modelId="{DFCD127F-1578-4B4E-A47C-E7C47784ADFA}" type="pres">
      <dgm:prSet presAssocID="{3289D2A0-8C1C-48C9-A56B-B7CE17D2C445}" presName="hierChild3" presStyleCnt="0"/>
      <dgm:spPr/>
    </dgm:pt>
  </dgm:ptLst>
  <dgm:cxnLst>
    <dgm:cxn modelId="{4A254B6F-4C16-43F9-AC4A-778B8167E305}" type="presOf" srcId="{49D646B1-221E-4E6F-AC0B-07D3F576E55B}" destId="{E6774F59-C76A-4469-B8F2-8AC0FFF932C9}" srcOrd="0" destOrd="0" presId="urn:microsoft.com/office/officeart/2005/8/layout/hierarchy1"/>
    <dgm:cxn modelId="{4ECC22FB-207C-4AF2-9E8E-F05E6FF8362B}" type="presOf" srcId="{6A472941-BBA0-4C7D-A610-0308C69BBFD0}" destId="{4079A3D3-AE04-45F1-BB3B-F179AB348FB2}" srcOrd="0" destOrd="0" presId="urn:microsoft.com/office/officeart/2005/8/layout/hierarchy1"/>
    <dgm:cxn modelId="{F5D546EC-F5B9-49F2-80C6-100C3A2DF366}" srcId="{1BFEFFBE-3833-492D-A597-CB0C69196DC0}" destId="{3289D2A0-8C1C-48C9-A56B-B7CE17D2C445}" srcOrd="2" destOrd="0" parTransId="{EDFEE627-C121-46C1-9E66-C2AAEB7C3E07}" sibTransId="{0277644A-90C4-45F6-975A-E54F72FB1A25}"/>
    <dgm:cxn modelId="{CE0136AB-663A-4C4C-8523-785B55870ECB}" type="presOf" srcId="{A6107D8B-CEFE-42C6-9661-F4334B146411}" destId="{3F44FB22-CC95-4F55-8031-F6C0D1192388}" srcOrd="0" destOrd="0" presId="urn:microsoft.com/office/officeart/2005/8/layout/hierarchy1"/>
    <dgm:cxn modelId="{9D8BB676-E1E0-4E2C-9A61-5F202F48E22A}" srcId="{49D646B1-221E-4E6F-AC0B-07D3F576E55B}" destId="{0C1C88F0-9A4D-4F77-9D5F-607C432CC312}" srcOrd="0" destOrd="0" parTransId="{454CA813-9C8F-4E16-8264-A8BD6A877F72}" sibTransId="{CD067AB5-9EC5-4791-B34A-E7845FA77EF8}"/>
    <dgm:cxn modelId="{F58B10F9-3308-430C-8ED2-2159F04FA2BA}" srcId="{0255F478-A3F0-4C04-8E2E-A53661A2CF82}" destId="{1BFEFFBE-3833-492D-A597-CB0C69196DC0}" srcOrd="0" destOrd="0" parTransId="{F26D2685-3B85-4E77-BB66-39C9BCCC39D9}" sibTransId="{87CD68EB-250D-481D-A441-45F6E1C3CC03}"/>
    <dgm:cxn modelId="{A42532C4-A9B6-46B9-8890-38C9F7948520}" type="presOf" srcId="{917CCDC6-27CC-44BA-859C-E7DECD4DA6CE}" destId="{B4E833DE-FD12-446B-A4CC-4216555266D0}" srcOrd="0" destOrd="0" presId="urn:microsoft.com/office/officeart/2005/8/layout/hierarchy1"/>
    <dgm:cxn modelId="{3CC207FA-E339-4E35-9262-7160E56A41AE}" type="presOf" srcId="{00A39752-387F-4E2B-9A38-A74A7F4DC4E9}" destId="{1C0AC550-33A4-42C7-9BE7-2ED06008A845}" srcOrd="0" destOrd="0" presId="urn:microsoft.com/office/officeart/2005/8/layout/hierarchy1"/>
    <dgm:cxn modelId="{7CC2DCF1-5E15-45D2-BC15-614E7EFDCA51}" srcId="{49D646B1-221E-4E6F-AC0B-07D3F576E55B}" destId="{6A472941-BBA0-4C7D-A610-0308C69BBFD0}" srcOrd="1" destOrd="0" parTransId="{00A39752-387F-4E2B-9A38-A74A7F4DC4E9}" sibTransId="{637BD2D3-BFD5-41C1-AA94-E5454EC68BA1}"/>
    <dgm:cxn modelId="{9CC21597-83BB-49CA-B4A2-1388497B127C}" type="presOf" srcId="{0C1C88F0-9A4D-4F77-9D5F-607C432CC312}" destId="{D7A650E3-A21D-4EB3-9997-FE5C7BC2C993}" srcOrd="0" destOrd="0" presId="urn:microsoft.com/office/officeart/2005/8/layout/hierarchy1"/>
    <dgm:cxn modelId="{5911C864-2E58-4536-823B-B46C32E94F13}" type="presOf" srcId="{454CA813-9C8F-4E16-8264-A8BD6A877F72}" destId="{443FFB16-A6A9-4464-A4EA-3145D6EB8CAC}" srcOrd="0" destOrd="0" presId="urn:microsoft.com/office/officeart/2005/8/layout/hierarchy1"/>
    <dgm:cxn modelId="{DE03EB79-B0DF-4368-BD37-1BE773D1C77D}" type="presOf" srcId="{1BFEFFBE-3833-492D-A597-CB0C69196DC0}" destId="{3A51D3D4-A04F-4C7B-837E-9CAFD0B360D6}" srcOrd="0" destOrd="0" presId="urn:microsoft.com/office/officeart/2005/8/layout/hierarchy1"/>
    <dgm:cxn modelId="{65F1D7B6-DD0C-442F-86F0-5575A05E9563}" srcId="{1BFEFFBE-3833-492D-A597-CB0C69196DC0}" destId="{A6107D8B-CEFE-42C6-9661-F4334B146411}" srcOrd="0" destOrd="0" parTransId="{917CCDC6-27CC-44BA-859C-E7DECD4DA6CE}" sibTransId="{E214D0E8-9E9E-4EC8-A939-92006DDD3757}"/>
    <dgm:cxn modelId="{B6B0A2A0-AB0B-4F80-817C-7DD22035DA76}" type="presOf" srcId="{0255F478-A3F0-4C04-8E2E-A53661A2CF82}" destId="{936DB8A3-8C5D-4345-AA2B-B627055B6B22}" srcOrd="0" destOrd="0" presId="urn:microsoft.com/office/officeart/2005/8/layout/hierarchy1"/>
    <dgm:cxn modelId="{19CA5E61-B137-4E51-AA63-180CC1F42D7E}" type="presOf" srcId="{3289D2A0-8C1C-48C9-A56B-B7CE17D2C445}" destId="{26B14B9A-FE2E-416D-9234-4777AA058C6F}" srcOrd="0" destOrd="0" presId="urn:microsoft.com/office/officeart/2005/8/layout/hierarchy1"/>
    <dgm:cxn modelId="{5E4A0055-1BB5-4E69-B37F-2AB7CC2B8588}" type="presOf" srcId="{82B27F5B-23E5-4379-96BB-918719E87D79}" destId="{AD27C022-8FF3-4562-99EC-07C708F2C165}" srcOrd="0" destOrd="0" presId="urn:microsoft.com/office/officeart/2005/8/layout/hierarchy1"/>
    <dgm:cxn modelId="{E95978D6-1013-45DE-BC60-02B7D36F9EF9}" type="presOf" srcId="{EDFEE627-C121-46C1-9E66-C2AAEB7C3E07}" destId="{F150AE7E-2A26-4174-9AFE-284A1098B85D}" srcOrd="0" destOrd="0" presId="urn:microsoft.com/office/officeart/2005/8/layout/hierarchy1"/>
    <dgm:cxn modelId="{0C24164B-2250-4278-B336-90F5D9C156E6}" srcId="{1BFEFFBE-3833-492D-A597-CB0C69196DC0}" destId="{49D646B1-221E-4E6F-AC0B-07D3F576E55B}" srcOrd="1" destOrd="0" parTransId="{82B27F5B-23E5-4379-96BB-918719E87D79}" sibTransId="{949A3BEE-5331-465F-8580-E41852ECE401}"/>
    <dgm:cxn modelId="{9F69ACA0-6748-49C6-9436-F410BB6F7DC4}" type="presParOf" srcId="{936DB8A3-8C5D-4345-AA2B-B627055B6B22}" destId="{D512EE82-CB7D-405C-9DEC-DDAAE8729963}" srcOrd="0" destOrd="0" presId="urn:microsoft.com/office/officeart/2005/8/layout/hierarchy1"/>
    <dgm:cxn modelId="{CEB85B31-CCB8-4245-9614-05502B3433BA}" type="presParOf" srcId="{D512EE82-CB7D-405C-9DEC-DDAAE8729963}" destId="{AB53DDF8-DC7E-45AB-9946-7F8217E82B41}" srcOrd="0" destOrd="0" presId="urn:microsoft.com/office/officeart/2005/8/layout/hierarchy1"/>
    <dgm:cxn modelId="{C268C929-2DAA-49E7-8D8B-17746745A0EB}" type="presParOf" srcId="{AB53DDF8-DC7E-45AB-9946-7F8217E82B41}" destId="{B94FE747-E270-4B84-96AB-A44D836A6192}" srcOrd="0" destOrd="0" presId="urn:microsoft.com/office/officeart/2005/8/layout/hierarchy1"/>
    <dgm:cxn modelId="{C162B499-A3C2-4161-8CA7-5765ACF76888}" type="presParOf" srcId="{AB53DDF8-DC7E-45AB-9946-7F8217E82B41}" destId="{3A51D3D4-A04F-4C7B-837E-9CAFD0B360D6}" srcOrd="1" destOrd="0" presId="urn:microsoft.com/office/officeart/2005/8/layout/hierarchy1"/>
    <dgm:cxn modelId="{15C16CDF-6F78-4AF5-A44D-564C8B9AF68A}" type="presParOf" srcId="{D512EE82-CB7D-405C-9DEC-DDAAE8729963}" destId="{2A28B46A-DF87-48F9-ACE3-9FFF605041D3}" srcOrd="1" destOrd="0" presId="urn:microsoft.com/office/officeart/2005/8/layout/hierarchy1"/>
    <dgm:cxn modelId="{0D191582-26C0-47FF-8CFE-52484BB03DC5}" type="presParOf" srcId="{2A28B46A-DF87-48F9-ACE3-9FFF605041D3}" destId="{B4E833DE-FD12-446B-A4CC-4216555266D0}" srcOrd="0" destOrd="0" presId="urn:microsoft.com/office/officeart/2005/8/layout/hierarchy1"/>
    <dgm:cxn modelId="{224D82F4-DA22-43FA-BFC6-816E6D25813B}" type="presParOf" srcId="{2A28B46A-DF87-48F9-ACE3-9FFF605041D3}" destId="{30607326-6F57-4203-9CEF-831F32E22286}" srcOrd="1" destOrd="0" presId="urn:microsoft.com/office/officeart/2005/8/layout/hierarchy1"/>
    <dgm:cxn modelId="{EF2F2965-6DA5-48CD-B657-F5017F82235C}" type="presParOf" srcId="{30607326-6F57-4203-9CEF-831F32E22286}" destId="{4700D6A1-36F3-4F94-A56D-208DA2C71FEB}" srcOrd="0" destOrd="0" presId="urn:microsoft.com/office/officeart/2005/8/layout/hierarchy1"/>
    <dgm:cxn modelId="{D3D3C291-161F-4D6E-AFBB-42535975976F}" type="presParOf" srcId="{4700D6A1-36F3-4F94-A56D-208DA2C71FEB}" destId="{78BABBFD-B3EE-49A5-98C8-6BEE3A412E8B}" srcOrd="0" destOrd="0" presId="urn:microsoft.com/office/officeart/2005/8/layout/hierarchy1"/>
    <dgm:cxn modelId="{018A04C4-E9D4-4BB0-9C08-8FAD8D10E191}" type="presParOf" srcId="{4700D6A1-36F3-4F94-A56D-208DA2C71FEB}" destId="{3F44FB22-CC95-4F55-8031-F6C0D1192388}" srcOrd="1" destOrd="0" presId="urn:microsoft.com/office/officeart/2005/8/layout/hierarchy1"/>
    <dgm:cxn modelId="{4BBEAB6D-3511-4050-86E8-40353EB5AFB8}" type="presParOf" srcId="{30607326-6F57-4203-9CEF-831F32E22286}" destId="{E2CF98C3-4C40-4F38-81FB-8F8F5BCAF97F}" srcOrd="1" destOrd="0" presId="urn:microsoft.com/office/officeart/2005/8/layout/hierarchy1"/>
    <dgm:cxn modelId="{3380A7EA-7AF4-49A2-A456-D53D6CE93FFD}" type="presParOf" srcId="{2A28B46A-DF87-48F9-ACE3-9FFF605041D3}" destId="{AD27C022-8FF3-4562-99EC-07C708F2C165}" srcOrd="2" destOrd="0" presId="urn:microsoft.com/office/officeart/2005/8/layout/hierarchy1"/>
    <dgm:cxn modelId="{AFE3AE76-B5AA-4E78-85D7-5D6F2FCB1E63}" type="presParOf" srcId="{2A28B46A-DF87-48F9-ACE3-9FFF605041D3}" destId="{7470B594-E031-4D23-BACA-D1629D49260E}" srcOrd="3" destOrd="0" presId="urn:microsoft.com/office/officeart/2005/8/layout/hierarchy1"/>
    <dgm:cxn modelId="{0306DAF1-7C29-4641-8477-5A2B2D6014D9}" type="presParOf" srcId="{7470B594-E031-4D23-BACA-D1629D49260E}" destId="{AE55BFEA-265F-44A6-ACDA-1177820BBC41}" srcOrd="0" destOrd="0" presId="urn:microsoft.com/office/officeart/2005/8/layout/hierarchy1"/>
    <dgm:cxn modelId="{23A0939A-5162-49FC-9C66-6107513EED0F}" type="presParOf" srcId="{AE55BFEA-265F-44A6-ACDA-1177820BBC41}" destId="{0E318DE6-0996-4968-B5C0-5685B97923E2}" srcOrd="0" destOrd="0" presId="urn:microsoft.com/office/officeart/2005/8/layout/hierarchy1"/>
    <dgm:cxn modelId="{089ED56F-A2F8-41BA-84AF-B16F9E97FAD2}" type="presParOf" srcId="{AE55BFEA-265F-44A6-ACDA-1177820BBC41}" destId="{E6774F59-C76A-4469-B8F2-8AC0FFF932C9}" srcOrd="1" destOrd="0" presId="urn:microsoft.com/office/officeart/2005/8/layout/hierarchy1"/>
    <dgm:cxn modelId="{F2DDE861-8BE9-4B8C-842A-9CD646343E57}" type="presParOf" srcId="{7470B594-E031-4D23-BACA-D1629D49260E}" destId="{7BF010B7-421A-4BE7-873B-FFCF1EB6BC51}" srcOrd="1" destOrd="0" presId="urn:microsoft.com/office/officeart/2005/8/layout/hierarchy1"/>
    <dgm:cxn modelId="{4F161DEE-1E71-4A0E-8EFF-6BF4B15539A9}" type="presParOf" srcId="{7BF010B7-421A-4BE7-873B-FFCF1EB6BC51}" destId="{443FFB16-A6A9-4464-A4EA-3145D6EB8CAC}" srcOrd="0" destOrd="0" presId="urn:microsoft.com/office/officeart/2005/8/layout/hierarchy1"/>
    <dgm:cxn modelId="{D45482F2-D9A2-4157-81B6-C75FE8680360}" type="presParOf" srcId="{7BF010B7-421A-4BE7-873B-FFCF1EB6BC51}" destId="{0BFB0D00-A23A-4A4B-A5BB-B6E7019B5B06}" srcOrd="1" destOrd="0" presId="urn:microsoft.com/office/officeart/2005/8/layout/hierarchy1"/>
    <dgm:cxn modelId="{39907BEC-18AA-4848-A1A3-8DED08FBF0F9}" type="presParOf" srcId="{0BFB0D00-A23A-4A4B-A5BB-B6E7019B5B06}" destId="{B25DE32A-B89D-41D3-844C-B490F74C87AA}" srcOrd="0" destOrd="0" presId="urn:microsoft.com/office/officeart/2005/8/layout/hierarchy1"/>
    <dgm:cxn modelId="{6E266F27-39C3-45F8-B5E1-4E06D8EF9686}" type="presParOf" srcId="{B25DE32A-B89D-41D3-844C-B490F74C87AA}" destId="{27778FA9-CBE8-472C-A477-DD80C53B1083}" srcOrd="0" destOrd="0" presId="urn:microsoft.com/office/officeart/2005/8/layout/hierarchy1"/>
    <dgm:cxn modelId="{10231716-74BD-4B2D-BAA3-C81EE445F69D}" type="presParOf" srcId="{B25DE32A-B89D-41D3-844C-B490F74C87AA}" destId="{D7A650E3-A21D-4EB3-9997-FE5C7BC2C993}" srcOrd="1" destOrd="0" presId="urn:microsoft.com/office/officeart/2005/8/layout/hierarchy1"/>
    <dgm:cxn modelId="{8C2BD670-5F45-4539-8D98-0670872E977B}" type="presParOf" srcId="{0BFB0D00-A23A-4A4B-A5BB-B6E7019B5B06}" destId="{3C8562BF-996E-4BA0-BB44-BFC3B0F96660}" srcOrd="1" destOrd="0" presId="urn:microsoft.com/office/officeart/2005/8/layout/hierarchy1"/>
    <dgm:cxn modelId="{FE3BE5D6-D2D1-49D4-9BEB-591118C39068}" type="presParOf" srcId="{7BF010B7-421A-4BE7-873B-FFCF1EB6BC51}" destId="{1C0AC550-33A4-42C7-9BE7-2ED06008A845}" srcOrd="2" destOrd="0" presId="urn:microsoft.com/office/officeart/2005/8/layout/hierarchy1"/>
    <dgm:cxn modelId="{0A48776C-6085-405E-85B4-A9214838C17A}" type="presParOf" srcId="{7BF010B7-421A-4BE7-873B-FFCF1EB6BC51}" destId="{FA30BFD4-7D07-4EEA-9803-F0E2DD2BFFFD}" srcOrd="3" destOrd="0" presId="urn:microsoft.com/office/officeart/2005/8/layout/hierarchy1"/>
    <dgm:cxn modelId="{EB5908BD-50C0-468D-8772-2296A38B8F89}" type="presParOf" srcId="{FA30BFD4-7D07-4EEA-9803-F0E2DD2BFFFD}" destId="{D7872BC1-AA70-4CD7-9DC2-8868044C22D4}" srcOrd="0" destOrd="0" presId="urn:microsoft.com/office/officeart/2005/8/layout/hierarchy1"/>
    <dgm:cxn modelId="{BD4DD2FF-F861-4B0D-AC4C-F1B7C82CBC59}" type="presParOf" srcId="{D7872BC1-AA70-4CD7-9DC2-8868044C22D4}" destId="{1BC2A8D9-4661-4F4C-AE61-BDB724D31C4A}" srcOrd="0" destOrd="0" presId="urn:microsoft.com/office/officeart/2005/8/layout/hierarchy1"/>
    <dgm:cxn modelId="{45A32512-ED96-4D59-97E7-691F21341338}" type="presParOf" srcId="{D7872BC1-AA70-4CD7-9DC2-8868044C22D4}" destId="{4079A3D3-AE04-45F1-BB3B-F179AB348FB2}" srcOrd="1" destOrd="0" presId="urn:microsoft.com/office/officeart/2005/8/layout/hierarchy1"/>
    <dgm:cxn modelId="{DE173BA5-5EC0-4DA5-B1A3-4D6B1F45E3A8}" type="presParOf" srcId="{FA30BFD4-7D07-4EEA-9803-F0E2DD2BFFFD}" destId="{608FBF8C-C17C-4BD4-BF60-F8C4D19351FB}" srcOrd="1" destOrd="0" presId="urn:microsoft.com/office/officeart/2005/8/layout/hierarchy1"/>
    <dgm:cxn modelId="{46877D3A-D680-40BA-A281-D56F75CC01CE}" type="presParOf" srcId="{2A28B46A-DF87-48F9-ACE3-9FFF605041D3}" destId="{F150AE7E-2A26-4174-9AFE-284A1098B85D}" srcOrd="4" destOrd="0" presId="urn:microsoft.com/office/officeart/2005/8/layout/hierarchy1"/>
    <dgm:cxn modelId="{781773F8-545B-4925-B98E-C18FB3C39DA4}" type="presParOf" srcId="{2A28B46A-DF87-48F9-ACE3-9FFF605041D3}" destId="{B391278C-B88A-4958-A60B-836C0D631152}" srcOrd="5" destOrd="0" presId="urn:microsoft.com/office/officeart/2005/8/layout/hierarchy1"/>
    <dgm:cxn modelId="{95F97CE9-E96C-4F60-8E3C-8D6F8812A117}" type="presParOf" srcId="{B391278C-B88A-4958-A60B-836C0D631152}" destId="{0D7FF44F-3DBF-443E-A49E-033C6E7398A3}" srcOrd="0" destOrd="0" presId="urn:microsoft.com/office/officeart/2005/8/layout/hierarchy1"/>
    <dgm:cxn modelId="{F3B854AF-59B8-4389-88B7-D4794E6366AE}" type="presParOf" srcId="{0D7FF44F-3DBF-443E-A49E-033C6E7398A3}" destId="{B8233D45-2CC4-4DBD-9ECB-D74F7BB33425}" srcOrd="0" destOrd="0" presId="urn:microsoft.com/office/officeart/2005/8/layout/hierarchy1"/>
    <dgm:cxn modelId="{21835DA7-59AC-496C-B87D-E9284CF0B3AA}" type="presParOf" srcId="{0D7FF44F-3DBF-443E-A49E-033C6E7398A3}" destId="{26B14B9A-FE2E-416D-9234-4777AA058C6F}" srcOrd="1" destOrd="0" presId="urn:microsoft.com/office/officeart/2005/8/layout/hierarchy1"/>
    <dgm:cxn modelId="{EAEEBA13-173C-4825-B61B-A675DE5AEF5A}" type="presParOf" srcId="{B391278C-B88A-4958-A60B-836C0D631152}" destId="{DFCD127F-1578-4B4E-A47C-E7C47784ADF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030E22-2EA1-4B91-A0AE-1D889C433CF2}">
      <dsp:nvSpPr>
        <dsp:cNvPr id="0" name=""/>
        <dsp:cNvSpPr/>
      </dsp:nvSpPr>
      <dsp:spPr>
        <a:xfrm>
          <a:off x="6517654" y="3611333"/>
          <a:ext cx="91440" cy="386217"/>
        </a:xfrm>
        <a:custGeom>
          <a:avLst/>
          <a:gdLst/>
          <a:ahLst/>
          <a:cxnLst/>
          <a:rect l="0" t="0" r="0" b="0"/>
          <a:pathLst>
            <a:path>
              <a:moveTo>
                <a:pt x="45720" y="0"/>
              </a:moveTo>
              <a:lnTo>
                <a:pt x="45720" y="386217"/>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354A2B-FBEB-44F0-B554-1BDC7F6726DD}">
      <dsp:nvSpPr>
        <dsp:cNvPr id="0" name=""/>
        <dsp:cNvSpPr/>
      </dsp:nvSpPr>
      <dsp:spPr>
        <a:xfrm>
          <a:off x="5985282" y="2246428"/>
          <a:ext cx="578091" cy="451048"/>
        </a:xfrm>
        <a:custGeom>
          <a:avLst/>
          <a:gdLst/>
          <a:ahLst/>
          <a:cxnLst/>
          <a:rect l="0" t="0" r="0" b="0"/>
          <a:pathLst>
            <a:path>
              <a:moveTo>
                <a:pt x="0" y="0"/>
              </a:moveTo>
              <a:lnTo>
                <a:pt x="0" y="317727"/>
              </a:lnTo>
              <a:lnTo>
                <a:pt x="578091" y="317727"/>
              </a:lnTo>
              <a:lnTo>
                <a:pt x="578091" y="45104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0F3851-8D14-41C3-AFC6-DB8C35023023}">
      <dsp:nvSpPr>
        <dsp:cNvPr id="0" name=""/>
        <dsp:cNvSpPr/>
      </dsp:nvSpPr>
      <dsp:spPr>
        <a:xfrm>
          <a:off x="4943354" y="2246428"/>
          <a:ext cx="1041928" cy="451048"/>
        </a:xfrm>
        <a:custGeom>
          <a:avLst/>
          <a:gdLst/>
          <a:ahLst/>
          <a:cxnLst/>
          <a:rect l="0" t="0" r="0" b="0"/>
          <a:pathLst>
            <a:path>
              <a:moveTo>
                <a:pt x="1041928" y="0"/>
              </a:moveTo>
              <a:lnTo>
                <a:pt x="1041928" y="317727"/>
              </a:lnTo>
              <a:lnTo>
                <a:pt x="0" y="317727"/>
              </a:lnTo>
              <a:lnTo>
                <a:pt x="0" y="45104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4582A6-946C-41BF-ADDD-04786AD23ED3}">
      <dsp:nvSpPr>
        <dsp:cNvPr id="0" name=""/>
        <dsp:cNvSpPr/>
      </dsp:nvSpPr>
      <dsp:spPr>
        <a:xfrm>
          <a:off x="3641473" y="914019"/>
          <a:ext cx="2343809" cy="418551"/>
        </a:xfrm>
        <a:custGeom>
          <a:avLst/>
          <a:gdLst/>
          <a:ahLst/>
          <a:cxnLst/>
          <a:rect l="0" t="0" r="0" b="0"/>
          <a:pathLst>
            <a:path>
              <a:moveTo>
                <a:pt x="0" y="0"/>
              </a:moveTo>
              <a:lnTo>
                <a:pt x="0" y="285230"/>
              </a:lnTo>
              <a:lnTo>
                <a:pt x="2343809" y="285230"/>
              </a:lnTo>
              <a:lnTo>
                <a:pt x="2343809" y="418551"/>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8BD0E6-EC46-48F4-B49E-805E1D3D671D}">
      <dsp:nvSpPr>
        <dsp:cNvPr id="0" name=""/>
        <dsp:cNvSpPr/>
      </dsp:nvSpPr>
      <dsp:spPr>
        <a:xfrm>
          <a:off x="2716275" y="3578837"/>
          <a:ext cx="91440" cy="418551"/>
        </a:xfrm>
        <a:custGeom>
          <a:avLst/>
          <a:gdLst/>
          <a:ahLst/>
          <a:cxnLst/>
          <a:rect l="0" t="0" r="0" b="0"/>
          <a:pathLst>
            <a:path>
              <a:moveTo>
                <a:pt x="45720" y="0"/>
              </a:moveTo>
              <a:lnTo>
                <a:pt x="45720" y="418551"/>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16C9B7-A86F-46A2-AD34-D907466B471B}">
      <dsp:nvSpPr>
        <dsp:cNvPr id="0" name=""/>
        <dsp:cNvSpPr/>
      </dsp:nvSpPr>
      <dsp:spPr>
        <a:xfrm>
          <a:off x="1882518" y="2246428"/>
          <a:ext cx="879477" cy="418551"/>
        </a:xfrm>
        <a:custGeom>
          <a:avLst/>
          <a:gdLst/>
          <a:ahLst/>
          <a:cxnLst/>
          <a:rect l="0" t="0" r="0" b="0"/>
          <a:pathLst>
            <a:path>
              <a:moveTo>
                <a:pt x="0" y="0"/>
              </a:moveTo>
              <a:lnTo>
                <a:pt x="0" y="285230"/>
              </a:lnTo>
              <a:lnTo>
                <a:pt x="879477" y="285230"/>
              </a:lnTo>
              <a:lnTo>
                <a:pt x="879477" y="41855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785A-824C-4579-B843-A72C49B88DCB}">
      <dsp:nvSpPr>
        <dsp:cNvPr id="0" name=""/>
        <dsp:cNvSpPr/>
      </dsp:nvSpPr>
      <dsp:spPr>
        <a:xfrm>
          <a:off x="957320" y="3578837"/>
          <a:ext cx="91440" cy="418551"/>
        </a:xfrm>
        <a:custGeom>
          <a:avLst/>
          <a:gdLst/>
          <a:ahLst/>
          <a:cxnLst/>
          <a:rect l="0" t="0" r="0" b="0"/>
          <a:pathLst>
            <a:path>
              <a:moveTo>
                <a:pt x="45720" y="0"/>
              </a:moveTo>
              <a:lnTo>
                <a:pt x="45720" y="418551"/>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D49F6B-F489-405D-B5A3-0F8A7ABCFC0F}">
      <dsp:nvSpPr>
        <dsp:cNvPr id="0" name=""/>
        <dsp:cNvSpPr/>
      </dsp:nvSpPr>
      <dsp:spPr>
        <a:xfrm>
          <a:off x="1003040" y="2246428"/>
          <a:ext cx="879477" cy="418551"/>
        </a:xfrm>
        <a:custGeom>
          <a:avLst/>
          <a:gdLst/>
          <a:ahLst/>
          <a:cxnLst/>
          <a:rect l="0" t="0" r="0" b="0"/>
          <a:pathLst>
            <a:path>
              <a:moveTo>
                <a:pt x="879477" y="0"/>
              </a:moveTo>
              <a:lnTo>
                <a:pt x="879477" y="285230"/>
              </a:lnTo>
              <a:lnTo>
                <a:pt x="0" y="285230"/>
              </a:lnTo>
              <a:lnTo>
                <a:pt x="0" y="41855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A32B2D-008B-44F3-8AD7-C558F612E4AD}">
      <dsp:nvSpPr>
        <dsp:cNvPr id="0" name=""/>
        <dsp:cNvSpPr/>
      </dsp:nvSpPr>
      <dsp:spPr>
        <a:xfrm>
          <a:off x="1882518" y="914019"/>
          <a:ext cx="1758955" cy="418551"/>
        </a:xfrm>
        <a:custGeom>
          <a:avLst/>
          <a:gdLst/>
          <a:ahLst/>
          <a:cxnLst/>
          <a:rect l="0" t="0" r="0" b="0"/>
          <a:pathLst>
            <a:path>
              <a:moveTo>
                <a:pt x="1758955" y="0"/>
              </a:moveTo>
              <a:lnTo>
                <a:pt x="1758955" y="285230"/>
              </a:lnTo>
              <a:lnTo>
                <a:pt x="0" y="285230"/>
              </a:lnTo>
              <a:lnTo>
                <a:pt x="0" y="418551"/>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F43FB9-DF7F-41E6-9218-ED6EAA4E3990}">
      <dsp:nvSpPr>
        <dsp:cNvPr id="0" name=""/>
        <dsp:cNvSpPr/>
      </dsp:nvSpPr>
      <dsp:spPr>
        <a:xfrm>
          <a:off x="2921900" y="162"/>
          <a:ext cx="1439145" cy="91385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82B9D0-1E47-40DF-A096-02F48475DB0D}">
      <dsp:nvSpPr>
        <dsp:cNvPr id="0" name=""/>
        <dsp:cNvSpPr/>
      </dsp:nvSpPr>
      <dsp:spPr>
        <a:xfrm>
          <a:off x="3081805" y="152072"/>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ΕΞΕΤΑΣΗ ΠΕΡΙΒΑΛΛΟΝΤΟΣ</a:t>
          </a:r>
          <a:endParaRPr lang="el-GR" sz="1100" b="1" kern="1200" dirty="0"/>
        </a:p>
      </dsp:txBody>
      <dsp:txXfrm>
        <a:off x="3081805" y="152072"/>
        <a:ext cx="1439145" cy="913857"/>
      </dsp:txXfrm>
    </dsp:sp>
    <dsp:sp modelId="{55AE77C1-0923-4158-BA18-4DED3CBFD7B1}">
      <dsp:nvSpPr>
        <dsp:cNvPr id="0" name=""/>
        <dsp:cNvSpPr/>
      </dsp:nvSpPr>
      <dsp:spPr>
        <a:xfrm>
          <a:off x="1162945" y="1332571"/>
          <a:ext cx="1439145" cy="91385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C65482-1DC9-4E1C-A051-E29F7AAA11A1}">
      <dsp:nvSpPr>
        <dsp:cNvPr id="0" name=""/>
        <dsp:cNvSpPr/>
      </dsp:nvSpPr>
      <dsp:spPr>
        <a:xfrm>
          <a:off x="1322850" y="1484480"/>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solidFill>
                <a:schemeClr val="tx2">
                  <a:lumMod val="40000"/>
                  <a:lumOff val="60000"/>
                </a:schemeClr>
              </a:solidFill>
            </a:rPr>
            <a:t>ΕΞΩΤΕΡΙΚΗ ΑΝΑΛΥΣΗ</a:t>
          </a:r>
          <a:endParaRPr lang="el-GR" sz="1100" b="1" kern="1200" dirty="0">
            <a:solidFill>
              <a:schemeClr val="tx2">
                <a:lumMod val="40000"/>
                <a:lumOff val="60000"/>
              </a:schemeClr>
            </a:solidFill>
          </a:endParaRPr>
        </a:p>
      </dsp:txBody>
      <dsp:txXfrm>
        <a:off x="1322850" y="1484480"/>
        <a:ext cx="1439145" cy="913857"/>
      </dsp:txXfrm>
    </dsp:sp>
    <dsp:sp modelId="{117B7494-B7C2-4BF7-885C-742F2C111C99}">
      <dsp:nvSpPr>
        <dsp:cNvPr id="0" name=""/>
        <dsp:cNvSpPr/>
      </dsp:nvSpPr>
      <dsp:spPr>
        <a:xfrm>
          <a:off x="283467" y="2664979"/>
          <a:ext cx="1439145" cy="91385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84933F-8A7B-44A8-8665-641DBDC9B46A}">
      <dsp:nvSpPr>
        <dsp:cNvPr id="0" name=""/>
        <dsp:cNvSpPr/>
      </dsp:nvSpPr>
      <dsp:spPr>
        <a:xfrm>
          <a:off x="443373" y="2816889"/>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solidFill>
                <a:schemeClr val="tx2">
                  <a:lumMod val="40000"/>
                  <a:lumOff val="60000"/>
                </a:schemeClr>
              </a:solidFill>
            </a:rPr>
            <a:t>ΜΑΚΡΟΠΕΡΙΒΑΛΛΟΝ</a:t>
          </a:r>
          <a:endParaRPr lang="el-GR" sz="1100" b="1" kern="1200" dirty="0">
            <a:solidFill>
              <a:schemeClr val="tx2">
                <a:lumMod val="40000"/>
                <a:lumOff val="60000"/>
              </a:schemeClr>
            </a:solidFill>
          </a:endParaRPr>
        </a:p>
      </dsp:txBody>
      <dsp:txXfrm>
        <a:off x="443373" y="2816889"/>
        <a:ext cx="1439145" cy="913857"/>
      </dsp:txXfrm>
    </dsp:sp>
    <dsp:sp modelId="{A0595DDD-0520-4D25-A6F3-FE585737AED8}">
      <dsp:nvSpPr>
        <dsp:cNvPr id="0" name=""/>
        <dsp:cNvSpPr/>
      </dsp:nvSpPr>
      <dsp:spPr>
        <a:xfrm>
          <a:off x="283467" y="3997388"/>
          <a:ext cx="1439145" cy="9138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90FCBE-A010-4ED2-8FFA-10D73120EEEE}">
      <dsp:nvSpPr>
        <dsp:cNvPr id="0" name=""/>
        <dsp:cNvSpPr/>
      </dsp:nvSpPr>
      <dsp:spPr>
        <a:xfrm>
          <a:off x="443373" y="4149298"/>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2">
                  <a:lumMod val="40000"/>
                  <a:lumOff val="60000"/>
                </a:schemeClr>
              </a:solidFill>
            </a:rPr>
            <a:t>PEST - DG</a:t>
          </a:r>
          <a:endParaRPr lang="el-GR" sz="1100" b="1" kern="1200" dirty="0">
            <a:solidFill>
              <a:schemeClr val="tx2">
                <a:lumMod val="40000"/>
                <a:lumOff val="60000"/>
              </a:schemeClr>
            </a:solidFill>
          </a:endParaRPr>
        </a:p>
      </dsp:txBody>
      <dsp:txXfrm>
        <a:off x="443373" y="4149298"/>
        <a:ext cx="1439145" cy="913857"/>
      </dsp:txXfrm>
    </dsp:sp>
    <dsp:sp modelId="{7EBB2700-F639-41F5-87EA-64AB23A299C5}">
      <dsp:nvSpPr>
        <dsp:cNvPr id="0" name=""/>
        <dsp:cNvSpPr/>
      </dsp:nvSpPr>
      <dsp:spPr>
        <a:xfrm>
          <a:off x="2042423" y="2664979"/>
          <a:ext cx="1439145" cy="91385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487D8F-F210-48DD-A23C-E0F4DC08AB36}">
      <dsp:nvSpPr>
        <dsp:cNvPr id="0" name=""/>
        <dsp:cNvSpPr/>
      </dsp:nvSpPr>
      <dsp:spPr>
        <a:xfrm>
          <a:off x="2202328" y="2816889"/>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solidFill>
                <a:schemeClr val="tx2">
                  <a:lumMod val="40000"/>
                  <a:lumOff val="60000"/>
                </a:schemeClr>
              </a:solidFill>
            </a:rPr>
            <a:t>ΜΙΚΡΟΠΕΡΙΒΑΛΛΟΝ</a:t>
          </a:r>
          <a:endParaRPr lang="el-GR" sz="1100" b="1" kern="1200" dirty="0">
            <a:solidFill>
              <a:schemeClr val="tx2">
                <a:lumMod val="40000"/>
                <a:lumOff val="60000"/>
              </a:schemeClr>
            </a:solidFill>
          </a:endParaRPr>
        </a:p>
      </dsp:txBody>
      <dsp:txXfrm>
        <a:off x="2202328" y="2816889"/>
        <a:ext cx="1439145" cy="913857"/>
      </dsp:txXfrm>
    </dsp:sp>
    <dsp:sp modelId="{41C3770C-230C-441C-8E2C-EAAAF28D4A15}">
      <dsp:nvSpPr>
        <dsp:cNvPr id="0" name=""/>
        <dsp:cNvSpPr/>
      </dsp:nvSpPr>
      <dsp:spPr>
        <a:xfrm>
          <a:off x="2042423" y="3997388"/>
          <a:ext cx="1439145" cy="9138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3313BA-8EAF-4231-A1A6-043F2D988E31}">
      <dsp:nvSpPr>
        <dsp:cNvPr id="0" name=""/>
        <dsp:cNvSpPr/>
      </dsp:nvSpPr>
      <dsp:spPr>
        <a:xfrm>
          <a:off x="2202328" y="4149298"/>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2">
                  <a:lumMod val="40000"/>
                  <a:lumOff val="60000"/>
                </a:schemeClr>
              </a:solidFill>
            </a:rPr>
            <a:t>ΤΟ ΜΟΝΤΕΛΟ ΤΩΝ </a:t>
          </a:r>
          <a:r>
            <a:rPr lang="en-US" sz="1200" b="1" kern="1200" dirty="0" smtClean="0">
              <a:solidFill>
                <a:schemeClr val="tx2">
                  <a:lumMod val="40000"/>
                  <a:lumOff val="60000"/>
                </a:schemeClr>
              </a:solidFill>
            </a:rPr>
            <a:t>5</a:t>
          </a:r>
          <a:r>
            <a:rPr lang="el-GR" sz="1200" b="1" kern="1200" dirty="0" smtClean="0">
              <a:solidFill>
                <a:schemeClr val="tx2">
                  <a:lumMod val="40000"/>
                  <a:lumOff val="60000"/>
                </a:schemeClr>
              </a:solidFill>
            </a:rPr>
            <a:t> ΔΥΝΑΜΕΩΝ ΤΟΥ </a:t>
          </a:r>
          <a:r>
            <a:rPr lang="en-US" sz="1200" b="1" kern="1200" dirty="0" smtClean="0">
              <a:solidFill>
                <a:schemeClr val="tx2">
                  <a:lumMod val="40000"/>
                  <a:lumOff val="60000"/>
                </a:schemeClr>
              </a:solidFill>
            </a:rPr>
            <a:t>PORTER</a:t>
          </a:r>
          <a:endParaRPr lang="el-GR" sz="1200" b="1" kern="1200" dirty="0">
            <a:solidFill>
              <a:schemeClr val="tx2">
                <a:lumMod val="40000"/>
                <a:lumOff val="60000"/>
              </a:schemeClr>
            </a:solidFill>
          </a:endParaRPr>
        </a:p>
      </dsp:txBody>
      <dsp:txXfrm>
        <a:off x="2202328" y="4149298"/>
        <a:ext cx="1439145" cy="913857"/>
      </dsp:txXfrm>
    </dsp:sp>
    <dsp:sp modelId="{0346EF46-AB38-4819-B257-CAC3D76DDF6A}">
      <dsp:nvSpPr>
        <dsp:cNvPr id="0" name=""/>
        <dsp:cNvSpPr/>
      </dsp:nvSpPr>
      <dsp:spPr>
        <a:xfrm>
          <a:off x="5265710" y="1332571"/>
          <a:ext cx="1439145" cy="91385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33751A-B451-46E2-9350-AC41262E12CB}">
      <dsp:nvSpPr>
        <dsp:cNvPr id="0" name=""/>
        <dsp:cNvSpPr/>
      </dsp:nvSpPr>
      <dsp:spPr>
        <a:xfrm>
          <a:off x="5425615" y="1484480"/>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ΕΣΩΤΕΡΙΚΗ ΑΝΑΛΥΣΗ</a:t>
          </a:r>
          <a:endParaRPr lang="el-GR" sz="1100" b="1" kern="1200" dirty="0"/>
        </a:p>
      </dsp:txBody>
      <dsp:txXfrm>
        <a:off x="5425615" y="1484480"/>
        <a:ext cx="1439145" cy="913857"/>
      </dsp:txXfrm>
    </dsp:sp>
    <dsp:sp modelId="{AFE6EF01-1384-418D-BA6E-1B6886AA3487}">
      <dsp:nvSpPr>
        <dsp:cNvPr id="0" name=""/>
        <dsp:cNvSpPr/>
      </dsp:nvSpPr>
      <dsp:spPr>
        <a:xfrm>
          <a:off x="4223782" y="2697476"/>
          <a:ext cx="1439145" cy="91385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64F6F7-ECF0-4067-99A1-C62BF75AE69C}">
      <dsp:nvSpPr>
        <dsp:cNvPr id="0" name=""/>
        <dsp:cNvSpPr/>
      </dsp:nvSpPr>
      <dsp:spPr>
        <a:xfrm>
          <a:off x="4383687" y="2849386"/>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ΘΕΩΡΙΑ ΠΟΡΩΝ - ΙΚΑΝΟΤΗΤΩΝ</a:t>
          </a:r>
          <a:endParaRPr lang="el-GR" sz="1100" b="1" kern="1200" dirty="0"/>
        </a:p>
      </dsp:txBody>
      <dsp:txXfrm>
        <a:off x="4383687" y="2849386"/>
        <a:ext cx="1439145" cy="913857"/>
      </dsp:txXfrm>
    </dsp:sp>
    <dsp:sp modelId="{B659E393-E18D-4D90-913B-BA7F036DB199}">
      <dsp:nvSpPr>
        <dsp:cNvPr id="0" name=""/>
        <dsp:cNvSpPr/>
      </dsp:nvSpPr>
      <dsp:spPr>
        <a:xfrm>
          <a:off x="5843801" y="2697476"/>
          <a:ext cx="1439145" cy="91385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98C62A-7E4E-4901-B206-723797D30F06}">
      <dsp:nvSpPr>
        <dsp:cNvPr id="0" name=""/>
        <dsp:cNvSpPr/>
      </dsp:nvSpPr>
      <dsp:spPr>
        <a:xfrm>
          <a:off x="6003706" y="2849386"/>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ΑΛΥΣΙΔΑ ΑΞΙΑΣ</a:t>
          </a:r>
          <a:endParaRPr lang="el-GR" sz="1100" b="1" kern="1200" dirty="0"/>
        </a:p>
      </dsp:txBody>
      <dsp:txXfrm>
        <a:off x="6003706" y="2849386"/>
        <a:ext cx="1439145" cy="913857"/>
      </dsp:txXfrm>
    </dsp:sp>
    <dsp:sp modelId="{1ECCEA23-60BC-4899-BEFF-355781761D2D}">
      <dsp:nvSpPr>
        <dsp:cNvPr id="0" name=""/>
        <dsp:cNvSpPr/>
      </dsp:nvSpPr>
      <dsp:spPr>
        <a:xfrm>
          <a:off x="5843801" y="3997551"/>
          <a:ext cx="1439145" cy="9138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C253B6-55C7-49F3-8BD3-5F2A716354DB}">
      <dsp:nvSpPr>
        <dsp:cNvPr id="0" name=""/>
        <dsp:cNvSpPr/>
      </dsp:nvSpPr>
      <dsp:spPr>
        <a:xfrm>
          <a:off x="6003706" y="4149460"/>
          <a:ext cx="1439145" cy="9138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ΑΣΤΕΡΙΣΜΟΣ ΑΞΙΑΣ</a:t>
          </a:r>
          <a:endParaRPr lang="el-GR" sz="1100" kern="1200" dirty="0"/>
        </a:p>
      </dsp:txBody>
      <dsp:txXfrm>
        <a:off x="6003706" y="4149460"/>
        <a:ext cx="1439145" cy="9138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8B6AC-F736-401A-BEEA-E978E8458F19}">
      <dsp:nvSpPr>
        <dsp:cNvPr id="0" name=""/>
        <dsp:cNvSpPr/>
      </dsp:nvSpPr>
      <dsp:spPr>
        <a:xfrm rot="5400000">
          <a:off x="249977" y="2154790"/>
          <a:ext cx="737078" cy="122648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52F16-F70F-4588-83D3-0169003153BB}">
      <dsp:nvSpPr>
        <dsp:cNvPr id="0" name=""/>
        <dsp:cNvSpPr/>
      </dsp:nvSpPr>
      <dsp:spPr>
        <a:xfrm>
          <a:off x="126940" y="2521244"/>
          <a:ext cx="1107275" cy="97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b="1" kern="1200" dirty="0" smtClean="0"/>
            <a:t>Πόροι</a:t>
          </a:r>
          <a:r>
            <a:rPr lang="el-GR" sz="900" kern="1200" dirty="0" smtClean="0"/>
            <a:t>:              υλικοί, </a:t>
          </a:r>
        </a:p>
        <a:p>
          <a:pPr lvl="0" algn="l" defTabSz="400050">
            <a:lnSpc>
              <a:spcPct val="90000"/>
            </a:lnSpc>
            <a:spcBef>
              <a:spcPct val="0"/>
            </a:spcBef>
            <a:spcAft>
              <a:spcPct val="35000"/>
            </a:spcAft>
          </a:pPr>
          <a:r>
            <a:rPr lang="el-GR" sz="900" kern="1200" dirty="0" smtClean="0"/>
            <a:t>άυλοι </a:t>
          </a:r>
          <a:endParaRPr lang="el-GR" sz="900" kern="1200" dirty="0"/>
        </a:p>
      </dsp:txBody>
      <dsp:txXfrm>
        <a:off x="126940" y="2521244"/>
        <a:ext cx="1107275" cy="970591"/>
      </dsp:txXfrm>
    </dsp:sp>
    <dsp:sp modelId="{B9F6DDB8-1868-4EBB-80F0-007F44E9ECF8}">
      <dsp:nvSpPr>
        <dsp:cNvPr id="0" name=""/>
        <dsp:cNvSpPr/>
      </dsp:nvSpPr>
      <dsp:spPr>
        <a:xfrm>
          <a:off x="1025296" y="2064495"/>
          <a:ext cx="208919" cy="20891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304E0-A890-4631-A02F-D39FE2BC9EFE}">
      <dsp:nvSpPr>
        <dsp:cNvPr id="0" name=""/>
        <dsp:cNvSpPr/>
      </dsp:nvSpPr>
      <dsp:spPr>
        <a:xfrm rot="5400000">
          <a:off x="1605498" y="1841674"/>
          <a:ext cx="737078" cy="122648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A8A21-9EC7-4AEB-987A-4809B92D0E00}">
      <dsp:nvSpPr>
        <dsp:cNvPr id="0" name=""/>
        <dsp:cNvSpPr/>
      </dsp:nvSpPr>
      <dsp:spPr>
        <a:xfrm>
          <a:off x="1482461" y="2230437"/>
          <a:ext cx="1107275" cy="92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b="1" kern="1200" dirty="0" smtClean="0"/>
            <a:t>Ικανότητες: </a:t>
          </a:r>
        </a:p>
        <a:p>
          <a:pPr lvl="0" algn="l" defTabSz="400050">
            <a:lnSpc>
              <a:spcPct val="90000"/>
            </a:lnSpc>
            <a:spcBef>
              <a:spcPct val="0"/>
            </a:spcBef>
            <a:spcAft>
              <a:spcPct val="35000"/>
            </a:spcAft>
          </a:pPr>
          <a:r>
            <a:rPr lang="el-GR" sz="900" kern="1200" dirty="0" smtClean="0"/>
            <a:t>Οριακές, Θεμελιώδεις / Μοναδικές</a:t>
          </a:r>
          <a:endParaRPr lang="el-GR" sz="900" kern="1200" dirty="0"/>
        </a:p>
      </dsp:txBody>
      <dsp:txXfrm>
        <a:off x="1482461" y="2230437"/>
        <a:ext cx="1107275" cy="925973"/>
      </dsp:txXfrm>
    </dsp:sp>
    <dsp:sp modelId="{AB3C764E-B23A-47AD-B463-C788CBBF79B7}">
      <dsp:nvSpPr>
        <dsp:cNvPr id="0" name=""/>
        <dsp:cNvSpPr/>
      </dsp:nvSpPr>
      <dsp:spPr>
        <a:xfrm>
          <a:off x="2380817" y="1751379"/>
          <a:ext cx="208919" cy="20891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3FFD8-B905-4763-AC41-600349F322FE}">
      <dsp:nvSpPr>
        <dsp:cNvPr id="0" name=""/>
        <dsp:cNvSpPr/>
      </dsp:nvSpPr>
      <dsp:spPr>
        <a:xfrm rot="5400000">
          <a:off x="2961020" y="1506249"/>
          <a:ext cx="737078" cy="122648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65E2B-C4BD-4A27-A7A4-B8F098CB1F65}">
      <dsp:nvSpPr>
        <dsp:cNvPr id="0" name=""/>
        <dsp:cNvSpPr/>
      </dsp:nvSpPr>
      <dsp:spPr>
        <a:xfrm>
          <a:off x="2837983" y="1872703"/>
          <a:ext cx="1107275" cy="97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b="1" kern="1200" dirty="0" smtClean="0"/>
            <a:t>Θεμελιώδεις/ μοναδικές ικανότητες</a:t>
          </a:r>
          <a:endParaRPr lang="el-GR" sz="900" b="1" kern="1200" dirty="0"/>
        </a:p>
      </dsp:txBody>
      <dsp:txXfrm>
        <a:off x="2837983" y="1872703"/>
        <a:ext cx="1107275" cy="970591"/>
      </dsp:txXfrm>
    </dsp:sp>
    <dsp:sp modelId="{59ACD656-399D-4B51-A25C-8E8F4D8390E0}">
      <dsp:nvSpPr>
        <dsp:cNvPr id="0" name=""/>
        <dsp:cNvSpPr/>
      </dsp:nvSpPr>
      <dsp:spPr>
        <a:xfrm>
          <a:off x="3736338" y="1415954"/>
          <a:ext cx="208919" cy="20891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130AE-085F-4297-A09A-716973171D01}">
      <dsp:nvSpPr>
        <dsp:cNvPr id="0" name=""/>
        <dsp:cNvSpPr/>
      </dsp:nvSpPr>
      <dsp:spPr>
        <a:xfrm rot="5400000">
          <a:off x="4316541" y="1170824"/>
          <a:ext cx="737078" cy="1226482"/>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AEEDEE69-78AE-4FF4-98BD-6C1D6B7AE67D}">
      <dsp:nvSpPr>
        <dsp:cNvPr id="0" name=""/>
        <dsp:cNvSpPr/>
      </dsp:nvSpPr>
      <dsp:spPr>
        <a:xfrm>
          <a:off x="4193504" y="1537278"/>
          <a:ext cx="1107275" cy="97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dirty="0" smtClean="0"/>
            <a:t>Ανακαλύπτοντας τις μοναδικές ικανότητες</a:t>
          </a:r>
          <a:endParaRPr lang="el-GR" sz="900" kern="1200" dirty="0"/>
        </a:p>
      </dsp:txBody>
      <dsp:txXfrm>
        <a:off x="4193504" y="1537278"/>
        <a:ext cx="1107275" cy="970591"/>
      </dsp:txXfrm>
    </dsp:sp>
    <dsp:sp modelId="{FEFC0DBD-6B47-422C-AE3F-24D6397DDE70}">
      <dsp:nvSpPr>
        <dsp:cNvPr id="0" name=""/>
        <dsp:cNvSpPr/>
      </dsp:nvSpPr>
      <dsp:spPr>
        <a:xfrm>
          <a:off x="5091859" y="1080529"/>
          <a:ext cx="208919" cy="20891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A825B-56D4-44F3-90B8-E84F40C4BC79}">
      <dsp:nvSpPr>
        <dsp:cNvPr id="0" name=""/>
        <dsp:cNvSpPr/>
      </dsp:nvSpPr>
      <dsp:spPr>
        <a:xfrm rot="5400000">
          <a:off x="5672062" y="835399"/>
          <a:ext cx="737078" cy="122648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4EADE-3345-49CA-B8DC-25BDC50F94A5}">
      <dsp:nvSpPr>
        <dsp:cNvPr id="0" name=""/>
        <dsp:cNvSpPr/>
      </dsp:nvSpPr>
      <dsp:spPr>
        <a:xfrm>
          <a:off x="5549025" y="1201853"/>
          <a:ext cx="1107275" cy="97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b="1" kern="1200" dirty="0" smtClean="0"/>
            <a:t>Ανταγωνιστικό Πλεονέκτημα</a:t>
          </a:r>
          <a:endParaRPr lang="el-GR" sz="900" b="1" kern="1200" dirty="0"/>
        </a:p>
      </dsp:txBody>
      <dsp:txXfrm>
        <a:off x="5549025" y="1201853"/>
        <a:ext cx="1107275" cy="970591"/>
      </dsp:txXfrm>
    </dsp:sp>
    <dsp:sp modelId="{C971EA5A-863C-43F9-B88A-C67608C9F882}">
      <dsp:nvSpPr>
        <dsp:cNvPr id="0" name=""/>
        <dsp:cNvSpPr/>
      </dsp:nvSpPr>
      <dsp:spPr>
        <a:xfrm>
          <a:off x="6447381" y="745104"/>
          <a:ext cx="208919" cy="20891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270F6-DCAB-4822-A928-26818C3B92AB}">
      <dsp:nvSpPr>
        <dsp:cNvPr id="0" name=""/>
        <dsp:cNvSpPr/>
      </dsp:nvSpPr>
      <dsp:spPr>
        <a:xfrm rot="5400000">
          <a:off x="7027583" y="499974"/>
          <a:ext cx="737078" cy="122648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B51C9-2267-400B-9AE1-39950DAC62F9}">
      <dsp:nvSpPr>
        <dsp:cNvPr id="0" name=""/>
        <dsp:cNvSpPr/>
      </dsp:nvSpPr>
      <dsp:spPr>
        <a:xfrm>
          <a:off x="6904547" y="866428"/>
          <a:ext cx="1107275" cy="97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b="1" kern="1200" dirty="0" smtClean="0"/>
            <a:t>Στρατηγική Ανταγωνιστικότητα</a:t>
          </a:r>
          <a:endParaRPr lang="el-GR" sz="900" b="1" kern="1200" dirty="0"/>
        </a:p>
      </dsp:txBody>
      <dsp:txXfrm>
        <a:off x="6904547" y="866428"/>
        <a:ext cx="1107275" cy="9705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0AE7E-2A26-4174-9AFE-284A1098B85D}">
      <dsp:nvSpPr>
        <dsp:cNvPr id="0" name=""/>
        <dsp:cNvSpPr/>
      </dsp:nvSpPr>
      <dsp:spPr>
        <a:xfrm>
          <a:off x="3542863" y="1071775"/>
          <a:ext cx="2417694" cy="171631"/>
        </a:xfrm>
        <a:custGeom>
          <a:avLst/>
          <a:gdLst/>
          <a:ahLst/>
          <a:cxnLst/>
          <a:rect l="0" t="0" r="0" b="0"/>
          <a:pathLst>
            <a:path>
              <a:moveTo>
                <a:pt x="0" y="0"/>
              </a:moveTo>
              <a:lnTo>
                <a:pt x="2417694" y="0"/>
              </a:lnTo>
              <a:lnTo>
                <a:pt x="2417694" y="1716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AC550-33A4-42C7-9BE7-2ED06008A845}">
      <dsp:nvSpPr>
        <dsp:cNvPr id="0" name=""/>
        <dsp:cNvSpPr/>
      </dsp:nvSpPr>
      <dsp:spPr>
        <a:xfrm>
          <a:off x="3553309" y="3771453"/>
          <a:ext cx="2855013" cy="91440"/>
        </a:xfrm>
        <a:custGeom>
          <a:avLst/>
          <a:gdLst/>
          <a:ahLst/>
          <a:cxnLst/>
          <a:rect l="0" t="0" r="0" b="0"/>
          <a:pathLst>
            <a:path>
              <a:moveTo>
                <a:pt x="0" y="45720"/>
              </a:moveTo>
              <a:lnTo>
                <a:pt x="2855013" y="45720"/>
              </a:lnTo>
              <a:lnTo>
                <a:pt x="2855013" y="667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FFB16-A6A9-4464-A4EA-3145D6EB8CAC}">
      <dsp:nvSpPr>
        <dsp:cNvPr id="0" name=""/>
        <dsp:cNvSpPr/>
      </dsp:nvSpPr>
      <dsp:spPr>
        <a:xfrm>
          <a:off x="1027598" y="3771453"/>
          <a:ext cx="2525711" cy="91440"/>
        </a:xfrm>
        <a:custGeom>
          <a:avLst/>
          <a:gdLst/>
          <a:ahLst/>
          <a:cxnLst/>
          <a:rect l="0" t="0" r="0" b="0"/>
          <a:pathLst>
            <a:path>
              <a:moveTo>
                <a:pt x="2525711" y="45720"/>
              </a:moveTo>
              <a:lnTo>
                <a:pt x="0" y="45720"/>
              </a:lnTo>
              <a:lnTo>
                <a:pt x="0" y="1071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7C022-8FF3-4562-99EC-07C708F2C165}">
      <dsp:nvSpPr>
        <dsp:cNvPr id="0" name=""/>
        <dsp:cNvSpPr/>
      </dsp:nvSpPr>
      <dsp:spPr>
        <a:xfrm>
          <a:off x="3497143" y="1071775"/>
          <a:ext cx="91440" cy="1459941"/>
        </a:xfrm>
        <a:custGeom>
          <a:avLst/>
          <a:gdLst/>
          <a:ahLst/>
          <a:cxnLst/>
          <a:rect l="0" t="0" r="0" b="0"/>
          <a:pathLst>
            <a:path>
              <a:moveTo>
                <a:pt x="45720" y="0"/>
              </a:moveTo>
              <a:lnTo>
                <a:pt x="45720" y="1272408"/>
              </a:lnTo>
              <a:lnTo>
                <a:pt x="56165" y="1272408"/>
              </a:lnTo>
              <a:lnTo>
                <a:pt x="56165" y="14599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833DE-FD12-446B-A4CC-4216555266D0}">
      <dsp:nvSpPr>
        <dsp:cNvPr id="0" name=""/>
        <dsp:cNvSpPr/>
      </dsp:nvSpPr>
      <dsp:spPr>
        <a:xfrm>
          <a:off x="1274646" y="1071775"/>
          <a:ext cx="2268217" cy="150421"/>
        </a:xfrm>
        <a:custGeom>
          <a:avLst/>
          <a:gdLst/>
          <a:ahLst/>
          <a:cxnLst/>
          <a:rect l="0" t="0" r="0" b="0"/>
          <a:pathLst>
            <a:path>
              <a:moveTo>
                <a:pt x="2268217" y="0"/>
              </a:moveTo>
              <a:lnTo>
                <a:pt x="0" y="0"/>
              </a:lnTo>
              <a:lnTo>
                <a:pt x="0" y="15042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FE747-E270-4B84-96AB-A44D836A6192}">
      <dsp:nvSpPr>
        <dsp:cNvPr id="0" name=""/>
        <dsp:cNvSpPr/>
      </dsp:nvSpPr>
      <dsp:spPr>
        <a:xfrm>
          <a:off x="2530693" y="-213680"/>
          <a:ext cx="2024340" cy="1285456"/>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51D3D4-A04F-4C7B-837E-9CAFD0B360D6}">
      <dsp:nvSpPr>
        <dsp:cNvPr id="0" name=""/>
        <dsp:cNvSpPr/>
      </dsp:nvSpPr>
      <dsp:spPr>
        <a:xfrm>
          <a:off x="2755620" y="0"/>
          <a:ext cx="2024340" cy="128545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Πως μία εταιρεία μπορεί να επιτύχει </a:t>
          </a:r>
          <a:r>
            <a:rPr lang="el-GR" sz="1000" b="1" kern="1200" dirty="0" smtClean="0"/>
            <a:t>ανταγωνιστικό πλεονέκτημα</a:t>
          </a:r>
          <a:r>
            <a:rPr lang="en-US" sz="1000" kern="1200" dirty="0" smtClean="0"/>
            <a:t>;</a:t>
          </a:r>
          <a:endParaRPr lang="el-GR" sz="1000" kern="1200" dirty="0"/>
        </a:p>
      </dsp:txBody>
      <dsp:txXfrm>
        <a:off x="2755620" y="0"/>
        <a:ext cx="2024340" cy="1285456"/>
      </dsp:txXfrm>
    </dsp:sp>
    <dsp:sp modelId="{78BABBFD-B3EE-49A5-98C8-6BEE3A412E8B}">
      <dsp:nvSpPr>
        <dsp:cNvPr id="0" name=""/>
        <dsp:cNvSpPr/>
      </dsp:nvSpPr>
      <dsp:spPr>
        <a:xfrm>
          <a:off x="262476" y="1222197"/>
          <a:ext cx="2024340" cy="1285456"/>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F44FB22-CC95-4F55-8031-F6C0D1192388}">
      <dsp:nvSpPr>
        <dsp:cNvPr id="0" name=""/>
        <dsp:cNvSpPr/>
      </dsp:nvSpPr>
      <dsp:spPr>
        <a:xfrm>
          <a:off x="487402" y="1435877"/>
          <a:ext cx="2024340" cy="128545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Μέσα από τις αλλαγές στο εξωτερικό περιβάλλον</a:t>
          </a:r>
          <a:r>
            <a:rPr lang="el-GR" sz="1000" kern="1200" dirty="0" smtClean="0"/>
            <a:t>: </a:t>
          </a:r>
        </a:p>
        <a:p>
          <a:pPr lvl="0" algn="l" defTabSz="444500">
            <a:lnSpc>
              <a:spcPct val="90000"/>
            </a:lnSpc>
            <a:spcBef>
              <a:spcPct val="0"/>
            </a:spcBef>
            <a:spcAft>
              <a:spcPct val="35000"/>
            </a:spcAft>
          </a:pPr>
          <a:r>
            <a:rPr lang="el-GR" sz="1000" kern="1200" dirty="0" smtClean="0"/>
            <a:t>Αλλαγές στις δυνάμεις του μακροπεριβάλλοντος (</a:t>
          </a:r>
          <a:r>
            <a:rPr lang="en-US" sz="1000" kern="1200" dirty="0" smtClean="0"/>
            <a:t>PEST) , </a:t>
          </a:r>
          <a:r>
            <a:rPr lang="el-GR" sz="1000" kern="1200" dirty="0" smtClean="0"/>
            <a:t> Στην ικανότητα της εταιρείας να αντιδρά ταχύτατα στις αλλαγές  </a:t>
          </a:r>
          <a:endParaRPr lang="el-GR" sz="1000" kern="1200" dirty="0"/>
        </a:p>
      </dsp:txBody>
      <dsp:txXfrm>
        <a:off x="487402" y="1435877"/>
        <a:ext cx="2024340" cy="1285456"/>
      </dsp:txXfrm>
    </dsp:sp>
    <dsp:sp modelId="{0E318DE6-0996-4968-B5C0-5685B97923E2}">
      <dsp:nvSpPr>
        <dsp:cNvPr id="0" name=""/>
        <dsp:cNvSpPr/>
      </dsp:nvSpPr>
      <dsp:spPr>
        <a:xfrm>
          <a:off x="2541139" y="2531717"/>
          <a:ext cx="2024340" cy="1285456"/>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774F59-C76A-4469-B8F2-8AC0FFF932C9}">
      <dsp:nvSpPr>
        <dsp:cNvPr id="0" name=""/>
        <dsp:cNvSpPr/>
      </dsp:nvSpPr>
      <dsp:spPr>
        <a:xfrm>
          <a:off x="2766065" y="2745397"/>
          <a:ext cx="2024340" cy="128545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Δύο τύποι Ανταγωνιστικού Πλεονεκτήματος</a:t>
          </a:r>
          <a:endParaRPr lang="el-GR" sz="1000" b="1" kern="1200" dirty="0"/>
        </a:p>
      </dsp:txBody>
      <dsp:txXfrm>
        <a:off x="2766065" y="2745397"/>
        <a:ext cx="2024340" cy="1285456"/>
      </dsp:txXfrm>
    </dsp:sp>
    <dsp:sp modelId="{27778FA9-CBE8-472C-A477-DD80C53B1083}">
      <dsp:nvSpPr>
        <dsp:cNvPr id="0" name=""/>
        <dsp:cNvSpPr/>
      </dsp:nvSpPr>
      <dsp:spPr>
        <a:xfrm>
          <a:off x="452634" y="3878642"/>
          <a:ext cx="1149926" cy="1285456"/>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A650E3-A21D-4EB3-9997-FE5C7BC2C993}">
      <dsp:nvSpPr>
        <dsp:cNvPr id="0" name=""/>
        <dsp:cNvSpPr/>
      </dsp:nvSpPr>
      <dsp:spPr>
        <a:xfrm>
          <a:off x="677561" y="4092322"/>
          <a:ext cx="1149926" cy="128545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Πλεονέκτημα Κόστους</a:t>
          </a:r>
          <a:endParaRPr lang="el-GR" sz="1000" b="1" kern="1200" dirty="0"/>
        </a:p>
      </dsp:txBody>
      <dsp:txXfrm>
        <a:off x="677561" y="4092322"/>
        <a:ext cx="1149926" cy="1285456"/>
      </dsp:txXfrm>
    </dsp:sp>
    <dsp:sp modelId="{1BC2A8D9-4661-4F4C-AE61-BDB724D31C4A}">
      <dsp:nvSpPr>
        <dsp:cNvPr id="0" name=""/>
        <dsp:cNvSpPr/>
      </dsp:nvSpPr>
      <dsp:spPr>
        <a:xfrm>
          <a:off x="5843916" y="3838188"/>
          <a:ext cx="1128812" cy="1325909"/>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79A3D3-AE04-45F1-BB3B-F179AB348FB2}">
      <dsp:nvSpPr>
        <dsp:cNvPr id="0" name=""/>
        <dsp:cNvSpPr/>
      </dsp:nvSpPr>
      <dsp:spPr>
        <a:xfrm>
          <a:off x="6068843" y="4051869"/>
          <a:ext cx="1128812" cy="132590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Πλεονέκτημα Διαφοροποίησης</a:t>
          </a:r>
          <a:endParaRPr lang="el-GR" sz="1000" b="1" kern="1200" dirty="0"/>
        </a:p>
      </dsp:txBody>
      <dsp:txXfrm>
        <a:off x="6068843" y="4051869"/>
        <a:ext cx="1128812" cy="1325909"/>
      </dsp:txXfrm>
    </dsp:sp>
    <dsp:sp modelId="{B8233D45-2CC4-4DBD-9ECB-D74F7BB33425}">
      <dsp:nvSpPr>
        <dsp:cNvPr id="0" name=""/>
        <dsp:cNvSpPr/>
      </dsp:nvSpPr>
      <dsp:spPr>
        <a:xfrm>
          <a:off x="4948388" y="1243407"/>
          <a:ext cx="2024340" cy="1285456"/>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B14B9A-FE2E-416D-9234-4777AA058C6F}">
      <dsp:nvSpPr>
        <dsp:cNvPr id="0" name=""/>
        <dsp:cNvSpPr/>
      </dsp:nvSpPr>
      <dsp:spPr>
        <a:xfrm>
          <a:off x="5173315" y="1457087"/>
          <a:ext cx="2024340" cy="128545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smtClean="0"/>
            <a:t>Αναπτύσσοντας το στο εσωτερικό της</a:t>
          </a:r>
          <a:r>
            <a:rPr lang="el-GR" sz="1000" kern="1200" dirty="0" smtClean="0"/>
            <a:t>:                      Πόροι και ικανότητες σύμφωνα με το πλαίσιο </a:t>
          </a:r>
          <a:r>
            <a:rPr lang="en-US" sz="1000" kern="1200" dirty="0" smtClean="0"/>
            <a:t>VRIO</a:t>
          </a:r>
          <a:r>
            <a:rPr lang="el-GR" sz="1000" kern="1200" dirty="0" smtClean="0"/>
            <a:t>,   Μοναδικές Ικανότητες, Καινοτόμες Ικανότητες</a:t>
          </a:r>
          <a:endParaRPr lang="el-GR" sz="1000" kern="1200" dirty="0"/>
        </a:p>
      </dsp:txBody>
      <dsp:txXfrm>
        <a:off x="5173315" y="1457087"/>
        <a:ext cx="2024340" cy="1285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Στρατηγική Ανάλυση του Εσωτερικού Περιβάλλοντος</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 xmlns:p14="http://schemas.microsoft.com/office/powerpoint/2010/main" val="4192254951"/>
              </p:ext>
            </p:extLst>
          </p:nvPr>
        </p:nvGraphicFramePr>
        <p:xfrm>
          <a:off x="531254" y="582331"/>
          <a:ext cx="8017098" cy="4236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Ευθεία γραμμή σύνδεσης 6"/>
          <p:cNvCxnSpPr/>
          <p:nvPr/>
        </p:nvCxnSpPr>
        <p:spPr>
          <a:xfrm flipH="1">
            <a:off x="4356281" y="2726027"/>
            <a:ext cx="425001" cy="40783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5703730" y="2736766"/>
            <a:ext cx="474104" cy="407832"/>
          </a:xfrm>
          <a:prstGeom prst="line">
            <a:avLst/>
          </a:prstGeom>
          <a:ln/>
        </p:spPr>
        <p:style>
          <a:lnRef idx="1">
            <a:schemeClr val="accent1"/>
          </a:lnRef>
          <a:fillRef idx="0">
            <a:schemeClr val="accent1"/>
          </a:fillRef>
          <a:effectRef idx="0">
            <a:schemeClr val="accent1"/>
          </a:effectRef>
          <a:fontRef idx="minor">
            <a:schemeClr val="tx1"/>
          </a:fontRef>
        </p:style>
      </p:cxnSp>
      <p:sp>
        <p:nvSpPr>
          <p:cNvPr id="11" name="Στρογγυλεμένο ορθογώνιο 10"/>
          <p:cNvSpPr/>
          <p:nvPr/>
        </p:nvSpPr>
        <p:spPr>
          <a:xfrm>
            <a:off x="3226158" y="3176789"/>
            <a:ext cx="1555124" cy="643943"/>
          </a:xfrm>
          <a:prstGeom prst="round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sz="900" b="1" dirty="0" smtClean="0"/>
              <a:t>4 κριτήρια για επίτευξη διατηρήσιμου ανταγωνιστικού πλεονεκτήματος.</a:t>
            </a:r>
            <a:endParaRPr lang="el-GR" sz="900" b="1" dirty="0"/>
          </a:p>
        </p:txBody>
      </p:sp>
      <p:sp>
        <p:nvSpPr>
          <p:cNvPr id="13" name="Στρογγυλεμένο ορθογώνιο 12"/>
          <p:cNvSpPr/>
          <p:nvPr/>
        </p:nvSpPr>
        <p:spPr>
          <a:xfrm>
            <a:off x="5747197" y="3166057"/>
            <a:ext cx="1516487" cy="654676"/>
          </a:xfrm>
          <a:prstGeom prst="round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sz="900" b="1" dirty="0" smtClean="0"/>
              <a:t>Η ανάλυση της Αλυσίδας Αξίας</a:t>
            </a:r>
            <a:endParaRPr lang="el-GR" sz="900" b="1" dirty="0"/>
          </a:p>
        </p:txBody>
      </p:sp>
      <p:cxnSp>
        <p:nvCxnSpPr>
          <p:cNvPr id="15" name="Ευθεία γραμμή σύνδεσης 14"/>
          <p:cNvCxnSpPr/>
          <p:nvPr/>
        </p:nvCxnSpPr>
        <p:spPr>
          <a:xfrm>
            <a:off x="4090653" y="3820732"/>
            <a:ext cx="1" cy="26830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6346065" y="3842192"/>
            <a:ext cx="1" cy="289775"/>
          </a:xfrm>
          <a:prstGeom prst="line">
            <a:avLst/>
          </a:prstGeom>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3226159" y="4089039"/>
            <a:ext cx="1555124" cy="1255693"/>
          </a:xfrm>
          <a:prstGeom prst="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pPr marL="133731" indent="-133731">
              <a:buFont typeface="Arial" panose="020B0604020202020204" pitchFamily="34" charset="0"/>
              <a:buChar char="•"/>
            </a:pPr>
            <a:endParaRPr lang="el-GR" sz="900" dirty="0" smtClean="0"/>
          </a:p>
          <a:p>
            <a:pPr marL="133731" indent="-133731">
              <a:buFont typeface="Arial" panose="020B0604020202020204" pitchFamily="34" charset="0"/>
              <a:buChar char="•"/>
            </a:pPr>
            <a:r>
              <a:rPr lang="el-GR" sz="900" dirty="0" smtClean="0"/>
              <a:t>Πολύτιμες (</a:t>
            </a:r>
            <a:r>
              <a:rPr lang="en-US" sz="900" dirty="0" smtClean="0"/>
              <a:t>Valuable)</a:t>
            </a:r>
            <a:endParaRPr lang="el-GR" sz="900" dirty="0" smtClean="0"/>
          </a:p>
          <a:p>
            <a:pPr marL="133731" indent="-133731">
              <a:buFont typeface="Arial" panose="020B0604020202020204" pitchFamily="34" charset="0"/>
              <a:buChar char="•"/>
            </a:pPr>
            <a:r>
              <a:rPr lang="el-GR" sz="900" dirty="0" smtClean="0"/>
              <a:t>Σπάνιες</a:t>
            </a:r>
            <a:r>
              <a:rPr lang="en-US" sz="900" dirty="0" smtClean="0"/>
              <a:t> (Rare)</a:t>
            </a:r>
            <a:endParaRPr lang="el-GR" sz="900" dirty="0" smtClean="0"/>
          </a:p>
          <a:p>
            <a:pPr marL="133731" indent="-133731">
              <a:buFont typeface="Arial" panose="020B0604020202020204" pitchFamily="34" charset="0"/>
              <a:buChar char="•"/>
            </a:pPr>
            <a:r>
              <a:rPr lang="el-GR" sz="900" dirty="0" smtClean="0"/>
              <a:t>Κοστίζει η μίμησή τους</a:t>
            </a:r>
            <a:r>
              <a:rPr lang="en-US" sz="900" dirty="0" smtClean="0"/>
              <a:t> (Costly to imitate)</a:t>
            </a:r>
            <a:endParaRPr lang="el-GR" sz="900" dirty="0" smtClean="0"/>
          </a:p>
          <a:p>
            <a:pPr marL="133731" indent="-133731">
              <a:buFont typeface="Arial" panose="020B0604020202020204" pitchFamily="34" charset="0"/>
              <a:buChar char="•"/>
            </a:pPr>
            <a:r>
              <a:rPr lang="el-GR" sz="900" dirty="0" smtClean="0"/>
              <a:t>Δεν υποκαθίστανται</a:t>
            </a:r>
            <a:r>
              <a:rPr lang="en-US" sz="900" dirty="0" smtClean="0"/>
              <a:t> </a:t>
            </a:r>
            <a:endParaRPr lang="el-GR" sz="900" dirty="0" smtClean="0"/>
          </a:p>
          <a:p>
            <a:pPr marL="133731" indent="-133731">
              <a:buFont typeface="Arial" panose="020B0604020202020204" pitchFamily="34" charset="0"/>
              <a:buChar char="•"/>
            </a:pPr>
            <a:r>
              <a:rPr lang="el-GR" sz="900" dirty="0" smtClean="0"/>
              <a:t>Είναι Οργανωμένη η εταιρεία </a:t>
            </a:r>
            <a:r>
              <a:rPr lang="en-US" sz="900" dirty="0" smtClean="0"/>
              <a:t>            </a:t>
            </a:r>
            <a:r>
              <a:rPr lang="el-GR" sz="900" dirty="0" smtClean="0"/>
              <a:t> </a:t>
            </a:r>
            <a:r>
              <a:rPr lang="en-US" sz="900" dirty="0" smtClean="0"/>
              <a:t>(Is</a:t>
            </a:r>
            <a:r>
              <a:rPr lang="en-US" sz="900" dirty="0"/>
              <a:t> </a:t>
            </a:r>
            <a:r>
              <a:rPr lang="en-US" sz="900" dirty="0" smtClean="0"/>
              <a:t>a Firm </a:t>
            </a:r>
            <a:r>
              <a:rPr lang="en-US" sz="900" b="1" dirty="0" smtClean="0"/>
              <a:t>O</a:t>
            </a:r>
            <a:r>
              <a:rPr lang="en-US" sz="900" dirty="0" smtClean="0"/>
              <a:t>rganized ?)</a:t>
            </a:r>
            <a:endParaRPr lang="en-US" sz="900" dirty="0"/>
          </a:p>
          <a:p>
            <a:endParaRPr lang="el-GR" sz="900" dirty="0"/>
          </a:p>
        </p:txBody>
      </p:sp>
      <p:sp>
        <p:nvSpPr>
          <p:cNvPr id="18" name="Ορθογώνιο 17"/>
          <p:cNvSpPr/>
          <p:nvPr/>
        </p:nvSpPr>
        <p:spPr>
          <a:xfrm>
            <a:off x="5800322" y="4089039"/>
            <a:ext cx="1091484" cy="520522"/>
          </a:xfrm>
          <a:prstGeom prst="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pPr algn="ctr"/>
            <a:r>
              <a:rPr lang="el-GR" sz="900" dirty="0" smtClean="0"/>
              <a:t>Εξωτερική Ανάθεση</a:t>
            </a:r>
            <a:endParaRPr lang="el-GR" sz="900" dirty="0"/>
          </a:p>
        </p:txBody>
      </p:sp>
      <p:sp>
        <p:nvSpPr>
          <p:cNvPr id="25" name="Τίτλος 24"/>
          <p:cNvSpPr>
            <a:spLocks noGrp="1"/>
          </p:cNvSpPr>
          <p:nvPr>
            <p:ph type="title"/>
          </p:nvPr>
        </p:nvSpPr>
        <p:spPr/>
        <p:txBody>
          <a:bodyPr>
            <a:normAutofit fontScale="90000"/>
          </a:bodyPr>
          <a:lstStyle/>
          <a:p>
            <a:r>
              <a:rPr lang="el-GR" dirty="0" smtClean="0"/>
              <a:t>Τα κύρια συστατικά μέρη της εσωτερική ανάλυσης</a:t>
            </a:r>
            <a:endParaRPr lang="el-GR" dirty="0"/>
          </a:p>
        </p:txBody>
      </p:sp>
    </p:spTree>
    <p:extLst>
      <p:ext uri="{BB962C8B-B14F-4D97-AF65-F5344CB8AC3E}">
        <p14:creationId xmlns="" xmlns:p14="http://schemas.microsoft.com/office/powerpoint/2010/main" val="17290410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600" dirty="0" smtClean="0">
                <a:ln w="0"/>
              </a:rPr>
              <a:t>Η Θεωρία των Πόρων - Ικανοτήτων</a:t>
            </a:r>
            <a:endParaRPr lang="el-GR" sz="3600" dirty="0">
              <a:ln w="0"/>
            </a:endParaRPr>
          </a:p>
        </p:txBody>
      </p:sp>
      <p:sp>
        <p:nvSpPr>
          <p:cNvPr id="6" name="5 - Θέση κειμένου"/>
          <p:cNvSpPr>
            <a:spLocks noGrp="1"/>
          </p:cNvSpPr>
          <p:nvPr>
            <p:ph type="body" idx="1"/>
          </p:nvPr>
        </p:nvSpPr>
        <p:spPr/>
        <p:txBody>
          <a:bodyPr>
            <a:noAutofit/>
          </a:bodyPr>
          <a:lstStyle/>
          <a:p>
            <a:r>
              <a:rPr lang="el-GR" sz="4000" b="1" dirty="0" smtClean="0"/>
              <a:t>Στρατηγική Ανάλυση του Εσωτερικού Περιβάλλοντος</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normAutofit fontScale="92500"/>
          </a:bodyPr>
          <a:lstStyle/>
          <a:p>
            <a:pPr>
              <a:buNone/>
            </a:pPr>
            <a:r>
              <a:rPr lang="el-GR" dirty="0" smtClean="0"/>
              <a:t>Προέλευση της Θεωρίας των Πόρων – Ικανοτήτων</a:t>
            </a:r>
          </a:p>
          <a:p>
            <a:pPr marL="0" indent="0">
              <a:lnSpc>
                <a:spcPct val="90000"/>
              </a:lnSpc>
              <a:buNone/>
            </a:pPr>
            <a:r>
              <a:rPr lang="el-GR" sz="2800" dirty="0" smtClean="0"/>
              <a:t>Η Θεωρία των </a:t>
            </a:r>
            <a:r>
              <a:rPr lang="el-GR" sz="2800" b="1" dirty="0" smtClean="0"/>
              <a:t>Πόρων –Ικανοτήτων </a:t>
            </a:r>
            <a:r>
              <a:rPr lang="el-GR" sz="2800" dirty="0" smtClean="0"/>
              <a:t>αποτελεί ουσιαστικά μία προσέγγιση του πως μια εταιρεία  θα επιτύχει </a:t>
            </a:r>
            <a:r>
              <a:rPr lang="el-GR" sz="2800" b="1" dirty="0" smtClean="0"/>
              <a:t>ανταγωνιστικό πλεονέκτημα </a:t>
            </a:r>
            <a:r>
              <a:rPr lang="el-GR" sz="2800" dirty="0" smtClean="0"/>
              <a:t>και αναδύθηκε στις δεκαετίες ΄80 και ‘90 από τις δημοσιευμένες εργασίες των  </a:t>
            </a:r>
            <a:r>
              <a:rPr lang="en-US" sz="2800" dirty="0" err="1" smtClean="0"/>
              <a:t>Wernerfelt</a:t>
            </a:r>
            <a:r>
              <a:rPr lang="en-US" sz="2800" dirty="0" smtClean="0"/>
              <a:t>, B. (“The Resource-Based View of the Firm”), </a:t>
            </a:r>
            <a:r>
              <a:rPr lang="en-US" sz="2800" dirty="0" err="1" smtClean="0"/>
              <a:t>Prahalad</a:t>
            </a:r>
            <a:r>
              <a:rPr lang="en-US" sz="2800" dirty="0" smtClean="0"/>
              <a:t> and Hamel (“The Core Competence of The Corporation”), Barney, J. (“Firm resources and sustained competitive advantage”) </a:t>
            </a:r>
            <a:r>
              <a:rPr lang="el-GR" sz="2800" dirty="0" smtClean="0"/>
              <a:t>.</a:t>
            </a:r>
          </a:p>
          <a:p>
            <a:pPr marL="0" indent="0">
              <a:lnSpc>
                <a:spcPct val="9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lstStyle/>
          <a:p>
            <a:pPr marL="0">
              <a:lnSpc>
                <a:spcPct val="80000"/>
              </a:lnSpc>
              <a:buNone/>
            </a:pPr>
            <a:r>
              <a:rPr lang="el-GR" sz="3000" dirty="0" smtClean="0"/>
              <a:t>Προέλευση της Θεωρίας των Πόρων – Ικανοτήτων</a:t>
            </a:r>
          </a:p>
          <a:p>
            <a:pPr marL="0" lvl="1" indent="0">
              <a:lnSpc>
                <a:spcPct val="80000"/>
              </a:lnSpc>
              <a:buNone/>
            </a:pPr>
            <a:r>
              <a:rPr lang="el-GR" sz="2600" dirty="0" smtClean="0"/>
              <a:t>Σύμφωνα με τους υποστηρικτές αυτής της προσέγγισης είναι πιο εφικτό η εταιρεία να αξιοποιήσει τις ευκαιρίες του εξωτερικού περιβάλλοντος χρησιμοποιώντας τους υφιστάμενους πόρους με νέο τρόπο αντί να προσπαθήσει να αποκτήσει καινούργιες δεξιότητες για κάθε διαφορετική ευκαιρία που της παρουσιάζεται. Η εταιρεία που ακολουθεί αυτή την πολιτική θα επιτύχει  </a:t>
            </a:r>
            <a:r>
              <a:rPr lang="el-GR" sz="2600" b="1" dirty="0" smtClean="0"/>
              <a:t>ανταγωνιστικό πλεονέκτημα.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086100" y="430505"/>
            <a:ext cx="2522765" cy="517071"/>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b="1" dirty="0" smtClean="0">
                <a:effectLst>
                  <a:outerShdw blurRad="38100" dist="38100" dir="2700000" algn="tl">
                    <a:srgbClr val="000000">
                      <a:alpha val="43137"/>
                    </a:srgbClr>
                  </a:outerShdw>
                </a:effectLst>
              </a:rPr>
              <a:t>Πόροι</a:t>
            </a:r>
            <a:endParaRPr lang="el-GR" b="1" dirty="0">
              <a:effectLst>
                <a:outerShdw blurRad="38100" dist="38100" dir="2700000" algn="tl">
                  <a:srgbClr val="000000">
                    <a:alpha val="43137"/>
                  </a:srgbClr>
                </a:outerShdw>
              </a:effectLst>
            </a:endParaRPr>
          </a:p>
        </p:txBody>
      </p:sp>
      <p:sp>
        <p:nvSpPr>
          <p:cNvPr id="5" name="Ορθογώνιο 4"/>
          <p:cNvSpPr/>
          <p:nvPr/>
        </p:nvSpPr>
        <p:spPr>
          <a:xfrm>
            <a:off x="1796465" y="1316429"/>
            <a:ext cx="1785938" cy="388943"/>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Υλικοί</a:t>
            </a:r>
            <a:endParaRPr lang="el-GR" dirty="0"/>
          </a:p>
        </p:txBody>
      </p:sp>
      <p:sp>
        <p:nvSpPr>
          <p:cNvPr id="6" name="Ορθογώνιο 5"/>
          <p:cNvSpPr/>
          <p:nvPr/>
        </p:nvSpPr>
        <p:spPr>
          <a:xfrm>
            <a:off x="5475871" y="1316427"/>
            <a:ext cx="1785938" cy="388945"/>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Άυλοι</a:t>
            </a:r>
            <a:endParaRPr lang="el-GR" dirty="0"/>
          </a:p>
        </p:txBody>
      </p:sp>
      <p:sp>
        <p:nvSpPr>
          <p:cNvPr id="7" name="Ορθογώνιο 6"/>
          <p:cNvSpPr/>
          <p:nvPr/>
        </p:nvSpPr>
        <p:spPr>
          <a:xfrm>
            <a:off x="2339338" y="2145631"/>
            <a:ext cx="1785938" cy="423837"/>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Ετερογενείς</a:t>
            </a:r>
            <a:endParaRPr lang="el-GR" dirty="0"/>
          </a:p>
        </p:txBody>
      </p:sp>
      <p:sp>
        <p:nvSpPr>
          <p:cNvPr id="8" name="Ορθογώνιο 7"/>
          <p:cNvSpPr/>
          <p:nvPr/>
        </p:nvSpPr>
        <p:spPr>
          <a:xfrm>
            <a:off x="4715896" y="2145631"/>
            <a:ext cx="1785938" cy="423838"/>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Ακίνητοι</a:t>
            </a:r>
            <a:endParaRPr lang="el-GR" dirty="0"/>
          </a:p>
        </p:txBody>
      </p:sp>
      <p:sp>
        <p:nvSpPr>
          <p:cNvPr id="9" name="Ορθογώνιο 8"/>
          <p:cNvSpPr/>
          <p:nvPr/>
        </p:nvSpPr>
        <p:spPr>
          <a:xfrm>
            <a:off x="3059832" y="3145531"/>
            <a:ext cx="2522765" cy="360041"/>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b="1" dirty="0" smtClean="0">
                <a:effectLst>
                  <a:outerShdw blurRad="38100" dist="38100" dir="2700000" algn="tl">
                    <a:srgbClr val="000000">
                      <a:alpha val="43137"/>
                    </a:srgbClr>
                  </a:outerShdw>
                </a:effectLst>
              </a:rPr>
              <a:t>Ικανότητες</a:t>
            </a:r>
            <a:endParaRPr lang="el-GR" b="1" dirty="0">
              <a:effectLst>
                <a:outerShdw blurRad="38100" dist="38100" dir="2700000" algn="tl">
                  <a:srgbClr val="000000">
                    <a:alpha val="43137"/>
                  </a:srgbClr>
                </a:outerShdw>
              </a:effectLst>
            </a:endParaRPr>
          </a:p>
        </p:txBody>
      </p:sp>
      <p:sp>
        <p:nvSpPr>
          <p:cNvPr id="10" name="Ορθογώνιο 9"/>
          <p:cNvSpPr/>
          <p:nvPr/>
        </p:nvSpPr>
        <p:spPr>
          <a:xfrm>
            <a:off x="3086100" y="3865612"/>
            <a:ext cx="2522765" cy="576064"/>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b="1" dirty="0" smtClean="0">
                <a:effectLst>
                  <a:outerShdw blurRad="38100" dist="38100" dir="2700000" algn="tl">
                    <a:srgbClr val="000000">
                      <a:alpha val="43137"/>
                    </a:srgbClr>
                  </a:outerShdw>
                </a:effectLst>
              </a:rPr>
              <a:t>Θεμελιώδεις/μοναδικές  </a:t>
            </a:r>
            <a:r>
              <a:rPr lang="el-GR" b="1" dirty="0">
                <a:effectLst>
                  <a:outerShdw blurRad="38100" dist="38100" dir="2700000" algn="tl">
                    <a:srgbClr val="000000">
                      <a:alpha val="43137"/>
                    </a:srgbClr>
                  </a:outerShdw>
                </a:effectLst>
              </a:rPr>
              <a:t>Ικανότητες</a:t>
            </a:r>
          </a:p>
        </p:txBody>
      </p:sp>
      <p:sp>
        <p:nvSpPr>
          <p:cNvPr id="11" name="Ορθογώνιο 10"/>
          <p:cNvSpPr/>
          <p:nvPr/>
        </p:nvSpPr>
        <p:spPr>
          <a:xfrm>
            <a:off x="3086100" y="4901820"/>
            <a:ext cx="2522765" cy="813179"/>
          </a:xfrm>
          <a:prstGeom prst="rect">
            <a:avLst/>
          </a:prstGeom>
          <a:solidFill>
            <a:schemeClr val="bg1">
              <a:lumMod val="75000"/>
            </a:schemeClr>
          </a:solidFill>
          <a:ln w="38100">
            <a:solidFill>
              <a:srgbClr val="00B050"/>
            </a:solid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b="1" dirty="0">
                <a:effectLst>
                  <a:outerShdw blurRad="38100" dist="38100" dir="2700000" algn="tl">
                    <a:srgbClr val="000000">
                      <a:alpha val="43137"/>
                    </a:srgbClr>
                  </a:outerShdw>
                </a:effectLst>
              </a:rPr>
              <a:t>Διατηρήσιμο Ανταγωνιστικό Πλεονέκτημα</a:t>
            </a:r>
          </a:p>
        </p:txBody>
      </p:sp>
      <p:sp>
        <p:nvSpPr>
          <p:cNvPr id="12" name="Ορθογώνιο 11"/>
          <p:cNvSpPr/>
          <p:nvPr/>
        </p:nvSpPr>
        <p:spPr>
          <a:xfrm>
            <a:off x="2977549" y="1129346"/>
            <a:ext cx="2886074" cy="208779"/>
          </a:xfrm>
          <a:prstGeom prst="rect">
            <a:avLst/>
          </a:prstGeom>
          <a:noFill/>
          <a:ln w="38100">
            <a:no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διακρίνονται σε</a:t>
            </a:r>
            <a:endParaRPr lang="el-GR" dirty="0"/>
          </a:p>
        </p:txBody>
      </p:sp>
      <p:cxnSp>
        <p:nvCxnSpPr>
          <p:cNvPr id="19" name="Ευθεία γραμμή σύνδεσης 18"/>
          <p:cNvCxnSpPr>
            <a:stCxn id="5" idx="3"/>
            <a:endCxn id="6" idx="1"/>
          </p:cNvCxnSpPr>
          <p:nvPr/>
        </p:nvCxnSpPr>
        <p:spPr>
          <a:xfrm flipV="1">
            <a:off x="3582403" y="1510900"/>
            <a:ext cx="1893468" cy="1"/>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Ορθογώνιο 26"/>
          <p:cNvSpPr/>
          <p:nvPr/>
        </p:nvSpPr>
        <p:spPr>
          <a:xfrm>
            <a:off x="1979712" y="2641476"/>
            <a:ext cx="4847223" cy="255203"/>
          </a:xfrm>
          <a:prstGeom prst="rect">
            <a:avLst/>
          </a:prstGeom>
          <a:noFill/>
          <a:ln w="38100">
            <a:no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και  συνδυάζονται με τέτοιο τρόπο ώστε να οδηγούν σε</a:t>
            </a:r>
            <a:endParaRPr lang="el-GR" dirty="0"/>
          </a:p>
        </p:txBody>
      </p:sp>
      <p:sp>
        <p:nvSpPr>
          <p:cNvPr id="28" name="Ορθογώνιο 27"/>
          <p:cNvSpPr/>
          <p:nvPr/>
        </p:nvSpPr>
        <p:spPr>
          <a:xfrm>
            <a:off x="2904445" y="3544047"/>
            <a:ext cx="2886074" cy="208779"/>
          </a:xfrm>
          <a:prstGeom prst="rect">
            <a:avLst/>
          </a:prstGeom>
          <a:noFill/>
          <a:ln w="38100">
            <a:no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Και μάλιστα σε </a:t>
            </a:r>
            <a:endParaRPr lang="el-GR" dirty="0"/>
          </a:p>
        </p:txBody>
      </p:sp>
      <p:sp>
        <p:nvSpPr>
          <p:cNvPr id="29" name="Ορθογώνιο 28"/>
          <p:cNvSpPr/>
          <p:nvPr/>
        </p:nvSpPr>
        <p:spPr>
          <a:xfrm>
            <a:off x="2904445" y="4566761"/>
            <a:ext cx="2886074" cy="208779"/>
          </a:xfrm>
          <a:prstGeom prst="rect">
            <a:avLst/>
          </a:prstGeom>
          <a:noFill/>
          <a:ln w="38100">
            <a:no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Που θα οδηγήσουν σε</a:t>
            </a:r>
            <a:endParaRPr lang="el-GR" dirty="0"/>
          </a:p>
        </p:txBody>
      </p:sp>
      <p:cxnSp>
        <p:nvCxnSpPr>
          <p:cNvPr id="31" name="Ευθεία γραμμή σύνδεσης 30"/>
          <p:cNvCxnSpPr>
            <a:stCxn id="7" idx="3"/>
            <a:endCxn id="8" idx="1"/>
          </p:cNvCxnSpPr>
          <p:nvPr/>
        </p:nvCxnSpPr>
        <p:spPr>
          <a:xfrm>
            <a:off x="4125276" y="2357550"/>
            <a:ext cx="59062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Ευθεία γραμμή σύνδεσης 32"/>
          <p:cNvCxnSpPr>
            <a:stCxn id="4" idx="2"/>
          </p:cNvCxnSpPr>
          <p:nvPr/>
        </p:nvCxnSpPr>
        <p:spPr>
          <a:xfrm flipH="1">
            <a:off x="4347482" y="947576"/>
            <a:ext cx="1" cy="2003013"/>
          </a:xfrm>
          <a:prstGeom prst="line">
            <a:avLst/>
          </a:prstGeom>
          <a:ln/>
        </p:spPr>
        <p:style>
          <a:lnRef idx="1">
            <a:schemeClr val="accent2"/>
          </a:lnRef>
          <a:fillRef idx="0">
            <a:schemeClr val="accent2"/>
          </a:fillRef>
          <a:effectRef idx="0">
            <a:schemeClr val="accent2"/>
          </a:effectRef>
          <a:fontRef idx="minor">
            <a:schemeClr val="tx1"/>
          </a:fontRef>
        </p:style>
      </p:cxnSp>
      <p:sp>
        <p:nvSpPr>
          <p:cNvPr id="35" name="Ορθογώνιο 34"/>
          <p:cNvSpPr/>
          <p:nvPr/>
        </p:nvSpPr>
        <p:spPr>
          <a:xfrm>
            <a:off x="3059832" y="1777380"/>
            <a:ext cx="2886074" cy="208779"/>
          </a:xfrm>
          <a:prstGeom prst="rect">
            <a:avLst/>
          </a:prstGeom>
          <a:noFill/>
          <a:ln w="38100">
            <a:noFill/>
          </a:ln>
        </p:spPr>
        <p:style>
          <a:lnRef idx="1">
            <a:schemeClr val="dk1"/>
          </a:lnRef>
          <a:fillRef idx="2">
            <a:schemeClr val="dk1"/>
          </a:fillRef>
          <a:effectRef idx="1">
            <a:schemeClr val="dk1"/>
          </a:effectRef>
          <a:fontRef idx="minor">
            <a:schemeClr val="dk1"/>
          </a:fontRef>
        </p:style>
        <p:txBody>
          <a:bodyPr lIns="71323" tIns="35662" rIns="71323" bIns="35662" rtlCol="0" anchor="ctr"/>
          <a:lstStyle/>
          <a:p>
            <a:pPr algn="ctr"/>
            <a:r>
              <a:rPr lang="el-GR" dirty="0" smtClean="0"/>
              <a:t>οι οποίοι πρέπει να είναι</a:t>
            </a:r>
            <a:endParaRPr lang="el-GR" dirty="0"/>
          </a:p>
        </p:txBody>
      </p:sp>
    </p:spTree>
    <p:extLst>
      <p:ext uri="{BB962C8B-B14F-4D97-AF65-F5344CB8AC3E}">
        <p14:creationId xmlns="" xmlns:p14="http://schemas.microsoft.com/office/powerpoint/2010/main" val="34213401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normAutofit/>
          </a:bodyPr>
          <a:lstStyle/>
          <a:p>
            <a:pPr>
              <a:buNone/>
            </a:pPr>
            <a:r>
              <a:rPr lang="el-GR" dirty="0" smtClean="0"/>
              <a:t>Η Θεωρία των Πόρων – Ικανοτήτων (Πόροι)</a:t>
            </a:r>
          </a:p>
          <a:p>
            <a:pPr>
              <a:lnSpc>
                <a:spcPct val="80000"/>
              </a:lnSpc>
            </a:pPr>
            <a:r>
              <a:rPr lang="el-GR" sz="2400" dirty="0" smtClean="0"/>
              <a:t>Σύμφωνα με αυτή τη θεώρηση, οι </a:t>
            </a:r>
            <a:r>
              <a:rPr lang="el-GR" sz="2400" b="1" dirty="0" smtClean="0"/>
              <a:t>πόροι</a:t>
            </a:r>
            <a:r>
              <a:rPr lang="el-GR" sz="2400" dirty="0" smtClean="0"/>
              <a:t> παίζουν καθοριστικό ρόλο στο να βοηθήσουν τις εταιρείες να επιτύχουν υψηλή οργανωτική απόδοση. </a:t>
            </a:r>
          </a:p>
          <a:p>
            <a:pPr>
              <a:lnSpc>
                <a:spcPct val="80000"/>
              </a:lnSpc>
            </a:pPr>
            <a:r>
              <a:rPr lang="el-GR" sz="2400" dirty="0" smtClean="0"/>
              <a:t>Τι εστί όμως </a:t>
            </a:r>
            <a:r>
              <a:rPr lang="el-GR" sz="2400" b="1" dirty="0" smtClean="0"/>
              <a:t>πόρος</a:t>
            </a:r>
            <a:r>
              <a:rPr lang="en-US" sz="2400" dirty="0" smtClean="0"/>
              <a:t>;</a:t>
            </a:r>
          </a:p>
          <a:p>
            <a:pPr lvl="1">
              <a:lnSpc>
                <a:spcPct val="80000"/>
              </a:lnSpc>
              <a:buFont typeface="Courier New" panose="02070309020205020404" pitchFamily="49" charset="0"/>
              <a:buChar char="o"/>
            </a:pPr>
            <a:r>
              <a:rPr lang="el-GR" sz="2400" dirty="0" smtClean="0"/>
              <a:t>Ένας οικονομικός ή παραγωγικός συντελεστής που απαιτείται για την υλοποίηση μιας δραστηριότητας ή ένα μέσο που απαιτείται για να αναλάβεις μία επιχείρηση και να πετύχεις το επιθυμητό αποτέλεσμα</a:t>
            </a:r>
            <a:r>
              <a:rPr lang="en-US" sz="2400" dirty="0" smtClean="0"/>
              <a:t>.</a:t>
            </a: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a:xfrm>
            <a:off x="467544" y="1201316"/>
            <a:ext cx="8229600" cy="4620344"/>
          </a:xfrm>
        </p:spPr>
        <p:txBody>
          <a:bodyPr>
            <a:normAutofit fontScale="70000" lnSpcReduction="20000"/>
          </a:bodyPr>
          <a:lstStyle/>
          <a:p>
            <a:pPr>
              <a:buNone/>
            </a:pPr>
            <a:r>
              <a:rPr lang="el-GR" sz="3800" dirty="0" smtClean="0"/>
              <a:t>Η Θεωρία των Πόρων – Ικανοτήτων (Πόροι)</a:t>
            </a:r>
          </a:p>
          <a:p>
            <a:r>
              <a:rPr lang="el-GR" dirty="0" smtClean="0"/>
              <a:t>Διακρίνουμε δύο είδη </a:t>
            </a:r>
            <a:r>
              <a:rPr lang="el-GR" b="1" dirty="0" smtClean="0"/>
              <a:t>πόρων</a:t>
            </a:r>
            <a:r>
              <a:rPr lang="el-GR" dirty="0" smtClean="0"/>
              <a:t>:</a:t>
            </a:r>
          </a:p>
          <a:p>
            <a:pPr marL="800100" lvl="1" indent="-342900">
              <a:buFont typeface="+mj-lt"/>
              <a:buAutoNum type="arabicPeriod"/>
            </a:pPr>
            <a:r>
              <a:rPr lang="el-GR" b="1" dirty="0" smtClean="0"/>
              <a:t>Υλικοί</a:t>
            </a:r>
            <a:r>
              <a:rPr lang="el-GR" dirty="0" smtClean="0"/>
              <a:t>: πρόκειται ουσιαστικά για τους φυσικούς πόρους όπως γη, εγκαταστάσεις, μηχανολογικός εξοπλισμός, αλλά και τους χρηματοοικονομικούς όπως το κεφάλαιο. Οι πόροι αυτού του είδους μπορεί εύκολα να αγοραστούν στην αγορά και επομένως δεν συνεισφέρουν στην απόκτηση ανταγωνιστικού πλεονεκτήματος μακροπρόθεσμα καθώς οι ανταγωνιστές μπορούν σύντομα να αποκτήσουν τα ίδια στοιχεία.</a:t>
            </a:r>
          </a:p>
          <a:p>
            <a:pPr marL="800100" lvl="1" indent="-342900">
              <a:buFont typeface="+mj-lt"/>
              <a:buAutoNum type="arabicPeriod"/>
            </a:pPr>
            <a:r>
              <a:rPr lang="el-GR" b="1" dirty="0" smtClean="0"/>
              <a:t>Άυλοι</a:t>
            </a:r>
            <a:r>
              <a:rPr lang="el-GR" dirty="0" smtClean="0"/>
              <a:t>: περιλαμβάνουν οτιδήποτε άλλο δεν έχει φυσική υπόσταση που όμως βρίσκεται στην κυριότητα της εταιρείας, φήμη προϊόντος, εμπορικά σήματα , πνευματικά δικαιώματα. Σε αντίθεση με τους φυσικούς πόρους αυτοί κτίζονται για πολύ καιρό από την ίδια την εταιρεία και δεν αγοράζονται στην αγορά. Οι άυλοι πόροι συνήθως παραμένουν στην εταιρεία και αποτελούν την κύρια πηγή </a:t>
            </a:r>
            <a:r>
              <a:rPr lang="el-GR" b="1" dirty="0" smtClean="0"/>
              <a:t>διατηρήσιμου ανταγωνιστικού πλεονεκτήματος</a:t>
            </a:r>
            <a:r>
              <a:rPr lang="el-GR"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 xmlns:p14="http://schemas.microsoft.com/office/powerpoint/2010/main" val="324822034"/>
              </p:ext>
            </p:extLst>
          </p:nvPr>
        </p:nvGraphicFramePr>
        <p:xfrm>
          <a:off x="1245267" y="261414"/>
          <a:ext cx="6495085" cy="5065737"/>
        </p:xfrm>
        <a:graphic>
          <a:graphicData uri="http://schemas.openxmlformats.org/drawingml/2006/table">
            <a:tbl>
              <a:tblPr firstRow="1" bandRow="1">
                <a:tableStyleId>{EB344D84-9AFB-497E-A393-DC336BA19D2E}</a:tableStyleId>
              </a:tblPr>
              <a:tblGrid>
                <a:gridCol w="2364894"/>
                <a:gridCol w="4130191"/>
              </a:tblGrid>
              <a:tr h="362753">
                <a:tc gridSpan="2">
                  <a:txBody>
                    <a:bodyPr/>
                    <a:lstStyle/>
                    <a:p>
                      <a:pPr algn="ctr"/>
                      <a:r>
                        <a:rPr lang="el-GR" sz="1500" b="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ΠΑΡΑΔΕΙΓΜΑΤΑ ΥΛΙΚΩΝ ΚΑΙ ΑΥΛΩΝ ΠΟΡΩΝ</a:t>
                      </a:r>
                      <a:endParaRPr lang="el-GR" sz="1500" b="0" cap="none" spc="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a:txBody>
                  <a:tcPr marL="43397" marR="43397" marT="24109" marB="24109">
                    <a:solidFill>
                      <a:srgbClr val="00B050"/>
                    </a:solidFill>
                  </a:tcPr>
                </a:tc>
                <a:tc hMerge="1">
                  <a:txBody>
                    <a:bodyPr/>
                    <a:lstStyle/>
                    <a:p>
                      <a:endParaRPr lang="el-GR" dirty="0"/>
                    </a:p>
                  </a:txBody>
                  <a:tcPr>
                    <a:solidFill>
                      <a:srgbClr val="B81216"/>
                    </a:solidFill>
                  </a:tcPr>
                </a:tc>
              </a:tr>
              <a:tr h="240780">
                <a:tc>
                  <a:txBody>
                    <a:bodyPr/>
                    <a:lstStyle/>
                    <a:p>
                      <a:pPr algn="ctr"/>
                      <a:r>
                        <a:rPr lang="el-GR" sz="1300" b="1" dirty="0" smtClean="0"/>
                        <a:t>«Υλικοί»</a:t>
                      </a:r>
                      <a:r>
                        <a:rPr lang="el-GR" sz="1300" b="1" baseline="0" dirty="0" smtClean="0"/>
                        <a:t> Πόροι (</a:t>
                      </a:r>
                      <a:r>
                        <a:rPr lang="en-US" sz="1300" b="1" baseline="0" dirty="0" smtClean="0"/>
                        <a:t>tangible)</a:t>
                      </a:r>
                      <a:endParaRPr lang="el-GR" sz="1300" b="1" dirty="0"/>
                    </a:p>
                  </a:txBody>
                  <a:tcPr marL="43397" marR="43397" marT="24109" marB="24109">
                    <a:solidFill>
                      <a:srgbClr val="99FF99"/>
                    </a:solidFill>
                  </a:tcPr>
                </a:tc>
                <a:tc>
                  <a:txBody>
                    <a:bodyPr/>
                    <a:lstStyle/>
                    <a:p>
                      <a:pPr algn="ctr"/>
                      <a:r>
                        <a:rPr lang="el-GR" sz="1300" b="1" dirty="0" smtClean="0"/>
                        <a:t>Παραδείγματα</a:t>
                      </a:r>
                      <a:r>
                        <a:rPr lang="el-GR" sz="1300" b="1" baseline="0" dirty="0" smtClean="0"/>
                        <a:t> </a:t>
                      </a:r>
                      <a:endParaRPr lang="el-GR" sz="1300" b="1" dirty="0"/>
                    </a:p>
                  </a:txBody>
                  <a:tcPr marL="43397" marR="43397" marT="24109" marB="24109">
                    <a:solidFill>
                      <a:srgbClr val="99FF99"/>
                    </a:solidFill>
                  </a:tcPr>
                </a:tc>
              </a:tr>
              <a:tr h="580846">
                <a:tc>
                  <a:txBody>
                    <a:bodyPr/>
                    <a:lstStyle/>
                    <a:p>
                      <a:r>
                        <a:rPr lang="el-GR" sz="1200" dirty="0" smtClean="0"/>
                        <a:t>Χρηματοοικονομικοί Πόροι</a:t>
                      </a:r>
                      <a:endParaRPr lang="el-GR" sz="1200" dirty="0"/>
                    </a:p>
                  </a:txBody>
                  <a:tcPr marL="43397" marR="43397" marT="24109" marB="24109"/>
                </a:tc>
                <a:tc>
                  <a:txBody>
                    <a:bodyPr/>
                    <a:lstStyle/>
                    <a:p>
                      <a:pPr marL="285750" indent="-285750" algn="l">
                        <a:buFont typeface="Wingdings" pitchFamily="2" charset="2"/>
                        <a:buChar char="v"/>
                      </a:pPr>
                      <a:r>
                        <a:rPr lang="el-GR" sz="1200" i="0" dirty="0" smtClean="0"/>
                        <a:t>Η δανειοληπτική</a:t>
                      </a:r>
                      <a:r>
                        <a:rPr lang="el-GR" sz="1200" i="0" baseline="0" dirty="0" smtClean="0"/>
                        <a:t> ικανότητα της επιχείρησης</a:t>
                      </a:r>
                    </a:p>
                    <a:p>
                      <a:pPr marL="285750" indent="-285750" algn="l">
                        <a:buFont typeface="Wingdings" pitchFamily="2" charset="2"/>
                        <a:buChar char="v"/>
                      </a:pPr>
                      <a:r>
                        <a:rPr lang="el-GR" sz="1200" i="0" baseline="0" dirty="0" smtClean="0"/>
                        <a:t>Η ικανότητα της επιχείρησης να δημιουργήσει εσωτερικά κεφάλαια</a:t>
                      </a:r>
                      <a:endParaRPr lang="el-GR" sz="1200" i="0" dirty="0"/>
                    </a:p>
                  </a:txBody>
                  <a:tcPr marL="43397" marR="43397" marT="24109" marB="24109"/>
                </a:tc>
              </a:tr>
              <a:tr h="461951">
                <a:tc>
                  <a:txBody>
                    <a:bodyPr/>
                    <a:lstStyle/>
                    <a:p>
                      <a:r>
                        <a:rPr lang="el-GR" sz="1200" dirty="0" smtClean="0"/>
                        <a:t>Φυσικοί Πόροι</a:t>
                      </a:r>
                      <a:endParaRPr lang="el-GR" sz="1200" dirty="0"/>
                    </a:p>
                  </a:txBody>
                  <a:tcPr marL="43397" marR="43397" marT="24109" marB="24109"/>
                </a:tc>
                <a:tc>
                  <a:txBody>
                    <a:bodyPr/>
                    <a:lstStyle/>
                    <a:p>
                      <a:pPr marL="285750" indent="-285750">
                        <a:buFont typeface="Wingdings" pitchFamily="2" charset="2"/>
                        <a:buChar char="v"/>
                      </a:pPr>
                      <a:r>
                        <a:rPr lang="el-GR" sz="1200" dirty="0" smtClean="0"/>
                        <a:t> Η</a:t>
                      </a:r>
                      <a:r>
                        <a:rPr lang="el-GR" sz="1200" baseline="0" dirty="0" smtClean="0"/>
                        <a:t> τοποθεσία του εργοστασίου και η αρτιότητα εξοπλισμού της επιχείρησης</a:t>
                      </a:r>
                      <a:endParaRPr lang="el-GR" sz="1200" dirty="0"/>
                    </a:p>
                  </a:txBody>
                  <a:tcPr marL="43397" marR="43397" marT="24109" marB="24109"/>
                </a:tc>
              </a:tr>
              <a:tr h="291183">
                <a:tc>
                  <a:txBody>
                    <a:bodyPr/>
                    <a:lstStyle/>
                    <a:p>
                      <a:pPr algn="ctr"/>
                      <a:r>
                        <a:rPr lang="el-GR" sz="1300" b="1" dirty="0" smtClean="0"/>
                        <a:t>«Άυλοι»</a:t>
                      </a:r>
                      <a:r>
                        <a:rPr lang="el-GR" sz="1300" b="1" baseline="0" dirty="0" smtClean="0"/>
                        <a:t> Πόροι (</a:t>
                      </a:r>
                      <a:r>
                        <a:rPr lang="en-US" sz="1300" b="1" baseline="0" dirty="0" smtClean="0"/>
                        <a:t>intangible)</a:t>
                      </a:r>
                      <a:endParaRPr lang="el-GR" sz="1300" b="1" dirty="0"/>
                    </a:p>
                  </a:txBody>
                  <a:tcPr marL="43397" marR="43397" marT="24109" marB="24109">
                    <a:solidFill>
                      <a:srgbClr val="99FF99"/>
                    </a:solidFill>
                  </a:tcPr>
                </a:tc>
                <a:tc>
                  <a:txBody>
                    <a:bodyPr/>
                    <a:lstStyle/>
                    <a:p>
                      <a:pPr marL="285750" indent="-285750" algn="ctr">
                        <a:buFont typeface="Wingdings" panose="05000000000000000000" pitchFamily="2" charset="2"/>
                        <a:buChar char="v"/>
                      </a:pPr>
                      <a:r>
                        <a:rPr lang="el-GR" sz="1300" b="1" dirty="0" smtClean="0"/>
                        <a:t>Παραδείγματα</a:t>
                      </a:r>
                      <a:r>
                        <a:rPr lang="el-GR" sz="1300" b="1" baseline="0" dirty="0" smtClean="0"/>
                        <a:t> </a:t>
                      </a:r>
                      <a:endParaRPr lang="el-GR" sz="1300" b="1" dirty="0"/>
                    </a:p>
                  </a:txBody>
                  <a:tcPr marL="43397" marR="43397" marT="24109" marB="24109">
                    <a:solidFill>
                      <a:srgbClr val="99FF99"/>
                    </a:solidFill>
                  </a:tcPr>
                </a:tc>
              </a:tr>
              <a:tr h="580846">
                <a:tc>
                  <a:txBody>
                    <a:bodyPr/>
                    <a:lstStyle/>
                    <a:p>
                      <a:r>
                        <a:rPr lang="el-GR" sz="1200" dirty="0" smtClean="0"/>
                        <a:t>Ανθρώπινοι Πόροι</a:t>
                      </a:r>
                      <a:endParaRPr lang="el-GR" sz="1200" dirty="0"/>
                    </a:p>
                  </a:txBody>
                  <a:tcPr marL="43397" marR="43397" marT="24109" marB="24109"/>
                </a:tc>
                <a:tc>
                  <a:txBody>
                    <a:bodyPr/>
                    <a:lstStyle/>
                    <a:p>
                      <a:pPr marL="285750" indent="-285750">
                        <a:buFont typeface="Wingdings" pitchFamily="2" charset="2"/>
                        <a:buChar char="v"/>
                      </a:pPr>
                      <a:r>
                        <a:rPr lang="el-GR" sz="1200" dirty="0" smtClean="0"/>
                        <a:t>Η εκπαίδευση, εμπειρία, κρίση εξυπνάδα, ενόραση,</a:t>
                      </a:r>
                      <a:r>
                        <a:rPr lang="el-GR" sz="1200" baseline="0" dirty="0" smtClean="0"/>
                        <a:t> προσαρμοστικότητα, αφοσίωση των εργαζομένων της επιχείρησης</a:t>
                      </a:r>
                      <a:endParaRPr lang="el-GR" sz="1200" dirty="0"/>
                    </a:p>
                  </a:txBody>
                  <a:tcPr marL="43397" marR="43397" marT="24109" marB="24109"/>
                </a:tc>
              </a:tr>
              <a:tr h="402872">
                <a:tc>
                  <a:txBody>
                    <a:bodyPr/>
                    <a:lstStyle/>
                    <a:p>
                      <a:r>
                        <a:rPr lang="el-GR" sz="1200" dirty="0" smtClean="0"/>
                        <a:t>Οργανωτικοί Πόροι</a:t>
                      </a:r>
                      <a:endParaRPr lang="el-GR" sz="1200" dirty="0"/>
                    </a:p>
                  </a:txBody>
                  <a:tcPr marL="43397" marR="43397" marT="24109" marB="24109"/>
                </a:tc>
                <a:tc>
                  <a:txBody>
                    <a:bodyPr/>
                    <a:lstStyle/>
                    <a:p>
                      <a:pPr marL="285750" indent="-285750">
                        <a:buFont typeface="Wingdings" pitchFamily="2" charset="2"/>
                        <a:buChar char="v"/>
                      </a:pPr>
                      <a:r>
                        <a:rPr lang="el-GR" sz="1200" dirty="0" smtClean="0"/>
                        <a:t>Η δομή της επιχείρησης, τα συστήματα</a:t>
                      </a:r>
                      <a:r>
                        <a:rPr lang="el-GR" sz="1200" baseline="0" dirty="0" smtClean="0"/>
                        <a:t> προγραμματισμού, ελέγχου και συντονισμού</a:t>
                      </a:r>
                      <a:endParaRPr lang="el-GR" sz="1200" dirty="0"/>
                    </a:p>
                  </a:txBody>
                  <a:tcPr marL="43397" marR="43397" marT="24109" marB="24109"/>
                </a:tc>
              </a:tr>
              <a:tr h="580846">
                <a:tc>
                  <a:txBody>
                    <a:bodyPr/>
                    <a:lstStyle/>
                    <a:p>
                      <a:r>
                        <a:rPr lang="el-GR" sz="1200" dirty="0" smtClean="0"/>
                        <a:t>Τεχνολογικοί</a:t>
                      </a:r>
                      <a:r>
                        <a:rPr lang="el-GR" sz="1200" baseline="0" dirty="0" smtClean="0"/>
                        <a:t> Πόροι</a:t>
                      </a:r>
                      <a:endParaRPr lang="el-GR" sz="1200" dirty="0"/>
                    </a:p>
                  </a:txBody>
                  <a:tcPr marL="43397" marR="43397" marT="24109" marB="24109"/>
                </a:tc>
                <a:tc>
                  <a:txBody>
                    <a:bodyPr/>
                    <a:lstStyle/>
                    <a:p>
                      <a:pPr marL="285750" indent="-285750">
                        <a:buFont typeface="Wingdings" pitchFamily="2" charset="2"/>
                        <a:buChar char="v"/>
                      </a:pPr>
                      <a:r>
                        <a:rPr lang="el-GR" sz="1200" dirty="0" smtClean="0"/>
                        <a:t>Τεχνολογική</a:t>
                      </a:r>
                      <a:r>
                        <a:rPr lang="el-GR" sz="1200" baseline="0" dirty="0" smtClean="0"/>
                        <a:t> ικανότητα (πατέντες, εμπορικά σήματα, δικαιώματα ευρεσιτεχνίας, εμπορικά μυστικά)</a:t>
                      </a:r>
                    </a:p>
                    <a:p>
                      <a:pPr marL="285750" indent="-285750">
                        <a:buFont typeface="Wingdings" pitchFamily="2" charset="2"/>
                        <a:buChar char="v"/>
                      </a:pPr>
                      <a:r>
                        <a:rPr lang="el-GR" sz="1200" baseline="0" dirty="0" smtClean="0"/>
                        <a:t>Γνώση απαραίτητη για να υλοποιηθούν τα πιο πάνω</a:t>
                      </a:r>
                      <a:endParaRPr lang="el-GR" sz="1200" dirty="0"/>
                    </a:p>
                  </a:txBody>
                  <a:tcPr marL="43397" marR="43397" marT="24109" marB="24109"/>
                </a:tc>
              </a:tr>
              <a:tr h="402872">
                <a:tc>
                  <a:txBody>
                    <a:bodyPr/>
                    <a:lstStyle/>
                    <a:p>
                      <a:r>
                        <a:rPr lang="el-GR" sz="1200" dirty="0" smtClean="0"/>
                        <a:t>Πόροι Καινοτομίας</a:t>
                      </a:r>
                      <a:endParaRPr lang="el-GR" sz="1200" dirty="0"/>
                    </a:p>
                  </a:txBody>
                  <a:tcPr marL="43397" marR="43397" marT="24109" marB="24109"/>
                </a:tc>
                <a:tc>
                  <a:txBody>
                    <a:bodyPr/>
                    <a:lstStyle/>
                    <a:p>
                      <a:pPr marL="285750" indent="-285750">
                        <a:buFont typeface="Wingdings" pitchFamily="2" charset="2"/>
                        <a:buChar char="v"/>
                      </a:pPr>
                      <a:r>
                        <a:rPr lang="el-GR" sz="1200" dirty="0" smtClean="0"/>
                        <a:t>Εργαζόμενοι με σημαντικές</a:t>
                      </a:r>
                      <a:r>
                        <a:rPr lang="el-GR" sz="1200" baseline="0" dirty="0" smtClean="0"/>
                        <a:t> ικανότητες</a:t>
                      </a:r>
                    </a:p>
                    <a:p>
                      <a:pPr marL="285750" indent="-285750">
                        <a:buFont typeface="Wingdings" pitchFamily="2" charset="2"/>
                        <a:buChar char="v"/>
                      </a:pPr>
                      <a:r>
                        <a:rPr lang="el-GR" sz="1200" baseline="0" dirty="0" smtClean="0"/>
                        <a:t>Ερευνητικές εγκαταστάσεις</a:t>
                      </a:r>
                      <a:endParaRPr lang="el-GR" sz="1200" dirty="0"/>
                    </a:p>
                  </a:txBody>
                  <a:tcPr marL="43397" marR="43397" marT="24109" marB="24109"/>
                </a:tc>
              </a:tr>
              <a:tr h="1084982">
                <a:tc>
                  <a:txBody>
                    <a:bodyPr/>
                    <a:lstStyle/>
                    <a:p>
                      <a:r>
                        <a:rPr lang="el-GR" sz="1200" dirty="0" smtClean="0"/>
                        <a:t>Φήμη </a:t>
                      </a:r>
                      <a:r>
                        <a:rPr lang="en-US" sz="1200" dirty="0" smtClean="0"/>
                        <a:t>(Reputation)</a:t>
                      </a:r>
                      <a:endParaRPr lang="el-GR" sz="1200" dirty="0"/>
                    </a:p>
                  </a:txBody>
                  <a:tcPr marL="43397" marR="43397" marT="24109" marB="24109"/>
                </a:tc>
                <a:tc>
                  <a:txBody>
                    <a:bodyPr/>
                    <a:lstStyle/>
                    <a:p>
                      <a:pPr marL="285750" indent="-285750">
                        <a:buFont typeface="Wingdings" pitchFamily="2" charset="2"/>
                        <a:buChar char="v"/>
                      </a:pPr>
                      <a:r>
                        <a:rPr lang="el-GR" sz="1200" dirty="0" smtClean="0"/>
                        <a:t>Φήμη μεταξύ των πελατών (</a:t>
                      </a:r>
                      <a:r>
                        <a:rPr lang="en-US" sz="1200" dirty="0" smtClean="0"/>
                        <a:t>brand</a:t>
                      </a:r>
                      <a:r>
                        <a:rPr lang="en-US" sz="1200" baseline="0" dirty="0" smtClean="0"/>
                        <a:t> name, </a:t>
                      </a:r>
                      <a:r>
                        <a:rPr lang="el-GR" sz="1200" baseline="0" dirty="0" smtClean="0"/>
                        <a:t>αντιλαμβανόμενη ποιότητα προϊόντων, διάρκεια και αξιοπιστία)</a:t>
                      </a:r>
                    </a:p>
                    <a:p>
                      <a:pPr marL="285750" indent="-285750" algn="l">
                        <a:buFont typeface="Wingdings" pitchFamily="2" charset="2"/>
                        <a:buChar char="v"/>
                      </a:pPr>
                      <a:r>
                        <a:rPr lang="el-GR" sz="1200" baseline="0" dirty="0" smtClean="0"/>
                        <a:t>Φήμη μεταξύ των προμηθευτών (για αποτελεσματική ,  υποστηρικτική και αμοιβαία ωφέλιμη συνεργασία και σχέσεις </a:t>
                      </a:r>
                      <a:endParaRPr lang="el-GR" sz="1200" dirty="0"/>
                    </a:p>
                  </a:txBody>
                  <a:tcPr marL="43397" marR="43397" marT="24109" marB="24109"/>
                </a:tc>
              </a:tr>
            </a:tbl>
          </a:graphicData>
        </a:graphic>
      </p:graphicFrame>
      <p:sp>
        <p:nvSpPr>
          <p:cNvPr id="3" name="4 - Θέση υποσέλιδου"/>
          <p:cNvSpPr>
            <a:spLocks noGrp="1"/>
          </p:cNvSpPr>
          <p:nvPr>
            <p:ph type="ftr" sz="quarter" idx="4294967295"/>
          </p:nvPr>
        </p:nvSpPr>
        <p:spPr>
          <a:xfrm>
            <a:off x="4872250" y="5553448"/>
            <a:ext cx="4271750" cy="161552"/>
          </a:xfrm>
          <a:prstGeom prst="rect">
            <a:avLst/>
          </a:prstGeom>
        </p:spPr>
        <p:txBody>
          <a:bodyPr lIns="71323" tIns="35662" rIns="71323" bIns="35662"/>
          <a:lstStyle/>
          <a:p>
            <a:r>
              <a:rPr lang="el-GR" sz="600" dirty="0" smtClean="0"/>
              <a:t>Παπαδάκης Β., "Στρατηγική των Επιχειρήσεων: Ελληνική και Διεθνής Εμπειρία"</a:t>
            </a:r>
            <a:endParaRPr lang="el-GR" sz="600" dirty="0"/>
          </a:p>
        </p:txBody>
      </p:sp>
    </p:spTree>
    <p:extLst>
      <p:ext uri="{BB962C8B-B14F-4D97-AF65-F5344CB8AC3E}">
        <p14:creationId xmlns="" xmlns:p14="http://schemas.microsoft.com/office/powerpoint/2010/main" val="2646419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147248" cy="628121"/>
          </a:xfrm>
        </p:spPr>
        <p:txBody>
          <a:bodyPr>
            <a:noAutofit/>
          </a:bodyPr>
          <a:lstStyle/>
          <a:p>
            <a:r>
              <a:rPr lang="el-GR" altLang="zh-CN" sz="3000" dirty="0" smtClean="0">
                <a:cs typeface="Segoe UI" pitchFamily="18" charset="0"/>
              </a:rPr>
              <a:t>Στρατηγική Ανάλυση του Εσωτερικού Περιβάλλοντος</a:t>
            </a:r>
            <a:endParaRPr lang="en-US" sz="3000" dirty="0"/>
          </a:p>
        </p:txBody>
      </p:sp>
      <p:sp>
        <p:nvSpPr>
          <p:cNvPr id="3" name="2 - Θέση περιεχομένου"/>
          <p:cNvSpPr>
            <a:spLocks noGrp="1"/>
          </p:cNvSpPr>
          <p:nvPr>
            <p:ph idx="1"/>
          </p:nvPr>
        </p:nvSpPr>
        <p:spPr>
          <a:xfrm>
            <a:off x="395536" y="1022648"/>
            <a:ext cx="8229600" cy="4692352"/>
          </a:xfrm>
        </p:spPr>
        <p:txBody>
          <a:bodyPr>
            <a:normAutofit fontScale="70000" lnSpcReduction="20000"/>
          </a:bodyPr>
          <a:lstStyle/>
          <a:p>
            <a:pPr>
              <a:buNone/>
            </a:pPr>
            <a:r>
              <a:rPr lang="el-GR" sz="3400" dirty="0" smtClean="0"/>
              <a:t>Η Θεωρία των Πόρων – Ικανοτήτων (Πόροι)</a:t>
            </a:r>
          </a:p>
          <a:p>
            <a:r>
              <a:rPr lang="el-GR" dirty="0" smtClean="0"/>
              <a:t>Επίσης σύμφωνα με την </a:t>
            </a:r>
            <a:r>
              <a:rPr lang="el-GR" b="1" dirty="0" smtClean="0"/>
              <a:t>θεωρία των πόρων-ικανοτήτων</a:t>
            </a:r>
            <a:r>
              <a:rPr lang="el-GR" dirty="0" smtClean="0"/>
              <a:t>, οι </a:t>
            </a:r>
            <a:r>
              <a:rPr lang="el-GR" b="1" dirty="0" smtClean="0"/>
              <a:t>πόροι</a:t>
            </a:r>
            <a:r>
              <a:rPr lang="el-GR" dirty="0" smtClean="0"/>
              <a:t> πρέπει να είναι:</a:t>
            </a:r>
          </a:p>
          <a:p>
            <a:pPr lvl="1">
              <a:lnSpc>
                <a:spcPct val="100000"/>
              </a:lnSpc>
              <a:buFont typeface="Courier New" panose="02070309020205020404" pitchFamily="49" charset="0"/>
              <a:buChar char="o"/>
            </a:pPr>
            <a:r>
              <a:rPr lang="el-GR" b="1" dirty="0" smtClean="0"/>
              <a:t>Ετερογενείς:</a:t>
            </a:r>
            <a:r>
              <a:rPr lang="el-GR" dirty="0" smtClean="0"/>
              <a:t> Η πρώτη παραδοχή είναι ότι οι δεξιότητες, ικανότητες και άλλοι πόροι που διαθέτουν οι οργανισμοί διαφέρουν από τη μία εταιρεία στην άλλη. Αν οι οργανισμοί  είχαν το ίδιο ποσό και μίγμα πόρων, δεν θα μπορούσαν να χρησιμοποιούν διαφορετικές στρατηγικές για να εκτοπίζουν η μία την άλλη. Ότι θα έκανε μια εταιρεία θα έκανε, και η άλλη και επομένως δεν θα μπορούσε να επιτευχθεί ανταγωνιστικό πλεονέκτημα . Αυτό είναι το σενάριο του τέλειου ανταγωνισμού, αλλά στον πραγματικό κόσμο οι αγορές απέχουν πολύ από το απόλυτο ανταγωνισμό και ορισμένες εταιρείες, οι οποίες εκτίθενται στις ίδιες εξωτερικές και ανταγωνιστικές δυνάμεις, είναι σε θέση να εφαρμόσουν διαφορετικές στρατηγικές και να ξεπερνούν η μία την άλλη. Ως εκ τούτου, η θεωρία υποθέτει ότι εταιρείες επιτυγχάνουν ανταγωνιστικό πλεονέκτημα χρησιμοποιώντας διαφορετικές δέσμες πόρων.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normAutofit/>
          </a:bodyPr>
          <a:lstStyle/>
          <a:p>
            <a:pPr marL="0" indent="0">
              <a:lnSpc>
                <a:spcPct val="90000"/>
              </a:lnSpc>
              <a:buNone/>
            </a:pPr>
            <a:r>
              <a:rPr lang="el-GR" sz="3000" dirty="0" smtClean="0"/>
              <a:t>Η Θεωρία των Πόρων – Ικανοτήτων (Πόροι)</a:t>
            </a:r>
          </a:p>
          <a:p>
            <a:pPr marL="0" lvl="1" indent="0">
              <a:lnSpc>
                <a:spcPct val="90000"/>
              </a:lnSpc>
              <a:buNone/>
            </a:pPr>
            <a:r>
              <a:rPr lang="el-GR" sz="2400" b="1" dirty="0" smtClean="0"/>
              <a:t>Ακίνητοι:</a:t>
            </a:r>
            <a:r>
              <a:rPr lang="el-GR" sz="2400" dirty="0" smtClean="0"/>
              <a:t> Η δεύτερη παραδοχή είναι ότι οι πόροι είναι ακίνητοι και δεν μετακινούνται από εταιρεία σε εταιρεία, τουλάχιστον βραχυπρόθεσμα. Εξαιτίας αυτής της ακινησίας, οι εταιρείες δεν μπορούν να αντιγράψουν τους πόρους των ανταγωνιστών τους και να εφαρμόσουν τις ίδιες στρατηγικές. Άυλοι πόροι όπως η αξία του σήματος, διαδικασίες, γνώση, πνευματική ιδιοκτησία είναι συνήθως ακίνητοι.</a:t>
            </a:r>
          </a:p>
          <a:p>
            <a:pPr marL="0" indent="0">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7: </a:t>
            </a:r>
            <a:r>
              <a:rPr lang="el-GR" altLang="zh-CN" sz="2800" b="1" dirty="0" smtClean="0">
                <a:cs typeface="Segoe UI" pitchFamily="18" charset="0"/>
              </a:rPr>
              <a:t>Στρατηγική Ανάλυση του Εσωτερικού Περιβάλλοντος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a:xfrm>
            <a:off x="457200" y="1333500"/>
            <a:ext cx="8229600" cy="4381500"/>
          </a:xfrm>
        </p:spPr>
        <p:txBody>
          <a:bodyPr>
            <a:normAutofit fontScale="85000" lnSpcReduction="20000"/>
          </a:bodyPr>
          <a:lstStyle/>
          <a:p>
            <a:pPr>
              <a:buNone/>
            </a:pPr>
            <a:r>
              <a:rPr lang="el-GR" sz="3300" dirty="0" smtClean="0"/>
              <a:t>Η Θεωρία των Πόρων – Ικανοτήτων (Ικανότητες)</a:t>
            </a:r>
          </a:p>
          <a:p>
            <a:r>
              <a:rPr lang="el-GR" sz="2900" dirty="0" smtClean="0"/>
              <a:t>Οι </a:t>
            </a:r>
            <a:r>
              <a:rPr lang="el-GR" sz="2900" b="1" dirty="0" smtClean="0"/>
              <a:t>ικανότητες</a:t>
            </a:r>
            <a:r>
              <a:rPr lang="el-GR" sz="2900" dirty="0" smtClean="0"/>
              <a:t>  μιας επιχείρησης προκύπτουν από το σωστό συνδυασμό και την ολοκλήρωση μιας ομάδας πόρων.</a:t>
            </a:r>
          </a:p>
          <a:p>
            <a:pPr lvl="1">
              <a:buFont typeface="Courier New" panose="02070309020205020404" pitchFamily="49" charset="0"/>
              <a:buChar char="o"/>
            </a:pPr>
            <a:r>
              <a:rPr lang="el-GR" sz="2900" dirty="0" smtClean="0"/>
              <a:t> Αυτές διακρίνονται σε </a:t>
            </a:r>
            <a:r>
              <a:rPr lang="el-GR" sz="2900" b="1" dirty="0" smtClean="0"/>
              <a:t>οριακές</a:t>
            </a:r>
            <a:r>
              <a:rPr lang="el-GR" sz="2900" dirty="0" smtClean="0"/>
              <a:t> και σε </a:t>
            </a:r>
            <a:r>
              <a:rPr lang="el-GR" sz="2900" b="1" dirty="0" smtClean="0"/>
              <a:t>θεμελιώδεις/ μοναδικές</a:t>
            </a:r>
            <a:r>
              <a:rPr lang="el-GR" sz="2900" dirty="0" smtClean="0"/>
              <a:t>.</a:t>
            </a:r>
          </a:p>
          <a:p>
            <a:r>
              <a:rPr lang="el-GR" sz="2900" dirty="0" smtClean="0"/>
              <a:t>Προκειμένου μία εταιρεία να λειτουργεί αποτελεσματικά αναπτύσσει ένα επίπεδο οριακό </a:t>
            </a:r>
            <a:r>
              <a:rPr lang="el-GR" sz="2900" b="1" dirty="0" smtClean="0"/>
              <a:t>ικανοτήτων</a:t>
            </a:r>
            <a:r>
              <a:rPr lang="el-GR" sz="2900" dirty="0" smtClean="0"/>
              <a:t> για κάθε δραστηριότητα που αναλαμβάνει. Αυτές οι </a:t>
            </a:r>
            <a:r>
              <a:rPr lang="el-GR" sz="2900" b="1" dirty="0" smtClean="0"/>
              <a:t>οριακές ικανότητες </a:t>
            </a:r>
            <a:r>
              <a:rPr lang="el-GR" sz="2900" dirty="0" smtClean="0"/>
              <a:t>δεν είναι αρκετές από μόνες τους για τη διαμόρφωση ανταγωνιστικής στρατηγικής, καθώς είναι οι ικανότητες που διαθέτουν ήδη οι ανταγωνιστές ή μπορούν εύκολα να τις μιμηθούν.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a:xfrm>
            <a:off x="467544" y="1094656"/>
            <a:ext cx="8229600" cy="4620344"/>
          </a:xfrm>
        </p:spPr>
        <p:txBody>
          <a:bodyPr>
            <a:normAutofit fontScale="47500" lnSpcReduction="20000"/>
          </a:bodyPr>
          <a:lstStyle/>
          <a:p>
            <a:pPr>
              <a:buNone/>
            </a:pPr>
            <a:r>
              <a:rPr lang="el-GR" sz="5900" dirty="0" smtClean="0"/>
              <a:t>Η Θεωρία των Πόρων – Ικανοτήτων (Ικανότητες)</a:t>
            </a:r>
          </a:p>
          <a:p>
            <a:pPr>
              <a:lnSpc>
                <a:spcPct val="96000"/>
              </a:lnSpc>
            </a:pPr>
            <a:r>
              <a:rPr lang="el-GR" sz="4200" dirty="0" smtClean="0"/>
              <a:t>Οι </a:t>
            </a:r>
            <a:r>
              <a:rPr lang="el-GR" sz="4200" b="1" dirty="0" smtClean="0"/>
              <a:t>ικανότητες</a:t>
            </a:r>
            <a:r>
              <a:rPr lang="el-GR" sz="4200" dirty="0" smtClean="0"/>
              <a:t> αποκτούν ιδιαίτερη βαρύτητα όταν συνδυάζονται με μοναδικό τρόπο για τη δημιουργία </a:t>
            </a:r>
            <a:r>
              <a:rPr lang="el-GR" sz="4200" b="1" dirty="0" smtClean="0"/>
              <a:t>θεμελιωδών / μοναδικών ικανοτήτων  </a:t>
            </a:r>
            <a:r>
              <a:rPr lang="el-GR" sz="4200" dirty="0" smtClean="0"/>
              <a:t>που έχουν στρατηγική αξία και οδηγούν σε </a:t>
            </a:r>
            <a:r>
              <a:rPr lang="el-GR" sz="4200" b="1" dirty="0" smtClean="0"/>
              <a:t>ανταγωνιστικό πλεονέκτημα</a:t>
            </a:r>
            <a:r>
              <a:rPr lang="el-GR" sz="4200" dirty="0" smtClean="0"/>
              <a:t>. Εν αντιθέσει με τις οριακές ικανότητες τις θεμελιώδεις δεν τις διαθέτουν οι ανταγωνιστές ούτε μπορούν εύκολα να τις μιμηθούν. </a:t>
            </a:r>
          </a:p>
          <a:p>
            <a:pPr>
              <a:lnSpc>
                <a:spcPct val="96000"/>
              </a:lnSpc>
            </a:pPr>
            <a:r>
              <a:rPr lang="el-GR" sz="4200" dirty="0" smtClean="0"/>
              <a:t>Η </a:t>
            </a:r>
            <a:r>
              <a:rPr lang="el-GR" sz="4200" b="1" dirty="0" smtClean="0"/>
              <a:t>θεμελιώδης / μοναδική ικανότητα </a:t>
            </a:r>
            <a:r>
              <a:rPr lang="el-GR" sz="4200" dirty="0" smtClean="0"/>
              <a:t>δεν είναι στοιχείο του ενεργητικού όπως π.χ. ένα εργοστάσιο , μία πρώτη ύλη άλλα μπορεί να είναι η ικανότητα διαχείρισης ενός εργοστασίου (σύστημα παραγωγής </a:t>
            </a:r>
            <a:r>
              <a:rPr lang="en-US" sz="4200" dirty="0" smtClean="0"/>
              <a:t>Toyota) </a:t>
            </a:r>
            <a:r>
              <a:rPr lang="el-GR" sz="4200" dirty="0" smtClean="0"/>
              <a:t>που αποτελεί πηγή εξαιρετικής απόδοσης.</a:t>
            </a:r>
            <a:r>
              <a:rPr lang="en-US" sz="4200" dirty="0" smtClean="0"/>
              <a:t> </a:t>
            </a:r>
            <a:r>
              <a:rPr lang="el-GR" sz="4200" dirty="0" smtClean="0"/>
              <a:t>Μία θεμελιώδη/ μοναδική ικανότητα θα πρέπει να πληροί τις εξής προϋποθέσεις: </a:t>
            </a:r>
          </a:p>
          <a:p>
            <a:pPr lvl="1">
              <a:lnSpc>
                <a:spcPct val="96000"/>
              </a:lnSpc>
              <a:buFont typeface="Courier New" panose="02070309020205020404" pitchFamily="49" charset="0"/>
              <a:buChar char="o"/>
            </a:pPr>
            <a:r>
              <a:rPr lang="el-GR" sz="4200" dirty="0" smtClean="0"/>
              <a:t>Να συμβάλλει σε σημαντικό βαθμό στην αξία όπως την αντιλαμβάνεται ο πελάτης.</a:t>
            </a:r>
          </a:p>
          <a:p>
            <a:pPr lvl="1">
              <a:lnSpc>
                <a:spcPct val="96000"/>
              </a:lnSpc>
              <a:buFont typeface="Courier New" panose="02070309020205020404" pitchFamily="49" charset="0"/>
              <a:buChar char="o"/>
            </a:pPr>
            <a:r>
              <a:rPr lang="el-GR" sz="4200" dirty="0" smtClean="0"/>
              <a:t>Να προσφέρει διαφοροποίηση έναντι του ανταγωνισμού </a:t>
            </a:r>
          </a:p>
          <a:p>
            <a:pPr lvl="1">
              <a:lnSpc>
                <a:spcPct val="96000"/>
              </a:lnSpc>
              <a:buFont typeface="Courier New" panose="02070309020205020404" pitchFamily="49" charset="0"/>
              <a:buChar char="o"/>
            </a:pPr>
            <a:r>
              <a:rPr lang="el-GR" sz="4200" dirty="0" smtClean="0"/>
              <a:t>Να παρέχει τη δυνατότητα εισόδου σε νέες αγορές.</a:t>
            </a:r>
            <a:endParaRPr lang="en-US" sz="4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sz="4000" dirty="0" smtClean="0"/>
              <a:t>Τα τέσσερα κριτήρια για επίτευξη διατηρήσιμου ανταγωνιστικού πλεονεκτήματος</a:t>
            </a:r>
          </a:p>
          <a:p>
            <a:pPr marL="171450" indent="-171450"/>
            <a:r>
              <a:rPr lang="el-GR" dirty="0" smtClean="0"/>
              <a:t>Παρόλο που η κατοχή ετερογενών και ακίνητων </a:t>
            </a:r>
            <a:r>
              <a:rPr lang="el-GR" b="1" dirty="0" smtClean="0"/>
              <a:t>πόρων</a:t>
            </a:r>
            <a:r>
              <a:rPr lang="el-GR" dirty="0" smtClean="0"/>
              <a:t> από την εταιρεία είναι σημαντική για την επίτευξη </a:t>
            </a:r>
            <a:r>
              <a:rPr lang="el-GR" b="1" dirty="0" smtClean="0"/>
              <a:t>ανταγωνιστικού πλεονεκτήματος</a:t>
            </a:r>
            <a:r>
              <a:rPr lang="el-GR" dirty="0" smtClean="0"/>
              <a:t> δεν είναι αρκετή για τη διατήρησή του.</a:t>
            </a:r>
          </a:p>
          <a:p>
            <a:pPr marL="171450" indent="-171450"/>
            <a:r>
              <a:rPr lang="el-GR" dirty="0" smtClean="0"/>
              <a:t> Ο </a:t>
            </a:r>
            <a:r>
              <a:rPr lang="en-US" dirty="0" smtClean="0"/>
              <a:t>Barney (1991)</a:t>
            </a:r>
            <a:r>
              <a:rPr lang="el-GR" dirty="0" smtClean="0"/>
              <a:t> προσδιόρισε ένα </a:t>
            </a:r>
            <a:r>
              <a:rPr lang="el-GR" b="1" dirty="0" smtClean="0"/>
              <a:t>πλαίσιο</a:t>
            </a:r>
            <a:r>
              <a:rPr lang="el-GR" dirty="0" smtClean="0"/>
              <a:t> που βασίζεται σε </a:t>
            </a:r>
            <a:r>
              <a:rPr lang="el-GR" b="1" dirty="0" smtClean="0"/>
              <a:t>4 κριτήρια</a:t>
            </a:r>
            <a:r>
              <a:rPr lang="el-GR" dirty="0" smtClean="0"/>
              <a:t> για την επίτευξη </a:t>
            </a:r>
            <a:r>
              <a:rPr lang="el-GR" b="1" dirty="0" smtClean="0"/>
              <a:t>ανταγωνιστικού πλεονεκτήματος</a:t>
            </a:r>
            <a:r>
              <a:rPr lang="el-GR" dirty="0" smtClean="0"/>
              <a:t>. Το πλαίσιο αυτό είναι γνωστό ως πλαίσιο </a:t>
            </a:r>
            <a:r>
              <a:rPr lang="en-US" b="1" dirty="0" smtClean="0"/>
              <a:t>VRIO</a:t>
            </a:r>
            <a:r>
              <a:rPr lang="en-US" dirty="0" smtClean="0"/>
              <a:t>  </a:t>
            </a:r>
            <a:r>
              <a:rPr lang="el-GR" dirty="0" smtClean="0"/>
              <a:t>από τα αρχικά των λέξεων</a:t>
            </a:r>
            <a:r>
              <a:rPr lang="en-US" dirty="0" smtClean="0"/>
              <a:t>/</a:t>
            </a:r>
            <a:r>
              <a:rPr lang="el-GR" dirty="0" smtClean="0"/>
              <a:t>φράσεων </a:t>
            </a:r>
            <a:r>
              <a:rPr lang="en-US" b="1" dirty="0" smtClean="0"/>
              <a:t>V</a:t>
            </a:r>
            <a:r>
              <a:rPr lang="en-US" dirty="0" smtClean="0"/>
              <a:t>aluable</a:t>
            </a:r>
            <a:r>
              <a:rPr lang="el-GR" dirty="0" smtClean="0"/>
              <a:t> (Πολύτιμο)</a:t>
            </a:r>
            <a:r>
              <a:rPr lang="en-US" dirty="0" smtClean="0"/>
              <a:t>, </a:t>
            </a:r>
            <a:r>
              <a:rPr lang="en-US" b="1" dirty="0" smtClean="0"/>
              <a:t>R</a:t>
            </a:r>
            <a:r>
              <a:rPr lang="en-US" dirty="0" smtClean="0"/>
              <a:t>are</a:t>
            </a:r>
            <a:r>
              <a:rPr lang="el-GR" dirty="0" smtClean="0"/>
              <a:t> (Σπάνιο)</a:t>
            </a:r>
            <a:r>
              <a:rPr lang="en-US" dirty="0" smtClean="0"/>
              <a:t>, Costly to </a:t>
            </a:r>
            <a:r>
              <a:rPr lang="en-US" b="1" dirty="0" smtClean="0"/>
              <a:t>I</a:t>
            </a:r>
            <a:r>
              <a:rPr lang="en-US" dirty="0" smtClean="0"/>
              <a:t>mitate</a:t>
            </a:r>
            <a:r>
              <a:rPr lang="el-GR" dirty="0" smtClean="0"/>
              <a:t> (Κοστίζει η μίμησή του)</a:t>
            </a:r>
            <a:r>
              <a:rPr lang="en-US" dirty="0" smtClean="0"/>
              <a:t> </a:t>
            </a:r>
            <a:r>
              <a:rPr lang="el-GR" dirty="0" smtClean="0"/>
              <a:t>&amp;</a:t>
            </a:r>
            <a:r>
              <a:rPr lang="en-US" dirty="0" smtClean="0"/>
              <a:t> the level in which the Firm is </a:t>
            </a:r>
            <a:r>
              <a:rPr lang="en-US" b="1" dirty="0" smtClean="0"/>
              <a:t>O</a:t>
            </a:r>
            <a:r>
              <a:rPr lang="en-US" dirty="0" smtClean="0"/>
              <a:t>rganized</a:t>
            </a:r>
            <a:r>
              <a:rPr lang="el-GR" dirty="0" smtClean="0"/>
              <a:t> (το επίπεδο οργάνωσης της επιχείρησης)</a:t>
            </a:r>
            <a:r>
              <a:rPr lang="en-US"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normAutofit lnSpcReduction="10000"/>
          </a:bodyPr>
          <a:lstStyle/>
          <a:p>
            <a:pPr marL="0" indent="0">
              <a:lnSpc>
                <a:spcPct val="90000"/>
              </a:lnSpc>
              <a:buNone/>
            </a:pPr>
            <a:r>
              <a:rPr lang="el-GR" dirty="0" smtClean="0"/>
              <a:t>Τα τέσσερα κριτήρια για επίτευξη διατηρήσιμου ανταγωνιστικού πλεονεκτήματος</a:t>
            </a:r>
          </a:p>
          <a:p>
            <a:pPr lvl="1">
              <a:buFont typeface="Courier New" panose="02070309020205020404" pitchFamily="49" charset="0"/>
              <a:buChar char="o"/>
            </a:pPr>
            <a:r>
              <a:rPr lang="el-GR" sz="2200" dirty="0" smtClean="0"/>
              <a:t>Ο </a:t>
            </a:r>
            <a:r>
              <a:rPr lang="el-GR" sz="2200" b="1" dirty="0" smtClean="0"/>
              <a:t>πόρος ή ικανότητα </a:t>
            </a:r>
            <a:r>
              <a:rPr lang="el-GR" sz="2200" dirty="0" smtClean="0"/>
              <a:t>που ικανοποιεί τα </a:t>
            </a:r>
            <a:r>
              <a:rPr lang="el-GR" sz="2200" b="1" dirty="0" smtClean="0"/>
              <a:t>4 αυτά κριτήρια </a:t>
            </a:r>
            <a:r>
              <a:rPr lang="en-US" sz="2200" dirty="0" smtClean="0"/>
              <a:t>(</a:t>
            </a:r>
            <a:r>
              <a:rPr lang="el-GR" sz="2200" dirty="0" smtClean="0"/>
              <a:t>βλ.</a:t>
            </a:r>
            <a:r>
              <a:rPr lang="en-US" sz="2200" dirty="0" smtClean="0"/>
              <a:t> </a:t>
            </a:r>
            <a:r>
              <a:rPr lang="el-GR" sz="2200" dirty="0" smtClean="0"/>
              <a:t>απεικόνιση </a:t>
            </a:r>
            <a:r>
              <a:rPr lang="en-US" sz="2200" dirty="0" smtClean="0"/>
              <a:t>VRIO)</a:t>
            </a:r>
            <a:r>
              <a:rPr lang="en-US" sz="2200" b="1" dirty="0" smtClean="0"/>
              <a:t> </a:t>
            </a:r>
            <a:r>
              <a:rPr lang="el-GR" sz="2200" dirty="0" smtClean="0"/>
              <a:t>θα οδηγήσει την εταιρεία στο </a:t>
            </a:r>
            <a:r>
              <a:rPr lang="el-GR" sz="2200" b="1" dirty="0" smtClean="0"/>
              <a:t>διατηρήσιμο ανταγωνιστικό πλεονέκτημα</a:t>
            </a:r>
            <a:r>
              <a:rPr lang="el-GR" sz="2200" dirty="0" smtClean="0"/>
              <a:t>.</a:t>
            </a:r>
            <a:endParaRPr lang="en-US" sz="2200" dirty="0" smtClean="0"/>
          </a:p>
          <a:p>
            <a:pPr lvl="1">
              <a:buFont typeface="Courier New" panose="02070309020205020404" pitchFamily="49" charset="0"/>
              <a:buChar char="o"/>
            </a:pPr>
            <a:r>
              <a:rPr lang="el-GR" sz="2200" dirty="0" smtClean="0"/>
              <a:t>Οι </a:t>
            </a:r>
            <a:r>
              <a:rPr lang="el-GR" sz="2200" b="1" dirty="0" smtClean="0"/>
              <a:t>υλικοί πόροι </a:t>
            </a:r>
            <a:r>
              <a:rPr lang="el-GR" sz="2200" dirty="0" smtClean="0"/>
              <a:t>δεν αποτελούν πηγή </a:t>
            </a:r>
            <a:r>
              <a:rPr lang="el-GR" sz="2200" b="1" dirty="0" smtClean="0"/>
              <a:t>ανταγωνιστικού πλεονεκτήματος </a:t>
            </a:r>
            <a:r>
              <a:rPr lang="el-GR" sz="2200" dirty="0" smtClean="0"/>
              <a:t>εν αντιθέσει με τους </a:t>
            </a:r>
            <a:r>
              <a:rPr lang="el-GR" sz="2200" b="1" dirty="0" smtClean="0"/>
              <a:t>άυλους </a:t>
            </a:r>
            <a:r>
              <a:rPr lang="el-GR" sz="2200" dirty="0" smtClean="0"/>
              <a:t>που αποτελούν. Επομένως για την εύρεση </a:t>
            </a:r>
            <a:r>
              <a:rPr lang="el-GR" sz="2200" b="1" dirty="0" smtClean="0"/>
              <a:t>πολύτιμων</a:t>
            </a:r>
            <a:r>
              <a:rPr lang="el-GR" sz="2200" dirty="0" smtClean="0"/>
              <a:t>, </a:t>
            </a:r>
            <a:r>
              <a:rPr lang="el-GR" sz="2200" b="1" dirty="0" smtClean="0"/>
              <a:t>σπάνιων</a:t>
            </a:r>
            <a:r>
              <a:rPr lang="el-GR" sz="2200" dirty="0" smtClean="0"/>
              <a:t> και </a:t>
            </a:r>
            <a:r>
              <a:rPr lang="el-GR" sz="2200" b="1" dirty="0" err="1" smtClean="0"/>
              <a:t>κοστοβόρων</a:t>
            </a:r>
            <a:r>
              <a:rPr lang="el-GR" sz="2200" b="1" dirty="0" smtClean="0"/>
              <a:t> στη μίμηση πόρων </a:t>
            </a:r>
            <a:r>
              <a:rPr lang="el-GR" sz="2200" dirty="0" smtClean="0"/>
              <a:t>η εταιρεία θα κοιτάξει στους </a:t>
            </a:r>
            <a:r>
              <a:rPr lang="el-GR" sz="2200" b="1" dirty="0" err="1" smtClean="0"/>
              <a:t>αύλους</a:t>
            </a:r>
            <a:r>
              <a:rPr lang="el-GR" sz="2200" b="1" dirty="0" smtClean="0"/>
              <a:t> πόρου</a:t>
            </a:r>
            <a:r>
              <a:rPr lang="el-GR" sz="2200" dirty="0" smtClean="0"/>
              <a:t>ς που διαθέτει.</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ιάγραμμα ροής: Παραπομπή σε άλλη σελίδα 3"/>
          <p:cNvSpPr/>
          <p:nvPr/>
        </p:nvSpPr>
        <p:spPr>
          <a:xfrm>
            <a:off x="1458529" y="844283"/>
            <a:ext cx="927280" cy="558978"/>
          </a:xfrm>
          <a:prstGeom prst="flowChartOffpageConnector">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a:r>
              <a:rPr lang="el-GR" sz="1100" dirty="0" smtClean="0"/>
              <a:t>Πολύτιμος</a:t>
            </a:r>
            <a:r>
              <a:rPr lang="en-US" sz="1100" dirty="0" smtClean="0"/>
              <a:t>/</a:t>
            </a:r>
            <a:r>
              <a:rPr lang="el-GR" sz="1100" dirty="0" smtClean="0"/>
              <a:t>η</a:t>
            </a:r>
            <a:endParaRPr lang="el-GR" sz="900" dirty="0"/>
          </a:p>
        </p:txBody>
      </p:sp>
      <p:sp>
        <p:nvSpPr>
          <p:cNvPr id="5" name="Στρογγυλεμένο ορθογώνιο 4"/>
          <p:cNvSpPr/>
          <p:nvPr/>
        </p:nvSpPr>
        <p:spPr>
          <a:xfrm>
            <a:off x="3377484" y="834889"/>
            <a:ext cx="1004552" cy="724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t>Ανταγωνιστικό Πλεονέκτημα</a:t>
            </a:r>
            <a:endParaRPr lang="el-GR" sz="900" dirty="0"/>
          </a:p>
        </p:txBody>
      </p:sp>
      <p:sp>
        <p:nvSpPr>
          <p:cNvPr id="6" name="Διάγραμμα ροής: Παραπομπή σε άλλη σελίδα 5"/>
          <p:cNvSpPr/>
          <p:nvPr/>
        </p:nvSpPr>
        <p:spPr>
          <a:xfrm>
            <a:off x="1458529" y="1766374"/>
            <a:ext cx="927280" cy="558978"/>
          </a:xfrm>
          <a:prstGeom prst="flowChartOffpageConnector">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a:r>
              <a:rPr lang="el-GR" sz="1100" dirty="0" smtClean="0"/>
              <a:t>Σπάνιος/α</a:t>
            </a:r>
            <a:endParaRPr lang="el-GR" sz="1100" dirty="0"/>
          </a:p>
        </p:txBody>
      </p:sp>
      <p:sp>
        <p:nvSpPr>
          <p:cNvPr id="7" name="Διάγραμμα ροής: Παραπομπή σε άλλη σελίδα 6"/>
          <p:cNvSpPr/>
          <p:nvPr/>
        </p:nvSpPr>
        <p:spPr>
          <a:xfrm>
            <a:off x="1458529" y="2688466"/>
            <a:ext cx="975572" cy="558978"/>
          </a:xfrm>
          <a:prstGeom prst="flowChartOffpageConnector">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a:r>
              <a:rPr lang="el-GR" sz="1100" dirty="0" smtClean="0"/>
              <a:t>Κοστίζει η μίμησή του/της</a:t>
            </a:r>
            <a:r>
              <a:rPr lang="en-US" sz="1100" dirty="0" smtClean="0"/>
              <a:t>;</a:t>
            </a:r>
            <a:endParaRPr lang="el-GR" sz="1100" dirty="0"/>
          </a:p>
        </p:txBody>
      </p:sp>
      <p:sp>
        <p:nvSpPr>
          <p:cNvPr id="8" name="Διάγραμμα ροής: Παραπομπή σε άλλη σελίδα 7"/>
          <p:cNvSpPr/>
          <p:nvPr/>
        </p:nvSpPr>
        <p:spPr>
          <a:xfrm>
            <a:off x="1458530" y="3610558"/>
            <a:ext cx="1013405" cy="628738"/>
          </a:xfrm>
          <a:prstGeom prst="flowChartOffpageConnector">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a:r>
              <a:rPr lang="el-GR" sz="900" dirty="0" smtClean="0"/>
              <a:t>Οργανωμένη ώστε να δεσμεύσει αξία</a:t>
            </a:r>
            <a:r>
              <a:rPr lang="en-US" sz="900" dirty="0" smtClean="0"/>
              <a:t>;</a:t>
            </a:r>
            <a:endParaRPr lang="el-GR" sz="900" dirty="0"/>
          </a:p>
        </p:txBody>
      </p:sp>
      <p:sp>
        <p:nvSpPr>
          <p:cNvPr id="9" name="Πλαίσιο 8"/>
          <p:cNvSpPr/>
          <p:nvPr/>
        </p:nvSpPr>
        <p:spPr>
          <a:xfrm>
            <a:off x="1392072" y="4641761"/>
            <a:ext cx="1079863" cy="848305"/>
          </a:xfrm>
          <a:prstGeom prst="frame">
            <a:avLst/>
          </a:prstGeom>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ctr"/>
            <a:r>
              <a:rPr lang="el-GR" sz="900" b="1" dirty="0" smtClean="0">
                <a:effectLst>
                  <a:outerShdw blurRad="38100" dist="38100" dir="2700000" algn="tl">
                    <a:srgbClr val="000000">
                      <a:alpha val="43137"/>
                    </a:srgbClr>
                  </a:outerShdw>
                </a:effectLst>
              </a:rPr>
              <a:t>Διατηρήσιμο Ανταγωνιστικό πλεονέκτημα</a:t>
            </a:r>
            <a:endParaRPr lang="el-GR" sz="900" b="1" dirty="0">
              <a:effectLst>
                <a:outerShdw blurRad="38100" dist="38100" dir="2700000" algn="tl">
                  <a:srgbClr val="000000">
                    <a:alpha val="43137"/>
                  </a:srgbClr>
                </a:outerShdw>
              </a:effectLst>
            </a:endParaRPr>
          </a:p>
        </p:txBody>
      </p:sp>
      <p:sp>
        <p:nvSpPr>
          <p:cNvPr id="10" name="Στρογγυλεμένο ορθογώνιο 9"/>
          <p:cNvSpPr/>
          <p:nvPr/>
        </p:nvSpPr>
        <p:spPr>
          <a:xfrm>
            <a:off x="3377483" y="1786047"/>
            <a:ext cx="1004552" cy="643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t>Ανταγωνισμός Επί Ίσους Όρους</a:t>
            </a:r>
            <a:endParaRPr lang="el-GR" sz="900" dirty="0"/>
          </a:p>
        </p:txBody>
      </p:sp>
      <p:sp>
        <p:nvSpPr>
          <p:cNvPr id="11" name="Στρογγυλεμένο ορθογώνιο 10"/>
          <p:cNvSpPr/>
          <p:nvPr/>
        </p:nvSpPr>
        <p:spPr>
          <a:xfrm>
            <a:off x="3377482" y="2656713"/>
            <a:ext cx="1004552" cy="660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t>Προσωρινό Ανταγωνιστικό Πλεονέκτημα</a:t>
            </a:r>
            <a:endParaRPr lang="el-GR" sz="900" dirty="0"/>
          </a:p>
        </p:txBody>
      </p:sp>
      <p:sp>
        <p:nvSpPr>
          <p:cNvPr id="12" name="Στρογγυλεμένο ορθογώνιο 11"/>
          <p:cNvSpPr/>
          <p:nvPr/>
        </p:nvSpPr>
        <p:spPr>
          <a:xfrm>
            <a:off x="3377482" y="3543481"/>
            <a:ext cx="1004552" cy="628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a:t>Προσωρινό Ανταγωνιστικό Πλεονέκτημα</a:t>
            </a:r>
          </a:p>
        </p:txBody>
      </p:sp>
      <p:cxnSp>
        <p:nvCxnSpPr>
          <p:cNvPr id="15" name="Ευθύγραμμο βέλος σύνδεσης 14"/>
          <p:cNvCxnSpPr/>
          <p:nvPr/>
        </p:nvCxnSpPr>
        <p:spPr>
          <a:xfrm>
            <a:off x="2400298" y="1123772"/>
            <a:ext cx="8017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Ευθύγραμμο βέλος σύνδεσης 15"/>
          <p:cNvCxnSpPr/>
          <p:nvPr/>
        </p:nvCxnSpPr>
        <p:spPr>
          <a:xfrm>
            <a:off x="2385809" y="2045863"/>
            <a:ext cx="8017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Ευθύγραμμο βέλος σύνδεσης 16"/>
          <p:cNvCxnSpPr/>
          <p:nvPr/>
        </p:nvCxnSpPr>
        <p:spPr>
          <a:xfrm>
            <a:off x="2434102" y="2947977"/>
            <a:ext cx="8017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Ευθύγραμμο βέλος σύνδεσης 17"/>
          <p:cNvCxnSpPr/>
          <p:nvPr/>
        </p:nvCxnSpPr>
        <p:spPr>
          <a:xfrm>
            <a:off x="2471935" y="3924927"/>
            <a:ext cx="8017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Ευθύγραμμο βέλος σύνδεσης 19"/>
          <p:cNvCxnSpPr>
            <a:stCxn id="4" idx="2"/>
            <a:endCxn id="6" idx="0"/>
          </p:cNvCxnSpPr>
          <p:nvPr/>
        </p:nvCxnSpPr>
        <p:spPr>
          <a:xfrm>
            <a:off x="1922169" y="1403261"/>
            <a:ext cx="0" cy="363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Ευθύγραμμο βέλος σύνδεσης 22"/>
          <p:cNvCxnSpPr/>
          <p:nvPr/>
        </p:nvCxnSpPr>
        <p:spPr>
          <a:xfrm>
            <a:off x="1922168" y="2325353"/>
            <a:ext cx="0" cy="363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Ευθύγραμμο βέλος σύνδεσης 23"/>
          <p:cNvCxnSpPr/>
          <p:nvPr/>
        </p:nvCxnSpPr>
        <p:spPr>
          <a:xfrm>
            <a:off x="1922168" y="3247444"/>
            <a:ext cx="0" cy="363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Ευθύγραμμο βέλος σύνδεσης 24"/>
          <p:cNvCxnSpPr/>
          <p:nvPr/>
        </p:nvCxnSpPr>
        <p:spPr>
          <a:xfrm>
            <a:off x="1922168" y="4239296"/>
            <a:ext cx="0" cy="363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Ορθογώνιο 25"/>
          <p:cNvSpPr/>
          <p:nvPr/>
        </p:nvSpPr>
        <p:spPr>
          <a:xfrm>
            <a:off x="2551623" y="728018"/>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solidFill>
                  <a:schemeClr val="tx1"/>
                </a:solidFill>
              </a:rPr>
              <a:t>Όχι</a:t>
            </a:r>
            <a:endParaRPr lang="el-GR" sz="900" dirty="0">
              <a:solidFill>
                <a:schemeClr val="tx1"/>
              </a:solidFill>
            </a:endParaRPr>
          </a:p>
        </p:txBody>
      </p:sp>
      <p:sp>
        <p:nvSpPr>
          <p:cNvPr id="27" name="Ορθογώνιο 26"/>
          <p:cNvSpPr/>
          <p:nvPr/>
        </p:nvSpPr>
        <p:spPr>
          <a:xfrm>
            <a:off x="2551622" y="1677385"/>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solidFill>
                  <a:schemeClr val="tx1"/>
                </a:solidFill>
              </a:rPr>
              <a:t>Όχι</a:t>
            </a:r>
            <a:endParaRPr lang="el-GR" sz="900" dirty="0">
              <a:solidFill>
                <a:schemeClr val="tx1"/>
              </a:solidFill>
            </a:endParaRPr>
          </a:p>
        </p:txBody>
      </p:sp>
      <p:sp>
        <p:nvSpPr>
          <p:cNvPr id="28" name="Ορθογώνιο 27"/>
          <p:cNvSpPr/>
          <p:nvPr/>
        </p:nvSpPr>
        <p:spPr>
          <a:xfrm>
            <a:off x="2551621" y="2599475"/>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solidFill>
                  <a:schemeClr val="tx1"/>
                </a:solidFill>
              </a:rPr>
              <a:t>Όχι</a:t>
            </a:r>
            <a:endParaRPr lang="el-GR" sz="900" dirty="0">
              <a:solidFill>
                <a:schemeClr val="tx1"/>
              </a:solidFill>
            </a:endParaRPr>
          </a:p>
        </p:txBody>
      </p:sp>
      <p:sp>
        <p:nvSpPr>
          <p:cNvPr id="29" name="Ορθογώνιο 28"/>
          <p:cNvSpPr/>
          <p:nvPr/>
        </p:nvSpPr>
        <p:spPr>
          <a:xfrm>
            <a:off x="2551621" y="3581937"/>
            <a:ext cx="470081" cy="342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dirty="0" smtClean="0">
                <a:solidFill>
                  <a:schemeClr val="tx1"/>
                </a:solidFill>
              </a:rPr>
              <a:t>Όχι</a:t>
            </a:r>
            <a:endParaRPr lang="el-GR" sz="900" dirty="0">
              <a:solidFill>
                <a:schemeClr val="tx1"/>
              </a:solidFill>
            </a:endParaRPr>
          </a:p>
        </p:txBody>
      </p:sp>
      <p:sp>
        <p:nvSpPr>
          <p:cNvPr id="31" name="Ορθογώνιο 30"/>
          <p:cNvSpPr/>
          <p:nvPr/>
        </p:nvSpPr>
        <p:spPr>
          <a:xfrm>
            <a:off x="838725" y="3282769"/>
            <a:ext cx="2250587" cy="457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dirty="0" smtClean="0">
                <a:solidFill>
                  <a:schemeClr val="tx1"/>
                </a:solidFill>
              </a:rPr>
              <a:t>Και είναι η εταιρεία</a:t>
            </a:r>
            <a:endParaRPr lang="el-GR" dirty="0">
              <a:solidFill>
                <a:schemeClr val="tx1"/>
              </a:solidFill>
            </a:endParaRPr>
          </a:p>
        </p:txBody>
      </p:sp>
      <p:sp>
        <p:nvSpPr>
          <p:cNvPr id="32" name="Ορθογώνιο 31"/>
          <p:cNvSpPr/>
          <p:nvPr/>
        </p:nvSpPr>
        <p:spPr>
          <a:xfrm>
            <a:off x="2001856" y="1443958"/>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b="1" dirty="0" smtClean="0">
                <a:solidFill>
                  <a:schemeClr val="tx1"/>
                </a:solidFill>
              </a:rPr>
              <a:t>Ναι</a:t>
            </a:r>
            <a:endParaRPr lang="el-GR" sz="900" b="1" dirty="0">
              <a:solidFill>
                <a:schemeClr val="tx1"/>
              </a:solidFill>
            </a:endParaRPr>
          </a:p>
        </p:txBody>
      </p:sp>
      <p:sp>
        <p:nvSpPr>
          <p:cNvPr id="33" name="Ορθογώνιο 32"/>
          <p:cNvSpPr/>
          <p:nvPr/>
        </p:nvSpPr>
        <p:spPr>
          <a:xfrm>
            <a:off x="2001854" y="2375213"/>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b="1" dirty="0" smtClean="0">
                <a:solidFill>
                  <a:schemeClr val="tx1"/>
                </a:solidFill>
              </a:rPr>
              <a:t>Ναι</a:t>
            </a:r>
            <a:endParaRPr lang="el-GR" sz="900" b="1" dirty="0">
              <a:solidFill>
                <a:schemeClr val="tx1"/>
              </a:solidFill>
            </a:endParaRPr>
          </a:p>
        </p:txBody>
      </p:sp>
      <p:sp>
        <p:nvSpPr>
          <p:cNvPr id="34" name="Ορθογώνιο 33"/>
          <p:cNvSpPr/>
          <p:nvPr/>
        </p:nvSpPr>
        <p:spPr>
          <a:xfrm>
            <a:off x="2001854" y="3168965"/>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b="1" dirty="0" smtClean="0">
                <a:solidFill>
                  <a:schemeClr val="tx1"/>
                </a:solidFill>
              </a:rPr>
              <a:t>Ναι</a:t>
            </a:r>
            <a:endParaRPr lang="el-GR" sz="900" b="1" dirty="0">
              <a:solidFill>
                <a:schemeClr val="tx1"/>
              </a:solidFill>
            </a:endParaRPr>
          </a:p>
        </p:txBody>
      </p:sp>
      <p:sp>
        <p:nvSpPr>
          <p:cNvPr id="35" name="Ορθογώνιο 34"/>
          <p:cNvSpPr/>
          <p:nvPr/>
        </p:nvSpPr>
        <p:spPr>
          <a:xfrm>
            <a:off x="2001853" y="4285801"/>
            <a:ext cx="470081" cy="31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900" b="1" dirty="0" smtClean="0">
                <a:solidFill>
                  <a:schemeClr val="tx1"/>
                </a:solidFill>
              </a:rPr>
              <a:t>Ναι</a:t>
            </a:r>
            <a:endParaRPr lang="el-GR" sz="900" b="1" dirty="0">
              <a:solidFill>
                <a:schemeClr val="tx1"/>
              </a:solidFill>
            </a:endParaRPr>
          </a:p>
        </p:txBody>
      </p:sp>
      <p:sp>
        <p:nvSpPr>
          <p:cNvPr id="36" name="Ορθογώνιο 35"/>
          <p:cNvSpPr/>
          <p:nvPr/>
        </p:nvSpPr>
        <p:spPr>
          <a:xfrm>
            <a:off x="4768403" y="5384267"/>
            <a:ext cx="4572000" cy="195131"/>
          </a:xfrm>
          <a:prstGeom prst="rect">
            <a:avLst/>
          </a:prstGeom>
        </p:spPr>
        <p:txBody>
          <a:bodyPr lIns="71323" tIns="35662" rIns="71323" bIns="35662">
            <a:spAutoFit/>
          </a:bodyPr>
          <a:lstStyle/>
          <a:p>
            <a:r>
              <a:rPr lang="el-GR" sz="800" i="1" dirty="0" smtClean="0">
                <a:solidFill>
                  <a:srgbClr val="333333"/>
                </a:solidFill>
                <a:latin typeface="Lato"/>
              </a:rPr>
              <a:t>Προσαρμογή από </a:t>
            </a:r>
            <a:r>
              <a:rPr lang="en-US" sz="800" i="1" dirty="0" err="1" smtClean="0">
                <a:solidFill>
                  <a:srgbClr val="333333"/>
                </a:solidFill>
                <a:latin typeface="Lato"/>
              </a:rPr>
              <a:t>Rothaermel’s</a:t>
            </a:r>
            <a:r>
              <a:rPr lang="en-US" sz="800" i="1" dirty="0" smtClean="0">
                <a:solidFill>
                  <a:srgbClr val="333333"/>
                </a:solidFill>
                <a:latin typeface="Lato"/>
              </a:rPr>
              <a:t> </a:t>
            </a:r>
            <a:r>
              <a:rPr lang="en-US" sz="800" i="1" dirty="0">
                <a:solidFill>
                  <a:srgbClr val="333333"/>
                </a:solidFill>
                <a:latin typeface="Lato"/>
              </a:rPr>
              <a:t>(2013) ‘Strategic Management’, </a:t>
            </a:r>
            <a:r>
              <a:rPr lang="el-GR" sz="800" i="1" dirty="0" smtClean="0">
                <a:solidFill>
                  <a:srgbClr val="333333"/>
                </a:solidFill>
                <a:latin typeface="Lato"/>
              </a:rPr>
              <a:t>σελ.</a:t>
            </a:r>
            <a:r>
              <a:rPr lang="en-US" sz="800" i="1" dirty="0" smtClean="0">
                <a:solidFill>
                  <a:srgbClr val="333333"/>
                </a:solidFill>
                <a:latin typeface="Lato"/>
              </a:rPr>
              <a:t>.91</a:t>
            </a:r>
            <a:endParaRPr lang="el-GR" sz="800" i="1" dirty="0"/>
          </a:p>
        </p:txBody>
      </p:sp>
      <p:sp>
        <p:nvSpPr>
          <p:cNvPr id="37" name="Ορθογώνιο 36"/>
          <p:cNvSpPr/>
          <p:nvPr/>
        </p:nvSpPr>
        <p:spPr>
          <a:xfrm>
            <a:off x="5476741" y="844282"/>
            <a:ext cx="2830133" cy="1481070"/>
          </a:xfrm>
          <a:prstGeom prst="rect">
            <a:avLst/>
          </a:prstGeom>
          <a:noFill/>
        </p:spPr>
        <p:style>
          <a:lnRef idx="2">
            <a:schemeClr val="accent4"/>
          </a:lnRef>
          <a:fillRef idx="1">
            <a:schemeClr val="lt1"/>
          </a:fillRef>
          <a:effectRef idx="0">
            <a:schemeClr val="accent4"/>
          </a:effectRef>
          <a:fontRef idx="minor">
            <a:schemeClr val="dk1"/>
          </a:fontRef>
        </p:style>
        <p:txBody>
          <a:bodyPr lIns="71323" tIns="35662" rIns="71323" bIns="35662" rtlCol="0" anchor="ctr"/>
          <a:lstStyle/>
          <a:p>
            <a:pPr algn="just"/>
            <a:endParaRPr lang="el-GR" sz="1100" dirty="0"/>
          </a:p>
        </p:txBody>
      </p:sp>
      <p:sp>
        <p:nvSpPr>
          <p:cNvPr id="2" name="Ορθογώνιο 1"/>
          <p:cNvSpPr/>
          <p:nvPr/>
        </p:nvSpPr>
        <p:spPr>
          <a:xfrm>
            <a:off x="5451964" y="1369607"/>
            <a:ext cx="2854909" cy="349019"/>
          </a:xfrm>
          <a:prstGeom prst="rect">
            <a:avLst/>
          </a:prstGeom>
        </p:spPr>
        <p:txBody>
          <a:bodyPr wrap="none" lIns="71323" tIns="35662" rIns="71323" bIns="35662">
            <a:spAutoFit/>
          </a:bodyPr>
          <a:lstStyle/>
          <a:p>
            <a:pPr algn="r"/>
            <a:r>
              <a:rPr lang="el-GR" b="1" dirty="0"/>
              <a:t>ΑΠΕΙΚΟΝΙΣΗ ΠΛΑΙΣΙΟΥ </a:t>
            </a:r>
            <a:r>
              <a:rPr lang="en-US" b="1" dirty="0"/>
              <a:t>VRIO</a:t>
            </a:r>
            <a:endParaRPr lang="el-GR" b="1" dirty="0"/>
          </a:p>
        </p:txBody>
      </p:sp>
      <p:sp>
        <p:nvSpPr>
          <p:cNvPr id="38" name="Ορθογώνιο 37"/>
          <p:cNvSpPr/>
          <p:nvPr/>
        </p:nvSpPr>
        <p:spPr>
          <a:xfrm>
            <a:off x="827584" y="128975"/>
            <a:ext cx="2088232" cy="631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b="1" dirty="0" smtClean="0">
                <a:solidFill>
                  <a:schemeClr val="tx1"/>
                </a:solidFill>
              </a:rPr>
              <a:t>Είναι ο Πόρος ή Ικανότητα</a:t>
            </a:r>
            <a:r>
              <a:rPr lang="en-US" dirty="0">
                <a:solidFill>
                  <a:schemeClr val="tx1"/>
                </a:solidFill>
              </a:rPr>
              <a:t>;</a:t>
            </a:r>
            <a:endParaRPr lang="el-GR" dirty="0">
              <a:solidFill>
                <a:schemeClr val="tx1"/>
              </a:solidFill>
            </a:endParaRPr>
          </a:p>
        </p:txBody>
      </p:sp>
    </p:spTree>
    <p:extLst>
      <p:ext uri="{BB962C8B-B14F-4D97-AF65-F5344CB8AC3E}">
        <p14:creationId xmlns="" xmlns:p14="http://schemas.microsoft.com/office/powerpoint/2010/main" val="21332330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a:xfrm>
            <a:off x="457200" y="1333500"/>
            <a:ext cx="8229600" cy="4381500"/>
          </a:xfrm>
        </p:spPr>
        <p:txBody>
          <a:bodyPr>
            <a:normAutofit fontScale="70000" lnSpcReduction="20000"/>
          </a:bodyPr>
          <a:lstStyle/>
          <a:p>
            <a:pPr>
              <a:buNone/>
            </a:pPr>
            <a:r>
              <a:rPr lang="el-GR" sz="3800" dirty="0" smtClean="0"/>
              <a:t>Το πλαίσιο </a:t>
            </a:r>
            <a:r>
              <a:rPr lang="en-US" sz="3800" dirty="0" smtClean="0"/>
              <a:t>VRIO</a:t>
            </a:r>
            <a:r>
              <a:rPr lang="el-GR" sz="3800" dirty="0" smtClean="0"/>
              <a:t> (1/2)</a:t>
            </a:r>
          </a:p>
          <a:p>
            <a:r>
              <a:rPr lang="el-GR" dirty="0" smtClean="0"/>
              <a:t>Είναι ο </a:t>
            </a:r>
            <a:r>
              <a:rPr lang="el-GR" b="1" dirty="0" smtClean="0"/>
              <a:t>Πόρος</a:t>
            </a:r>
            <a:r>
              <a:rPr lang="el-GR" dirty="0" smtClean="0"/>
              <a:t> ή Ικανότητα </a:t>
            </a:r>
            <a:r>
              <a:rPr lang="el-GR" b="1" dirty="0" smtClean="0"/>
              <a:t>Πολύτιμος/η</a:t>
            </a:r>
            <a:r>
              <a:rPr lang="en-US" dirty="0" smtClean="0"/>
              <a:t>;</a:t>
            </a:r>
            <a:endParaRPr lang="el-GR" dirty="0" smtClean="0"/>
          </a:p>
          <a:p>
            <a:pPr lvl="1">
              <a:buFont typeface="Courier New" panose="02070309020205020404" pitchFamily="49" charset="0"/>
              <a:buChar char="o"/>
            </a:pPr>
            <a:r>
              <a:rPr lang="el-GR" dirty="0" smtClean="0"/>
              <a:t>Αν η απάντηση είναι καταφατική τότε ο </a:t>
            </a:r>
            <a:r>
              <a:rPr lang="el-GR" b="1" dirty="0" smtClean="0"/>
              <a:t>πόρος</a:t>
            </a:r>
            <a:r>
              <a:rPr lang="el-GR" dirty="0" smtClean="0"/>
              <a:t> θεωρείται </a:t>
            </a:r>
            <a:r>
              <a:rPr lang="el-GR" b="1" dirty="0" smtClean="0"/>
              <a:t>πολύτιμος</a:t>
            </a:r>
            <a:r>
              <a:rPr lang="el-GR" dirty="0" smtClean="0"/>
              <a:t> καθώς προσθέτει </a:t>
            </a:r>
            <a:r>
              <a:rPr lang="el-GR" b="1" dirty="0" smtClean="0"/>
              <a:t>αξία</a:t>
            </a:r>
            <a:r>
              <a:rPr lang="el-GR" dirty="0" smtClean="0"/>
              <a:t> διευκολύνοντας την εταιρεία να εκμεταλλευτεί ευκαιρίες ή να αποφύγει τις απειλές. </a:t>
            </a:r>
          </a:p>
          <a:p>
            <a:pPr lvl="1">
              <a:buFont typeface="Courier New" panose="02070309020205020404" pitchFamily="49" charset="0"/>
              <a:buChar char="o"/>
            </a:pPr>
            <a:r>
              <a:rPr lang="el-GR" dirty="0" smtClean="0"/>
              <a:t>Επίσης, οι </a:t>
            </a:r>
            <a:r>
              <a:rPr lang="el-GR" b="1" dirty="0" smtClean="0"/>
              <a:t>πόροι</a:t>
            </a:r>
            <a:r>
              <a:rPr lang="el-GR" dirty="0" smtClean="0"/>
              <a:t> θεωρούνται </a:t>
            </a:r>
            <a:r>
              <a:rPr lang="el-GR" b="1" dirty="0" smtClean="0"/>
              <a:t>πολύτιμοι</a:t>
            </a:r>
            <a:r>
              <a:rPr lang="el-GR" dirty="0" smtClean="0"/>
              <a:t> όταν βοηθούν τις εταιρείες να αυξήσουν την αντιλαμβανόμενη από τον πελάτη αξία του προϊόντος μέσω της διαφοροποίησης ή της μείωσης της τιμής του προϊόντος. Οι πόροι που δεν ικανοποιούν αυτές τις συνθήκες μπορεί να οδηγήσουν απλώς σε ένα </a:t>
            </a:r>
            <a:r>
              <a:rPr lang="el-GR" b="1" dirty="0" smtClean="0"/>
              <a:t>ανταγωνιστικό πλεονέκτημα</a:t>
            </a:r>
            <a:r>
              <a:rPr lang="el-GR" dirty="0" smtClean="0"/>
              <a:t>. </a:t>
            </a:r>
          </a:p>
          <a:p>
            <a:pPr lvl="1">
              <a:buFont typeface="Courier New" panose="02070309020205020404" pitchFamily="49" charset="0"/>
              <a:buChar char="o"/>
            </a:pPr>
            <a:r>
              <a:rPr lang="el-GR" dirty="0" smtClean="0"/>
              <a:t>Είναι σημαντικό να επιθεωρούμε συνεχώς </a:t>
            </a:r>
            <a:r>
              <a:rPr lang="el-GR" b="1" dirty="0" smtClean="0"/>
              <a:t>την αξία των πόρων </a:t>
            </a:r>
            <a:r>
              <a:rPr lang="el-GR" dirty="0" smtClean="0"/>
              <a:t>καθώς επέρχονται συνέχεια αλλαγές στις εσωτερικές και εξωτερικές συνθήκες τις εταιρείας που τους μειώνουν την αξία και την χρησιμότητά τους.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7220"/>
            <a:ext cx="8435280" cy="648072"/>
          </a:xfrm>
        </p:spPr>
        <p:txBody>
          <a:bodyPr>
            <a:normAutofit/>
          </a:bodyPr>
          <a:lstStyle/>
          <a:p>
            <a:r>
              <a:rPr lang="el-GR" altLang="zh-CN" sz="2600" dirty="0" smtClean="0">
                <a:cs typeface="Segoe UI" pitchFamily="18" charset="0"/>
              </a:rPr>
              <a:t>Στρατηγική Ανάλυση του Εσωτερικού Περιβάλλοντος</a:t>
            </a:r>
            <a:endParaRPr lang="en-US" sz="2600" dirty="0"/>
          </a:p>
        </p:txBody>
      </p:sp>
      <p:sp>
        <p:nvSpPr>
          <p:cNvPr id="3" name="2 - Θέση περιεχομένου"/>
          <p:cNvSpPr>
            <a:spLocks noGrp="1"/>
          </p:cNvSpPr>
          <p:nvPr>
            <p:ph idx="1"/>
          </p:nvPr>
        </p:nvSpPr>
        <p:spPr>
          <a:xfrm>
            <a:off x="467544" y="985292"/>
            <a:ext cx="8229600" cy="4896544"/>
          </a:xfrm>
        </p:spPr>
        <p:txBody>
          <a:bodyPr>
            <a:normAutofit fontScale="70000" lnSpcReduction="20000"/>
          </a:bodyPr>
          <a:lstStyle/>
          <a:p>
            <a:pPr>
              <a:buNone/>
            </a:pPr>
            <a:r>
              <a:rPr lang="el-GR" sz="4400" dirty="0" smtClean="0"/>
              <a:t>Το πλαίσιο </a:t>
            </a:r>
            <a:r>
              <a:rPr lang="en-US" sz="4400" dirty="0" smtClean="0"/>
              <a:t>VRIO</a:t>
            </a:r>
            <a:r>
              <a:rPr lang="el-GR" sz="4400" dirty="0" smtClean="0"/>
              <a:t> (1/2)</a:t>
            </a:r>
          </a:p>
          <a:p>
            <a:r>
              <a:rPr lang="el-GR" dirty="0" smtClean="0"/>
              <a:t>Είναι ο </a:t>
            </a:r>
            <a:r>
              <a:rPr lang="el-GR" b="1" dirty="0" smtClean="0"/>
              <a:t>Πόρος</a:t>
            </a:r>
            <a:r>
              <a:rPr lang="el-GR" dirty="0" smtClean="0"/>
              <a:t> ή </a:t>
            </a:r>
            <a:r>
              <a:rPr lang="el-GR" b="1" dirty="0" smtClean="0"/>
              <a:t>Ικανότητα</a:t>
            </a:r>
            <a:r>
              <a:rPr lang="el-GR" dirty="0" smtClean="0"/>
              <a:t> </a:t>
            </a:r>
            <a:r>
              <a:rPr lang="el-GR" b="1" dirty="0" smtClean="0"/>
              <a:t>Σπάνιος/α</a:t>
            </a:r>
            <a:r>
              <a:rPr lang="en-US" dirty="0" smtClean="0"/>
              <a:t>;</a:t>
            </a:r>
          </a:p>
          <a:p>
            <a:pPr lvl="1">
              <a:lnSpc>
                <a:spcPct val="95000"/>
              </a:lnSpc>
              <a:buFont typeface="Courier New" panose="02070309020205020404" pitchFamily="49" charset="0"/>
              <a:buChar char="o"/>
            </a:pPr>
            <a:r>
              <a:rPr lang="el-GR" dirty="0" smtClean="0"/>
              <a:t>Αν η απάντηση είναι καταφατική τότε ο </a:t>
            </a:r>
            <a:r>
              <a:rPr lang="el-GR" b="1" dirty="0" smtClean="0"/>
              <a:t>πόρος</a:t>
            </a:r>
            <a:r>
              <a:rPr lang="el-GR" dirty="0" smtClean="0"/>
              <a:t> θεωρείται </a:t>
            </a:r>
            <a:r>
              <a:rPr lang="el-GR" b="1" dirty="0" smtClean="0"/>
              <a:t>σπάνιος</a:t>
            </a:r>
            <a:r>
              <a:rPr lang="el-GR" dirty="0" smtClean="0"/>
              <a:t>. </a:t>
            </a:r>
            <a:r>
              <a:rPr lang="el-GR" b="1" dirty="0" smtClean="0"/>
              <a:t>Σπάνιος</a:t>
            </a:r>
            <a:r>
              <a:rPr lang="el-GR" dirty="0" smtClean="0"/>
              <a:t> είναι ο πόρος που μπορεί να αποκτηθεί από μία ή πολύ λίγες εταιρείες.  Οι σπάνιοι και πολύτιμοι πόροι προσδίδουν ένα </a:t>
            </a:r>
            <a:r>
              <a:rPr lang="el-GR" b="1" dirty="0" smtClean="0"/>
              <a:t>προσωρινό ανταγωνιστικό πλεονέκτημα</a:t>
            </a:r>
            <a:r>
              <a:rPr lang="el-GR" dirty="0" smtClean="0"/>
              <a:t>. </a:t>
            </a:r>
          </a:p>
          <a:p>
            <a:pPr lvl="1">
              <a:lnSpc>
                <a:spcPct val="95000"/>
              </a:lnSpc>
              <a:buFont typeface="Courier New" panose="02070309020205020404" pitchFamily="49" charset="0"/>
              <a:buChar char="o"/>
            </a:pPr>
            <a:r>
              <a:rPr lang="el-GR" dirty="0" smtClean="0"/>
              <a:t>Από την άλλη πλευρά, όταν περισσότερες από μερικές εταιρείες διαθέτουν τον ίδιο </a:t>
            </a:r>
            <a:r>
              <a:rPr lang="el-GR" b="1" dirty="0" smtClean="0"/>
              <a:t>πόρο</a:t>
            </a:r>
            <a:r>
              <a:rPr lang="el-GR" dirty="0" smtClean="0"/>
              <a:t> ή χρησιμοποιούν μία </a:t>
            </a:r>
            <a:r>
              <a:rPr lang="el-GR" b="1" dirty="0" smtClean="0"/>
              <a:t>ικανότητα</a:t>
            </a:r>
            <a:r>
              <a:rPr lang="el-GR" dirty="0" smtClean="0"/>
              <a:t> με παρόμοιο τρόπο, τότε οδηγούνται σε </a:t>
            </a:r>
            <a:r>
              <a:rPr lang="el-GR" b="1" dirty="0" smtClean="0"/>
              <a:t>ανταγωνισμό επί ίσους όρους </a:t>
            </a:r>
            <a:r>
              <a:rPr lang="el-GR" dirty="0" smtClean="0"/>
              <a:t>με τις άλλες εταιρείες.  Σε αυτή την περίπτωση καμία εταιρεία δεν πετυχαίνει ανώτατη απόδοση καθώς όλες οι εταιρείες χρησιμοποιούν παρόμοιους </a:t>
            </a:r>
            <a:r>
              <a:rPr lang="el-GR" b="1" dirty="0" smtClean="0"/>
              <a:t>πόρους</a:t>
            </a:r>
            <a:r>
              <a:rPr lang="el-GR" dirty="0" smtClean="0"/>
              <a:t> για να εφαρμόσουν τις ίδιες στρατηγικές.</a:t>
            </a:r>
          </a:p>
          <a:p>
            <a:pPr lvl="1">
              <a:lnSpc>
                <a:spcPct val="95000"/>
              </a:lnSpc>
              <a:buFont typeface="Courier New" panose="02070309020205020404" pitchFamily="49" charset="0"/>
              <a:buChar char="o"/>
            </a:pPr>
            <a:r>
              <a:rPr lang="el-GR" dirty="0" smtClean="0"/>
              <a:t>Ο </a:t>
            </a:r>
            <a:r>
              <a:rPr lang="el-GR" b="1" dirty="0" smtClean="0"/>
              <a:t>ανταγωνισμός επί ίσους όρους </a:t>
            </a:r>
            <a:r>
              <a:rPr lang="el-GR" dirty="0" smtClean="0"/>
              <a:t>δεν είναι κάτι το επιθυμητό για την εταιρεία αλλά η κατάσταση αυτή είθισται όταν οι πόροι ναι μεν είναι </a:t>
            </a:r>
            <a:r>
              <a:rPr lang="el-GR" b="1" dirty="0" smtClean="0"/>
              <a:t>πολύτιμοι</a:t>
            </a:r>
            <a:r>
              <a:rPr lang="el-GR" dirty="0" smtClean="0"/>
              <a:t> αλλά όχι σπάνιοι. Όταν μία εταιρεία χάνει τους </a:t>
            </a:r>
            <a:r>
              <a:rPr lang="el-GR" b="1" dirty="0" smtClean="0"/>
              <a:t>πολύτιμους</a:t>
            </a:r>
            <a:r>
              <a:rPr lang="el-GR" dirty="0" smtClean="0"/>
              <a:t> </a:t>
            </a:r>
            <a:r>
              <a:rPr lang="el-GR" b="1" dirty="0" smtClean="0"/>
              <a:t>πόρους </a:t>
            </a:r>
            <a:r>
              <a:rPr lang="el-GR" dirty="0" smtClean="0"/>
              <a:t>τότε ζημιώνεται  καθώς δεν θα παραμείνει για πολύ καιρό στην αγορά.</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400" dirty="0" smtClean="0">
                <a:cs typeface="Segoe UI" pitchFamily="18" charset="0"/>
              </a:rPr>
              <a:t>Στρατηγική Ανάλυση του Εσωτερικού Περιβάλλοντος</a:t>
            </a:r>
            <a:endParaRPr lang="en-US" sz="3400" dirty="0"/>
          </a:p>
        </p:txBody>
      </p:sp>
      <p:sp>
        <p:nvSpPr>
          <p:cNvPr id="3" name="2 - Θέση περιεχομένου"/>
          <p:cNvSpPr>
            <a:spLocks noGrp="1"/>
          </p:cNvSpPr>
          <p:nvPr>
            <p:ph idx="1"/>
          </p:nvPr>
        </p:nvSpPr>
        <p:spPr/>
        <p:txBody>
          <a:bodyPr>
            <a:normAutofit fontScale="70000" lnSpcReduction="20000"/>
          </a:bodyPr>
          <a:lstStyle/>
          <a:p>
            <a:pPr>
              <a:buNone/>
            </a:pPr>
            <a:r>
              <a:rPr lang="el-GR" sz="3400" dirty="0" smtClean="0"/>
              <a:t>Το πλαίσιο </a:t>
            </a:r>
            <a:r>
              <a:rPr lang="en-US" sz="3400" dirty="0" smtClean="0"/>
              <a:t>VRIO</a:t>
            </a:r>
            <a:r>
              <a:rPr lang="el-GR" sz="3400" dirty="0" smtClean="0"/>
              <a:t> (2/2)</a:t>
            </a:r>
          </a:p>
          <a:p>
            <a:r>
              <a:rPr lang="el-GR" sz="2900" b="1" dirty="0" smtClean="0"/>
              <a:t>Κοστίζει η μίμηση </a:t>
            </a:r>
            <a:r>
              <a:rPr lang="el-GR" sz="2900" dirty="0" smtClean="0"/>
              <a:t>ενός </a:t>
            </a:r>
            <a:r>
              <a:rPr lang="el-GR" sz="2900" b="1" dirty="0" smtClean="0"/>
              <a:t>Πόρου</a:t>
            </a:r>
            <a:r>
              <a:rPr lang="el-GR" sz="2900" dirty="0" smtClean="0"/>
              <a:t> ή μίας </a:t>
            </a:r>
            <a:r>
              <a:rPr lang="el-GR" sz="2900" b="1" dirty="0" smtClean="0"/>
              <a:t>Ικανότητας</a:t>
            </a:r>
            <a:r>
              <a:rPr lang="en-US" sz="2900" dirty="0" smtClean="0"/>
              <a:t>;</a:t>
            </a:r>
            <a:endParaRPr lang="el-GR" sz="2900" dirty="0" smtClean="0"/>
          </a:p>
          <a:p>
            <a:pPr marL="457200" lvl="1" indent="0">
              <a:buNone/>
            </a:pPr>
            <a:r>
              <a:rPr lang="el-GR" sz="2900" dirty="0" smtClean="0"/>
              <a:t>Ο </a:t>
            </a:r>
            <a:r>
              <a:rPr lang="el-GR" sz="2900" b="1" dirty="0" smtClean="0"/>
              <a:t>πόρος</a:t>
            </a:r>
            <a:r>
              <a:rPr lang="el-GR" sz="2900" dirty="0" smtClean="0"/>
              <a:t> μίας εταιρείας </a:t>
            </a:r>
            <a:r>
              <a:rPr lang="el-GR" sz="2900" b="1" dirty="0" smtClean="0"/>
              <a:t>κοστίζει ως προς την μίμηση </a:t>
            </a:r>
            <a:r>
              <a:rPr lang="el-GR" sz="2900" dirty="0" smtClean="0"/>
              <a:t>όταν δεν μπορεί να αποτελέσει αντικείμενο μίμησης ή να αγοραστεί ή υποκατασταθεί σε μία προσιτή τιμή από άλλες εταιρείες. </a:t>
            </a:r>
          </a:p>
          <a:p>
            <a:pPr marL="457200" lvl="1" indent="0">
              <a:buNone/>
            </a:pPr>
            <a:r>
              <a:rPr lang="el-GR" sz="2900" dirty="0" smtClean="0"/>
              <a:t>Η </a:t>
            </a:r>
            <a:r>
              <a:rPr lang="el-GR" sz="2900" b="1" dirty="0" smtClean="0"/>
              <a:t>μίμηση</a:t>
            </a:r>
            <a:r>
              <a:rPr lang="el-GR" sz="2900" dirty="0" smtClean="0"/>
              <a:t> μπορεί να είναι:</a:t>
            </a:r>
          </a:p>
          <a:p>
            <a:pPr marL="800100" lvl="1" indent="-342900">
              <a:buFont typeface="+mj-lt"/>
              <a:buAutoNum type="arabicPeriod"/>
            </a:pPr>
            <a:r>
              <a:rPr lang="el-GR" sz="2900" dirty="0" smtClean="0"/>
              <a:t>Η άμεση μίμηση ( αντιγραφή)  του </a:t>
            </a:r>
            <a:r>
              <a:rPr lang="el-GR" sz="2900" b="1" dirty="0" smtClean="0"/>
              <a:t>πόρου</a:t>
            </a:r>
            <a:r>
              <a:rPr lang="el-GR" sz="2900" dirty="0" smtClean="0"/>
              <a:t> ή </a:t>
            </a:r>
          </a:p>
          <a:p>
            <a:pPr marL="800100" lvl="1" indent="-342900">
              <a:buFont typeface="+mj-lt"/>
              <a:buAutoNum type="arabicPeriod"/>
            </a:pPr>
            <a:r>
              <a:rPr lang="el-GR" sz="2900" dirty="0" smtClean="0"/>
              <a:t>Η παροχή ενός υποκατάστατου προϊόντος ή υπηρεσίας.</a:t>
            </a:r>
          </a:p>
          <a:p>
            <a:pPr marL="457200" lvl="1" indent="0">
              <a:buNone/>
            </a:pPr>
            <a:r>
              <a:rPr lang="el-GR" sz="2900" dirty="0" smtClean="0"/>
              <a:t>Μία εταιρεία που διαθέτει </a:t>
            </a:r>
            <a:r>
              <a:rPr lang="el-GR" sz="2900" b="1" dirty="0" smtClean="0"/>
              <a:t>Πολύτιμο</a:t>
            </a:r>
            <a:r>
              <a:rPr lang="el-GR" sz="2900" dirty="0" smtClean="0"/>
              <a:t>, </a:t>
            </a:r>
            <a:r>
              <a:rPr lang="el-GR" sz="2900" b="1" dirty="0" smtClean="0"/>
              <a:t>Σπάνιο</a:t>
            </a:r>
            <a:r>
              <a:rPr lang="el-GR" sz="2900" dirty="0" smtClean="0"/>
              <a:t>, και </a:t>
            </a:r>
            <a:r>
              <a:rPr lang="el-GR" sz="2900" b="1" dirty="0" smtClean="0"/>
              <a:t>Ακριβό προς μίμηση πόρο</a:t>
            </a:r>
            <a:r>
              <a:rPr lang="el-GR" sz="2900" dirty="0" smtClean="0"/>
              <a:t> δύναται να πετύχει </a:t>
            </a:r>
            <a:r>
              <a:rPr lang="el-GR" sz="2900" b="1" dirty="0" smtClean="0"/>
              <a:t>διατηρήσιμο ανταγωνιστικό πλεονέκτημα</a:t>
            </a:r>
            <a:r>
              <a:rPr lang="el-GR" sz="2900"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sz="3400" dirty="0" smtClean="0"/>
              <a:t>Το πλαίσιο </a:t>
            </a:r>
            <a:r>
              <a:rPr lang="en-US" sz="3400" dirty="0" smtClean="0"/>
              <a:t>VRIO</a:t>
            </a:r>
            <a:r>
              <a:rPr lang="el-GR" sz="3400" dirty="0" smtClean="0"/>
              <a:t> (2/2)</a:t>
            </a:r>
          </a:p>
          <a:p>
            <a:pPr marL="0" indent="0">
              <a:buNone/>
            </a:pPr>
            <a:r>
              <a:rPr lang="el-GR" dirty="0" smtClean="0"/>
              <a:t>Ο </a:t>
            </a:r>
            <a:r>
              <a:rPr lang="en-US" dirty="0" smtClean="0"/>
              <a:t>Barney </a:t>
            </a:r>
            <a:r>
              <a:rPr lang="el-GR" dirty="0" smtClean="0"/>
              <a:t> αναφέρει τρεις λόγους για τους οποίους οι </a:t>
            </a:r>
            <a:r>
              <a:rPr lang="el-GR" b="1" dirty="0" smtClean="0"/>
              <a:t>πόροι</a:t>
            </a:r>
            <a:r>
              <a:rPr lang="el-GR" dirty="0" smtClean="0"/>
              <a:t> μπορεί να είναι να δύσκολο να αντιγραφούν:</a:t>
            </a:r>
          </a:p>
          <a:p>
            <a:pPr marL="800100" lvl="1" indent="-342900">
              <a:buFont typeface="+mj-lt"/>
              <a:buAutoNum type="arabicPeriod"/>
            </a:pPr>
            <a:r>
              <a:rPr lang="el-GR" dirty="0" smtClean="0"/>
              <a:t>Ιστορικές Συνθήκες. </a:t>
            </a:r>
            <a:r>
              <a:rPr lang="el-GR" b="1" dirty="0" smtClean="0"/>
              <a:t>Πόροι</a:t>
            </a:r>
            <a:r>
              <a:rPr lang="el-GR" dirty="0" smtClean="0"/>
              <a:t> που αναπτύχθηκαν κατά τη διάρκεια ιστορικών γεγονότων ή κατά το πέρασμα μεγάλου χρονικού διαστήματος συνήθως φέρουν </a:t>
            </a:r>
            <a:r>
              <a:rPr lang="el-GR" b="1" dirty="0" smtClean="0"/>
              <a:t>κόστος ως προς την μίμηση τους</a:t>
            </a:r>
            <a:r>
              <a:rPr lang="el-GR" dirty="0" smtClean="0"/>
              <a:t>.</a:t>
            </a:r>
          </a:p>
          <a:p>
            <a:pPr marL="800100" lvl="1" indent="-342900">
              <a:buFont typeface="+mj-lt"/>
              <a:buAutoNum type="arabicPeriod"/>
            </a:pPr>
            <a:r>
              <a:rPr lang="el-GR" dirty="0" smtClean="0"/>
              <a:t>Ασαφή αίτια. Όταν οι εταιρείες δεν μπορούν να προσδιορίζουν τους </a:t>
            </a:r>
            <a:r>
              <a:rPr lang="el-GR" b="1" dirty="0" smtClean="0"/>
              <a:t>πόρους</a:t>
            </a:r>
            <a:r>
              <a:rPr lang="el-GR" dirty="0" smtClean="0"/>
              <a:t> που αποτελούν την αιτία του </a:t>
            </a:r>
            <a:r>
              <a:rPr lang="el-GR" b="1" dirty="0" smtClean="0"/>
              <a:t>ανταγωνιστικού πλεονεκτήματος</a:t>
            </a:r>
            <a:r>
              <a:rPr lang="el-GR" dirty="0" smtClean="0"/>
              <a:t>.</a:t>
            </a:r>
          </a:p>
          <a:p>
            <a:pPr marL="800100" lvl="1" indent="-342900">
              <a:buFont typeface="+mj-lt"/>
              <a:buAutoNum type="arabicPeriod"/>
            </a:pPr>
            <a:r>
              <a:rPr lang="el-GR" dirty="0" smtClean="0"/>
              <a:t>Κοινωνική Πολυπλοκότητα. Οι </a:t>
            </a:r>
            <a:r>
              <a:rPr lang="el-GR" b="1" dirty="0" smtClean="0"/>
              <a:t>πόροι</a:t>
            </a:r>
            <a:r>
              <a:rPr lang="el-GR" dirty="0" smtClean="0"/>
              <a:t> και </a:t>
            </a:r>
            <a:r>
              <a:rPr lang="el-GR" b="1" dirty="0" smtClean="0"/>
              <a:t>ικανότητες</a:t>
            </a:r>
            <a:r>
              <a:rPr lang="el-GR" dirty="0" smtClean="0"/>
              <a:t> που βασίζονται στην κουλτούρα της εταιρείας και στις διαπροσωπικές σχέσεις.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7500" lnSpcReduction="20000"/>
          </a:bodyPr>
          <a:lstStyle/>
          <a:p>
            <a:pPr>
              <a:buNone/>
            </a:pPr>
            <a:r>
              <a:rPr lang="el-GR" sz="3400" dirty="0" smtClean="0"/>
              <a:t>Το πλαίσιο </a:t>
            </a:r>
            <a:r>
              <a:rPr lang="en-US" sz="3400" dirty="0" smtClean="0"/>
              <a:t>VRIO</a:t>
            </a:r>
            <a:r>
              <a:rPr lang="el-GR" sz="3400" dirty="0" smtClean="0"/>
              <a:t> (2/2)</a:t>
            </a:r>
          </a:p>
          <a:p>
            <a:r>
              <a:rPr lang="el-GR" dirty="0" smtClean="0"/>
              <a:t>Η εταιρεία είναι </a:t>
            </a:r>
            <a:r>
              <a:rPr lang="el-GR" b="1" dirty="0" smtClean="0"/>
              <a:t>οργανωμένη</a:t>
            </a:r>
            <a:r>
              <a:rPr lang="el-GR" dirty="0" smtClean="0"/>
              <a:t> ώστε να δεσμεύσει αξία</a:t>
            </a:r>
            <a:r>
              <a:rPr lang="en-US" dirty="0" smtClean="0"/>
              <a:t>;</a:t>
            </a:r>
            <a:endParaRPr lang="el-GR" dirty="0" smtClean="0"/>
          </a:p>
          <a:p>
            <a:pPr lvl="1">
              <a:buFont typeface="Courier New" panose="02070309020205020404" pitchFamily="49" charset="0"/>
              <a:buChar char="o"/>
            </a:pPr>
            <a:r>
              <a:rPr lang="el-GR" dirty="0" smtClean="0"/>
              <a:t>Οι </a:t>
            </a:r>
            <a:r>
              <a:rPr lang="el-GR" b="1" dirty="0" smtClean="0"/>
              <a:t>πόροι</a:t>
            </a:r>
            <a:r>
              <a:rPr lang="el-GR" dirty="0" smtClean="0"/>
              <a:t> από μόνοι τους δεν προσφέρουν κανένα πλεονέκτημα στην εταιρεία εάν αυτή δεν είναι </a:t>
            </a:r>
            <a:r>
              <a:rPr lang="el-GR" b="1" dirty="0" smtClean="0"/>
              <a:t>οργανωμένη</a:t>
            </a:r>
            <a:r>
              <a:rPr lang="el-GR" dirty="0" smtClean="0"/>
              <a:t> έτσι ώστε να δεσμεύει αξία από αυτούς. Μία εταιρεία πρέπει να είναι οργανωμένη ως προς τη διαχείριση των συστημάτων, διαδικασιών, πολιτικών, οργανωτικών δομών και κουλτούρας για να είναι σε θέση να αξιοποιήσει πλήρως το δυναμικό των </a:t>
            </a:r>
            <a:r>
              <a:rPr lang="el-GR" b="1" dirty="0" smtClean="0"/>
              <a:t>πολύτιμων, σπάνιων , δαπανηρών ως προς την μίμηση πόρων</a:t>
            </a:r>
            <a:r>
              <a:rPr lang="el-GR" dirty="0" smtClean="0"/>
              <a:t> και των </a:t>
            </a:r>
            <a:r>
              <a:rPr lang="el-GR" b="1" dirty="0" smtClean="0"/>
              <a:t>ικανοτήτων</a:t>
            </a:r>
            <a:r>
              <a:rPr lang="el-GR" dirty="0" smtClean="0"/>
              <a:t> που διαθέτει. Μόνο τότε οι επιχειρήσεις μπορούν να επιτύχουν </a:t>
            </a:r>
            <a:r>
              <a:rPr lang="el-GR" b="1" dirty="0" smtClean="0"/>
              <a:t>διατηρήσιμο ανταγωνιστικό πλεονέκτημα.</a:t>
            </a:r>
            <a:endParaRPr lang="en-US" b="1" dirty="0" smtClean="0"/>
          </a:p>
          <a:p>
            <a:pP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sz="3700" dirty="0" smtClean="0"/>
              <a:t>Εφαρμόζοντας το πλαίσιο </a:t>
            </a:r>
            <a:r>
              <a:rPr lang="en-US" sz="3700" dirty="0" smtClean="0"/>
              <a:t>VRIO</a:t>
            </a:r>
            <a:endParaRPr lang="el-GR" sz="3700" dirty="0" smtClean="0"/>
          </a:p>
          <a:p>
            <a:pPr marL="0" indent="0">
              <a:buNone/>
            </a:pPr>
            <a:r>
              <a:rPr lang="el-GR" b="1" dirty="0" smtClean="0"/>
              <a:t>Βήμα 1</a:t>
            </a:r>
            <a:r>
              <a:rPr lang="el-GR" b="1" baseline="30000" dirty="0" smtClean="0"/>
              <a:t>ο</a:t>
            </a:r>
            <a:r>
              <a:rPr lang="el-GR" b="1" dirty="0" smtClean="0"/>
              <a:t> : </a:t>
            </a:r>
            <a:r>
              <a:rPr lang="el-GR" dirty="0" smtClean="0"/>
              <a:t>Προσδιόρισε τους </a:t>
            </a:r>
            <a:r>
              <a:rPr lang="el-GR" b="1" dirty="0" smtClean="0"/>
              <a:t>πολύτιμους, σπάνιους και δαπανηρούς ως προς την μίμηση πόρους</a:t>
            </a:r>
            <a:r>
              <a:rPr lang="el-GR" dirty="0" smtClean="0"/>
              <a:t>. Για το βήμα αυτό μπορείς να κοιτάξεις στην αλυσίδα αξίας ή να χρησιμοποιήσεις μια </a:t>
            </a:r>
            <a:r>
              <a:rPr lang="en-US" dirty="0" smtClean="0"/>
              <a:t>SWOT </a:t>
            </a:r>
            <a:r>
              <a:rPr lang="el-GR" dirty="0" smtClean="0"/>
              <a:t>ανάλυση. Μέσω της αλυσίδας της αξίας μπορείς να προσδιορίσεις τις πιο πολύτιμες δραστηριότητες που αποτελούν την πηγή του κόστους ή του πλεονεκτήματος διαφοροποίησης.  Η </a:t>
            </a:r>
            <a:r>
              <a:rPr lang="en-US" dirty="0" smtClean="0"/>
              <a:t>SWOT </a:t>
            </a:r>
            <a:r>
              <a:rPr lang="el-GR" dirty="0" smtClean="0"/>
              <a:t>ανάλυση αναγνωρίζει τις δυνάμεις της εταιρείας που χρησιμοποιούνται για την εκμετάλλευση ευκαιριών ή για την αποφυγή των απειλών.</a:t>
            </a:r>
          </a:p>
          <a:p>
            <a:pPr marL="0" indent="0">
              <a:buNone/>
            </a:pPr>
            <a:r>
              <a:rPr lang="el-GR" b="1" dirty="0" smtClean="0"/>
              <a:t>Βήμα 2</a:t>
            </a:r>
            <a:r>
              <a:rPr lang="el-GR" b="1" baseline="30000" dirty="0" smtClean="0"/>
              <a:t>ο</a:t>
            </a:r>
            <a:r>
              <a:rPr lang="el-GR" b="1" dirty="0" smtClean="0"/>
              <a:t> </a:t>
            </a:r>
            <a:r>
              <a:rPr lang="el-GR" dirty="0" smtClean="0"/>
              <a:t>: Ανακάλυψε αν η εταιρεία σου είναι </a:t>
            </a:r>
            <a:r>
              <a:rPr lang="el-GR" b="1" dirty="0" smtClean="0"/>
              <a:t>οργανωμένη</a:t>
            </a:r>
            <a:r>
              <a:rPr lang="el-GR" dirty="0" smtClean="0"/>
              <a:t> ώστε να μπορεί να εκμεταλλευτεί αυτούς τους </a:t>
            </a:r>
            <a:r>
              <a:rPr lang="el-GR" b="1" dirty="0" smtClean="0"/>
              <a:t>πόρους</a:t>
            </a:r>
            <a:r>
              <a:rPr lang="el-GR"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4381500"/>
          </a:xfrm>
        </p:spPr>
        <p:txBody>
          <a:bodyPr>
            <a:normAutofit fontScale="47500" lnSpcReduction="20000"/>
          </a:bodyPr>
          <a:lstStyle/>
          <a:p>
            <a:pPr>
              <a:buNone/>
            </a:pPr>
            <a:r>
              <a:rPr lang="el-GR" sz="5500" dirty="0" smtClean="0"/>
              <a:t>Εφαρμόζοντας το πλαίσιο </a:t>
            </a:r>
            <a:r>
              <a:rPr lang="en-US" sz="5500" dirty="0" smtClean="0"/>
              <a:t>VRIO</a:t>
            </a:r>
            <a:endParaRPr lang="el-GR" sz="5500" dirty="0" smtClean="0"/>
          </a:p>
          <a:p>
            <a:pPr marL="0" indent="0">
              <a:buNone/>
            </a:pPr>
            <a:r>
              <a:rPr lang="el-GR" sz="4200" b="1" dirty="0" smtClean="0"/>
              <a:t>Βήμα 3</a:t>
            </a:r>
            <a:r>
              <a:rPr lang="el-GR" sz="4200" b="1" baseline="30000" dirty="0" smtClean="0"/>
              <a:t>ο</a:t>
            </a:r>
            <a:r>
              <a:rPr lang="el-GR" sz="4200" b="1" dirty="0" smtClean="0"/>
              <a:t> </a:t>
            </a:r>
            <a:r>
              <a:rPr lang="el-GR" sz="4200" dirty="0" smtClean="0"/>
              <a:t>:Προστάτευσε τους </a:t>
            </a:r>
            <a:r>
              <a:rPr lang="el-GR" sz="4200" b="1" dirty="0" smtClean="0"/>
              <a:t>πόρους</a:t>
            </a:r>
            <a:r>
              <a:rPr lang="el-GR" sz="4200" dirty="0" smtClean="0"/>
              <a:t>. Από τη στιγμή που θα διαπιστώσεις ότι ένας πόρος ή μία ικανότητα έχει τα 4 κριτήρια για το διατηρήσιμο ανταγωνιστικό πλεονέκτημα, θα πρέπει να προστατευτεί με οποιονδήποτε τρόπο. Αρχικώς θα πρέπει να το γνωστοποιήσεις στην ανώτατη διοίκηση και να προτείνεις τρόπους μείωσης του κόστους ή διαφοροποίησης των προϊόντων και υπηρεσιών. Έπειτα θα πρέπει να σκεφτείς ιδέες για να τον κάνεις πιο </a:t>
            </a:r>
            <a:r>
              <a:rPr lang="el-GR" sz="4200" b="1" dirty="0" smtClean="0"/>
              <a:t>δαπανηρό για μίμηση</a:t>
            </a:r>
            <a:r>
              <a:rPr lang="el-GR" sz="4200" dirty="0" smtClean="0"/>
              <a:t>. Αν οι άλλες εταιρείες δεν μπορούν να το μιμηθούν σε λογικές τιμές τότε θα παραμείνει σπάνιος.</a:t>
            </a:r>
          </a:p>
          <a:p>
            <a:pPr marL="0" indent="0">
              <a:buNone/>
            </a:pPr>
            <a:r>
              <a:rPr lang="el-GR" sz="4200" b="1" dirty="0" smtClean="0"/>
              <a:t>Βήμα 4</a:t>
            </a:r>
            <a:r>
              <a:rPr lang="el-GR" sz="4200" b="1" baseline="30000" dirty="0" smtClean="0"/>
              <a:t>ο</a:t>
            </a:r>
            <a:r>
              <a:rPr lang="el-GR" sz="4200" b="1" dirty="0" smtClean="0"/>
              <a:t> </a:t>
            </a:r>
            <a:r>
              <a:rPr lang="el-GR" sz="4200" dirty="0" smtClean="0"/>
              <a:t>: Συνέχεια να επιθεωρείς τους </a:t>
            </a:r>
            <a:r>
              <a:rPr lang="el-GR" sz="4200" b="1" dirty="0" smtClean="0"/>
              <a:t>πόρους</a:t>
            </a:r>
            <a:r>
              <a:rPr lang="el-GR" sz="4200" dirty="0" smtClean="0"/>
              <a:t> και τις </a:t>
            </a:r>
            <a:r>
              <a:rPr lang="el-GR" sz="4200" b="1" dirty="0" smtClean="0"/>
              <a:t>ικανότητες</a:t>
            </a:r>
            <a:r>
              <a:rPr lang="el-GR" sz="4200" dirty="0" smtClean="0"/>
              <a:t> που έχεις προσδιορίσει σύμφωνα με το πλαίσιο </a:t>
            </a:r>
            <a:r>
              <a:rPr lang="en-US" sz="4200" dirty="0" smtClean="0"/>
              <a:t>VRIO. </a:t>
            </a:r>
            <a:r>
              <a:rPr lang="el-GR" sz="4200" dirty="0" smtClean="0"/>
              <a:t>Οι ανταγωνιστές καθώς προσδοκούν να πετύχουν τα ίδια ανταγωνιστικά πλεονεκτήματα με την εταιρεία σου , θα είναι πρόθυμοι να αναπαραγάγουν τους </a:t>
            </a:r>
            <a:r>
              <a:rPr lang="el-GR" sz="4200" b="1" dirty="0" smtClean="0"/>
              <a:t>πόρους</a:t>
            </a:r>
            <a:r>
              <a:rPr lang="el-GR" sz="4200" dirty="0" smtClean="0"/>
              <a:t> και επομένως αυτοί θα πάψουν να είναι σπάνιοι.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 xmlns:p14="http://schemas.microsoft.com/office/powerpoint/2010/main" val="1018759586"/>
              </p:ext>
            </p:extLst>
          </p:nvPr>
        </p:nvGraphicFramePr>
        <p:xfrm>
          <a:off x="755576" y="337220"/>
          <a:ext cx="7197656" cy="5377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232876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a:xfrm>
            <a:off x="457200" y="1333500"/>
            <a:ext cx="8229600" cy="4044280"/>
          </a:xfrm>
        </p:spPr>
        <p:txBody>
          <a:bodyPr>
            <a:normAutofit fontScale="62500" lnSpcReduction="20000"/>
          </a:bodyPr>
          <a:lstStyle/>
          <a:p>
            <a:pPr>
              <a:buNone/>
            </a:pPr>
            <a:r>
              <a:rPr lang="el-GR" sz="3700" dirty="0" smtClean="0"/>
              <a:t>Ανταγωνιστικό Πλεονέκτημα</a:t>
            </a:r>
          </a:p>
          <a:p>
            <a:r>
              <a:rPr lang="el-GR" dirty="0" smtClean="0"/>
              <a:t>Βασική επιδίωξη της εταιρείας είναι η επίτευξη διατηρήσιμου </a:t>
            </a:r>
            <a:r>
              <a:rPr lang="el-GR" b="1" dirty="0" smtClean="0"/>
              <a:t>ανταγωνιστικού πλεονεκτήματος</a:t>
            </a:r>
            <a:r>
              <a:rPr lang="el-GR" dirty="0" smtClean="0"/>
              <a:t>. </a:t>
            </a:r>
          </a:p>
          <a:p>
            <a:r>
              <a:rPr lang="el-GR" dirty="0" smtClean="0"/>
              <a:t>Στο ερώτημα τι είναι </a:t>
            </a:r>
            <a:r>
              <a:rPr lang="el-GR" b="1" dirty="0" smtClean="0"/>
              <a:t>ανταγωνιστικό πλεονέκτημα </a:t>
            </a:r>
            <a:r>
              <a:rPr lang="el-GR" dirty="0" smtClean="0"/>
              <a:t>δεν υπάρχει ξεκάθαρη απάντηση καθώς σχεδόν κάθε τι μπορεί να θεωρηθεί ότι είναι , όπως για παράδειγμα το υψηλό περιθώριο κέρδους, η μεγαλύτερη απόδοση του ενεργητικού, ένας </a:t>
            </a:r>
            <a:r>
              <a:rPr lang="el-GR" b="1" dirty="0" smtClean="0"/>
              <a:t>πολύτιμος</a:t>
            </a:r>
            <a:r>
              <a:rPr lang="el-GR" dirty="0" smtClean="0"/>
              <a:t> </a:t>
            </a:r>
            <a:r>
              <a:rPr lang="el-GR" b="1" dirty="0" smtClean="0"/>
              <a:t>πόρος</a:t>
            </a:r>
            <a:r>
              <a:rPr lang="el-GR" dirty="0" smtClean="0"/>
              <a:t> όπως η φήμη της μάρκας ή </a:t>
            </a:r>
            <a:r>
              <a:rPr lang="el-GR" b="1" dirty="0" smtClean="0"/>
              <a:t>θεμελιώδη / μοναδική ικανότητα </a:t>
            </a:r>
            <a:r>
              <a:rPr lang="el-GR" dirty="0" smtClean="0"/>
              <a:t>στην παραγωγή κινητήρων αεριωθούμενων.</a:t>
            </a:r>
          </a:p>
          <a:p>
            <a:pPr lvl="1">
              <a:buFont typeface="Courier New" panose="02070309020205020404" pitchFamily="49" charset="0"/>
              <a:buChar char="o"/>
            </a:pPr>
            <a:r>
              <a:rPr lang="el-GR" sz="3200" dirty="0" smtClean="0"/>
              <a:t> Κάθε εταιρεία πρέπει να έχει τουλάχιστον ένα πλεονέκτημα βάσει του οποίου θα ανταγωνίζεται με επιτυχία στην αγορά, διαφορετικά οι ανταγωνιστές της θα την ωθήσουν εκτός αγοράς.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Εσωτερικού Περιβάλλοντος</a:t>
            </a:r>
            <a:endParaRPr lang="en-US" sz="3600" dirty="0"/>
          </a:p>
        </p:txBody>
      </p:sp>
      <p:sp>
        <p:nvSpPr>
          <p:cNvPr id="3" name="2 - Θέση περιεχομένου"/>
          <p:cNvSpPr>
            <a:spLocks noGrp="1"/>
          </p:cNvSpPr>
          <p:nvPr>
            <p:ph idx="1"/>
          </p:nvPr>
        </p:nvSpPr>
        <p:spPr/>
        <p:txBody>
          <a:bodyPr>
            <a:normAutofit fontScale="62500" lnSpcReduction="20000"/>
          </a:bodyPr>
          <a:lstStyle/>
          <a:p>
            <a:pPr>
              <a:buNone/>
            </a:pPr>
            <a:r>
              <a:rPr lang="el-GR" sz="4200" dirty="0" smtClean="0"/>
              <a:t>Ανταγωνιστικό Πλεονέκτημα</a:t>
            </a:r>
          </a:p>
          <a:p>
            <a:r>
              <a:rPr lang="el-GR" dirty="0" smtClean="0"/>
              <a:t>Ενώ υπάρχουν αρκετοί τρόποι για την επίτευξη πλεονεκτήματος, υπάρχουν μόνο δύο τύποι:</a:t>
            </a:r>
          </a:p>
          <a:p>
            <a:pPr marL="800100" lvl="1" indent="-342900">
              <a:buFont typeface="+mj-lt"/>
              <a:buAutoNum type="arabicPeriod"/>
            </a:pPr>
            <a:r>
              <a:rPr lang="el-GR" b="1" dirty="0" smtClean="0"/>
              <a:t> το πλεονέκτημα κόστους και</a:t>
            </a:r>
          </a:p>
          <a:p>
            <a:pPr marL="800100" lvl="1" indent="-342900">
              <a:buFont typeface="+mj-lt"/>
              <a:buAutoNum type="arabicPeriod"/>
            </a:pPr>
            <a:r>
              <a:rPr lang="el-GR" b="1" dirty="0" smtClean="0"/>
              <a:t> το πλεονέκτημα διαφοροποίησης. </a:t>
            </a:r>
          </a:p>
          <a:p>
            <a:r>
              <a:rPr lang="el-GR" dirty="0" smtClean="0"/>
              <a:t>Η εταιρεία που μπορεί να επιτύχει ανωτερότητα στο </a:t>
            </a:r>
            <a:r>
              <a:rPr lang="el-GR" b="1" dirty="0" smtClean="0"/>
              <a:t>κόστος</a:t>
            </a:r>
            <a:r>
              <a:rPr lang="el-GR" dirty="0" smtClean="0"/>
              <a:t> ή </a:t>
            </a:r>
            <a:r>
              <a:rPr lang="el-GR" b="1" dirty="0" smtClean="0"/>
              <a:t>διαφοροποίηση</a:t>
            </a:r>
            <a:r>
              <a:rPr lang="el-GR" dirty="0" smtClean="0"/>
              <a:t> , είναι σε θέση να προσφέρει στους καταναλωτές προϊόντα σε χαμηλότερο κόστος ή με μεγαλύτερο βαθμό διαφοροποίησης και το βασικό, μπορεί να ανταγωνιστεί τους αντιπάλους της. Η εταιρεία που μπορεί να υπερτερεί των αντιπάλων της για μεγάλο χρονικό διάστημα έχει πετύχει </a:t>
            </a:r>
            <a:r>
              <a:rPr lang="el-GR" b="1" dirty="0" smtClean="0"/>
              <a:t>διατηρήσιμο ανταγωνιστικό πλεονέκτημα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5212"/>
            <a:ext cx="8147248" cy="700129"/>
          </a:xfrm>
        </p:spPr>
        <p:txBody>
          <a:bodyPr>
            <a:noAutofit/>
          </a:bodyPr>
          <a:lstStyle/>
          <a:p>
            <a:r>
              <a:rPr lang="el-GR" altLang="zh-CN" sz="3200" dirty="0" smtClean="0">
                <a:cs typeface="Segoe UI" pitchFamily="18" charset="0"/>
              </a:rPr>
              <a:t>Στρατηγική Ανάλυση του Εσωτερικού Περιβάλλοντος</a:t>
            </a:r>
            <a:endParaRPr lang="en-US" sz="3200" dirty="0"/>
          </a:p>
        </p:txBody>
      </p:sp>
      <p:sp>
        <p:nvSpPr>
          <p:cNvPr id="3" name="2 - Θέση περιεχομένου"/>
          <p:cNvSpPr>
            <a:spLocks noGrp="1"/>
          </p:cNvSpPr>
          <p:nvPr>
            <p:ph idx="1"/>
          </p:nvPr>
        </p:nvSpPr>
        <p:spPr>
          <a:xfrm>
            <a:off x="467544" y="985292"/>
            <a:ext cx="8229600" cy="4320480"/>
          </a:xfrm>
        </p:spPr>
        <p:txBody>
          <a:bodyPr>
            <a:noAutofit/>
          </a:bodyPr>
          <a:lstStyle/>
          <a:p>
            <a:pPr defTabSz="578632">
              <a:lnSpc>
                <a:spcPct val="80000"/>
              </a:lnSpc>
              <a:spcBef>
                <a:spcPct val="20000"/>
              </a:spcBef>
              <a:buClr>
                <a:schemeClr val="accent1"/>
              </a:buClr>
              <a:buSzPct val="70000"/>
              <a:buNone/>
              <a:defRPr/>
            </a:pPr>
            <a:r>
              <a:rPr lang="el-GR" sz="2600" dirty="0" smtClean="0"/>
              <a:t>Παράδειγμα θεμελιώδης ικανότητας</a:t>
            </a:r>
            <a:endParaRPr lang="el-GR" sz="2600" b="1" dirty="0" smtClean="0"/>
          </a:p>
          <a:p>
            <a:pPr defTabSz="578632">
              <a:lnSpc>
                <a:spcPct val="80000"/>
              </a:lnSpc>
              <a:spcBef>
                <a:spcPct val="20000"/>
              </a:spcBef>
              <a:buClr>
                <a:schemeClr val="accent1"/>
              </a:buClr>
              <a:buSzPct val="70000"/>
              <a:defRPr/>
            </a:pPr>
            <a:r>
              <a:rPr lang="el-GR" sz="2000" dirty="0" smtClean="0"/>
              <a:t>Η ικανότητα διαχείρισης ενός εργοστασίου , όπως το περίφημο πλέον σύστημα παραγωγής της </a:t>
            </a:r>
            <a:r>
              <a:rPr lang="en-US" sz="2000" b="1" dirty="0" smtClean="0"/>
              <a:t>Toyota </a:t>
            </a:r>
            <a:r>
              <a:rPr lang="el-GR" sz="2000" b="1" dirty="0" smtClean="0"/>
              <a:t>(</a:t>
            </a:r>
            <a:r>
              <a:rPr lang="en-US" sz="2000" b="1" dirty="0" smtClean="0"/>
              <a:t>Toyota production system)</a:t>
            </a:r>
            <a:r>
              <a:rPr lang="el-GR" sz="2000" dirty="0" smtClean="0"/>
              <a:t>. Αυτό θεωρείται ως μια από τις </a:t>
            </a:r>
            <a:r>
              <a:rPr lang="el-GR" sz="2000" b="1" dirty="0" smtClean="0"/>
              <a:t>θεμελιώδεις</a:t>
            </a:r>
            <a:r>
              <a:rPr lang="el-GR" sz="2000" dirty="0" smtClean="0"/>
              <a:t> ικανότητες και κατά συνέπεια πηγή της εξαιρετικής απόδοσης της </a:t>
            </a:r>
            <a:r>
              <a:rPr lang="en-US" sz="2000" dirty="0" smtClean="0"/>
              <a:t>Toyota</a:t>
            </a:r>
            <a:r>
              <a:rPr lang="el-GR" sz="2000" dirty="0" smtClean="0"/>
              <a:t>. Οι ανταγωνιστικές επιχειρήσεις (</a:t>
            </a:r>
            <a:r>
              <a:rPr lang="en-US" sz="2000" dirty="0" smtClean="0"/>
              <a:t>Ford, G.M., DaimlerChrysler) </a:t>
            </a:r>
            <a:r>
              <a:rPr lang="el-GR" sz="2000" dirty="0" smtClean="0"/>
              <a:t>έχουν προσπαθήσει να το αποκωδικοποιήσουν και να το αναπαραγάγουν ανεπιτυχώς.</a:t>
            </a:r>
          </a:p>
          <a:p>
            <a:pPr marL="682444" lvl="1" indent="-342900" defTabSz="578632">
              <a:lnSpc>
                <a:spcPct val="80000"/>
              </a:lnSpc>
              <a:spcBef>
                <a:spcPct val="20000"/>
              </a:spcBef>
              <a:buClr>
                <a:schemeClr val="accent1"/>
              </a:buClr>
              <a:buSzPct val="70000"/>
              <a:buFont typeface="Courier New" panose="02070309020205020404" pitchFamily="49" charset="0"/>
              <a:buChar char="o"/>
              <a:defRPr/>
            </a:pPr>
            <a:r>
              <a:rPr lang="el-GR" sz="2000" dirty="0" smtClean="0"/>
              <a:t>Η </a:t>
            </a:r>
            <a:r>
              <a:rPr lang="en-US" sz="2000" dirty="0" smtClean="0"/>
              <a:t>Toyota</a:t>
            </a:r>
            <a:r>
              <a:rPr lang="el-GR" sz="2000" dirty="0" smtClean="0"/>
              <a:t> ακόμα και σήμερα στηρίζεται σε αυτό το ανταγωνιστικό της πλεονέκτημα</a:t>
            </a:r>
            <a:r>
              <a:rPr lang="en-US" sz="2000" dirty="0" smtClean="0"/>
              <a:t> </a:t>
            </a:r>
            <a:r>
              <a:rPr lang="el-GR" sz="2000" dirty="0" smtClean="0"/>
              <a:t>που της εξασφαλίζει σημαντικά χαμηλότερα κόστη αλλά και την δυνατότητα να παράγει ταυτόχρονα πολλά και διαφορετικά μοντέλα.</a:t>
            </a:r>
          </a:p>
          <a:p>
            <a:pPr marL="737696" lvl="1" indent="-342900" defTabSz="578632">
              <a:lnSpc>
                <a:spcPct val="80000"/>
              </a:lnSpc>
              <a:spcBef>
                <a:spcPct val="20000"/>
              </a:spcBef>
              <a:buClr>
                <a:schemeClr val="accent1"/>
              </a:buClr>
              <a:buSzPct val="70000"/>
              <a:buFont typeface="Courier New" panose="02070309020205020404" pitchFamily="49" charset="0"/>
              <a:buChar char="o"/>
              <a:defRPr/>
            </a:pPr>
            <a:r>
              <a:rPr lang="el-GR" sz="2000" dirty="0" smtClean="0"/>
              <a:t>Τα κέρδη και η ανάπτυξη της </a:t>
            </a:r>
            <a:r>
              <a:rPr lang="en-US" sz="2000" dirty="0" smtClean="0"/>
              <a:t>Toyota </a:t>
            </a:r>
            <a:r>
              <a:rPr lang="el-GR" sz="2000" dirty="0" smtClean="0"/>
              <a:t>είναι εντυπωσιακά. Συγκεκριμένα, το 2013 διατήρησε , για 2</a:t>
            </a:r>
            <a:r>
              <a:rPr lang="el-GR" sz="2000" baseline="30000" dirty="0" smtClean="0"/>
              <a:t>ο</a:t>
            </a:r>
            <a:r>
              <a:rPr lang="el-GR" sz="2000" dirty="0" smtClean="0"/>
              <a:t> συνεχόμενο έτος, την 1</a:t>
            </a:r>
            <a:r>
              <a:rPr lang="el-GR" sz="2000" baseline="30000" dirty="0" smtClean="0"/>
              <a:t>η</a:t>
            </a:r>
            <a:r>
              <a:rPr lang="el-GR" sz="2000" dirty="0" smtClean="0"/>
              <a:t> θέση στις πωλήσεις αυτοκινήτων παγκοσμίως έναντι των ανταγωνιστών της G.M. και </a:t>
            </a:r>
            <a:r>
              <a:rPr lang="el-GR" sz="2000" dirty="0" err="1" smtClean="0"/>
              <a:t>Volkswagen</a:t>
            </a:r>
            <a:r>
              <a:rPr lang="el-GR" sz="2000" dirty="0" smtClean="0"/>
              <a:t> </a:t>
            </a:r>
            <a:r>
              <a:rPr lang="en-US" sz="2000" dirty="0" smtClean="0"/>
              <a:t>Group</a:t>
            </a:r>
            <a:r>
              <a:rPr lang="el-GR" sz="2000" dirty="0" smtClean="0"/>
              <a:t>, σύμφωνα με το ειδησεογραφικό πρακτορείο </a:t>
            </a:r>
            <a:r>
              <a:rPr lang="el-GR" sz="2000" dirty="0" err="1" smtClean="0"/>
              <a:t>Ρόιτερς</a:t>
            </a:r>
            <a:r>
              <a:rPr lang="el-GR" sz="2000" dirty="0" smtClean="0"/>
              <a:t>.  Οι πωλήσεις της </a:t>
            </a:r>
            <a:r>
              <a:rPr lang="el-GR" sz="2000" dirty="0" err="1" smtClean="0"/>
              <a:t>Toyota</a:t>
            </a:r>
            <a:r>
              <a:rPr lang="el-GR" sz="2000" dirty="0" smtClean="0"/>
              <a:t> αυξήθηκαν πέρυσι κατά 2% σε 9,98 εκατομμύρια οχήματα, σύμφωνα με ανακοίνωση της εταιρείας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Blip>
                <a:blip r:embed="rId3"/>
              </a:buBlip>
            </a:pPr>
            <a:r>
              <a:rPr lang="el-GR" sz="2000" dirty="0" smtClean="0">
                <a:ea typeface="ＭＳ Ｐゴシック" pitchFamily="34" charset="-128"/>
              </a:rPr>
              <a:t>Κατανοήσουν τις τεχνικές ανάλυσης του εσωτερικού περιβάλλοντος και συγκεκριμένα της θεωρίας των πόρων και ικανοτήτων, της αλυσίδας αξίας και της συγκριτικής προτυποποίησης.</a:t>
            </a:r>
          </a:p>
          <a:p>
            <a:pPr marL="971550" lvl="1" indent="-514350">
              <a:lnSpc>
                <a:spcPct val="80000"/>
              </a:lnSpc>
              <a:buBlip>
                <a:blip r:embed="rId3"/>
              </a:buBlip>
            </a:pPr>
            <a:r>
              <a:rPr lang="el-GR" sz="2000" dirty="0" smtClean="0">
                <a:ea typeface="ＭＳ Ｐゴシック" pitchFamily="34" charset="-128"/>
              </a:rPr>
              <a:t>Εξηγήσουν την σπουδαιότητα επίτευξης διατηρήσιμου ανταγωνιστικού πλεονεκτήματος</a:t>
            </a:r>
          </a:p>
          <a:p>
            <a:pPr marL="971550" lvl="1" indent="-514350">
              <a:lnSpc>
                <a:spcPct val="80000"/>
              </a:lnSpc>
              <a:buBlip>
                <a:blip r:embed="rId3"/>
              </a:buBlip>
            </a:pPr>
            <a:r>
              <a:rPr lang="el-GR" sz="2000" dirty="0" smtClean="0">
                <a:ea typeface="ＭＳ Ｐゴシック" pitchFamily="34" charset="-128"/>
              </a:rPr>
              <a:t>Κατανοήσουν το σύστημα αξίας και πως η επιχείρηση αποτελεί μέρος ενός μεγαλύτερου συστήματος που τη βοηθάει στη χάραξη της στρατηγικής της.</a:t>
            </a:r>
          </a:p>
          <a:p>
            <a:pPr marL="971550" lvl="1" indent="-514350">
              <a:lnSpc>
                <a:spcPct val="80000"/>
              </a:lnSpc>
              <a:buBlip>
                <a:blip r:embed="rId3"/>
              </a:buBlip>
            </a:pPr>
            <a:r>
              <a:rPr lang="el-GR" sz="2000" dirty="0" smtClean="0">
                <a:ea typeface="ＭＳ Ｐゴシック" pitchFamily="34" charset="-128"/>
              </a:rPr>
              <a:t>Κατανοήσουν πως από την αλυσίδα αξίας μεταβαίνουμε στον αστερισμό αξίας.</a:t>
            </a:r>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600" dirty="0" smtClean="0"/>
              <a:t>Εσωτερική Ανάλυση</a:t>
            </a:r>
            <a:endParaRPr lang="en-US" sz="3600" dirty="0"/>
          </a:p>
        </p:txBody>
      </p:sp>
      <p:sp>
        <p:nvSpPr>
          <p:cNvPr id="6" name="5 - Θέση κειμένου"/>
          <p:cNvSpPr>
            <a:spLocks noGrp="1"/>
          </p:cNvSpPr>
          <p:nvPr>
            <p:ph type="body" idx="1"/>
          </p:nvPr>
        </p:nvSpPr>
        <p:spPr/>
        <p:txBody>
          <a:bodyPr>
            <a:noAutofit/>
          </a:bodyPr>
          <a:lstStyle/>
          <a:p>
            <a:r>
              <a:rPr lang="el-GR" sz="4000" b="1" dirty="0" smtClean="0"/>
              <a:t>Στρατηγική Ανάλυση του Εσωτερικού Περιβάλλοντος</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extLst>
              <p:ext uri="{D42A27DB-BD31-4B8C-83A1-F6EECF244321}">
                <p14:modId xmlns="" xmlns:p14="http://schemas.microsoft.com/office/powerpoint/2010/main" val="2563820038"/>
              </p:ext>
            </p:extLst>
          </p:nvPr>
        </p:nvGraphicFramePr>
        <p:xfrm>
          <a:off x="945573" y="409228"/>
          <a:ext cx="7442852" cy="506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68285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9228"/>
            <a:ext cx="8229600" cy="952500"/>
          </a:xfrm>
        </p:spPr>
        <p:txBody>
          <a:bodyPr>
            <a:noAutofit/>
          </a:bodyPr>
          <a:lstStyle/>
          <a:p>
            <a:r>
              <a:rPr lang="el-GR" altLang="zh-CN" sz="3200" dirty="0" smtClean="0">
                <a:cs typeface="Segoe UI" pitchFamily="18" charset="0"/>
              </a:rPr>
              <a:t>Στρατηγική Ανάλυση του Εσωτερικού Περιβάλλοντος</a:t>
            </a:r>
            <a:endParaRPr lang="en-US" sz="3200" dirty="0"/>
          </a:p>
        </p:txBody>
      </p:sp>
      <p:sp>
        <p:nvSpPr>
          <p:cNvPr id="3" name="2 - Θέση περιεχομένου"/>
          <p:cNvSpPr>
            <a:spLocks noGrp="1"/>
          </p:cNvSpPr>
          <p:nvPr>
            <p:ph idx="1"/>
          </p:nvPr>
        </p:nvSpPr>
        <p:spPr/>
        <p:txBody>
          <a:bodyPr>
            <a:normAutofit/>
          </a:bodyPr>
          <a:lstStyle/>
          <a:p>
            <a:pPr>
              <a:buNone/>
            </a:pPr>
            <a:r>
              <a:rPr lang="el-GR" b="1" dirty="0" smtClean="0"/>
              <a:t>Εσωτερική Ανάλυση</a:t>
            </a:r>
          </a:p>
          <a:p>
            <a:r>
              <a:rPr lang="el-GR" sz="2600" dirty="0" smtClean="0"/>
              <a:t>Η </a:t>
            </a:r>
            <a:r>
              <a:rPr lang="el-GR" sz="2600" b="1" dirty="0" smtClean="0"/>
              <a:t>Εσωτερική Ανάλυση </a:t>
            </a:r>
            <a:r>
              <a:rPr lang="el-GR" sz="2600" dirty="0" smtClean="0"/>
              <a:t>περιλαμβάνει την αξιολόγηση των πόρων, θεμελιωδών ικανοτήτων και των δραστηριοτήτων της εταιρείας. </a:t>
            </a:r>
            <a:endParaRPr lang="en-US" sz="2600" dirty="0" smtClean="0"/>
          </a:p>
          <a:p>
            <a:pPr lvl="1">
              <a:buFont typeface="Courier New" panose="02070309020205020404" pitchFamily="49" charset="0"/>
              <a:buChar char="o"/>
            </a:pPr>
            <a:r>
              <a:rPr lang="el-GR" sz="2000" dirty="0" smtClean="0"/>
              <a:t>Ένας οργανισμός κατέχει τόσο </a:t>
            </a:r>
            <a:r>
              <a:rPr lang="el-GR" sz="2000" b="1" dirty="0" smtClean="0">
                <a:effectLst>
                  <a:outerShdw blurRad="38100" dist="38100" dir="2700000" algn="tl">
                    <a:srgbClr val="000000">
                      <a:alpha val="43137"/>
                    </a:srgbClr>
                  </a:outerShdw>
                </a:effectLst>
              </a:rPr>
              <a:t>υλικούς πόρους</a:t>
            </a:r>
            <a:r>
              <a:rPr lang="el-GR" sz="2000" dirty="0" smtClean="0"/>
              <a:t>, όπως κεφάλαιο, γη, εξοπλισμός, όσο και </a:t>
            </a:r>
            <a:r>
              <a:rPr lang="el-GR" sz="2000" b="1" dirty="0" smtClean="0">
                <a:effectLst>
                  <a:outerShdw blurRad="38100" dist="38100" dir="2700000" algn="tl">
                    <a:srgbClr val="000000">
                      <a:alpha val="43137"/>
                    </a:srgbClr>
                  </a:outerShdw>
                </a:effectLst>
              </a:rPr>
              <a:t>άυλους πόρους </a:t>
            </a:r>
            <a:r>
              <a:rPr lang="el-GR" sz="2000" dirty="0" smtClean="0"/>
              <a:t>όπως πολιτισμό, μάρκα, γνώσεις, διπλώματα ευρεσιτεχνίας, πνευματικά δικαιώματα και εμπορικά σήματα.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Εσωτερικού Περιβάλλοντος</a:t>
            </a:r>
            <a:endParaRPr lang="en-US" dirty="0"/>
          </a:p>
        </p:txBody>
      </p:sp>
      <p:sp>
        <p:nvSpPr>
          <p:cNvPr id="3" name="2 - Θέση περιεχομένου"/>
          <p:cNvSpPr>
            <a:spLocks noGrp="1"/>
          </p:cNvSpPr>
          <p:nvPr>
            <p:ph idx="1"/>
          </p:nvPr>
        </p:nvSpPr>
        <p:spPr/>
        <p:txBody>
          <a:bodyPr/>
          <a:lstStyle/>
          <a:p>
            <a:pPr>
              <a:buNone/>
            </a:pPr>
            <a:r>
              <a:rPr lang="el-GR" b="1" dirty="0" smtClean="0"/>
              <a:t>Εσωτερική Ανάλυση</a:t>
            </a:r>
          </a:p>
          <a:p>
            <a:pPr lvl="1">
              <a:buFont typeface="Courier New" panose="02070309020205020404" pitchFamily="49" charset="0"/>
              <a:buChar char="o"/>
            </a:pPr>
            <a:r>
              <a:rPr lang="el-GR" sz="2000" b="1" dirty="0" smtClean="0">
                <a:effectLst>
                  <a:outerShdw blurRad="38100" dist="38100" dir="2700000" algn="tl">
                    <a:srgbClr val="000000">
                      <a:alpha val="43137"/>
                    </a:srgbClr>
                  </a:outerShdw>
                </a:effectLst>
              </a:rPr>
              <a:t>Θεμελιώδεις ικανότητες </a:t>
            </a:r>
            <a:r>
              <a:rPr lang="el-GR" sz="2000" dirty="0" smtClean="0"/>
              <a:t>μιας εταιρείας μπορεί να είναι ανώτερες δεξιότητες στη διαχείριση των σχέσεων με τον πελάτη ή στην αποτελεσματική διαχείριση της εφοδιαστικής αλυσίδας. </a:t>
            </a:r>
          </a:p>
          <a:p>
            <a:pPr lvl="2">
              <a:buFont typeface="Wingdings" panose="05000000000000000000" pitchFamily="2" charset="2"/>
              <a:buChar char="v"/>
            </a:pPr>
            <a:r>
              <a:rPr lang="el-GR" sz="2000" dirty="0" smtClean="0"/>
              <a:t>Εκείνοι οι πόροι και ικανότητες που είναι δύσκολο να αποκτηθούν ή να αναπαραχθούν  από τους ανταγωνιστές είθισται να οδηγούν στην απόκτηση </a:t>
            </a:r>
            <a:r>
              <a:rPr lang="el-GR" sz="2000" b="1" dirty="0" smtClean="0">
                <a:effectLst>
                  <a:outerShdw blurRad="38100" dist="38100" dir="2700000" algn="tl">
                    <a:srgbClr val="000000">
                      <a:alpha val="43137"/>
                    </a:srgbClr>
                  </a:outerShdw>
                </a:effectLst>
              </a:rPr>
              <a:t>ανταγωνιστικού πλεονεκτήματος</a:t>
            </a:r>
            <a:r>
              <a:rPr lang="el-GR" sz="2000" dirty="0" smtClean="0"/>
              <a:t>.</a:t>
            </a:r>
          </a:p>
          <a:p>
            <a:pPr lvl="1">
              <a:buFont typeface="Courier New" panose="02070309020205020404" pitchFamily="49" charset="0"/>
              <a:buChar char="o"/>
            </a:pPr>
            <a:r>
              <a:rPr lang="el-GR" sz="2200" dirty="0" smtClean="0"/>
              <a:t> </a:t>
            </a:r>
            <a:r>
              <a:rPr lang="el-GR" sz="2000" dirty="0" smtClean="0"/>
              <a:t>Κατά την ανάλυση των δραστηριοτήτων της εταιρείας οι μάνατζερ ς εξετάζουν την </a:t>
            </a:r>
            <a:r>
              <a:rPr lang="el-GR" sz="2000" b="1" dirty="0" smtClean="0">
                <a:effectLst>
                  <a:outerShdw blurRad="38100" dist="38100" dir="2700000" algn="tl">
                    <a:srgbClr val="000000">
                      <a:alpha val="43137"/>
                    </a:srgbClr>
                  </a:outerShdw>
                </a:effectLst>
              </a:rPr>
              <a:t>αλυσίδα αξίας </a:t>
            </a:r>
            <a:r>
              <a:rPr lang="el-GR" sz="2000" dirty="0" smtClean="0"/>
              <a:t>και όλη τη διαδικασία παραγωγής.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2018</TotalTime>
  <Words>3295</Words>
  <Application>Microsoft Office PowerPoint</Application>
  <PresentationFormat>Προβολή στην οθόνη (16:10)</PresentationFormat>
  <Paragraphs>307</Paragraphs>
  <Slides>42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Εσωτερική Ανάλυση</vt:lpstr>
      <vt:lpstr>Διαφάνεια 7</vt:lpstr>
      <vt:lpstr>Στρατηγική Ανάλυση του Εσωτερικού Περιβάλλοντος</vt:lpstr>
      <vt:lpstr>Στρατηγική Ανάλυση του Εσωτερικού Περιβάλλοντος</vt:lpstr>
      <vt:lpstr>Τα κύρια συστατικά μέρη της εσωτερική ανάλυσης</vt:lpstr>
      <vt:lpstr>Η Θεωρία των Πόρων - Ικανοτήτων</vt:lpstr>
      <vt:lpstr>Στρατηγική Ανάλυση του Εσωτερικού Περιβάλλοντος</vt:lpstr>
      <vt:lpstr>Στρατηγική Ανάλυση του Εσωτερικού Περιβάλλοντος</vt:lpstr>
      <vt:lpstr>Διαφάνεια 14</vt:lpstr>
      <vt:lpstr>Στρατηγική Ανάλυση του Εσωτερικού Περιβάλλοντος</vt:lpstr>
      <vt:lpstr>Στρατηγική Ανάλυση του Εσωτερικού Περιβάλλοντος</vt:lpstr>
      <vt:lpstr>Διαφάνεια 17</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Διαφάνεια 24</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Διαφάνεια 32</vt:lpstr>
      <vt:lpstr>Στρατηγική Ανάλυση του Εσωτερικού Περιβάλλοντος</vt:lpstr>
      <vt:lpstr>Στρατηγική Ανάλυση του Εσωτερικού Περιβάλλοντος</vt:lpstr>
      <vt:lpstr>Στρατηγική Ανάλυση του Εσωτερικού Περιβάλλοντος</vt:lpstr>
      <vt:lpstr>Βιβλιογραφία</vt:lpstr>
      <vt:lpstr>Σημείωμα Αναφοράς</vt:lpstr>
      <vt:lpstr>Σημείωμα Αδειοδότησης</vt:lpstr>
      <vt:lpstr>Διαφάνεια 39</vt:lpstr>
      <vt:lpstr>Διαφάνεια 40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339</cp:revision>
  <dcterms:created xsi:type="dcterms:W3CDTF">2012-09-06T09:03:05Z</dcterms:created>
  <dcterms:modified xsi:type="dcterms:W3CDTF">2015-11-07T18:47:41Z</dcterms:modified>
</cp:coreProperties>
</file>