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89" r:id="rId3"/>
    <p:sldId id="257" r:id="rId4"/>
    <p:sldId id="259" r:id="rId5"/>
    <p:sldId id="261" r:id="rId6"/>
    <p:sldId id="262" r:id="rId7"/>
    <p:sldId id="264" r:id="rId8"/>
    <p:sldId id="296" r:id="rId9"/>
    <p:sldId id="297" r:id="rId10"/>
    <p:sldId id="298" r:id="rId11"/>
    <p:sldId id="299" r:id="rId12"/>
    <p:sldId id="300" r:id="rId13"/>
    <p:sldId id="301" r:id="rId14"/>
    <p:sldId id="292" r:id="rId15"/>
    <p:sldId id="293" r:id="rId16"/>
    <p:sldId id="294" r:id="rId17"/>
    <p:sldId id="295" r:id="rId18"/>
    <p:sldId id="280" r:id="rId19"/>
  </p:sldIdLst>
  <p:sldSz cx="9144000" cy="5715000" type="screen16x10"/>
  <p:notesSz cx="6858000" cy="9144000"/>
  <p:custDataLst>
    <p:tags r:id="rId22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89" d="100"/>
          <a:sy n="89" d="100"/>
        </p:scale>
        <p:origin x="978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22/11/2015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22/11/2015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62729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2154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568966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3165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baseline="0" dirty="0" err="1" smtClean="0">
                <a:solidFill>
                  <a:schemeClr val="bg1"/>
                </a:solidFill>
              </a:rPr>
              <a:t>Ακοολογία</a:t>
            </a:r>
            <a:r>
              <a:rPr lang="el-GR" sz="1000" b="1" dirty="0" smtClean="0">
                <a:solidFill>
                  <a:schemeClr val="bg1"/>
                </a:solidFill>
              </a:rPr>
              <a:t> -</a:t>
            </a:r>
            <a:r>
              <a:rPr lang="el-GR" sz="1000" b="1" baseline="0" dirty="0" smtClean="0">
                <a:solidFill>
                  <a:schemeClr val="bg1"/>
                </a:solidFill>
              </a:rPr>
              <a:t> </a:t>
            </a:r>
            <a:r>
              <a:rPr lang="el-GR" sz="1000" b="0" dirty="0" smtClean="0">
                <a:solidFill>
                  <a:schemeClr val="bg1"/>
                </a:solidFill>
              </a:rPr>
              <a:t>Κ</a:t>
            </a:r>
            <a:r>
              <a:rPr lang="el-GR" sz="1000" dirty="0" smtClean="0">
                <a:solidFill>
                  <a:schemeClr val="bg1"/>
                </a:solidFill>
              </a:rPr>
              <a:t>οχλιακά</a:t>
            </a:r>
            <a:r>
              <a:rPr lang="el-GR" sz="1000" baseline="0" dirty="0" smtClean="0">
                <a:solidFill>
                  <a:schemeClr val="bg1"/>
                </a:solidFill>
              </a:rPr>
              <a:t> εμφυτεύματα</a:t>
            </a:r>
            <a:r>
              <a:rPr lang="el-GR" sz="1000" dirty="0" smtClean="0">
                <a:solidFill>
                  <a:schemeClr val="bg1"/>
                </a:solidFill>
              </a:rPr>
              <a:t>, ΤΜΗΜΑ</a:t>
            </a:r>
            <a:r>
              <a:rPr lang="el-GR" sz="1000" baseline="0" dirty="0" smtClean="0">
                <a:solidFill>
                  <a:schemeClr val="bg1"/>
                </a:solidFill>
              </a:rPr>
              <a:t> ΛΟΓΟΘΕΡΑΠΕΙΑΣ</a:t>
            </a:r>
            <a:r>
              <a:rPr lang="el-GR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baseline="0" dirty="0" err="1" smtClean="0">
                <a:solidFill>
                  <a:schemeClr val="bg1"/>
                </a:solidFill>
              </a:rPr>
              <a:t>Ακοολογία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b="0" dirty="0" smtClean="0">
                <a:solidFill>
                  <a:schemeClr val="bg1"/>
                </a:solidFill>
              </a:rPr>
              <a:t>Κ</a:t>
            </a:r>
            <a:r>
              <a:rPr lang="el-GR" sz="1000" dirty="0" smtClean="0">
                <a:solidFill>
                  <a:schemeClr val="bg1"/>
                </a:solidFill>
              </a:rPr>
              <a:t>οχλιακά</a:t>
            </a:r>
            <a:r>
              <a:rPr lang="el-GR" sz="1000" baseline="0" dirty="0" smtClean="0">
                <a:solidFill>
                  <a:schemeClr val="bg1"/>
                </a:solidFill>
              </a:rPr>
              <a:t> εμφυτεύματα</a:t>
            </a:r>
            <a:r>
              <a:rPr lang="el-GR" sz="1000" dirty="0" smtClean="0">
                <a:solidFill>
                  <a:schemeClr val="bg1"/>
                </a:solidFill>
              </a:rPr>
              <a:t>, ΤΜΗΜΑ</a:t>
            </a:r>
            <a:r>
              <a:rPr lang="el-GR" sz="1000" baseline="0" dirty="0" smtClean="0">
                <a:solidFill>
                  <a:schemeClr val="bg1"/>
                </a:solidFill>
              </a:rPr>
              <a:t> ΛΟΓΟΘΕΡΑΠΕΙΑΣ</a:t>
            </a:r>
            <a:r>
              <a:rPr lang="el-GR" sz="10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courses/LOGO141/" TargetMode="Externa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err="1" smtClean="0"/>
              <a:t>Ακοολογία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13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Κοχλιακά εμφυτεύματα</a:t>
            </a:r>
            <a:endParaRPr lang="el-GR" sz="2800" dirty="0" smtClean="0"/>
          </a:p>
          <a:p>
            <a:endParaRPr lang="en-US" sz="2800" dirty="0" smtClean="0"/>
          </a:p>
          <a:p>
            <a:r>
              <a:rPr lang="el-GR" sz="2800" dirty="0" smtClean="0"/>
              <a:t>Ναυσικά </a:t>
            </a:r>
            <a:r>
              <a:rPr lang="el-GR" sz="2800" dirty="0" err="1" smtClean="0"/>
              <a:t>Ζιάβρα</a:t>
            </a:r>
            <a:endParaRPr lang="el-GR" sz="2800" dirty="0" smtClean="0"/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Ακουστική εκπαίδευση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el-GR" sz="2800" dirty="0"/>
              <a:t>Η Ακουστική Εκπαίδευση αποθαρρύνει τη χρήση της </a:t>
            </a:r>
            <a:r>
              <a:rPr lang="el-GR" sz="2800" dirty="0" err="1"/>
              <a:t>χειλεοανάγνωσης</a:t>
            </a:r>
            <a:r>
              <a:rPr lang="el-GR" sz="2800" dirty="0"/>
              <a:t> και αποσκοπεί στη δημιουργία της «ακουστικής μνήμης της ομιλίας και του λόγου», δηλαδή της μνήμης που θα περιέχει ήχους και λέξεις</a:t>
            </a:r>
            <a:r>
              <a:rPr lang="el-GR" sz="2800" dirty="0" smtClean="0"/>
              <a:t>.</a:t>
            </a:r>
          </a:p>
          <a:p>
            <a:r>
              <a:rPr lang="el-GR" sz="2800" dirty="0"/>
              <a:t>Αξίζει να σημειωθεί ότι τα προ-γλωσσικά κωφά παιδιά δεν έχουν προλάβει να αποκτήσουν την ακουστική μνήμη πριν την εμφύτευση εξαιτίας της μεγάλου βαθμού </a:t>
            </a:r>
            <a:r>
              <a:rPr lang="el-GR" sz="2800" dirty="0" err="1"/>
              <a:t>νευροαισθητήριας</a:t>
            </a:r>
            <a:r>
              <a:rPr lang="el-GR" sz="2800" dirty="0"/>
              <a:t> βαρηκοΐας τους</a:t>
            </a:r>
            <a:r>
              <a:rPr lang="el-GR" sz="2800" dirty="0" smtClean="0"/>
              <a:t>. </a:t>
            </a:r>
            <a:endParaRPr lang="el-GR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5977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Ακουστική </a:t>
            </a:r>
            <a:r>
              <a:rPr lang="el-GR" dirty="0" smtClean="0"/>
              <a:t>εκπαίδευση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l-GR" sz="2800" dirty="0"/>
              <a:t>Όμως σε προ-γλωσσικά κωφά παιδιά που χειρουργούνται σε μεγαλύτερη ηλικία, συχνά εφαρμόζεται ο συνδυασμός Ακουστικής Εκπαίδευσης (</a:t>
            </a:r>
            <a:r>
              <a:rPr lang="en-US" sz="2800" dirty="0"/>
              <a:t>Auditory Verbal Method</a:t>
            </a:r>
            <a:r>
              <a:rPr lang="el-GR" sz="2800" dirty="0"/>
              <a:t>) και Προφορικής Εκπαίδευσης (</a:t>
            </a:r>
            <a:r>
              <a:rPr lang="en-US" sz="2800" dirty="0"/>
              <a:t>Oral</a:t>
            </a:r>
            <a:r>
              <a:rPr lang="el-GR" sz="2800" dirty="0"/>
              <a:t>/</a:t>
            </a:r>
            <a:r>
              <a:rPr lang="en-US" sz="2800" dirty="0"/>
              <a:t>Aural Method</a:t>
            </a:r>
            <a:r>
              <a:rPr lang="el-GR" sz="2800" dirty="0"/>
              <a:t>). </a:t>
            </a:r>
            <a:endParaRPr lang="el-GR" sz="2800" dirty="0" smtClean="0"/>
          </a:p>
          <a:p>
            <a:r>
              <a:rPr lang="el-GR" sz="2800" dirty="0"/>
              <a:t>Η Προφορική Εκπαίδευση στηρίζεται και αυτή στην εκμάθηση της ομιλίας και του λόγου με τη βοήθεια του εμφυτεύματος παράλληλα όμως και με </a:t>
            </a:r>
            <a:r>
              <a:rPr lang="el-GR" sz="2800" dirty="0" err="1"/>
              <a:t>χειλεοανάγνωση</a:t>
            </a:r>
            <a:r>
              <a:rPr lang="el-GR" sz="2800" dirty="0"/>
              <a:t>.</a:t>
            </a:r>
          </a:p>
          <a:p>
            <a:pPr lvl="0"/>
            <a:endParaRPr lang="el-GR" sz="2800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509102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400" dirty="0"/>
              <a:t>Νάσιος, Γ., </a:t>
            </a:r>
            <a:r>
              <a:rPr lang="el-GR" sz="1400" dirty="0" err="1"/>
              <a:t>Ζιάβρα</a:t>
            </a:r>
            <a:r>
              <a:rPr lang="el-GR" sz="1400" dirty="0"/>
              <a:t>, Ν., </a:t>
            </a:r>
            <a:r>
              <a:rPr lang="el-GR" sz="1400" dirty="0" smtClean="0"/>
              <a:t>και </a:t>
            </a:r>
            <a:r>
              <a:rPr lang="el-GR" sz="1400" dirty="0"/>
              <a:t>Παπαδημητρίου, Ε. (2011). </a:t>
            </a:r>
            <a:r>
              <a:rPr lang="en-US" sz="1400" dirty="0"/>
              <a:t>Netter’s </a:t>
            </a:r>
            <a:r>
              <a:rPr lang="el-GR" sz="1400" dirty="0"/>
              <a:t>Εικονογραφημένο Εγχειρίδιο Ανατομίας, Λόγου, Κατάποσης και Ακοής. </a:t>
            </a:r>
            <a:r>
              <a:rPr lang="en-US" sz="1400" dirty="0"/>
              <a:t>D.H., </a:t>
            </a:r>
            <a:r>
              <a:rPr lang="en-US" sz="1400" dirty="0" err="1"/>
              <a:t>McFarrland</a:t>
            </a:r>
            <a:r>
              <a:rPr lang="en-US" sz="1400" dirty="0"/>
              <a:t>, </a:t>
            </a:r>
            <a:r>
              <a:rPr lang="el-GR" sz="1400" dirty="0"/>
              <a:t>Γενική Επιμέλεια της Ελληνικής Έκδοσης. Ιατρικές Εκδόσεις Πασχαλίδη.</a:t>
            </a:r>
          </a:p>
          <a:p>
            <a:pPr marL="0" indent="0">
              <a:buNone/>
            </a:pPr>
            <a:r>
              <a:rPr lang="el-GR" sz="1400" dirty="0" err="1"/>
              <a:t>Ζιάβρα</a:t>
            </a:r>
            <a:r>
              <a:rPr lang="el-GR" sz="1400" dirty="0"/>
              <a:t>, Ν</a:t>
            </a:r>
            <a:r>
              <a:rPr lang="el-GR" sz="1400" dirty="0" smtClean="0"/>
              <a:t>.</a:t>
            </a:r>
            <a:r>
              <a:rPr lang="en-US" sz="1400" dirty="0"/>
              <a:t>, </a:t>
            </a:r>
            <a:r>
              <a:rPr lang="el-GR" sz="1400" dirty="0" smtClean="0"/>
              <a:t>Σκεύας </a:t>
            </a:r>
            <a:r>
              <a:rPr lang="el-GR" sz="1400" dirty="0"/>
              <a:t>Α. </a:t>
            </a:r>
            <a:r>
              <a:rPr lang="el-GR" sz="1400" dirty="0" smtClean="0"/>
              <a:t>(</a:t>
            </a:r>
            <a:r>
              <a:rPr lang="el-GR" sz="1400" dirty="0"/>
              <a:t>2009). Ωτορινολαρυγγολογία: Στοιχεία Ανατομίας Φυσιολογίας και Παθολογίας. </a:t>
            </a:r>
            <a:r>
              <a:rPr lang="en-US" sz="1400" dirty="0"/>
              <a:t>University Studio Press.</a:t>
            </a:r>
          </a:p>
          <a:p>
            <a:pPr marL="0" indent="0">
              <a:buNone/>
            </a:pPr>
            <a:r>
              <a:rPr lang="el-GR" sz="1400" dirty="0" err="1" smtClean="0"/>
              <a:t>Τρίμμης</a:t>
            </a:r>
            <a:r>
              <a:rPr lang="el-GR" sz="1400" dirty="0" smtClean="0"/>
              <a:t>,</a:t>
            </a:r>
            <a:r>
              <a:rPr lang="en-US" sz="1400" dirty="0" smtClean="0"/>
              <a:t> N., </a:t>
            </a:r>
            <a:r>
              <a:rPr lang="en-US" sz="1400" dirty="0"/>
              <a:t> </a:t>
            </a:r>
            <a:r>
              <a:rPr lang="el-GR" sz="1400" dirty="0" err="1" smtClean="0"/>
              <a:t>Ζιάβρα</a:t>
            </a:r>
            <a:r>
              <a:rPr lang="el-GR" sz="1400" dirty="0" smtClean="0"/>
              <a:t>,</a:t>
            </a:r>
            <a:r>
              <a:rPr lang="en-US" sz="1400" dirty="0" smtClean="0"/>
              <a:t> N. </a:t>
            </a:r>
            <a:r>
              <a:rPr lang="el-GR" sz="1400" dirty="0" smtClean="0"/>
              <a:t>(2013</a:t>
            </a:r>
            <a:r>
              <a:rPr lang="el-GR" sz="1400" dirty="0"/>
              <a:t>). Εισαγωγή στις διαταραχές επικοινωνίας. </a:t>
            </a:r>
            <a:r>
              <a:rPr lang="en-US" sz="1400" dirty="0"/>
              <a:t>Noma Anderson, George Shames. </a:t>
            </a:r>
            <a:r>
              <a:rPr lang="el-GR" sz="1400" dirty="0"/>
              <a:t>Επιμέλεια ελληνικής έκδοσης. Ιατρικές εκδόσεις </a:t>
            </a:r>
            <a:r>
              <a:rPr lang="el-GR" sz="1400" dirty="0" smtClean="0"/>
              <a:t>Πασχαλίδη.</a:t>
            </a:r>
            <a:endParaRPr lang="el-GR" sz="1400" dirty="0"/>
          </a:p>
          <a:p>
            <a:pPr marL="0" indent="0">
              <a:buNone/>
            </a:pPr>
            <a:r>
              <a:rPr lang="en-US" sz="1400" dirty="0" smtClean="0"/>
              <a:t>Bailey, </a:t>
            </a:r>
            <a:r>
              <a:rPr lang="en-US" sz="1400" dirty="0"/>
              <a:t>B</a:t>
            </a:r>
            <a:r>
              <a:rPr lang="en-US" sz="1400" dirty="0" smtClean="0"/>
              <a:t>., Calhoun, </a:t>
            </a:r>
            <a:r>
              <a:rPr lang="en-US" sz="1400" dirty="0"/>
              <a:t>K.(2010). </a:t>
            </a:r>
            <a:r>
              <a:rPr lang="el-GR" sz="1400" dirty="0"/>
              <a:t>Άτλας χειρουργικής κεφαλής και </a:t>
            </a:r>
            <a:r>
              <a:rPr lang="el-GR" sz="1400" dirty="0" smtClean="0"/>
              <a:t>τραχήλου - ωτορινολαρυγγολογία</a:t>
            </a:r>
            <a:r>
              <a:rPr lang="el-GR" sz="1400" dirty="0"/>
              <a:t>. </a:t>
            </a:r>
            <a:r>
              <a:rPr lang="el-GR" sz="1400" b="1" dirty="0"/>
              <a:t> </a:t>
            </a:r>
            <a:r>
              <a:rPr lang="el-GR" sz="1400" dirty="0"/>
              <a:t>Εκδόσεις:</a:t>
            </a:r>
            <a:r>
              <a:rPr lang="el-GR" sz="1400" b="1" dirty="0"/>
              <a:t> </a:t>
            </a:r>
            <a:r>
              <a:rPr lang="en-US" sz="1400" dirty="0"/>
              <a:t>B</a:t>
            </a:r>
            <a:r>
              <a:rPr lang="en-US" sz="1400" dirty="0" smtClean="0"/>
              <a:t>roken </a:t>
            </a:r>
            <a:r>
              <a:rPr lang="en-US" sz="1400" dirty="0"/>
              <a:t>H</a:t>
            </a:r>
            <a:r>
              <a:rPr lang="en-US" sz="1400" dirty="0" smtClean="0"/>
              <a:t>ill </a:t>
            </a:r>
            <a:r>
              <a:rPr lang="en-US" sz="1400" dirty="0"/>
              <a:t>P</a:t>
            </a:r>
            <a:r>
              <a:rPr lang="en-US" sz="1400" dirty="0" smtClean="0"/>
              <a:t>ublishers LTD.</a:t>
            </a:r>
            <a:endParaRPr lang="el-GR" sz="1400" dirty="0" smtClean="0"/>
          </a:p>
          <a:p>
            <a:pPr marL="0" indent="0">
              <a:buNone/>
            </a:pPr>
            <a:r>
              <a:rPr lang="el-GR" sz="1400" dirty="0" err="1"/>
              <a:t>Ζιάβρα</a:t>
            </a:r>
            <a:r>
              <a:rPr lang="el-GR" sz="1400" dirty="0"/>
              <a:t>, Ν. (2001) Η συμβολή των </a:t>
            </a:r>
            <a:r>
              <a:rPr lang="el-GR" sz="1400" dirty="0" err="1"/>
              <a:t>ωτοακουστικών</a:t>
            </a:r>
            <a:r>
              <a:rPr lang="el-GR" sz="1400" dirty="0"/>
              <a:t> εκπομπών τύπου προϊόντων παραμόρφωσης στη διάγνωση των κοχλιακών τύπου βαρηκοϊών, Διδακτορική διατριβή, Πανεπιστήμιο Ιωαννίνων, Ιατρική σχολή, Ιωάννινα</a:t>
            </a:r>
            <a:r>
              <a:rPr lang="el-GR" sz="1400" dirty="0" smtClean="0"/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162428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1267" y="5433621"/>
            <a:ext cx="7970227" cy="36933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ΑΚΟΟΛΟΓΙΑ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n-US" sz="1200" dirty="0" smtClean="0">
                <a:solidFill>
                  <a:schemeClr val="bg1"/>
                </a:solidFill>
              </a:rPr>
              <a:t>13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541267" y="1633364"/>
            <a:ext cx="7938137" cy="304698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Ζιάβρα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, Ναυσικά.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(2015). </a:t>
            </a:r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Ακοολογία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Ηπείρου. 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Διαθέσιμο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από τη δικτυακή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διεύθυνση 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5"/>
              </a:rPr>
              <a:t>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eclass.teiep.gr/courses/</a:t>
            </a:r>
            <a:r>
              <a:rPr lang="en-US" sz="2400" dirty="0" smtClean="0">
                <a:solidFill>
                  <a:srgbClr val="FF0000"/>
                </a:solidFill>
                <a:hlinkClick r:id="rId5"/>
              </a:rPr>
              <a:t>LOGO1</a:t>
            </a:r>
            <a:r>
              <a:rPr lang="el-GR" sz="2400" dirty="0" smtClean="0">
                <a:solidFill>
                  <a:srgbClr val="FF0000"/>
                </a:solidFill>
                <a:hlinkClick r:id="rId5"/>
              </a:rPr>
              <a:t>41</a:t>
            </a:r>
            <a:r>
              <a:rPr lang="en-US" sz="2400" dirty="0" smtClean="0">
                <a:solidFill>
                  <a:srgbClr val="FF0000"/>
                </a:solidFill>
                <a:hlinkClick r:id="rId5"/>
              </a:rPr>
              <a:t>/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Ιωάννινα, 2015. </a:t>
            </a:r>
          </a:p>
          <a:p>
            <a:pPr algn="just"/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731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Δημήτρης </a:t>
            </a:r>
            <a:r>
              <a:rPr lang="el-GR" sz="2900" b="1" dirty="0" err="1" smtClean="0"/>
              <a:t>Σουραβλιάς</a:t>
            </a:r>
            <a:endParaRPr lang="el-GR" sz="2900" b="1" dirty="0"/>
          </a:p>
          <a:p>
            <a:pPr algn="r"/>
            <a:r>
              <a:rPr lang="el-GR" sz="2900" dirty="0" smtClean="0"/>
              <a:t>Ιωάννινα,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098" y="5433621"/>
            <a:ext cx="7970227" cy="36933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ΑΚΟΟΛΟΓΙΑ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n-US" sz="1200" dirty="0" smtClean="0">
                <a:solidFill>
                  <a:schemeClr val="bg1"/>
                </a:solidFill>
              </a:rPr>
              <a:t>13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16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1" y="5433621"/>
            <a:ext cx="7970227" cy="36933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ΑΚΟΟΛΟΓΙΑ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n-US" sz="1200" dirty="0" smtClean="0">
                <a:solidFill>
                  <a:schemeClr val="bg1"/>
                </a:solidFill>
              </a:rPr>
              <a:t>13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17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</a:t>
            </a:r>
            <a:r>
              <a:rPr lang="el-GR" sz="2800" dirty="0" err="1" smtClean="0"/>
              <a:t>Λογοθεραπείας</a:t>
            </a:r>
            <a:endParaRPr lang="el-GR" sz="2800" dirty="0" smtClean="0"/>
          </a:p>
          <a:p>
            <a:pPr algn="l"/>
            <a:r>
              <a:rPr lang="el-GR" b="1" dirty="0" err="1" smtClean="0"/>
              <a:t>Ακοολογία</a:t>
            </a:r>
            <a:endParaRPr lang="el-GR" b="1" dirty="0"/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smtClean="0"/>
              <a:t>13</a:t>
            </a:r>
            <a:r>
              <a:rPr lang="el-GR" sz="2800" b="1" smtClean="0"/>
              <a:t>:</a:t>
            </a:r>
            <a:r>
              <a:rPr lang="en-US" sz="2800" dirty="0" smtClean="0"/>
              <a:t> </a:t>
            </a:r>
            <a:r>
              <a:rPr lang="el-GR" sz="2800" dirty="0" smtClean="0"/>
              <a:t>Κοχλιακά εμφυτεύματα</a:t>
            </a:r>
          </a:p>
          <a:p>
            <a:pPr algn="l"/>
            <a:endParaRPr lang="en-US" sz="28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Ναυσικά </a:t>
            </a: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Ζιάβρα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Καθηγήτρια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/>
            <a:r>
              <a:rPr lang="el-GR" sz="2800" dirty="0" smtClean="0"/>
              <a:t>Παρουσιάζονται οι ενδείξεις και η τοποθέτηση κοχλιακού εμφυτεύματος στη </a:t>
            </a:r>
            <a:r>
              <a:rPr lang="el-GR" sz="2800" dirty="0" err="1" smtClean="0"/>
              <a:t>λογοθεραπευτική</a:t>
            </a:r>
            <a:r>
              <a:rPr lang="el-GR" sz="2800" dirty="0" smtClean="0"/>
              <a:t> παρέμβαση</a:t>
            </a:r>
            <a:endParaRPr lang="el-GR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Κοχλιακό εμφύτευμα</a:t>
            </a:r>
          </a:p>
          <a:p>
            <a:r>
              <a:rPr lang="el-GR" sz="2800" dirty="0" smtClean="0"/>
              <a:t>Ακουστική εκπαίδευση</a:t>
            </a:r>
            <a:endParaRPr lang="el-GR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Κοχλιακό εμφύτευμα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Εικόνα κοχλιακού εμφυτεύματος</a:t>
            </a:r>
            <a:endParaRPr lang="en-US" dirty="0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Κοχλιακό εμφύτευμα</a:t>
            </a:r>
            <a:endParaRPr lang="en-US" dirty="0"/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522" y="992157"/>
            <a:ext cx="3467932" cy="3340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218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Ακουστική εκπαίδευση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89382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1278</TotalTime>
  <Words>635</Words>
  <Application>Microsoft Office PowerPoint</Application>
  <PresentationFormat>Προβολή στην οθόνη (16:10)</PresentationFormat>
  <Paragraphs>95</Paragraphs>
  <Slides>18</Slides>
  <Notes>15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21" baseType="lpstr">
      <vt:lpstr>Arial</vt:lpstr>
      <vt:lpstr>Calibri</vt:lpstr>
      <vt:lpstr>Θέμα του Office</vt:lpstr>
      <vt:lpstr>Ακοολογία</vt:lpstr>
      <vt:lpstr>Παρουσίαση του PowerPoint</vt:lpstr>
      <vt:lpstr>Άδειες Χρήσης</vt:lpstr>
      <vt:lpstr>Χρηματοδότηση</vt:lpstr>
      <vt:lpstr>Σκοποί  ενότητας</vt:lpstr>
      <vt:lpstr>Περιεχόμενα ενότητας</vt:lpstr>
      <vt:lpstr>Κοχλιακό εμφύτευμα</vt:lpstr>
      <vt:lpstr>Κοχλιακό εμφύτευμα</vt:lpstr>
      <vt:lpstr>Ακουστική εκπαίδευση</vt:lpstr>
      <vt:lpstr>Ακουστική εκπαίδευση</vt:lpstr>
      <vt:lpstr>Ακουστική εκπαίδευση (2)</vt:lpstr>
      <vt:lpstr>Βιβλιογραφία</vt:lpstr>
      <vt:lpstr>Σημείωμα Αναφοράς</vt:lpstr>
      <vt:lpstr>Σημείωμα Αδειοδότησης</vt:lpstr>
      <vt:lpstr>Παρουσίαση του PowerPoint</vt:lpstr>
      <vt:lpstr>Παρουσίαση του PowerPoint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Dimitris</dc:creator>
  <cp:lastModifiedBy>dimitris</cp:lastModifiedBy>
  <cp:revision>264</cp:revision>
  <dcterms:created xsi:type="dcterms:W3CDTF">2012-09-06T09:03:05Z</dcterms:created>
  <dcterms:modified xsi:type="dcterms:W3CDTF">2015-11-22T19:02:32Z</dcterms:modified>
</cp:coreProperties>
</file>