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96" r:id="rId9"/>
    <p:sldId id="297" r:id="rId10"/>
    <p:sldId id="298" r:id="rId11"/>
    <p:sldId id="299" r:id="rId12"/>
    <p:sldId id="300" r:id="rId13"/>
    <p:sldId id="301" r:id="rId14"/>
    <p:sldId id="292" r:id="rId15"/>
    <p:sldId id="293" r:id="rId16"/>
    <p:sldId id="294" r:id="rId17"/>
    <p:sldId id="295" r:id="rId18"/>
    <p:sldId id="280" r:id="rId19"/>
  </p:sldIdLst>
  <p:sldSz cx="9144000" cy="5715000" type="screen16x10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627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89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16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dirty="0" smtClean="0">
                <a:solidFill>
                  <a:schemeClr val="bg1"/>
                </a:solidFill>
              </a:rPr>
              <a:t>Κ</a:t>
            </a:r>
            <a:r>
              <a:rPr lang="el-GR" sz="1000" dirty="0" smtClean="0">
                <a:solidFill>
                  <a:schemeClr val="bg1"/>
                </a:solidFill>
              </a:rPr>
              <a:t>οχλιακά</a:t>
            </a:r>
            <a:r>
              <a:rPr lang="el-GR" sz="1000" baseline="0" dirty="0" smtClean="0">
                <a:solidFill>
                  <a:schemeClr val="bg1"/>
                </a:solidFill>
              </a:rPr>
              <a:t> εμφυτεύματα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b="0" dirty="0" smtClean="0">
                <a:solidFill>
                  <a:schemeClr val="bg1"/>
                </a:solidFill>
              </a:rPr>
              <a:t>Κ</a:t>
            </a:r>
            <a:r>
              <a:rPr lang="el-GR" sz="1000" dirty="0" smtClean="0">
                <a:solidFill>
                  <a:schemeClr val="bg1"/>
                </a:solidFill>
              </a:rPr>
              <a:t>οχλιακά</a:t>
            </a:r>
            <a:r>
              <a:rPr lang="el-GR" sz="1000" baseline="0" dirty="0" smtClean="0">
                <a:solidFill>
                  <a:schemeClr val="bg1"/>
                </a:solidFill>
              </a:rPr>
              <a:t> εμφυτεύματα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13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Κοχλιακά εμφυτεύματα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Ακουστική εκπαίδευση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l-GR" sz="2800" dirty="0"/>
              <a:t>Η Ακουστική Εκπαίδευση αποθαρρύνει τη χρήση της </a:t>
            </a:r>
            <a:r>
              <a:rPr lang="el-GR" sz="2800" dirty="0" err="1"/>
              <a:t>χειλεοανάγνωσης</a:t>
            </a:r>
            <a:r>
              <a:rPr lang="el-GR" sz="2800" dirty="0"/>
              <a:t> και αποσκοπεί στη δημιουργία της «ακουστικής μνήμης της ομιλίας και του λόγου», δηλαδή της μνήμης που θα περιέχει ήχους και λέξεις</a:t>
            </a:r>
            <a:r>
              <a:rPr lang="el-GR" sz="2800" dirty="0" smtClean="0"/>
              <a:t>.</a:t>
            </a:r>
          </a:p>
          <a:p>
            <a:r>
              <a:rPr lang="el-GR" sz="2800" dirty="0"/>
              <a:t>Αξίζει να σημειωθεί ότι τα προ-γλωσσικά κωφά παιδιά δεν έχουν προλάβει να αποκτήσουν την ακουστική μνήμη πριν την εμφύτευση εξαιτίας της μεγάλου βαθμού </a:t>
            </a:r>
            <a:r>
              <a:rPr lang="el-GR" sz="2800" dirty="0" err="1"/>
              <a:t>νευροαισθητήριας</a:t>
            </a:r>
            <a:r>
              <a:rPr lang="el-GR" sz="2800" dirty="0"/>
              <a:t> βαρηκοΐας τους</a:t>
            </a:r>
            <a:r>
              <a:rPr lang="el-GR" sz="2800" dirty="0" smtClean="0"/>
              <a:t>. </a:t>
            </a:r>
            <a:endParaRPr lang="el-G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9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Ακουστική </a:t>
            </a:r>
            <a:r>
              <a:rPr lang="el-GR" dirty="0" smtClean="0"/>
              <a:t>εκπαίδευση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sz="2800" dirty="0"/>
              <a:t>Όμως σε προ-γλωσσικά κωφά παιδιά που χειρουργούνται σε μεγαλύτερη ηλικία, συχνά εφαρμόζεται ο συνδυασμός Ακουστικής Εκπαίδευσης (</a:t>
            </a:r>
            <a:r>
              <a:rPr lang="en-US" sz="2800" dirty="0"/>
              <a:t>Auditory Verbal Method</a:t>
            </a:r>
            <a:r>
              <a:rPr lang="el-GR" sz="2800" dirty="0"/>
              <a:t>) και Προφορικής Εκπαίδευσης (</a:t>
            </a:r>
            <a:r>
              <a:rPr lang="en-US" sz="2800" dirty="0"/>
              <a:t>Oral</a:t>
            </a:r>
            <a:r>
              <a:rPr lang="el-GR" sz="2800" dirty="0"/>
              <a:t>/</a:t>
            </a:r>
            <a:r>
              <a:rPr lang="en-US" sz="2800" dirty="0"/>
              <a:t>Aural Method</a:t>
            </a:r>
            <a:r>
              <a:rPr lang="el-GR" sz="2800" dirty="0"/>
              <a:t>). </a:t>
            </a:r>
            <a:endParaRPr lang="el-GR" sz="2800" dirty="0" smtClean="0"/>
          </a:p>
          <a:p>
            <a:r>
              <a:rPr lang="el-GR" sz="2800" dirty="0"/>
              <a:t>Η Προφορική Εκπαίδευση στηρίζεται και αυτή στην εκμάθηση της ομιλίας και του λόγου με τη βοήθεια του εμφυτεύματος παράλληλα όμως και με </a:t>
            </a:r>
            <a:r>
              <a:rPr lang="el-GR" sz="2800" dirty="0" err="1"/>
              <a:t>χειλεοανάγνωση</a:t>
            </a:r>
            <a:r>
              <a:rPr lang="el-GR" sz="2800" dirty="0"/>
              <a:t>.</a:t>
            </a:r>
          </a:p>
          <a:p>
            <a:pPr lvl="0"/>
            <a:endParaRPr 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091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</a:t>
            </a:r>
            <a:r>
              <a:rPr lang="el-GR" sz="1400" dirty="0" smtClean="0"/>
              <a:t>και </a:t>
            </a:r>
            <a:r>
              <a:rPr lang="el-GR" sz="1400" dirty="0"/>
              <a:t>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Α. </a:t>
            </a:r>
            <a:r>
              <a:rPr lang="el-GR" sz="1400" dirty="0" smtClean="0"/>
              <a:t>(</a:t>
            </a:r>
            <a:r>
              <a:rPr lang="el-GR" sz="1400" dirty="0"/>
              <a:t>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/>
              <a:t>B</a:t>
            </a:r>
            <a:r>
              <a:rPr lang="en-US" sz="1400" dirty="0" smtClean="0"/>
              <a:t>roken </a:t>
            </a:r>
            <a:r>
              <a:rPr lang="en-US" sz="1400" dirty="0"/>
              <a:t>H</a:t>
            </a:r>
            <a:r>
              <a:rPr lang="en-US" sz="1400" dirty="0" smtClean="0"/>
              <a:t>ill </a:t>
            </a:r>
            <a:r>
              <a:rPr lang="en-US" sz="1400" dirty="0"/>
              <a:t>P</a:t>
            </a:r>
            <a:r>
              <a:rPr lang="en-US" sz="1400" dirty="0" smtClean="0"/>
              <a:t>ublishers LTD.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</a:t>
            </a:r>
            <a:r>
              <a:rPr lang="el-GR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24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67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 smtClean="0">
                <a:solidFill>
                  <a:schemeClr val="bg1"/>
                </a:solidFill>
              </a:rPr>
              <a:t>13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 smtClean="0">
                <a:solidFill>
                  <a:schemeClr val="bg1"/>
                </a:solidFill>
              </a:rPr>
              <a:t>13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 smtClean="0">
                <a:solidFill>
                  <a:schemeClr val="bg1"/>
                </a:solidFill>
              </a:rPr>
              <a:t>13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smtClean="0"/>
              <a:t>13</a:t>
            </a:r>
            <a:r>
              <a:rPr lang="el-GR" sz="2800" b="1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Κοχλιακά εμφυτεύματα</a:t>
            </a:r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Παρουσιάζονται οι ενδείξεις και η τοποθέτηση κοχλιακού εμφυτεύματος στη </a:t>
            </a:r>
            <a:r>
              <a:rPr lang="el-GR" sz="2800" dirty="0" err="1" smtClean="0"/>
              <a:t>λογοθεραπευτική</a:t>
            </a:r>
            <a:r>
              <a:rPr lang="el-GR" sz="2800" dirty="0" smtClean="0"/>
              <a:t> παρέμβαση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Κοχλιακό εμφύτευμα</a:t>
            </a:r>
          </a:p>
          <a:p>
            <a:r>
              <a:rPr lang="el-GR" sz="2800" dirty="0" smtClean="0"/>
              <a:t>Ακουστική εκπαίδευση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Κοχλιακό εμφύτευμα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Εικόνα κοχλιακού εμφυτεύματος</a:t>
            </a:r>
            <a:endParaRPr lang="en-US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Κοχλιακό εμφύτευμα</a:t>
            </a:r>
            <a:endParaRPr lang="en-US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22" y="992157"/>
            <a:ext cx="3467932" cy="33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Ακουστική εκπαίδευση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938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1278</TotalTime>
  <Words>635</Words>
  <Application>Microsoft Office PowerPoint</Application>
  <PresentationFormat>Προβολή στην οθόνη (16:10)</PresentationFormat>
  <Paragraphs>95</Paragraphs>
  <Slides>18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Κοχλιακό εμφύτευμα</vt:lpstr>
      <vt:lpstr>Κοχλιακό εμφύτευμα</vt:lpstr>
      <vt:lpstr>Ακουστική εκπαίδευση</vt:lpstr>
      <vt:lpstr>Ακουστική εκπαίδευση</vt:lpstr>
      <vt:lpstr>Ακουστική εκπαίδευση (2)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264</cp:revision>
  <dcterms:created xsi:type="dcterms:W3CDTF">2012-09-06T09:03:05Z</dcterms:created>
  <dcterms:modified xsi:type="dcterms:W3CDTF">2015-11-22T19:02:32Z</dcterms:modified>
</cp:coreProperties>
</file>