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9" r:id="rId3"/>
    <p:sldId id="257" r:id="rId4"/>
    <p:sldId id="259" r:id="rId5"/>
    <p:sldId id="296" r:id="rId6"/>
    <p:sldId id="297" r:id="rId7"/>
    <p:sldId id="298" r:id="rId8"/>
    <p:sldId id="299" r:id="rId9"/>
    <p:sldId id="300" r:id="rId10"/>
    <p:sldId id="290" r:id="rId11"/>
    <p:sldId id="295" r:id="rId12"/>
    <p:sldId id="291" r:id="rId13"/>
    <p:sldId id="292" r:id="rId14"/>
    <p:sldId id="293" r:id="rId15"/>
    <p:sldId id="280" r:id="rId16"/>
  </p:sldIdLst>
  <p:sldSz cx="9144000" cy="5715000" type="screen16x10"/>
  <p:notesSz cx="6858000" cy="9144000"/>
  <p:custDataLst>
    <p:tags r:id="rId1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8" d="100"/>
          <a:sy n="88" d="100"/>
        </p:scale>
        <p:origin x="-996" y="-3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20/11/2015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20/11/2015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  <p:sp>
        <p:nvSpPr>
          <p:cNvPr id="8" name="Ορθογώνιο 7"/>
          <p:cNvSpPr/>
          <p:nvPr userDrawn="1"/>
        </p:nvSpPr>
        <p:spPr>
          <a:xfrm>
            <a:off x="36512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-31998" y="-57951"/>
            <a:ext cx="9140502" cy="27699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800" dirty="0" smtClean="0">
                <a:solidFill>
                  <a:schemeClr val="bg1"/>
                </a:solidFill>
              </a:rPr>
              <a:t>Ένζυμα: Αλκαλική </a:t>
            </a:r>
            <a:r>
              <a:rPr lang="el-GR" sz="800" dirty="0" err="1" smtClean="0">
                <a:solidFill>
                  <a:schemeClr val="bg1"/>
                </a:solidFill>
              </a:rPr>
              <a:t>φωσφατάση</a:t>
            </a:r>
            <a:r>
              <a:rPr lang="el-GR" sz="800" dirty="0" smtClean="0">
                <a:solidFill>
                  <a:schemeClr val="bg1"/>
                </a:solidFill>
              </a:rPr>
              <a:t>, Τμήμα</a:t>
            </a:r>
            <a:r>
              <a:rPr lang="el-GR" sz="8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8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8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94205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freeman.com/Berg7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Βιοχημεία - Αρχές Βιοτεχνολογίας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85492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l-GR" sz="2800" dirty="0" smtClean="0"/>
              <a:t>4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Ένζυμα: Αλκαλική </a:t>
            </a:r>
            <a:r>
              <a:rPr lang="el-GR" sz="2800" b="1" dirty="0" err="1"/>
              <a:t>φωσφατάση</a:t>
            </a:r>
            <a:endParaRPr lang="el-GR" sz="2800" b="1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 smtClean="0"/>
              <a:t>Παπαδόπουλος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64936"/>
            <a:ext cx="8496944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/>
              <a:t>1. </a:t>
            </a:r>
            <a:r>
              <a:rPr lang="en-GB" sz="1600" dirty="0"/>
              <a:t>Bradford MM. </a:t>
            </a:r>
            <a:r>
              <a:rPr lang="en-GB" sz="1600" u="sng" dirty="0">
                <a:hlinkClick r:id="rId3"/>
              </a:rPr>
              <a:t>A rapid and sensitive method for the quantitation of microgram quantities of</a:t>
            </a:r>
            <a:r>
              <a:rPr lang="en-GB" sz="1600" dirty="0">
                <a:hlinkClick r:id="rId3"/>
              </a:rPr>
              <a:t> </a:t>
            </a:r>
            <a:r>
              <a:rPr lang="en-GB" sz="1600" u="sng" dirty="0">
                <a:hlinkClick r:id="rId3"/>
              </a:rPr>
              <a:t>protein</a:t>
            </a:r>
            <a:r>
              <a:rPr lang="en-GB" sz="1600" dirty="0">
                <a:hlinkClick r:id="rId3"/>
              </a:rPr>
              <a:t> </a:t>
            </a:r>
            <a:r>
              <a:rPr lang="en-GB" sz="1600" u="sng" dirty="0">
                <a:hlinkClick r:id="rId3"/>
              </a:rPr>
              <a:t>utilizing the principle of</a:t>
            </a:r>
            <a:r>
              <a:rPr lang="en-GB" sz="1600" dirty="0">
                <a:hlinkClick r:id="rId3"/>
              </a:rPr>
              <a:t> </a:t>
            </a:r>
            <a:r>
              <a:rPr lang="en-GB" sz="1600" u="sng" dirty="0">
                <a:hlinkClick r:id="rId3"/>
              </a:rPr>
              <a:t>protein-dye binding.</a:t>
            </a:r>
            <a:r>
              <a:rPr lang="el-GR" sz="1600" dirty="0"/>
              <a:t> </a:t>
            </a:r>
            <a:r>
              <a:rPr lang="el-GR" sz="1600" dirty="0" err="1"/>
              <a:t>Anal</a:t>
            </a:r>
            <a:r>
              <a:rPr lang="el-GR" sz="1600" dirty="0"/>
              <a:t> </a:t>
            </a:r>
            <a:r>
              <a:rPr lang="el-GR" sz="1600" dirty="0" err="1"/>
              <a:t>Biochem</a:t>
            </a:r>
            <a:r>
              <a:rPr lang="el-GR" sz="1600" dirty="0"/>
              <a:t>. 1976, 72:248-254. </a:t>
            </a:r>
          </a:p>
          <a:p>
            <a:pPr marL="0" indent="0">
              <a:buNone/>
            </a:pPr>
            <a:r>
              <a:rPr lang="el-GR" sz="1600" dirty="0"/>
              <a:t> </a:t>
            </a:r>
            <a:r>
              <a:rPr lang="el-GR" sz="1600" dirty="0" smtClean="0"/>
              <a:t>2</a:t>
            </a:r>
            <a:r>
              <a:rPr lang="el-GR" sz="1600" dirty="0"/>
              <a:t>. </a:t>
            </a:r>
            <a:r>
              <a:rPr lang="en-US" sz="1600" dirty="0"/>
              <a:t>John Clark</a:t>
            </a:r>
            <a:r>
              <a:rPr lang="el-GR" sz="1600" dirty="0"/>
              <a:t>, </a:t>
            </a:r>
            <a:r>
              <a:rPr lang="en-US" sz="1600" dirty="0"/>
              <a:t>Robert Switzer</a:t>
            </a:r>
            <a:r>
              <a:rPr lang="el-GR" sz="1600" dirty="0"/>
              <a:t>. ΠΕΙΡΑΜΑΤΙΚΗ ΒΙΟΧΗΜΕΙΑ. Παν/</a:t>
            </a:r>
            <a:r>
              <a:rPr lang="el-GR" sz="1600" dirty="0" err="1"/>
              <a:t>κές</a:t>
            </a:r>
            <a:r>
              <a:rPr lang="el-GR" sz="1600" dirty="0"/>
              <a:t> Εκδόσεις Κρήτης, Ηράκλειο, 1992, 2</a:t>
            </a:r>
            <a:r>
              <a:rPr lang="el-GR" sz="1600" baseline="30000" dirty="0"/>
              <a:t>η</a:t>
            </a:r>
            <a:r>
              <a:rPr lang="el-GR" sz="1600" dirty="0"/>
              <a:t> εκτύπωση, 2001. </a:t>
            </a:r>
          </a:p>
          <a:p>
            <a:pPr marL="0" indent="0">
              <a:buNone/>
            </a:pPr>
            <a:r>
              <a:rPr lang="el-GR" sz="1600" dirty="0"/>
              <a:t> </a:t>
            </a:r>
            <a:r>
              <a:rPr lang="el-GR" sz="1600" dirty="0" smtClean="0"/>
              <a:t>3</a:t>
            </a:r>
            <a:r>
              <a:rPr lang="el-GR" sz="1600" dirty="0"/>
              <a:t>. ΙΓ </a:t>
            </a:r>
            <a:r>
              <a:rPr lang="el-GR" sz="1600" dirty="0" err="1"/>
              <a:t>Γεωργάτσου</a:t>
            </a:r>
            <a:r>
              <a:rPr lang="el-GR" sz="1600" dirty="0"/>
              <a:t>, Δ. Κυριακίδης,</a:t>
            </a:r>
            <a:r>
              <a:rPr lang="en-GB" sz="1600" dirty="0"/>
              <a:t> </a:t>
            </a:r>
            <a:r>
              <a:rPr lang="el-GR" sz="1600" dirty="0"/>
              <a:t>Τ. </a:t>
            </a:r>
            <a:r>
              <a:rPr lang="el-GR" sz="1600" dirty="0" err="1"/>
              <a:t>Γιουψάνης</a:t>
            </a:r>
            <a:r>
              <a:rPr lang="el-GR" sz="1600" dirty="0"/>
              <a:t>, κ.ά. Εργαστηριακές Ασκήσεις Βιοχημείας. Εκδόσεις Ζήτη. Θεσσαλονίκη, 2004. </a:t>
            </a:r>
          </a:p>
          <a:p>
            <a:pPr marL="0" indent="0">
              <a:buNone/>
            </a:pPr>
            <a:r>
              <a:rPr lang="el-GR" sz="1600" dirty="0"/>
              <a:t> </a:t>
            </a:r>
            <a:r>
              <a:rPr lang="el-GR" sz="1600" dirty="0" smtClean="0"/>
              <a:t>4</a:t>
            </a:r>
            <a:r>
              <a:rPr lang="el-GR" sz="1600" dirty="0"/>
              <a:t>. </a:t>
            </a:r>
            <a:r>
              <a:rPr lang="en-US" sz="1600" dirty="0"/>
              <a:t>Jeremy M</a:t>
            </a:r>
            <a:r>
              <a:rPr lang="el-GR" sz="1600" dirty="0"/>
              <a:t>. </a:t>
            </a:r>
            <a:r>
              <a:rPr lang="en-US" sz="1600" dirty="0"/>
              <a:t>Berg</a:t>
            </a:r>
            <a:r>
              <a:rPr lang="el-GR" sz="1600" dirty="0"/>
              <a:t>, </a:t>
            </a:r>
            <a:r>
              <a:rPr lang="en-US" sz="1600" dirty="0"/>
              <a:t>John L</a:t>
            </a:r>
            <a:r>
              <a:rPr lang="el-GR" sz="1600" dirty="0"/>
              <a:t>. </a:t>
            </a:r>
            <a:r>
              <a:rPr lang="en-US" sz="1600" dirty="0" err="1"/>
              <a:t>Tymoczo</a:t>
            </a:r>
            <a:r>
              <a:rPr lang="el-GR" sz="1600" dirty="0"/>
              <a:t>, </a:t>
            </a:r>
            <a:r>
              <a:rPr lang="en-US" sz="1600" dirty="0" err="1"/>
              <a:t>Lubert</a:t>
            </a:r>
            <a:r>
              <a:rPr lang="en-US" sz="1600" dirty="0"/>
              <a:t> </a:t>
            </a:r>
            <a:r>
              <a:rPr lang="en-US" sz="1600" dirty="0" err="1"/>
              <a:t>Stryer</a:t>
            </a:r>
            <a:r>
              <a:rPr lang="el-GR" sz="1600" dirty="0"/>
              <a:t>, ΒΙΟΧΗΜΕΙΑ, 5</a:t>
            </a:r>
            <a:r>
              <a:rPr lang="el-GR" sz="1600" baseline="30000" dirty="0"/>
              <a:t>η</a:t>
            </a:r>
            <a:r>
              <a:rPr lang="el-GR" sz="1600" dirty="0"/>
              <a:t> έκδοση, Α τόμος, Παν/</a:t>
            </a:r>
            <a:r>
              <a:rPr lang="el-GR" sz="1600" dirty="0" err="1"/>
              <a:t>κές</a:t>
            </a:r>
            <a:r>
              <a:rPr lang="el-GR" sz="1600" dirty="0"/>
              <a:t> Εκδόσεις Κρήτης, Ηράκλειο, 2004. Βλέπε και διαδικτυακό τόπο του βιβλίου </a:t>
            </a:r>
            <a:r>
              <a:rPr lang="en-US" sz="1600" u="sng" dirty="0">
                <a:hlinkClick r:id="rId4"/>
              </a:rPr>
              <a:t>www</a:t>
            </a:r>
            <a:r>
              <a:rPr lang="el-GR" sz="1600" u="sng" dirty="0">
                <a:hlinkClick r:id="rId4"/>
              </a:rPr>
              <a:t>.</a:t>
            </a:r>
            <a:r>
              <a:rPr lang="en-US" sz="1600" u="sng" dirty="0" err="1">
                <a:hlinkClick r:id="rId4"/>
              </a:rPr>
              <a:t>whfreeman</a:t>
            </a:r>
            <a:r>
              <a:rPr lang="el-GR" sz="1600" u="sng" dirty="0">
                <a:hlinkClick r:id="rId4"/>
              </a:rPr>
              <a:t>.</a:t>
            </a:r>
            <a:r>
              <a:rPr lang="en-US" sz="1600" u="sng" dirty="0">
                <a:hlinkClick r:id="rId4"/>
              </a:rPr>
              <a:t>com</a:t>
            </a:r>
            <a:r>
              <a:rPr lang="el-GR" sz="1600" u="sng" dirty="0">
                <a:hlinkClick r:id="rId4"/>
              </a:rPr>
              <a:t>/</a:t>
            </a:r>
            <a:r>
              <a:rPr lang="en-US" sz="1600" u="sng" dirty="0">
                <a:hlinkClick r:id="rId4"/>
              </a:rPr>
              <a:t>Berg</a:t>
            </a:r>
            <a:r>
              <a:rPr lang="el-GR" sz="1600" u="sng" dirty="0">
                <a:hlinkClick r:id="rId4"/>
              </a:rPr>
              <a:t>7</a:t>
            </a:r>
            <a:r>
              <a:rPr lang="en-US" sz="1600" u="sng" dirty="0">
                <a:hlinkClick r:id="rId4"/>
              </a:rPr>
              <a:t>e</a:t>
            </a:r>
            <a:r>
              <a:rPr lang="el-GR" sz="1600" u="sng" dirty="0">
                <a:hlinkClick r:id="rId4"/>
              </a:rPr>
              <a:t>/</a:t>
            </a:r>
            <a:r>
              <a:rPr lang="el-GR" sz="1600" dirty="0"/>
              <a:t>.</a:t>
            </a:r>
          </a:p>
          <a:p>
            <a:pPr marL="0" indent="0">
              <a:buNone/>
            </a:pPr>
            <a:r>
              <a:rPr lang="el-GR" sz="1600" dirty="0"/>
              <a:t> </a:t>
            </a:r>
            <a:r>
              <a:rPr lang="el-GR" sz="1600" dirty="0" smtClean="0"/>
              <a:t>5</a:t>
            </a:r>
            <a:r>
              <a:rPr lang="el-GR" sz="1600" dirty="0"/>
              <a:t>. </a:t>
            </a:r>
            <a:r>
              <a:rPr lang="el-GR" sz="1600" dirty="0" err="1"/>
              <a:t>Διαμαντίδη</a:t>
            </a:r>
            <a:r>
              <a:rPr lang="el-GR" sz="1600" dirty="0"/>
              <a:t> </a:t>
            </a:r>
            <a:r>
              <a:rPr lang="el-GR" sz="1600" dirty="0" err="1"/>
              <a:t>Γρ</a:t>
            </a:r>
            <a:r>
              <a:rPr lang="el-GR" sz="1600" dirty="0"/>
              <a:t>., ΕΙΣΑΓΩΓΗ ΣΤΗ ΒΙΟΧΗΜΕΙΑ, 3</a:t>
            </a:r>
            <a:r>
              <a:rPr lang="el-GR" sz="1600" baseline="30000" dirty="0"/>
              <a:t>η</a:t>
            </a:r>
            <a:r>
              <a:rPr lang="el-GR" sz="1600" dirty="0"/>
              <a:t> έκδοση, </a:t>
            </a:r>
            <a:r>
              <a:rPr lang="en-US" sz="1600" dirty="0"/>
              <a:t>University Studio Press</a:t>
            </a:r>
            <a:r>
              <a:rPr lang="el-GR" sz="1600" dirty="0"/>
              <a:t>, Θεσσαλονίκη, 2007/2010.</a:t>
            </a:r>
          </a:p>
          <a:p>
            <a:pPr marL="0" indent="0">
              <a:buNone/>
            </a:pPr>
            <a:r>
              <a:rPr lang="el-GR" sz="1600" dirty="0"/>
              <a:t> </a:t>
            </a:r>
            <a:r>
              <a:rPr lang="el-GR" sz="1600" dirty="0" smtClean="0"/>
              <a:t>6</a:t>
            </a:r>
            <a:r>
              <a:rPr lang="el-GR" sz="1600" dirty="0"/>
              <a:t>. </a:t>
            </a:r>
            <a:r>
              <a:rPr lang="pt-BR" sz="1600" dirty="0"/>
              <a:t>Campbell NA</a:t>
            </a:r>
            <a:r>
              <a:rPr lang="el-GR" sz="1600" dirty="0"/>
              <a:t>, </a:t>
            </a:r>
            <a:r>
              <a:rPr lang="pt-BR" sz="1600" dirty="0"/>
              <a:t>Reece JB</a:t>
            </a:r>
            <a:r>
              <a:rPr lang="el-GR" sz="1600" dirty="0"/>
              <a:t>. </a:t>
            </a:r>
            <a:r>
              <a:rPr lang="el-GR" sz="1600" i="1" dirty="0"/>
              <a:t>Βιολογία</a:t>
            </a:r>
            <a:r>
              <a:rPr lang="el-GR" sz="1600" dirty="0"/>
              <a:t>, τόμος Ι. 8</a:t>
            </a:r>
            <a:r>
              <a:rPr lang="el-GR" sz="1600" baseline="30000" dirty="0"/>
              <a:t>η</a:t>
            </a:r>
            <a:r>
              <a:rPr lang="el-GR" sz="1600" dirty="0"/>
              <a:t> έκδοση, Πανεπιστημιακές Εκδόσεις Κρήτης, Ηράκλειο, 2010</a:t>
            </a:r>
            <a:r>
              <a:rPr lang="el-GR" sz="1600" dirty="0" smtClean="0"/>
              <a:t>.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Παπαδόπουλος,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Γ. Βιοχημεία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- Αρχές Βιοτεχνολογίας. 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http://eclass.teiep.gr/courses/TEXG129/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Αντώνιος Σακελλάριος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Ένζυμα: Αλκαλική </a:t>
            </a:r>
            <a:r>
              <a:rPr lang="el-GR" dirty="0" err="1"/>
              <a:t>φωσφατάση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539552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/>
              <a:t>Βιοχημεία - Αρχές </a:t>
            </a:r>
            <a:r>
              <a:rPr lang="el-GR" b="1" dirty="0" smtClean="0"/>
              <a:t>Βιοτεχνολογίας</a:t>
            </a:r>
            <a:endParaRPr lang="en-US" b="1" dirty="0" smtClean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 smtClean="0"/>
              <a:t>4:</a:t>
            </a:r>
            <a:r>
              <a:rPr lang="en-US" sz="2800" dirty="0" smtClean="0"/>
              <a:t> </a:t>
            </a:r>
            <a:r>
              <a:rPr lang="el-GR" sz="2800" dirty="0"/>
              <a:t>Ένζυμα: Αλκαλική </a:t>
            </a:r>
            <a:r>
              <a:rPr lang="el-GR" sz="2800" dirty="0" err="1" smtClean="0"/>
              <a:t>φωσφατάση</a:t>
            </a:r>
            <a:endParaRPr lang="el-GR" sz="2800" dirty="0" smtClean="0"/>
          </a:p>
          <a:p>
            <a:pPr algn="l"/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Γεώργιος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Παπαδόπουλος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Ένζυμα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1600" dirty="0"/>
              <a:t>Τα ένζυμα (</a:t>
            </a:r>
            <a:r>
              <a:rPr lang="el-GR" sz="1600" i="1" dirty="0"/>
              <a:t>εν τη ζύμη</a:t>
            </a:r>
            <a:r>
              <a:rPr lang="el-GR" sz="1600" dirty="0"/>
              <a:t>) είναι βιολογικοί καταλύτες οι οποίοι ανακαλύφθηκαν πρώτα σε </a:t>
            </a:r>
            <a:r>
              <a:rPr lang="el-GR" sz="1600" dirty="0" smtClean="0"/>
              <a:t>εκχυλίσματα </a:t>
            </a:r>
            <a:r>
              <a:rPr lang="el-GR" sz="1600" dirty="0"/>
              <a:t>ζύμης (μαγιάς). </a:t>
            </a:r>
            <a:endParaRPr lang="el-GR" sz="1600" dirty="0" smtClean="0"/>
          </a:p>
          <a:p>
            <a:pPr>
              <a:spcBef>
                <a:spcPts val="600"/>
              </a:spcBef>
            </a:pPr>
            <a:r>
              <a:rPr lang="el-GR" sz="1600" dirty="0" smtClean="0"/>
              <a:t>Επιδεικνύουν </a:t>
            </a:r>
            <a:r>
              <a:rPr lang="el-GR" sz="1600" i="1" dirty="0"/>
              <a:t>μεγάλη ταχύτητα, εξειδίκευση</a:t>
            </a:r>
            <a:r>
              <a:rPr lang="el-GR" sz="1600" dirty="0"/>
              <a:t>, και </a:t>
            </a:r>
            <a:r>
              <a:rPr lang="el-GR" sz="1600" i="1" dirty="0"/>
              <a:t>αναστολή από συγκεκριμένες ουσίες</a:t>
            </a:r>
            <a:r>
              <a:rPr lang="el-GR" sz="1600" dirty="0"/>
              <a:t> (π.χ. διάφορα δηλητήρια!). </a:t>
            </a:r>
            <a:endParaRPr lang="el-GR" sz="1600" dirty="0" smtClean="0"/>
          </a:p>
          <a:p>
            <a:pPr>
              <a:spcBef>
                <a:spcPts val="600"/>
              </a:spcBef>
            </a:pPr>
            <a:r>
              <a:rPr lang="el-GR" sz="1600" dirty="0" smtClean="0"/>
              <a:t>Υπολογίζεται </a:t>
            </a:r>
            <a:r>
              <a:rPr lang="el-GR" sz="1600" dirty="0"/>
              <a:t>ότι η μεγάλη πλειοψηφία των γονιδίων στους ζωντανούς οργανισμούς </a:t>
            </a:r>
            <a:r>
              <a:rPr lang="el-GR" sz="1600" dirty="0" smtClean="0"/>
              <a:t>κωδικοποιεί </a:t>
            </a:r>
            <a:r>
              <a:rPr lang="el-GR" sz="1600" dirty="0"/>
              <a:t>για ένζυμα. </a:t>
            </a:r>
            <a:endParaRPr lang="el-GR" sz="1600" dirty="0" smtClean="0"/>
          </a:p>
          <a:p>
            <a:pPr>
              <a:spcBef>
                <a:spcPts val="600"/>
              </a:spcBef>
            </a:pPr>
            <a:r>
              <a:rPr lang="el-GR" sz="1600" dirty="0" smtClean="0"/>
              <a:t>Από </a:t>
            </a:r>
            <a:r>
              <a:rPr lang="el-GR" sz="1600" dirty="0"/>
              <a:t>τις περίπου 23.000 γονίδια που περιέχουν οι ανώτεροι ζωντανοί οργανισμοί (φυτά, ζώα) υπολογίζεται ότι η πλειοψηφία τους </a:t>
            </a:r>
            <a:r>
              <a:rPr lang="el-GR" sz="1600" dirty="0"/>
              <a:t>κωδικοποιεί </a:t>
            </a:r>
            <a:r>
              <a:rPr lang="el-GR" sz="1600" dirty="0" smtClean="0"/>
              <a:t>ένζυμα</a:t>
            </a:r>
            <a:r>
              <a:rPr lang="el-GR" sz="1600" dirty="0"/>
              <a:t>. </a:t>
            </a:r>
            <a:endParaRPr lang="el-GR" sz="1600" dirty="0" smtClean="0"/>
          </a:p>
          <a:p>
            <a:pPr>
              <a:spcBef>
                <a:spcPts val="600"/>
              </a:spcBef>
            </a:pPr>
            <a:r>
              <a:rPr lang="el-GR" sz="1600" dirty="0" smtClean="0"/>
              <a:t>Έτσι </a:t>
            </a:r>
            <a:r>
              <a:rPr lang="el-GR" sz="1600" dirty="0"/>
              <a:t>ώστε κάθε χημική αντίδραση στους ζωντανούς οργανισμούς καταλύεται από ένα ειδικό ένζυμο, διαφορετικό από όλα τα άλλα. </a:t>
            </a:r>
            <a:endParaRPr lang="el-GR" sz="1600" dirty="0" smtClean="0"/>
          </a:p>
          <a:p>
            <a:pPr>
              <a:spcBef>
                <a:spcPts val="600"/>
              </a:spcBef>
            </a:pPr>
            <a:r>
              <a:rPr lang="el-GR" sz="1600" i="1" dirty="0" smtClean="0"/>
              <a:t>Αυτή </a:t>
            </a:r>
            <a:r>
              <a:rPr lang="el-GR" sz="1600" i="1" dirty="0"/>
              <a:t>η κατάλυση σημαίνει επιτάχυνση της αντίδρασης σε σχέση με αυτή που δεν καταλύεται από ένζυμο κατά 1.000.000 μέχρι και 10</a:t>
            </a:r>
            <a:r>
              <a:rPr lang="el-GR" sz="1600" i="1" baseline="30000" dirty="0"/>
              <a:t>17</a:t>
            </a:r>
            <a:r>
              <a:rPr lang="el-GR" sz="1600" i="1" dirty="0"/>
              <a:t>, κάτι το πραγματικά ασύλληπτο. Χωρίς τα ένζυμα η ζωή όπως τη γνωρίζουμε δεν θα μπορούσε να υπάρχει!</a:t>
            </a:r>
            <a:r>
              <a:rPr lang="el-GR" sz="1600" dirty="0"/>
              <a:t> </a:t>
            </a:r>
            <a:endParaRPr lang="el-GR" sz="1600" dirty="0" smtClean="0"/>
          </a:p>
          <a:p>
            <a:pPr>
              <a:spcBef>
                <a:spcPts val="600"/>
              </a:spcBef>
            </a:pPr>
            <a:r>
              <a:rPr lang="el-GR" sz="1600" dirty="0" smtClean="0"/>
              <a:t>Η </a:t>
            </a:r>
            <a:r>
              <a:rPr lang="el-GR" sz="1600" dirty="0"/>
              <a:t>πολύ μεγάλη πλειοψηφία των ενζύμων (&gt;95 %) είναι πρωτεΐνες. Αυτό επέτρεψε να γίνουν σχετικά γρήγορα βήματα στη κατανόηση της λειτουργίας τους.</a:t>
            </a:r>
          </a:p>
          <a:p>
            <a:pPr>
              <a:spcBef>
                <a:spcPts val="600"/>
              </a:spcBef>
            </a:pPr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81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ταχύτητα αντίδρασης των ενζύμων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19872" y="1333500"/>
            <a:ext cx="5266928" cy="3771636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Η ταχύτητα αντίδρασης των ενζύμων επιδεικνύει </a:t>
            </a:r>
            <a:r>
              <a:rPr lang="el-GR" i="1" dirty="0"/>
              <a:t>κορεσμό</a:t>
            </a:r>
            <a:r>
              <a:rPr lang="el-GR" dirty="0"/>
              <a:t>, δηλαδή, σε πολύ υψηλές συγκεντρώσεις αντιδρώντων (που για τα ένζυμα ονομάζονται </a:t>
            </a:r>
            <a:r>
              <a:rPr lang="el-GR" i="1" dirty="0"/>
              <a:t>υποστρώματα</a:t>
            </a:r>
            <a:r>
              <a:rPr lang="el-GR" dirty="0"/>
              <a:t>), η αρχική ταχύτητα της αντίδρασης αυξάνεται ελάχιστα, όσο και να αυξηθεί η συγκέντρωση του υποστρώματος, όπως φαίνεται στην Εικόνα 1.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μέγιστη ταχύτητα του ενζύμου, σε άπειρη συγκέντρωση αντιδρώντων, ονομάζεται </a:t>
            </a:r>
            <a:r>
              <a:rPr lang="en-US" i="1" dirty="0" err="1"/>
              <a:t>V</a:t>
            </a:r>
            <a:r>
              <a:rPr lang="en-US" baseline="-25000" dirty="0" err="1"/>
              <a:t>max</a:t>
            </a:r>
            <a:r>
              <a:rPr lang="el-GR" dirty="0"/>
              <a:t>. Η ταχύτητα του ενζύμου είναι στο μισό της </a:t>
            </a:r>
            <a:r>
              <a:rPr lang="en-US" i="1" dirty="0" err="1"/>
              <a:t>V</a:t>
            </a:r>
            <a:r>
              <a:rPr lang="en-US" baseline="-25000" dirty="0" err="1"/>
              <a:t>max</a:t>
            </a:r>
            <a:r>
              <a:rPr lang="el-GR" dirty="0"/>
              <a:t> όταν [</a:t>
            </a:r>
            <a:r>
              <a:rPr lang="en-US" dirty="0"/>
              <a:t>S</a:t>
            </a:r>
            <a:r>
              <a:rPr lang="el-GR" dirty="0"/>
              <a:t>] = </a:t>
            </a:r>
            <a:r>
              <a:rPr lang="en-US" i="1" dirty="0"/>
              <a:t>K</a:t>
            </a:r>
            <a:r>
              <a:rPr lang="en-US" baseline="-25000" dirty="0"/>
              <a:t>M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3301" r="21367" b="37623"/>
          <a:stretch/>
        </p:blipFill>
        <p:spPr bwMode="auto">
          <a:xfrm>
            <a:off x="380983" y="1777380"/>
            <a:ext cx="307690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62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Εξίσωση </a:t>
            </a:r>
            <a:r>
              <a:rPr lang="en-US" dirty="0" err="1"/>
              <a:t>Michaelis-Menten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065412"/>
            <a:ext cx="8229600" cy="3312368"/>
          </a:xfrm>
        </p:spPr>
        <p:txBody>
          <a:bodyPr>
            <a:normAutofit fontScale="47500" lnSpcReduction="20000"/>
          </a:bodyPr>
          <a:lstStyle/>
          <a:p>
            <a:r>
              <a:rPr lang="el-GR" dirty="0"/>
              <a:t>Η </a:t>
            </a:r>
            <a:r>
              <a:rPr lang="en-US" i="1" dirty="0"/>
              <a:t>K</a:t>
            </a:r>
            <a:r>
              <a:rPr lang="en-US" baseline="-25000" dirty="0"/>
              <a:t>M</a:t>
            </a:r>
            <a:r>
              <a:rPr lang="el-GR" dirty="0"/>
              <a:t> αντιπροσωπεύει μια σύνθετη σταθερά διάστασης, και είναι πολύ βολικό να σκεφτόμαστε τη ως τη συγγένεια του ενζύμου για το υπόστρωμα (</a:t>
            </a:r>
            <a:r>
              <a:rPr lang="el-GR" i="1" dirty="0"/>
              <a:t>μικρή  τιμή</a:t>
            </a:r>
            <a:r>
              <a:rPr lang="el-GR" dirty="0"/>
              <a:t> </a:t>
            </a:r>
            <a:r>
              <a:rPr lang="en-US" i="1" dirty="0"/>
              <a:t>K</a:t>
            </a:r>
            <a:r>
              <a:rPr lang="en-US" baseline="-25000" dirty="0"/>
              <a:t>M</a:t>
            </a:r>
            <a:r>
              <a:rPr lang="en-US" dirty="0"/>
              <a:t> </a:t>
            </a:r>
            <a:r>
              <a:rPr lang="el-GR" i="1" dirty="0"/>
              <a:t>σημαίνει μεγάλη συγγένεια, δηλαδή ότι το ένζυμο έχει τη μισή από τη μέγιστη ταχύτητά του σε μικρές σχετικά συγκεντρώσεις υποστρώματος</a:t>
            </a:r>
            <a:r>
              <a:rPr lang="el-GR" dirty="0"/>
              <a:t>, </a:t>
            </a:r>
            <a:r>
              <a:rPr lang="el-GR" i="1" dirty="0"/>
              <a:t>ενώ μεγάλη τιμή</a:t>
            </a:r>
            <a:r>
              <a:rPr lang="el-GR" dirty="0"/>
              <a:t> </a:t>
            </a:r>
            <a:r>
              <a:rPr lang="en-US" i="1" dirty="0"/>
              <a:t>K</a:t>
            </a:r>
            <a:r>
              <a:rPr lang="en-US" baseline="-25000" dirty="0"/>
              <a:t>M</a:t>
            </a:r>
            <a:r>
              <a:rPr lang="en-US" dirty="0"/>
              <a:t> </a:t>
            </a:r>
            <a:r>
              <a:rPr lang="el-GR" i="1" dirty="0"/>
              <a:t>το αντίθετο</a:t>
            </a:r>
            <a:r>
              <a:rPr lang="el-GR" dirty="0"/>
              <a:t>). </a:t>
            </a:r>
          </a:p>
          <a:p>
            <a:r>
              <a:rPr lang="el-GR" dirty="0" smtClean="0"/>
              <a:t>Στην </a:t>
            </a:r>
            <a:r>
              <a:rPr lang="el-GR" dirty="0"/>
              <a:t>πιο πάνω εξίσωση συνειδητοποιούμε ότι </a:t>
            </a:r>
            <a:endParaRPr lang="el-GR" dirty="0" smtClean="0"/>
          </a:p>
          <a:p>
            <a:r>
              <a:rPr lang="el-GR" dirty="0" smtClean="0"/>
              <a:t>α</a:t>
            </a:r>
            <a:r>
              <a:rPr lang="el-GR" dirty="0"/>
              <a:t>. αν [</a:t>
            </a:r>
            <a:r>
              <a:rPr lang="en-US" dirty="0"/>
              <a:t>S</a:t>
            </a:r>
            <a:r>
              <a:rPr lang="el-GR" dirty="0"/>
              <a:t>] &gt;&gt;  </a:t>
            </a:r>
            <a:r>
              <a:rPr lang="en-US" i="1" dirty="0"/>
              <a:t>K</a:t>
            </a:r>
            <a:r>
              <a:rPr lang="en-US" baseline="-25000" dirty="0"/>
              <a:t>M</a:t>
            </a:r>
            <a:r>
              <a:rPr lang="el-GR" dirty="0"/>
              <a:t> , τότε </a:t>
            </a:r>
            <a:r>
              <a:rPr lang="en-US" i="1" dirty="0"/>
              <a:t>V</a:t>
            </a:r>
            <a:r>
              <a:rPr lang="el-GR" baseline="-25000" dirty="0"/>
              <a:t>0</a:t>
            </a:r>
            <a:r>
              <a:rPr lang="el-GR" dirty="0"/>
              <a:t> ≈ </a:t>
            </a:r>
            <a:r>
              <a:rPr lang="en-US" i="1" dirty="0" err="1"/>
              <a:t>V</a:t>
            </a:r>
            <a:r>
              <a:rPr lang="en-US" baseline="-25000" dirty="0" err="1"/>
              <a:t>max</a:t>
            </a:r>
            <a:r>
              <a:rPr lang="el-GR" dirty="0"/>
              <a:t>, ενώ </a:t>
            </a:r>
          </a:p>
          <a:p>
            <a:r>
              <a:rPr lang="el-GR" dirty="0" smtClean="0"/>
              <a:t>β</a:t>
            </a:r>
            <a:r>
              <a:rPr lang="el-GR" dirty="0"/>
              <a:t>. αν [</a:t>
            </a:r>
            <a:r>
              <a:rPr lang="en-US" dirty="0"/>
              <a:t>S</a:t>
            </a:r>
            <a:r>
              <a:rPr lang="el-GR" dirty="0"/>
              <a:t>] =  </a:t>
            </a:r>
            <a:r>
              <a:rPr lang="en-US" i="1" dirty="0"/>
              <a:t>K</a:t>
            </a:r>
            <a:r>
              <a:rPr lang="en-US" baseline="-25000" dirty="0"/>
              <a:t>M</a:t>
            </a:r>
            <a:r>
              <a:rPr lang="el-GR" dirty="0"/>
              <a:t> , τότε </a:t>
            </a:r>
            <a:r>
              <a:rPr lang="en-US" i="1" dirty="0"/>
              <a:t>V</a:t>
            </a:r>
            <a:r>
              <a:rPr lang="el-GR" baseline="-25000" dirty="0"/>
              <a:t>0</a:t>
            </a:r>
            <a:r>
              <a:rPr lang="el-GR" dirty="0"/>
              <a:t> = ½ </a:t>
            </a:r>
            <a:r>
              <a:rPr lang="en-US" i="1" dirty="0" err="1"/>
              <a:t>V</a:t>
            </a:r>
            <a:r>
              <a:rPr lang="en-US" baseline="-25000" dirty="0" err="1"/>
              <a:t>max</a:t>
            </a:r>
            <a:r>
              <a:rPr lang="el-GR" dirty="0"/>
              <a:t>, όπως άλλωστε ορίστηκε η σταθερά </a:t>
            </a:r>
            <a:r>
              <a:rPr lang="en-US" i="1" dirty="0"/>
              <a:t>K</a:t>
            </a:r>
            <a:r>
              <a:rPr lang="en-US" baseline="-25000" dirty="0"/>
              <a:t>M</a:t>
            </a:r>
            <a:r>
              <a:rPr lang="el-GR" dirty="0"/>
              <a:t>. </a:t>
            </a:r>
          </a:p>
          <a:p>
            <a:r>
              <a:rPr lang="el-GR" dirty="0" smtClean="0"/>
              <a:t>Τέλος</a:t>
            </a:r>
            <a:r>
              <a:rPr lang="el-GR" dirty="0"/>
              <a:t>, γ. αν [</a:t>
            </a:r>
            <a:r>
              <a:rPr lang="en-US" dirty="0"/>
              <a:t>S</a:t>
            </a:r>
            <a:r>
              <a:rPr lang="el-GR" dirty="0"/>
              <a:t>] &lt;&lt; </a:t>
            </a:r>
            <a:r>
              <a:rPr lang="en-US" i="1" dirty="0"/>
              <a:t>K</a:t>
            </a:r>
            <a:r>
              <a:rPr lang="en-US" baseline="-25000" dirty="0"/>
              <a:t>M</a:t>
            </a:r>
            <a:r>
              <a:rPr lang="el-GR" dirty="0"/>
              <a:t> , τότε [</a:t>
            </a:r>
            <a:r>
              <a:rPr lang="en-US" dirty="0"/>
              <a:t>S</a:t>
            </a:r>
            <a:r>
              <a:rPr lang="el-GR" dirty="0"/>
              <a:t>] + </a:t>
            </a:r>
            <a:r>
              <a:rPr lang="en-US" i="1" dirty="0"/>
              <a:t>K</a:t>
            </a:r>
            <a:r>
              <a:rPr lang="en-US" baseline="-25000" dirty="0"/>
              <a:t>M</a:t>
            </a:r>
            <a:r>
              <a:rPr lang="en-US" dirty="0"/>
              <a:t> </a:t>
            </a:r>
            <a:r>
              <a:rPr lang="el-GR" dirty="0"/>
              <a:t>≈</a:t>
            </a:r>
            <a:r>
              <a:rPr lang="el-GR" i="1" dirty="0"/>
              <a:t> </a:t>
            </a:r>
            <a:r>
              <a:rPr lang="en-US" i="1" dirty="0"/>
              <a:t>K</a:t>
            </a:r>
            <a:r>
              <a:rPr lang="en-US" baseline="-25000" dirty="0"/>
              <a:t>M</a:t>
            </a:r>
            <a:r>
              <a:rPr lang="el-GR" dirty="0"/>
              <a:t> , οπότε, </a:t>
            </a:r>
            <a:r>
              <a:rPr lang="en-US" i="1" dirty="0"/>
              <a:t>V</a:t>
            </a:r>
            <a:r>
              <a:rPr lang="el-GR" baseline="-25000" dirty="0"/>
              <a:t>0</a:t>
            </a:r>
            <a:r>
              <a:rPr lang="el-GR" dirty="0"/>
              <a:t> = </a:t>
            </a:r>
            <a:r>
              <a:rPr lang="en-US" i="1" dirty="0" err="1"/>
              <a:t>V</a:t>
            </a:r>
            <a:r>
              <a:rPr lang="en-US" baseline="-25000" dirty="0" err="1"/>
              <a:t>max</a:t>
            </a:r>
            <a:r>
              <a:rPr lang="el-GR" dirty="0"/>
              <a:t> ∙[</a:t>
            </a:r>
            <a:r>
              <a:rPr lang="en-US" dirty="0"/>
              <a:t>S</a:t>
            </a:r>
            <a:r>
              <a:rPr lang="el-GR" dirty="0"/>
              <a:t>]/</a:t>
            </a:r>
            <a:r>
              <a:rPr lang="en-US" i="1" dirty="0"/>
              <a:t>K</a:t>
            </a:r>
            <a:r>
              <a:rPr lang="en-US" baseline="-25000" dirty="0"/>
              <a:t>M</a:t>
            </a:r>
            <a:r>
              <a:rPr lang="el-GR" dirty="0"/>
              <a:t>. Αυτή η τελευταία περίπτωση αφορά τις μικρές συγκεντρώσεις υποστρώματος, όπου η μεταβολή της αρχικής ταχύτητας ως συνάρτηση της συγκέντρωσης του υποστρώματος είναι σχεδόν γραμμική. Αν προσέξουμε τη καμπύλη στην Εικόνα 1 σε πολύ μικρές τιμές [</a:t>
            </a:r>
            <a:r>
              <a:rPr lang="en-US" dirty="0"/>
              <a:t>S</a:t>
            </a:r>
            <a:r>
              <a:rPr lang="el-GR" dirty="0"/>
              <a:t>] θα δούμε ότι όντως μοιάζει με ευθεία γραμμή που διέρχεται από το μηδέν σε εκείνη τη περιοχή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73324"/>
            <a:ext cx="321785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49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ταχύτητα αντίδρασης των ενζύμων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Σε </a:t>
            </a:r>
            <a:r>
              <a:rPr lang="el-GR" dirty="0"/>
              <a:t>φυσιολογικές καταστάσεις τα ένζυμα έχουν τουλάχιστον τη μισή της μέγιστης δυνατής ταχύτητάς </a:t>
            </a:r>
            <a:r>
              <a:rPr lang="el-GR" dirty="0" smtClean="0"/>
              <a:t>τους</a:t>
            </a:r>
          </a:p>
          <a:p>
            <a:r>
              <a:rPr lang="el-GR" dirty="0"/>
              <a:t>Αρκετά ένζυμα απαιτούν προσθετικές ομάδες ή/και συνένζυμα ή/και </a:t>
            </a:r>
            <a:r>
              <a:rPr lang="el-GR" dirty="0" err="1"/>
              <a:t>συμπαράγοντες</a:t>
            </a:r>
            <a:r>
              <a:rPr lang="el-GR" dirty="0"/>
              <a:t>. </a:t>
            </a:r>
            <a:endParaRPr lang="el-GR" dirty="0" smtClean="0"/>
          </a:p>
          <a:p>
            <a:r>
              <a:rPr lang="el-GR" dirty="0" smtClean="0"/>
              <a:t>Τα </a:t>
            </a:r>
            <a:r>
              <a:rPr lang="el-GR" dirty="0"/>
              <a:t>συνένζυμα είναι βιταμίνες ή παράγωγα βιταμινών απαραίτητα για τη λειτουργία συγκεκριμένων ενζύμων. Υπάρχουν επίσης ένζυμα που απαιτούν διάφορους άλλους </a:t>
            </a:r>
            <a:r>
              <a:rPr lang="el-GR" dirty="0" err="1"/>
              <a:t>συμπαράγοντες</a:t>
            </a:r>
            <a:r>
              <a:rPr lang="el-GR" dirty="0"/>
              <a:t>, κατά κύριο λόγο μεταλλικά κατιόντα, για να λειτουργήσουν.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696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Συμπαράγοντες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α) Προσθετικές ομάδες : σταθερά συνδεδεμένες με την πρωτεΐνη, π.χ. στην </a:t>
            </a:r>
            <a:r>
              <a:rPr lang="el-GR" dirty="0" err="1"/>
              <a:t>αιμοπρωτεϊνική</a:t>
            </a:r>
            <a:r>
              <a:rPr lang="el-GR" dirty="0"/>
              <a:t> </a:t>
            </a:r>
            <a:r>
              <a:rPr lang="el-GR" dirty="0" err="1"/>
              <a:t>υπεροξειδάση</a:t>
            </a:r>
            <a:r>
              <a:rPr lang="el-GR" dirty="0"/>
              <a:t> η προσθετική ομάδα είναι η </a:t>
            </a:r>
            <a:r>
              <a:rPr lang="el-GR" dirty="0" err="1"/>
              <a:t>αίμη</a:t>
            </a:r>
            <a:r>
              <a:rPr lang="el-GR" dirty="0"/>
              <a:t>. </a:t>
            </a:r>
          </a:p>
          <a:p>
            <a:r>
              <a:rPr lang="el-GR" dirty="0"/>
              <a:t>β) Συνένζυμα : μικρά μόρια σταθερά στην θέρμανση, χαλαρή σύνδεση. Το </a:t>
            </a:r>
            <a:r>
              <a:rPr lang="el-GR" dirty="0" err="1"/>
              <a:t>ολοένζυμο</a:t>
            </a:r>
            <a:r>
              <a:rPr lang="el-GR" dirty="0"/>
              <a:t> αποτελείται από το </a:t>
            </a:r>
            <a:r>
              <a:rPr lang="el-GR" dirty="0" err="1"/>
              <a:t>αποένζυμο</a:t>
            </a:r>
            <a:r>
              <a:rPr lang="el-GR" dirty="0"/>
              <a:t> και το συνένζυμο. </a:t>
            </a:r>
          </a:p>
          <a:p>
            <a:r>
              <a:rPr lang="el-GR" dirty="0"/>
              <a:t>γ) Μεταλλικοί </a:t>
            </a:r>
            <a:r>
              <a:rPr lang="el-GR" dirty="0" err="1"/>
              <a:t>ενεργοποιητές</a:t>
            </a:r>
            <a:r>
              <a:rPr lang="el-GR" dirty="0"/>
              <a:t> : Δισθενή ή μονοσθενή ιόντα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2241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1388</TotalTime>
  <Words>885</Words>
  <Application>Microsoft Office PowerPoint</Application>
  <PresentationFormat>Προβολή στην οθόνη (16:10)</PresentationFormat>
  <Paragraphs>92</Paragraphs>
  <Slides>15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Βιοχημεία - Αρχές Βιοτεχνολογίας</vt:lpstr>
      <vt:lpstr>Παρουσίαση του PowerPoint</vt:lpstr>
      <vt:lpstr>Άδειες Χρήσης</vt:lpstr>
      <vt:lpstr>Χρηματοδότηση</vt:lpstr>
      <vt:lpstr>Ένζυμα </vt:lpstr>
      <vt:lpstr>Η ταχύτητα αντίδρασης των ενζύμων</vt:lpstr>
      <vt:lpstr>Εξίσωση Michaelis-Menten</vt:lpstr>
      <vt:lpstr>Η ταχύτητα αντίδρασης των ενζύμων</vt:lpstr>
      <vt:lpstr>Συμπαράγοντες 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cosine</cp:lastModifiedBy>
  <cp:revision>179</cp:revision>
  <dcterms:created xsi:type="dcterms:W3CDTF">2012-09-06T09:03:05Z</dcterms:created>
  <dcterms:modified xsi:type="dcterms:W3CDTF">2015-11-20T17:59:34Z</dcterms:modified>
</cp:coreProperties>
</file>