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290" r:id="rId23"/>
    <p:sldId id="291" r:id="rId24"/>
    <p:sldId id="292" r:id="rId25"/>
    <p:sldId id="293" r:id="rId26"/>
    <p:sldId id="307" r:id="rId27"/>
    <p:sldId id="295" r:id="rId28"/>
    <p:sldId id="280" r:id="rId29"/>
  </p:sldIdLst>
  <p:sldSz cx="9144000" cy="5715000" type="screen16x10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1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6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527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546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82001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8987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7946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0312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912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52453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4076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4004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58063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60824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66477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0709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schemeClr val="bg1"/>
                </a:solidFill>
              </a:rPr>
              <a:t>Διοικητική των επιχειρήσεων – </a:t>
            </a:r>
            <a:r>
              <a:rPr lang="el-GR" sz="900" b="0" smtClean="0">
                <a:solidFill>
                  <a:schemeClr val="bg1"/>
                </a:solidFill>
              </a:rPr>
              <a:t>προγραμματισμός</a:t>
            </a:r>
            <a:r>
              <a:rPr lang="el-GR" sz="900" b="0" baseline="0" smtClean="0">
                <a:solidFill>
                  <a:schemeClr val="bg1"/>
                </a:solidFill>
              </a:rPr>
              <a:t>,</a:t>
            </a:r>
            <a:r>
              <a:rPr lang="el-GR" sz="900" smtClean="0">
                <a:solidFill>
                  <a:schemeClr val="bg1"/>
                </a:solidFill>
              </a:rPr>
              <a:t> τμήμα λογιστικής και χρηματοοικονομικής,</a:t>
            </a:r>
            <a:r>
              <a:rPr lang="el-GR" sz="900" baseline="0" smtClean="0">
                <a:solidFill>
                  <a:schemeClr val="bg1"/>
                </a:solidFill>
              </a:rPr>
              <a:t> </a:t>
            </a:r>
            <a:r>
              <a:rPr lang="el-GR" sz="900" smtClean="0">
                <a:solidFill>
                  <a:schemeClr val="bg1"/>
                </a:solidFill>
              </a:rPr>
              <a:t>ΤΕΙ ΗΠΕΙΡΟΥ </a:t>
            </a:r>
            <a:r>
              <a:rPr lang="el-GR" sz="900" b="1" smtClean="0">
                <a:solidFill>
                  <a:schemeClr val="bg1"/>
                </a:solidFill>
              </a:rPr>
              <a:t>- Ανοιχτά Ακαδημαϊκά Μαθήματα στο ΤΕΙ </a:t>
            </a:r>
            <a:r>
              <a:rPr lang="el-GR" sz="1000" b="1" smtClean="0">
                <a:solidFill>
                  <a:schemeClr val="bg1"/>
                </a:solidFill>
              </a:rPr>
              <a:t>Ηπείρου</a:t>
            </a:r>
            <a:endParaRPr lang="el-GR" sz="10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</a:t>
            </a:r>
            <a:r>
              <a:rPr lang="en-US" sz="2800"/>
              <a:t>7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l-GR" sz="2800"/>
              <a:t> </a:t>
            </a:r>
            <a:r>
              <a:rPr lang="el-GR" sz="2800" b="1" smtClean="0"/>
              <a:t>Προγραμματισμός</a:t>
            </a:r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>Σχήµα 1. Η σύνδεση του Προγραµµατισµού µε τις 3 υπόλοιπες Διοικητικές Λειτουργίες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229600" cy="4455682"/>
          </a:xfrm>
        </p:spPr>
        <p:txBody>
          <a:bodyPr>
            <a:normAutofit/>
          </a:bodyPr>
          <a:lstStyle/>
          <a:p>
            <a:endParaRPr lang="en-US" smtClean="0"/>
          </a:p>
          <a:p>
            <a:endParaRPr lang="el-GR"/>
          </a:p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963" y="1379450"/>
            <a:ext cx="5922073" cy="377349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75856" y="5241939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370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n-US" smtClean="0"/>
              <a:t/>
            </a:r>
            <a:br>
              <a:rPr lang="en-US" smtClean="0"/>
            </a:br>
            <a:r>
              <a:rPr lang="el-GR" smtClean="0"/>
              <a:t>Στην </a:t>
            </a:r>
            <a:r>
              <a:rPr lang="el-GR"/>
              <a:t>Πράξη: γιατί οι µάνατζερ χρειάζονται τον προγραµµατισµό;</a:t>
            </a: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229600" cy="4455682"/>
          </a:xfrm>
        </p:spPr>
        <p:txBody>
          <a:bodyPr>
            <a:normAutofit fontScale="85000" lnSpcReduction="10000"/>
          </a:bodyPr>
          <a:lstStyle/>
          <a:p>
            <a:endParaRPr lang="en-US" smtClean="0"/>
          </a:p>
          <a:p>
            <a:r>
              <a:rPr lang="el-GR"/>
              <a:t>1.	Ο προγραµµατισµός οδηγεί σε συντονισµένη προσπάθεια</a:t>
            </a:r>
          </a:p>
          <a:p>
            <a:r>
              <a:rPr lang="el-GR"/>
              <a:t>2.	Ο προγραµµατισµός περιορίζει την αβεβαιότητα</a:t>
            </a:r>
          </a:p>
          <a:p>
            <a:r>
              <a:rPr lang="el-GR"/>
              <a:t>3.	Ο προγραµµατισµός περιορίζει τις αλληλοεπικαλυπτόµενες και άσκοπες δραστηριότητες</a:t>
            </a:r>
          </a:p>
          <a:p>
            <a:r>
              <a:rPr lang="el-GR"/>
              <a:t>4.	Ο προγραµµατισµός αποκρυσταλλώνει τους στόχους ή τα πρότυπα που διευκολύνουν τον έλεγχο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738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>Σχήµα </a:t>
            </a:r>
            <a:r>
              <a:rPr lang="el-GR"/>
              <a:t>2. Η αναγκαιότητα του Προγραµµατισµού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229600" cy="4455682"/>
          </a:xfrm>
        </p:spPr>
        <p:txBody>
          <a:bodyPr>
            <a:normAutofit/>
          </a:bodyPr>
          <a:lstStyle/>
          <a:p>
            <a:endParaRPr lang="en-US" smtClean="0"/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1335054"/>
            <a:ext cx="5304762" cy="39619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03958" y="5230657"/>
            <a:ext cx="5139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</a:t>
            </a:r>
            <a:r>
              <a:rPr lang="en-US"/>
              <a:t>Robbins S., Decento D. </a:t>
            </a:r>
            <a:r>
              <a:rPr lang="el-GR"/>
              <a:t>και </a:t>
            </a:r>
            <a:r>
              <a:rPr lang="en-US"/>
              <a:t>Coulter M. 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302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/>
              <a:t>Η ΔΙΑΔΙΚΑΣΙΑ ΤΟΥ ΠΡΟΓΡΑΜΜΑΤΙΣΜΟΥ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229600" cy="4455682"/>
          </a:xfrm>
        </p:spPr>
        <p:txBody>
          <a:bodyPr>
            <a:normAutofit/>
          </a:bodyPr>
          <a:lstStyle/>
          <a:p>
            <a:endParaRPr lang="en-US" smtClean="0"/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7504" y="1564839"/>
            <a:ext cx="8856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800" smtClean="0"/>
              <a:t>Εστιάζει </a:t>
            </a:r>
            <a:r>
              <a:rPr lang="el-GR" sz="2800"/>
              <a:t>σε στόχους, δηλαδή σε συγκεκριµένα αποτελέσµατα ή επιθυµητές εκβάσεις που σκοπεύει να επιτύχει κανείς.</a:t>
            </a:r>
          </a:p>
          <a:p>
            <a:pPr algn="just"/>
            <a:endParaRPr lang="el-GR" sz="280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800" smtClean="0"/>
              <a:t>Δηµιουργεί ένα</a:t>
            </a:r>
            <a:r>
              <a:rPr lang="el-GR" sz="2800"/>
              <a:t>	σχέδιο</a:t>
            </a:r>
            <a:r>
              <a:rPr lang="el-GR" sz="2800" smtClean="0"/>
              <a:t>, δηλαδή µια δήλωση των επιλεγµένων µέσων για την επίτευξη των </a:t>
            </a:r>
            <a:r>
              <a:rPr lang="el-GR" sz="2800"/>
              <a:t>στόχων.</a:t>
            </a:r>
          </a:p>
        </p:txBody>
      </p:sp>
    </p:spTree>
    <p:extLst>
      <p:ext uri="{BB962C8B-B14F-4D97-AF65-F5344CB8AC3E}">
        <p14:creationId xmlns:p14="http://schemas.microsoft.com/office/powerpoint/2010/main" val="70510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4000"/>
              <a:t>Τα βασικά βήµατα της διαδικασίας του Προγραµµατισµού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229600" cy="4455682"/>
          </a:xfrm>
        </p:spPr>
        <p:txBody>
          <a:bodyPr>
            <a:normAutofit/>
          </a:bodyPr>
          <a:lstStyle/>
          <a:p>
            <a:endParaRPr lang="en-US" smtClean="0"/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0" y="1273324"/>
            <a:ext cx="9144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 algn="just" defTabSz="1019175">
              <a:buFont typeface="Arial" panose="020B0604020202020204" pitchFamily="34" charset="0"/>
              <a:buChar char="•"/>
            </a:pPr>
            <a:r>
              <a:rPr lang="el-GR" sz="2600" smtClean="0"/>
              <a:t>Καθορισµός στόχων: αναγνώριση επιθυµητών αποτελεσµάτων </a:t>
            </a:r>
            <a:r>
              <a:rPr lang="el-GR" sz="2600"/>
              <a:t>µε συγκεκριµένους </a:t>
            </a:r>
            <a:r>
              <a:rPr lang="el-GR" sz="2600" smtClean="0"/>
              <a:t>τρόπους </a:t>
            </a:r>
            <a:endParaRPr lang="el-GR" sz="260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600" smtClean="0"/>
              <a:t>Προσδιορισµός της υπάρχουσας κατάστασης σε </a:t>
            </a:r>
            <a:r>
              <a:rPr lang="el-GR" sz="2600"/>
              <a:t>σχέση	</a:t>
            </a:r>
            <a:r>
              <a:rPr lang="el-GR" sz="2600" smtClean="0"/>
              <a:t>µε τους στόχους: εκτίµηση των</a:t>
            </a:r>
            <a:r>
              <a:rPr lang="el-GR" sz="2600"/>
              <a:t>	τρεχόντων επιτευγµάτων σε σχέση µε τα επιθυµητά αποτελέσµατα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600" smtClean="0"/>
              <a:t>Ανάπτυξη </a:t>
            </a:r>
            <a:r>
              <a:rPr lang="el-GR" sz="2600"/>
              <a:t>προτάσεων σχετικά µε τις µελλοντικές συνθήκες: πρόβλεψη µελλοντικών γεγονότων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600" smtClean="0"/>
              <a:t>Ανάλυση </a:t>
            </a:r>
            <a:r>
              <a:rPr lang="el-GR" sz="2600"/>
              <a:t>εναλλακτικών λύσεων δράσης:  καταγραφή και εκτίµηση όλων των πιθανών δράσεων και επιλογή ενός σχεδίου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600" smtClean="0"/>
              <a:t>Εφαρµογή </a:t>
            </a:r>
            <a:r>
              <a:rPr lang="el-GR" sz="2600"/>
              <a:t>του σχεδίου και αξιολόγηση των αποτελεσµάτων.</a:t>
            </a:r>
          </a:p>
        </p:txBody>
      </p:sp>
    </p:spTree>
    <p:extLst>
      <p:ext uri="{BB962C8B-B14F-4D97-AF65-F5344CB8AC3E}">
        <p14:creationId xmlns:p14="http://schemas.microsoft.com/office/powerpoint/2010/main" val="409372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4000"/>
              <a:t>ΠΛΕΟΝΕΚΤΗΜΑΤΑ ΤΟΥ ΠΡΟΓΡΑΜΜΑΤΙΣΜΟΥ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229600" cy="4455682"/>
          </a:xfrm>
        </p:spPr>
        <p:txBody>
          <a:bodyPr>
            <a:normAutofit/>
          </a:bodyPr>
          <a:lstStyle/>
          <a:p>
            <a:endParaRPr lang="en-US" smtClean="0"/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259632" y="1273324"/>
            <a:ext cx="78843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 algn="just" defTabSz="1019175">
              <a:buFont typeface="Arial" panose="020B0604020202020204" pitchFamily="34" charset="0"/>
              <a:buChar char="•"/>
            </a:pPr>
            <a:r>
              <a:rPr lang="el-GR" sz="2800"/>
              <a:t>Βελτιώνει την εστίαση και την ευελιξία</a:t>
            </a:r>
          </a:p>
          <a:p>
            <a:pPr marL="268288" indent="-268288" algn="just" defTabSz="1019175">
              <a:buFont typeface="Arial" panose="020B0604020202020204" pitchFamily="34" charset="0"/>
              <a:buChar char="•"/>
            </a:pPr>
            <a:r>
              <a:rPr lang="el-GR" sz="2800" smtClean="0"/>
              <a:t>Βελτιώνει </a:t>
            </a:r>
            <a:r>
              <a:rPr lang="el-GR" sz="2800"/>
              <a:t>τον προσανατολισµό στη δράση</a:t>
            </a:r>
          </a:p>
          <a:p>
            <a:pPr marL="268288" indent="-268288" algn="just" defTabSz="1019175">
              <a:buFont typeface="Arial" panose="020B0604020202020204" pitchFamily="34" charset="0"/>
              <a:buChar char="•"/>
            </a:pPr>
            <a:r>
              <a:rPr lang="el-GR" sz="2800" smtClean="0"/>
              <a:t>Βελτιώνει </a:t>
            </a:r>
            <a:r>
              <a:rPr lang="el-GR" sz="2800"/>
              <a:t>το συντονισµό</a:t>
            </a:r>
          </a:p>
          <a:p>
            <a:pPr marL="268288" indent="-268288" algn="just" defTabSz="1019175">
              <a:buFont typeface="Arial" panose="020B0604020202020204" pitchFamily="34" charset="0"/>
              <a:buChar char="•"/>
            </a:pPr>
            <a:r>
              <a:rPr lang="el-GR" sz="2800" smtClean="0"/>
              <a:t>Βελτιώνει </a:t>
            </a:r>
            <a:r>
              <a:rPr lang="el-GR" sz="2800"/>
              <a:t>τον έλεγχο</a:t>
            </a:r>
          </a:p>
          <a:p>
            <a:pPr marL="268288" indent="-268288" algn="just" defTabSz="1019175">
              <a:buFont typeface="Arial" panose="020B0604020202020204" pitchFamily="34" charset="0"/>
              <a:buChar char="•"/>
            </a:pPr>
            <a:r>
              <a:rPr lang="el-GR" sz="2800" smtClean="0"/>
              <a:t>Βελτιώνει </a:t>
            </a:r>
            <a:r>
              <a:rPr lang="el-GR" sz="2800"/>
              <a:t>τη διαχείριση του χρόνου</a:t>
            </a:r>
          </a:p>
        </p:txBody>
      </p:sp>
    </p:spTree>
    <p:extLst>
      <p:ext uri="{BB962C8B-B14F-4D97-AF65-F5344CB8AC3E}">
        <p14:creationId xmlns:p14="http://schemas.microsoft.com/office/powerpoint/2010/main" val="306654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4000"/>
              <a:t>Στην Πράξη: Σωστή Διαχείριση Χρόνου</a:t>
            </a:r>
            <a:br>
              <a:rPr lang="el-GR" sz="4000"/>
            </a:br>
            <a:endParaRPr lang="el-GR" sz="40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7262"/>
            <a:ext cx="8229600" cy="5184574"/>
          </a:xfrm>
        </p:spPr>
        <p:txBody>
          <a:bodyPr>
            <a:normAutofit fontScale="55000" lnSpcReduction="20000"/>
          </a:bodyPr>
          <a:lstStyle/>
          <a:p>
            <a:r>
              <a:rPr lang="el-GR" sz="4400" smtClean="0"/>
              <a:t>Πες «</a:t>
            </a:r>
            <a:r>
              <a:rPr lang="el-GR" sz="4400"/>
              <a:t>ΟΧΙ</a:t>
            </a:r>
            <a:r>
              <a:rPr lang="el-GR" sz="4400" smtClean="0"/>
              <a:t>» σε αιτήµατα που σε  αποσπούν από αυτό που θα </a:t>
            </a:r>
            <a:r>
              <a:rPr lang="el-GR" sz="4400"/>
              <a:t>έπρεπε πραγµατικά να κάνεις.</a:t>
            </a:r>
          </a:p>
          <a:p>
            <a:r>
              <a:rPr lang="el-GR" sz="4400" smtClean="0"/>
              <a:t>ΜΗΝ </a:t>
            </a:r>
            <a:r>
              <a:rPr lang="el-GR" sz="4400"/>
              <a:t>κολλάς σε λεπτοµέρειες που µπορούν να αντιµετωπιστούν αργότερα.</a:t>
            </a:r>
          </a:p>
          <a:p>
            <a:r>
              <a:rPr lang="el-GR" sz="4400" smtClean="0"/>
              <a:t>ΞΕΔΙΑΛΕΓΕ τα τηλεφωνήµατα, τα emails και τα αιτήµατα για </a:t>
            </a:r>
            <a:r>
              <a:rPr lang="el-GR" sz="4400"/>
              <a:t>συσκέψεις.</a:t>
            </a:r>
          </a:p>
          <a:p>
            <a:r>
              <a:rPr lang="el-GR" sz="4400" smtClean="0"/>
              <a:t>ΜΗΝ αφήνεις τους απρόσκλητους επισκέπτες ή τα άµεσα µηνύµατα </a:t>
            </a:r>
            <a:r>
              <a:rPr lang="el-GR" sz="4400"/>
              <a:t>να καταχρώνται το χρόνο σου.</a:t>
            </a:r>
          </a:p>
          <a:p>
            <a:r>
              <a:rPr lang="el-GR" sz="4400" smtClean="0"/>
              <a:t>ΘΕΣΕ προτεραιότητες στις δουλειές σου µε βάση το πόσο </a:t>
            </a:r>
            <a:r>
              <a:rPr lang="el-GR" sz="4400"/>
              <a:t>σηµαντικές </a:t>
            </a:r>
            <a:r>
              <a:rPr lang="el-GR" sz="4400" smtClean="0"/>
              <a:t>ή επείγουσες </a:t>
            </a:r>
            <a:r>
              <a:rPr lang="el-GR" sz="4400"/>
              <a:t>είναι.</a:t>
            </a:r>
          </a:p>
          <a:p>
            <a:r>
              <a:rPr lang="el-GR" sz="4400" smtClean="0"/>
              <a:t>ΜΗΝ περιορίζεται από το ηµερολόγιο αφήνοντας άλλους να </a:t>
            </a:r>
            <a:r>
              <a:rPr lang="el-GR" sz="4400"/>
              <a:t>ελέγχουν </a:t>
            </a:r>
            <a:r>
              <a:rPr lang="el-GR" sz="4400" smtClean="0"/>
              <a:t>το πρόγραµµά </a:t>
            </a:r>
            <a:r>
              <a:rPr lang="el-GR" sz="4400"/>
              <a:t>σου.</a:t>
            </a:r>
          </a:p>
          <a:p>
            <a:r>
              <a:rPr lang="el-GR" sz="4400" smtClean="0"/>
              <a:t>ΑΚΟΛΟΥΘΗΣΕ τις προτεραιότητές σου, ξεκίνα από τις πιο σηµαντικές </a:t>
            </a:r>
            <a:r>
              <a:rPr lang="el-GR" sz="4400"/>
              <a:t>και επείγουσες.</a:t>
            </a:r>
          </a:p>
          <a:p>
            <a:endParaRPr lang="en-US" smtClean="0"/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780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4000"/>
              <a:t>ΕΙΔΗ ΠΡΟΓΡΑΜΜΑΤΩΝ</a:t>
            </a:r>
            <a:br>
              <a:rPr lang="el-GR" sz="4000"/>
            </a:br>
            <a:endParaRPr lang="el-GR" sz="40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7262"/>
            <a:ext cx="8229600" cy="518457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l-GR" sz="4400" smtClean="0"/>
              <a:t>Δηµοφιλέστερος </a:t>
            </a:r>
            <a:r>
              <a:rPr lang="el-GR" sz="4400"/>
              <a:t>τρόπος περιγραφής των προγραµµάτων είναι:</a:t>
            </a:r>
          </a:p>
          <a:p>
            <a:r>
              <a:rPr lang="el-GR" sz="4400" smtClean="0"/>
              <a:t>Στρατηγικό </a:t>
            </a:r>
            <a:r>
              <a:rPr lang="el-GR" sz="4400"/>
              <a:t>έναντι Τακτικού (στο πλαίσιο του εύρους τους)</a:t>
            </a:r>
          </a:p>
          <a:p>
            <a:r>
              <a:rPr lang="el-GR" sz="4400" smtClean="0"/>
              <a:t>Μακροπρόθεσµο </a:t>
            </a:r>
            <a:r>
              <a:rPr lang="el-GR" sz="4400"/>
              <a:t>έναντι Βραχυπρόθεσµου</a:t>
            </a:r>
          </a:p>
          <a:p>
            <a:pPr marL="0" indent="0">
              <a:buNone/>
            </a:pPr>
            <a:r>
              <a:rPr lang="el-GR" sz="4400" smtClean="0"/>
              <a:t>      (</a:t>
            </a:r>
            <a:r>
              <a:rPr lang="el-GR" sz="4400"/>
              <a:t>στο πλαίσιο του χρονικού περιθωρίου )</a:t>
            </a:r>
          </a:p>
          <a:p>
            <a:r>
              <a:rPr lang="el-GR" sz="4400" smtClean="0"/>
              <a:t>Κατευθυντικά </a:t>
            </a:r>
            <a:r>
              <a:rPr lang="el-GR" sz="4400"/>
              <a:t>έναντι Συγκεκριµένων </a:t>
            </a:r>
            <a:endParaRPr lang="el-GR" sz="4400" smtClean="0"/>
          </a:p>
          <a:p>
            <a:pPr marL="0" indent="0">
              <a:buNone/>
            </a:pPr>
            <a:r>
              <a:rPr lang="el-GR" sz="4400"/>
              <a:t> </a:t>
            </a:r>
            <a:r>
              <a:rPr lang="el-GR" sz="4400" smtClean="0"/>
              <a:t> (</a:t>
            </a:r>
            <a:r>
              <a:rPr lang="el-GR" sz="4400"/>
              <a:t>στο πλαίσιο του βαθµού ειδικότητάς τους)</a:t>
            </a:r>
          </a:p>
          <a:p>
            <a:endParaRPr lang="el-GR" sz="4400"/>
          </a:p>
          <a:p>
            <a:endParaRPr lang="en-US" smtClean="0"/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409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4000"/>
              <a:t>Εύρος</a:t>
            </a:r>
            <a:br>
              <a:rPr lang="el-GR" sz="4000"/>
            </a:br>
            <a:endParaRPr lang="el-GR" sz="40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7262"/>
            <a:ext cx="8229600" cy="518457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l-GR" sz="4400" smtClean="0"/>
              <a:t>Στρατηγικά προγράµµατα: προσδιορίζουν τις µακροπρόθεσµες </a:t>
            </a:r>
            <a:r>
              <a:rPr lang="el-GR" sz="4400"/>
              <a:t>κατευθύνσεις και περικλείουν τους στόχους υψηλής προτεραιότητας του οργανισµού</a:t>
            </a:r>
          </a:p>
          <a:p>
            <a:pPr algn="just"/>
            <a:r>
              <a:rPr lang="el-GR" sz="4400" smtClean="0"/>
              <a:t>Τακτικά </a:t>
            </a:r>
            <a:r>
              <a:rPr lang="el-GR" sz="4400"/>
              <a:t>προγράµµατα: µεσοπρόθεσµα σχέδια που προσδιορίζουν τις λεπτοµέρειες αναφορικά µε το πώς θα επιτευχθούν οι στρατηγικοί στόχοι του οργανισµού</a:t>
            </a:r>
          </a:p>
          <a:p>
            <a:pPr algn="just"/>
            <a:r>
              <a:rPr lang="el-GR" sz="4400" smtClean="0"/>
              <a:t>Λειτουργικά προγράµµατα</a:t>
            </a:r>
            <a:r>
              <a:rPr lang="el-GR" sz="4400"/>
              <a:t>: </a:t>
            </a:r>
            <a:r>
              <a:rPr lang="el-GR" sz="4400" smtClean="0"/>
              <a:t>προσδιορίζουν </a:t>
            </a:r>
            <a:r>
              <a:rPr lang="el-GR" sz="4400"/>
              <a:t>βραχυπρόθεσµες δραστηριότητες για την εφαρµογή των στρατηγικών σχεδίων του οργανισµού (π.χ. σχέδια παραγωγής, οικονοµικά σχέδια, σχέδια εγκαταστάσεων, σχέδια µάρκετινγκ, σχέδια ανθρώπινων πόρων κ.λπ.)</a:t>
            </a:r>
          </a:p>
          <a:p>
            <a:endParaRPr lang="el-GR" sz="4400"/>
          </a:p>
          <a:p>
            <a:endParaRPr lang="en-US" smtClean="0"/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634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4000"/>
              <a:t>Χρονικό πλαίσιο</a:t>
            </a:r>
            <a:br>
              <a:rPr lang="el-GR" sz="4000"/>
            </a:br>
            <a:endParaRPr lang="el-GR" sz="40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7262"/>
            <a:ext cx="8686800" cy="518457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l-GR" sz="4400"/>
              <a:t>Μακροπρόθεσµα	προγράµµατα:	</a:t>
            </a:r>
            <a:r>
              <a:rPr lang="el-GR" sz="4400" smtClean="0"/>
              <a:t>έχουν χρονικό </a:t>
            </a:r>
            <a:r>
              <a:rPr lang="el-GR" sz="4400"/>
              <a:t>πλαίσιο πέραν των τριών ετών</a:t>
            </a:r>
          </a:p>
          <a:p>
            <a:pPr algn="just"/>
            <a:r>
              <a:rPr lang="el-GR" sz="4400" smtClean="0"/>
              <a:t>Μεσοπρόθεσµα</a:t>
            </a:r>
            <a:r>
              <a:rPr lang="el-GR" sz="4400"/>
              <a:t>	</a:t>
            </a:r>
            <a:r>
              <a:rPr lang="el-GR" sz="4400" smtClean="0"/>
              <a:t>προγράµµατα:καλύπτουν </a:t>
            </a:r>
            <a:r>
              <a:rPr lang="el-GR" sz="4400"/>
              <a:t>ένα έτος έως 2 έτη</a:t>
            </a:r>
          </a:p>
          <a:p>
            <a:pPr algn="just"/>
            <a:r>
              <a:rPr lang="el-GR" sz="4400" smtClean="0"/>
              <a:t>Βραχυπρόθεσµα</a:t>
            </a:r>
            <a:r>
              <a:rPr lang="el-GR" sz="4400"/>
              <a:t>	προγράµµατα:	καλύπτουν ένα έτος ή λιγότερο</a:t>
            </a:r>
          </a:p>
          <a:p>
            <a:pPr algn="just"/>
            <a:r>
              <a:rPr lang="el-GR" sz="4400" smtClean="0"/>
              <a:t>Τα ανώτερα </a:t>
            </a:r>
            <a:r>
              <a:rPr lang="el-GR" sz="4400"/>
              <a:t>διοικητικά στελέχη εστιάζονται σε σχέδια µε µεγαλύτερους </a:t>
            </a:r>
            <a:r>
              <a:rPr lang="el-GR" sz="4400" smtClean="0"/>
              <a:t>χρονικούς ορίζοντες</a:t>
            </a:r>
            <a:r>
              <a:rPr lang="el-GR" sz="4400"/>
              <a:t>!</a:t>
            </a:r>
          </a:p>
          <a:p>
            <a:pPr algn="just"/>
            <a:endParaRPr lang="el-GR" sz="4400"/>
          </a:p>
          <a:p>
            <a:endParaRPr lang="el-GR" sz="4400"/>
          </a:p>
          <a:p>
            <a:endParaRPr lang="en-US" smtClean="0"/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73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</a:t>
            </a:r>
            <a:r>
              <a:rPr lang="el-GR" sz="2800" b="1"/>
              <a:t>7</a:t>
            </a:r>
            <a:r>
              <a:rPr lang="el-GR" sz="2800" b="1" smtClean="0"/>
              <a:t>:</a:t>
            </a:r>
            <a:r>
              <a:rPr lang="en-US" sz="2800" smtClean="0"/>
              <a:t> </a:t>
            </a:r>
            <a:r>
              <a:rPr lang="el-GR" sz="2800" smtClean="0"/>
              <a:t>Προγραμματισμός</a:t>
            </a:r>
            <a:endParaRPr lang="el-GR" sz="2800"/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4000"/>
              <a:t>Βαθµός ειδικότητας</a:t>
            </a:r>
            <a:br>
              <a:rPr lang="el-GR" sz="4000"/>
            </a:br>
            <a:endParaRPr lang="el-GR" sz="40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7262"/>
            <a:ext cx="8686800" cy="5184574"/>
          </a:xfrm>
        </p:spPr>
        <p:txBody>
          <a:bodyPr>
            <a:normAutofit/>
          </a:bodyPr>
          <a:lstStyle/>
          <a:p>
            <a:pPr algn="just"/>
            <a:r>
              <a:rPr lang="el-GR" sz="2800" smtClean="0"/>
              <a:t>Συγκεκριµένα προγράµµατα</a:t>
            </a:r>
            <a:r>
              <a:rPr lang="el-GR" sz="2800"/>
              <a:t>: σαφώς προσδιορισµένα </a:t>
            </a:r>
            <a:r>
              <a:rPr lang="el-GR" sz="2800" smtClean="0"/>
              <a:t>σχέδια που </a:t>
            </a:r>
            <a:r>
              <a:rPr lang="el-GR" sz="2800"/>
              <a:t>δεν αφήνουν κανένα περιθώριο προσωπικής ερµηνείας</a:t>
            </a:r>
          </a:p>
          <a:p>
            <a:pPr algn="just"/>
            <a:r>
              <a:rPr lang="el-GR" sz="2800" smtClean="0"/>
              <a:t>Κατευθυντήρια </a:t>
            </a:r>
            <a:r>
              <a:rPr lang="el-GR" sz="2800"/>
              <a:t>προγράµµατα: </a:t>
            </a:r>
            <a:r>
              <a:rPr lang="el-GR" sz="2800" smtClean="0"/>
              <a:t>ευέλικτα προγράµµατα </a:t>
            </a:r>
            <a:r>
              <a:rPr lang="el-GR" sz="2800"/>
              <a:t>που διατυπώνουν γενικές οδηγίες</a:t>
            </a:r>
          </a:p>
          <a:p>
            <a:pPr marL="0" indent="0" algn="just">
              <a:buNone/>
            </a:pPr>
            <a:endParaRPr lang="el-GR" sz="4400"/>
          </a:p>
          <a:p>
            <a:endParaRPr lang="el-GR" sz="4400"/>
          </a:p>
          <a:p>
            <a:endParaRPr lang="en-US" smtClean="0"/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190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4000"/>
              <a:t>Βαθµός ειδικότητας</a:t>
            </a:r>
            <a:br>
              <a:rPr lang="el-GR" sz="4000"/>
            </a:br>
            <a:endParaRPr lang="el-GR" sz="40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7262"/>
            <a:ext cx="8686800" cy="5184574"/>
          </a:xfrm>
        </p:spPr>
        <p:txBody>
          <a:bodyPr>
            <a:normAutofit/>
          </a:bodyPr>
          <a:lstStyle/>
          <a:p>
            <a:pPr algn="just"/>
            <a:r>
              <a:rPr lang="el-GR" sz="2800" smtClean="0"/>
              <a:t>Συγκεκριµένα προγράµµατα</a:t>
            </a:r>
            <a:r>
              <a:rPr lang="el-GR" sz="2800"/>
              <a:t>: σαφώς προσδιορισµένα </a:t>
            </a:r>
            <a:r>
              <a:rPr lang="el-GR" sz="2800" smtClean="0"/>
              <a:t>σχέδια που </a:t>
            </a:r>
            <a:r>
              <a:rPr lang="el-GR" sz="2800"/>
              <a:t>δεν αφήνουν κανένα περιθώριο προσωπικής ερµηνείας</a:t>
            </a:r>
          </a:p>
          <a:p>
            <a:pPr algn="just"/>
            <a:r>
              <a:rPr lang="el-GR" sz="2800" smtClean="0"/>
              <a:t>Κατευθυντήρια </a:t>
            </a:r>
            <a:r>
              <a:rPr lang="el-GR" sz="2800"/>
              <a:t>προγράµµατα: </a:t>
            </a:r>
            <a:r>
              <a:rPr lang="el-GR" sz="2800" smtClean="0"/>
              <a:t>ευέλικτα προγράµµατα </a:t>
            </a:r>
            <a:r>
              <a:rPr lang="el-GR" sz="2800"/>
              <a:t>που διατυπώνουν γενικές οδηγίες</a:t>
            </a:r>
          </a:p>
          <a:p>
            <a:pPr marL="0" indent="0" algn="just">
              <a:buNone/>
            </a:pPr>
            <a:endParaRPr lang="el-GR" sz="4400"/>
          </a:p>
          <a:p>
            <a:endParaRPr lang="el-GR" sz="4400"/>
          </a:p>
          <a:p>
            <a:endParaRPr lang="en-US" smtClean="0"/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679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</a:t>
            </a:r>
            <a:r>
              <a:rPr lang="el-GR" sz="1200" b="1" smtClean="0">
                <a:solidFill>
                  <a:schemeClr val="bg1"/>
                </a:solidFill>
              </a:rPr>
              <a:t>7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23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3795" y="2197588"/>
            <a:ext cx="8191555" cy="4062649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lvl="0" algn="just"/>
            <a:r>
              <a:rPr lang="en-US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http://eclass.teiep.gr/OpenClass/courses/ACC141/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100" b="1">
                <a:solidFill>
                  <a:schemeClr val="bg1"/>
                </a:solidFill>
              </a:rPr>
              <a:t>Ενότητα </a:t>
            </a:r>
            <a:r>
              <a:rPr lang="el-GR" sz="1100" b="1" smtClean="0">
                <a:solidFill>
                  <a:schemeClr val="bg1"/>
                </a:solidFill>
              </a:rPr>
              <a:t>7 </a:t>
            </a:r>
            <a:r>
              <a:rPr lang="el-GR" sz="11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26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348504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</a:t>
            </a:r>
            <a:r>
              <a:rPr lang="el-GR" sz="1100" smtClean="0">
                <a:solidFill>
                  <a:schemeClr val="bg1"/>
                </a:solidFill>
              </a:rPr>
              <a:t>7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27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 </a:t>
            </a:r>
          </a:p>
          <a:p>
            <a:pPr marL="0"/>
            <a:r>
              <a:rPr lang="el-GR" smtClean="0"/>
              <a:t>Κατανοείτε τη σημασία του πραγματισμού στην επιχείρηση.</a:t>
            </a:r>
          </a:p>
          <a:p>
            <a:pPr marL="0"/>
            <a:r>
              <a:rPr lang="el-GR" smtClean="0"/>
              <a:t>Παρουσιάζετε τα βασικά βήματα του προγραμματισμού.</a:t>
            </a:r>
          </a:p>
          <a:p>
            <a:pPr marL="0"/>
            <a:r>
              <a:rPr lang="el-GR" smtClean="0"/>
              <a:t>Διακρίνετε τα είδη του προγραμματισμού με βάση τη σημασία και το χρόνο </a:t>
            </a:r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mtClean="0"/>
              <a:t>Προγραμματισμός</a:t>
            </a:r>
          </a:p>
          <a:p>
            <a:r>
              <a:rPr lang="el-GR" smtClean="0"/>
              <a:t>Βήματα προγραμματισμού </a:t>
            </a:r>
          </a:p>
          <a:p>
            <a:r>
              <a:rPr lang="el-GR" smtClean="0"/>
              <a:t>Πλεονεκτήματα προγραμματισμού </a:t>
            </a:r>
          </a:p>
          <a:p>
            <a:r>
              <a:rPr lang="el-GR" smtClean="0"/>
              <a:t>Διαχείριση χρόνου </a:t>
            </a:r>
          </a:p>
          <a:p>
            <a:r>
              <a:rPr lang="el-GR" smtClean="0"/>
              <a:t>Είδη προγραμματισμού </a:t>
            </a:r>
          </a:p>
          <a:p>
            <a:r>
              <a:rPr lang="el-GR" smtClean="0"/>
              <a:t>Εύρος προγραμματισμού</a:t>
            </a:r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115616" y="1489348"/>
            <a:ext cx="1728192" cy="7200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25000" lnSpcReduction="20000"/>
          </a:bodyPr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51520" y="3672417"/>
            <a:ext cx="8892480" cy="113506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smtClean="0"/>
              <a:t>Ενότητα </a:t>
            </a:r>
            <a:r>
              <a:rPr lang="el-GR" sz="4400"/>
              <a:t>7</a:t>
            </a:r>
            <a:r>
              <a:rPr lang="el-GR" sz="4400" smtClean="0"/>
              <a:t> : Προγραμματισμός</a:t>
            </a:r>
            <a:r>
              <a:rPr lang="el-GR" sz="4400"/>
              <a:t/>
            </a:r>
            <a:br>
              <a:rPr lang="el-GR" sz="4400"/>
            </a:br>
            <a:endParaRPr lang="el-GR" sz="440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Η </a:t>
            </a:r>
            <a:r>
              <a:rPr lang="el-GR"/>
              <a:t>ΣΗΜΑΣΙΑ ΤΟΥ ΠΡΟΓΡΑΜΜΑΤΙΣΜΟΥ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229600" cy="4455682"/>
          </a:xfrm>
        </p:spPr>
        <p:txBody>
          <a:bodyPr>
            <a:normAutofit lnSpcReduction="10000"/>
          </a:bodyPr>
          <a:lstStyle/>
          <a:p>
            <a:r>
              <a:rPr lang="el-GR" smtClean="0"/>
              <a:t>Διαδικασία</a:t>
            </a:r>
            <a:r>
              <a:rPr lang="en-US" smtClean="0"/>
              <a:t> </a:t>
            </a:r>
            <a:r>
              <a:rPr lang="el-GR" smtClean="0"/>
              <a:t>καθορισµού </a:t>
            </a:r>
            <a:r>
              <a:rPr lang="el-GR"/>
              <a:t>στόχων και προσδιορισµού του καλύτερου τρόπου επίτευξής τους.</a:t>
            </a:r>
          </a:p>
          <a:p>
            <a:r>
              <a:rPr lang="el-GR" smtClean="0"/>
              <a:t>Θέτει </a:t>
            </a:r>
            <a:r>
              <a:rPr lang="el-GR"/>
              <a:t>το πλαίσιο για τις 3 υπόλοιπες διοικητικές λειτουργίες (Οργάνωση, Ηγεσία, Έλεγχος)</a:t>
            </a:r>
          </a:p>
          <a:p>
            <a:pPr marL="0" indent="0" algn="just">
              <a:buNone/>
            </a:pPr>
            <a:r>
              <a:rPr lang="el-GR" smtClean="0"/>
              <a:t>Αποφασίζεις </a:t>
            </a:r>
            <a:r>
              <a:rPr lang="el-GR"/>
              <a:t>τι ακριβώς θέλεις να πετύχεις και ποιος είναι ο καλύτερος τρόπος </a:t>
            </a:r>
            <a:r>
              <a:rPr lang="el-GR" smtClean="0"/>
              <a:t>για</a:t>
            </a:r>
            <a:r>
              <a:rPr lang="en-US" smtClean="0"/>
              <a:t> </a:t>
            </a:r>
            <a:r>
              <a:rPr lang="el-GR" smtClean="0"/>
              <a:t>να </a:t>
            </a:r>
            <a:r>
              <a:rPr lang="el-GR"/>
              <a:t>το προσεγγίσεις!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1565</TotalTime>
  <Words>883</Words>
  <Application>Microsoft Office PowerPoint</Application>
  <PresentationFormat>On-screen Show (16:10)</PresentationFormat>
  <Paragraphs>201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 Unicode MS</vt:lpstr>
      <vt:lpstr>Arial</vt:lpstr>
      <vt:lpstr>Calibri</vt:lpstr>
      <vt:lpstr>Times New Roman</vt:lpstr>
      <vt:lpstr>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7 : Προγραμματισμός </vt:lpstr>
      <vt:lpstr>  Η ΣΗΜΑΣΙΑ ΤΟΥ ΠΡΟΓΡΑΜΜΑΤΙΣΜΟΥ  </vt:lpstr>
      <vt:lpstr>  Σχήµα 1. Η σύνδεση του Προγραµµατισµού µε τις 3 υπόλοιπες Διοικητικές Λειτουργίες  </vt:lpstr>
      <vt:lpstr>  Στην Πράξη: γιατί οι µάνατζερ χρειάζονται τον προγραµµατισµό; </vt:lpstr>
      <vt:lpstr> Σχήµα 2. Η αναγκαιότητα του Προγραµµατισµού</vt:lpstr>
      <vt:lpstr> Η ΔΙΑΔΙΚΑΣΙΑ ΤΟΥ ΠΡΟΓΡΑΜΜΑΤΙΣΜΟΥ</vt:lpstr>
      <vt:lpstr> Τα βασικά βήµατα της διαδικασίας του Προγραµµατισµού</vt:lpstr>
      <vt:lpstr> ΠΛΕΟΝΕΚΤΗΜΑΤΑ ΤΟΥ ΠΡΟΓΡΑΜΜΑΤΙΣΜΟΥ</vt:lpstr>
      <vt:lpstr> Στην Πράξη: Σωστή Διαχείριση Χρόνου </vt:lpstr>
      <vt:lpstr> ΕΙΔΗ ΠΡΟΓΡΑΜΜΑΤΩΝ </vt:lpstr>
      <vt:lpstr> Εύρος </vt:lpstr>
      <vt:lpstr> Χρονικό πλαίσιο </vt:lpstr>
      <vt:lpstr> Βαθµός ειδικότητας </vt:lpstr>
      <vt:lpstr> Βαθµός ειδικότητας 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208</cp:revision>
  <dcterms:created xsi:type="dcterms:W3CDTF">2012-09-06T09:03:05Z</dcterms:created>
  <dcterms:modified xsi:type="dcterms:W3CDTF">2015-10-09T17:56:53Z</dcterms:modified>
</cp:coreProperties>
</file>