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62" r:id="rId2"/>
    <p:sldId id="563" r:id="rId3"/>
    <p:sldId id="564" r:id="rId4"/>
    <p:sldId id="565" r:id="rId5"/>
    <p:sldId id="388"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8" r:id="rId65"/>
    <p:sldId id="479" r:id="rId66"/>
    <p:sldId id="480" r:id="rId67"/>
    <p:sldId id="481" r:id="rId68"/>
  </p:sldIdLst>
  <p:sldSz cx="9144000" cy="5715000" type="screen16x10"/>
  <p:notesSz cx="6858000" cy="9144000"/>
  <p:custDataLst>
    <p:tags r:id="rId7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autoAdjust="0"/>
    <p:restoredTop sz="99309" autoAdjust="0"/>
  </p:normalViewPr>
  <p:slideViewPr>
    <p:cSldViewPr>
      <p:cViewPr varScale="1">
        <p:scale>
          <a:sx n="101" d="100"/>
          <a:sy n="101" d="100"/>
        </p:scale>
        <p:origin x="91"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62362-77CE-4B59-B519-38BB3237A2E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l-GR"/>
        </a:p>
      </dgm:t>
    </dgm:pt>
    <dgm:pt modelId="{65CBC96F-4D62-4C0B-89CB-C2A4DE53C031}">
      <dgm:prSet phldrT="[Κείμενο]"/>
      <dgm:spPr/>
      <dgm:t>
        <a:bodyPr/>
        <a:lstStyle/>
        <a:p>
          <a:r>
            <a:rPr lang="el-GR" dirty="0" smtClean="0"/>
            <a:t>Υπολογιστής</a:t>
          </a:r>
          <a:endParaRPr lang="el-GR" dirty="0"/>
        </a:p>
      </dgm:t>
    </dgm:pt>
    <dgm:pt modelId="{9F1F9A4F-BBB0-4E84-886C-1F89315F79A8}" type="parTrans" cxnId="{9F5BD009-88E9-40C8-A704-E2229BDC8238}">
      <dgm:prSet/>
      <dgm:spPr/>
      <dgm:t>
        <a:bodyPr/>
        <a:lstStyle/>
        <a:p>
          <a:endParaRPr lang="el-GR"/>
        </a:p>
      </dgm:t>
    </dgm:pt>
    <dgm:pt modelId="{1431B3C1-2B89-4FDA-AA9A-FC02115AE149}" type="sibTrans" cxnId="{9F5BD009-88E9-40C8-A704-E2229BDC8238}">
      <dgm:prSet/>
      <dgm:spPr/>
      <dgm:t>
        <a:bodyPr/>
        <a:lstStyle/>
        <a:p>
          <a:endParaRPr lang="el-GR"/>
        </a:p>
      </dgm:t>
    </dgm:pt>
    <dgm:pt modelId="{D7754F48-FE41-47C5-9990-CFD1CDC798DE}">
      <dgm:prSet phldrT="[Κείμενο]"/>
      <dgm:spPr/>
      <dgm:t>
        <a:bodyPr/>
        <a:lstStyle/>
        <a:p>
          <a:r>
            <a:rPr lang="el-GR" dirty="0" smtClean="0"/>
            <a:t>Λογισμικό</a:t>
          </a:r>
        </a:p>
      </dgm:t>
    </dgm:pt>
    <dgm:pt modelId="{01EE7BE0-CF2D-4E05-A9A7-7F20B5EA99F8}" type="parTrans" cxnId="{C01026CE-DB32-452E-8BC4-51302782367B}">
      <dgm:prSet/>
      <dgm:spPr/>
      <dgm:t>
        <a:bodyPr/>
        <a:lstStyle/>
        <a:p>
          <a:endParaRPr lang="el-GR"/>
        </a:p>
      </dgm:t>
    </dgm:pt>
    <dgm:pt modelId="{11D20188-B809-412F-8240-83E3272C187C}" type="sibTrans" cxnId="{C01026CE-DB32-452E-8BC4-51302782367B}">
      <dgm:prSet/>
      <dgm:spPr/>
      <dgm:t>
        <a:bodyPr/>
        <a:lstStyle/>
        <a:p>
          <a:endParaRPr lang="el-GR"/>
        </a:p>
      </dgm:t>
    </dgm:pt>
    <dgm:pt modelId="{5C6FE621-3109-492A-AE0F-AE0EBAB6E8EF}">
      <dgm:prSet phldrT="[Κείμενο]"/>
      <dgm:spPr/>
      <dgm:t>
        <a:bodyPr/>
        <a:lstStyle/>
        <a:p>
          <a:r>
            <a:rPr lang="el-GR" dirty="0" smtClean="0"/>
            <a:t>Λειτουργικό Σύστημα</a:t>
          </a:r>
        </a:p>
      </dgm:t>
    </dgm:pt>
    <dgm:pt modelId="{11973705-5A0D-4205-B717-566BAC8512B3}" type="parTrans" cxnId="{55CE8A80-DCBC-4B4E-8350-5044795A4005}">
      <dgm:prSet/>
      <dgm:spPr/>
      <dgm:t>
        <a:bodyPr/>
        <a:lstStyle/>
        <a:p>
          <a:endParaRPr lang="el-GR"/>
        </a:p>
      </dgm:t>
    </dgm:pt>
    <dgm:pt modelId="{4E4439DE-B869-4BB2-9876-28962E9851E2}" type="sibTrans" cxnId="{55CE8A80-DCBC-4B4E-8350-5044795A4005}">
      <dgm:prSet/>
      <dgm:spPr/>
      <dgm:t>
        <a:bodyPr/>
        <a:lstStyle/>
        <a:p>
          <a:endParaRPr lang="el-GR"/>
        </a:p>
      </dgm:t>
    </dgm:pt>
    <dgm:pt modelId="{7F27A352-5B06-4EB0-88B4-78A693A5A4FC}">
      <dgm:prSet phldrT="[Κείμενο]"/>
      <dgm:spPr/>
      <dgm:t>
        <a:bodyPr/>
        <a:lstStyle/>
        <a:p>
          <a:r>
            <a:rPr lang="el-GR" dirty="0" smtClean="0"/>
            <a:t>Προγράμματα Εφαρμογών</a:t>
          </a:r>
        </a:p>
      </dgm:t>
    </dgm:pt>
    <dgm:pt modelId="{6CD40CF4-579D-4525-B55E-B12EB9754DCB}" type="parTrans" cxnId="{4BBC4C08-53C8-4431-99E8-1FE152416862}">
      <dgm:prSet/>
      <dgm:spPr/>
      <dgm:t>
        <a:bodyPr/>
        <a:lstStyle/>
        <a:p>
          <a:endParaRPr lang="el-GR"/>
        </a:p>
      </dgm:t>
    </dgm:pt>
    <dgm:pt modelId="{F761664C-D575-4649-BB9C-A025D47ED4C0}" type="sibTrans" cxnId="{4BBC4C08-53C8-4431-99E8-1FE152416862}">
      <dgm:prSet/>
      <dgm:spPr/>
      <dgm:t>
        <a:bodyPr/>
        <a:lstStyle/>
        <a:p>
          <a:endParaRPr lang="el-GR"/>
        </a:p>
      </dgm:t>
    </dgm:pt>
    <dgm:pt modelId="{6D733863-9B4C-48A1-8217-F776EF895804}">
      <dgm:prSet phldrT="[Κείμενο]"/>
      <dgm:spPr/>
      <dgm:t>
        <a:bodyPr/>
        <a:lstStyle/>
        <a:p>
          <a:r>
            <a:rPr lang="el-GR" dirty="0" smtClean="0"/>
            <a:t>Υλικό</a:t>
          </a:r>
          <a:endParaRPr lang="el-GR" dirty="0"/>
        </a:p>
      </dgm:t>
    </dgm:pt>
    <dgm:pt modelId="{FDD1F563-435E-4CBA-A4FC-B7FDA30F6274}" type="parTrans" cxnId="{AF10FAC1-8FC1-4C45-8AD9-A381D33DD5F1}">
      <dgm:prSet/>
      <dgm:spPr/>
      <dgm:t>
        <a:bodyPr/>
        <a:lstStyle/>
        <a:p>
          <a:endParaRPr lang="el-GR"/>
        </a:p>
      </dgm:t>
    </dgm:pt>
    <dgm:pt modelId="{8F5BEDD8-FBA8-4FF6-94B9-DAE8285271FD}" type="sibTrans" cxnId="{AF10FAC1-8FC1-4C45-8AD9-A381D33DD5F1}">
      <dgm:prSet/>
      <dgm:spPr/>
      <dgm:t>
        <a:bodyPr/>
        <a:lstStyle/>
        <a:p>
          <a:endParaRPr lang="el-GR"/>
        </a:p>
      </dgm:t>
    </dgm:pt>
    <dgm:pt modelId="{25041A40-F2B2-4C4F-98FA-B821BE24C037}" type="pres">
      <dgm:prSet presAssocID="{DBD62362-77CE-4B59-B519-38BB3237A2EE}" presName="Name0" presStyleCnt="0">
        <dgm:presLayoutVars>
          <dgm:orgChart val="1"/>
          <dgm:chPref val="1"/>
          <dgm:dir/>
          <dgm:animOne val="branch"/>
          <dgm:animLvl val="lvl"/>
          <dgm:resizeHandles/>
        </dgm:presLayoutVars>
      </dgm:prSet>
      <dgm:spPr/>
      <dgm:t>
        <a:bodyPr/>
        <a:lstStyle/>
        <a:p>
          <a:endParaRPr lang="el-GR"/>
        </a:p>
      </dgm:t>
    </dgm:pt>
    <dgm:pt modelId="{8068C4FA-4B88-430A-9BD4-F316D5C64C48}" type="pres">
      <dgm:prSet presAssocID="{65CBC96F-4D62-4C0B-89CB-C2A4DE53C031}" presName="hierRoot1" presStyleCnt="0">
        <dgm:presLayoutVars>
          <dgm:hierBranch val="init"/>
        </dgm:presLayoutVars>
      </dgm:prSet>
      <dgm:spPr/>
    </dgm:pt>
    <dgm:pt modelId="{45DFADCB-15BE-4909-AE8E-A2DE097AB437}" type="pres">
      <dgm:prSet presAssocID="{65CBC96F-4D62-4C0B-89CB-C2A4DE53C031}" presName="rootComposite1" presStyleCnt="0"/>
      <dgm:spPr/>
    </dgm:pt>
    <dgm:pt modelId="{8DAA2D28-FEC8-4D42-82E7-D905DDD59336}" type="pres">
      <dgm:prSet presAssocID="{65CBC96F-4D62-4C0B-89CB-C2A4DE53C031}" presName="rootText1" presStyleLbl="alignAcc1" presStyleIdx="0" presStyleCnt="0">
        <dgm:presLayoutVars>
          <dgm:chPref val="3"/>
        </dgm:presLayoutVars>
      </dgm:prSet>
      <dgm:spPr/>
      <dgm:t>
        <a:bodyPr/>
        <a:lstStyle/>
        <a:p>
          <a:endParaRPr lang="el-GR"/>
        </a:p>
      </dgm:t>
    </dgm:pt>
    <dgm:pt modelId="{630D76FC-CB66-44C8-9756-ED905B7E2086}" type="pres">
      <dgm:prSet presAssocID="{65CBC96F-4D62-4C0B-89CB-C2A4DE53C031}" presName="topArc1" presStyleLbl="parChTrans1D1" presStyleIdx="0" presStyleCnt="10"/>
      <dgm:spPr/>
    </dgm:pt>
    <dgm:pt modelId="{C8E84C55-F55A-43D4-8E09-71B68A92F746}" type="pres">
      <dgm:prSet presAssocID="{65CBC96F-4D62-4C0B-89CB-C2A4DE53C031}" presName="bottomArc1" presStyleLbl="parChTrans1D1" presStyleIdx="1" presStyleCnt="10"/>
      <dgm:spPr/>
    </dgm:pt>
    <dgm:pt modelId="{E4D3C08A-B4FB-441A-8922-A3BB6A4D5DC2}" type="pres">
      <dgm:prSet presAssocID="{65CBC96F-4D62-4C0B-89CB-C2A4DE53C031}" presName="topConnNode1" presStyleLbl="node1" presStyleIdx="0" presStyleCnt="0"/>
      <dgm:spPr/>
      <dgm:t>
        <a:bodyPr/>
        <a:lstStyle/>
        <a:p>
          <a:endParaRPr lang="el-GR"/>
        </a:p>
      </dgm:t>
    </dgm:pt>
    <dgm:pt modelId="{2B5E130F-D23C-4464-9D65-C5BA03A3F853}" type="pres">
      <dgm:prSet presAssocID="{65CBC96F-4D62-4C0B-89CB-C2A4DE53C031}" presName="hierChild2" presStyleCnt="0"/>
      <dgm:spPr/>
    </dgm:pt>
    <dgm:pt modelId="{5636FBB9-68D3-40AA-8A9A-3163DA3038E7}" type="pres">
      <dgm:prSet presAssocID="{FDD1F563-435E-4CBA-A4FC-B7FDA30F6274}" presName="Name28" presStyleLbl="parChTrans1D2" presStyleIdx="0" presStyleCnt="2"/>
      <dgm:spPr/>
      <dgm:t>
        <a:bodyPr/>
        <a:lstStyle/>
        <a:p>
          <a:endParaRPr lang="el-GR"/>
        </a:p>
      </dgm:t>
    </dgm:pt>
    <dgm:pt modelId="{DB940060-217E-43BB-83CE-46F487BEC6C2}" type="pres">
      <dgm:prSet presAssocID="{6D733863-9B4C-48A1-8217-F776EF895804}" presName="hierRoot2" presStyleCnt="0">
        <dgm:presLayoutVars>
          <dgm:hierBranch val="init"/>
        </dgm:presLayoutVars>
      </dgm:prSet>
      <dgm:spPr/>
    </dgm:pt>
    <dgm:pt modelId="{8455483D-A397-40C3-A941-670BFADA1B0C}" type="pres">
      <dgm:prSet presAssocID="{6D733863-9B4C-48A1-8217-F776EF895804}" presName="rootComposite2" presStyleCnt="0"/>
      <dgm:spPr/>
    </dgm:pt>
    <dgm:pt modelId="{CF7F9B81-E732-4BB1-B01E-85DFF9243B89}" type="pres">
      <dgm:prSet presAssocID="{6D733863-9B4C-48A1-8217-F776EF895804}" presName="rootText2" presStyleLbl="alignAcc1" presStyleIdx="0" presStyleCnt="0">
        <dgm:presLayoutVars>
          <dgm:chPref val="3"/>
        </dgm:presLayoutVars>
      </dgm:prSet>
      <dgm:spPr/>
      <dgm:t>
        <a:bodyPr/>
        <a:lstStyle/>
        <a:p>
          <a:endParaRPr lang="el-GR"/>
        </a:p>
      </dgm:t>
    </dgm:pt>
    <dgm:pt modelId="{F2FE59A1-BFA8-40B5-A15D-0F54BDD812AE}" type="pres">
      <dgm:prSet presAssocID="{6D733863-9B4C-48A1-8217-F776EF895804}" presName="topArc2" presStyleLbl="parChTrans1D1" presStyleIdx="2" presStyleCnt="10"/>
      <dgm:spPr/>
    </dgm:pt>
    <dgm:pt modelId="{772130A1-6D83-42F2-BA42-546792AA7D9D}" type="pres">
      <dgm:prSet presAssocID="{6D733863-9B4C-48A1-8217-F776EF895804}" presName="bottomArc2" presStyleLbl="parChTrans1D1" presStyleIdx="3" presStyleCnt="10"/>
      <dgm:spPr/>
    </dgm:pt>
    <dgm:pt modelId="{BB9D4FA8-1C43-4B47-B2E0-3B97B94F9E4A}" type="pres">
      <dgm:prSet presAssocID="{6D733863-9B4C-48A1-8217-F776EF895804}" presName="topConnNode2" presStyleLbl="node2" presStyleIdx="0" presStyleCnt="0"/>
      <dgm:spPr/>
      <dgm:t>
        <a:bodyPr/>
        <a:lstStyle/>
        <a:p>
          <a:endParaRPr lang="el-GR"/>
        </a:p>
      </dgm:t>
    </dgm:pt>
    <dgm:pt modelId="{7209352E-4F1C-4996-A8A2-6DCE11739B29}" type="pres">
      <dgm:prSet presAssocID="{6D733863-9B4C-48A1-8217-F776EF895804}" presName="hierChild4" presStyleCnt="0"/>
      <dgm:spPr/>
    </dgm:pt>
    <dgm:pt modelId="{52B24E22-B08D-44F9-B3DA-BBE9DC2D47A9}" type="pres">
      <dgm:prSet presAssocID="{6D733863-9B4C-48A1-8217-F776EF895804}" presName="hierChild5" presStyleCnt="0"/>
      <dgm:spPr/>
    </dgm:pt>
    <dgm:pt modelId="{F079502B-E4C3-4365-BADD-0C8BE2CB84DF}" type="pres">
      <dgm:prSet presAssocID="{01EE7BE0-CF2D-4E05-A9A7-7F20B5EA99F8}" presName="Name28" presStyleLbl="parChTrans1D2" presStyleIdx="1" presStyleCnt="2"/>
      <dgm:spPr/>
      <dgm:t>
        <a:bodyPr/>
        <a:lstStyle/>
        <a:p>
          <a:endParaRPr lang="el-GR"/>
        </a:p>
      </dgm:t>
    </dgm:pt>
    <dgm:pt modelId="{2F5328D5-4318-4647-8690-BBB8C693471D}" type="pres">
      <dgm:prSet presAssocID="{D7754F48-FE41-47C5-9990-CFD1CDC798DE}" presName="hierRoot2" presStyleCnt="0">
        <dgm:presLayoutVars>
          <dgm:hierBranch val="init"/>
        </dgm:presLayoutVars>
      </dgm:prSet>
      <dgm:spPr/>
    </dgm:pt>
    <dgm:pt modelId="{583B5A58-7FB8-4B82-88ED-81B58FECAB29}" type="pres">
      <dgm:prSet presAssocID="{D7754F48-FE41-47C5-9990-CFD1CDC798DE}" presName="rootComposite2" presStyleCnt="0"/>
      <dgm:spPr/>
    </dgm:pt>
    <dgm:pt modelId="{46546F1B-4B5E-4778-822C-F0C43AC9DD6F}" type="pres">
      <dgm:prSet presAssocID="{D7754F48-FE41-47C5-9990-CFD1CDC798DE}" presName="rootText2" presStyleLbl="alignAcc1" presStyleIdx="0" presStyleCnt="0">
        <dgm:presLayoutVars>
          <dgm:chPref val="3"/>
        </dgm:presLayoutVars>
      </dgm:prSet>
      <dgm:spPr/>
      <dgm:t>
        <a:bodyPr/>
        <a:lstStyle/>
        <a:p>
          <a:endParaRPr lang="el-GR"/>
        </a:p>
      </dgm:t>
    </dgm:pt>
    <dgm:pt modelId="{087EA131-CA54-4014-8D54-FB92D74506AB}" type="pres">
      <dgm:prSet presAssocID="{D7754F48-FE41-47C5-9990-CFD1CDC798DE}" presName="topArc2" presStyleLbl="parChTrans1D1" presStyleIdx="4" presStyleCnt="10"/>
      <dgm:spPr/>
    </dgm:pt>
    <dgm:pt modelId="{F6669F0B-324E-41E0-A6B5-DA0B642A0B98}" type="pres">
      <dgm:prSet presAssocID="{D7754F48-FE41-47C5-9990-CFD1CDC798DE}" presName="bottomArc2" presStyleLbl="parChTrans1D1" presStyleIdx="5" presStyleCnt="10"/>
      <dgm:spPr/>
    </dgm:pt>
    <dgm:pt modelId="{73CFB846-23E6-4BF8-87E4-3199AC0B8C13}" type="pres">
      <dgm:prSet presAssocID="{D7754F48-FE41-47C5-9990-CFD1CDC798DE}" presName="topConnNode2" presStyleLbl="node2" presStyleIdx="0" presStyleCnt="0"/>
      <dgm:spPr/>
      <dgm:t>
        <a:bodyPr/>
        <a:lstStyle/>
        <a:p>
          <a:endParaRPr lang="el-GR"/>
        </a:p>
      </dgm:t>
    </dgm:pt>
    <dgm:pt modelId="{3784F08D-10FF-4B7D-8369-3837C0AEC6D5}" type="pres">
      <dgm:prSet presAssocID="{D7754F48-FE41-47C5-9990-CFD1CDC798DE}" presName="hierChild4" presStyleCnt="0"/>
      <dgm:spPr/>
    </dgm:pt>
    <dgm:pt modelId="{C7101CF5-65A7-413D-9C6D-029293F770A4}" type="pres">
      <dgm:prSet presAssocID="{11973705-5A0D-4205-B717-566BAC8512B3}" presName="Name28" presStyleLbl="parChTrans1D3" presStyleIdx="0" presStyleCnt="2"/>
      <dgm:spPr/>
      <dgm:t>
        <a:bodyPr/>
        <a:lstStyle/>
        <a:p>
          <a:endParaRPr lang="el-GR"/>
        </a:p>
      </dgm:t>
    </dgm:pt>
    <dgm:pt modelId="{18409754-F79B-451F-BBEA-C82B88A40DFF}" type="pres">
      <dgm:prSet presAssocID="{5C6FE621-3109-492A-AE0F-AE0EBAB6E8EF}" presName="hierRoot2" presStyleCnt="0">
        <dgm:presLayoutVars>
          <dgm:hierBranch val="init"/>
        </dgm:presLayoutVars>
      </dgm:prSet>
      <dgm:spPr/>
    </dgm:pt>
    <dgm:pt modelId="{00E78458-0D4A-4E5E-BFCB-05172A8831B2}" type="pres">
      <dgm:prSet presAssocID="{5C6FE621-3109-492A-AE0F-AE0EBAB6E8EF}" presName="rootComposite2" presStyleCnt="0"/>
      <dgm:spPr/>
    </dgm:pt>
    <dgm:pt modelId="{273CB779-883D-459E-A72B-2140D3BD13FB}" type="pres">
      <dgm:prSet presAssocID="{5C6FE621-3109-492A-AE0F-AE0EBAB6E8EF}" presName="rootText2" presStyleLbl="alignAcc1" presStyleIdx="0" presStyleCnt="0">
        <dgm:presLayoutVars>
          <dgm:chPref val="3"/>
        </dgm:presLayoutVars>
      </dgm:prSet>
      <dgm:spPr/>
      <dgm:t>
        <a:bodyPr/>
        <a:lstStyle/>
        <a:p>
          <a:endParaRPr lang="el-GR"/>
        </a:p>
      </dgm:t>
    </dgm:pt>
    <dgm:pt modelId="{6F2A5794-4F82-4BAF-B115-CEAAA9D78809}" type="pres">
      <dgm:prSet presAssocID="{5C6FE621-3109-492A-AE0F-AE0EBAB6E8EF}" presName="topArc2" presStyleLbl="parChTrans1D1" presStyleIdx="6" presStyleCnt="10"/>
      <dgm:spPr/>
    </dgm:pt>
    <dgm:pt modelId="{F0FF0797-63F2-46BE-8124-06C741A15781}" type="pres">
      <dgm:prSet presAssocID="{5C6FE621-3109-492A-AE0F-AE0EBAB6E8EF}" presName="bottomArc2" presStyleLbl="parChTrans1D1" presStyleIdx="7" presStyleCnt="10"/>
      <dgm:spPr/>
    </dgm:pt>
    <dgm:pt modelId="{E67552F3-72E9-4A3A-948F-E0D346BB4F7A}" type="pres">
      <dgm:prSet presAssocID="{5C6FE621-3109-492A-AE0F-AE0EBAB6E8EF}" presName="topConnNode2" presStyleLbl="node3" presStyleIdx="0" presStyleCnt="0"/>
      <dgm:spPr/>
      <dgm:t>
        <a:bodyPr/>
        <a:lstStyle/>
        <a:p>
          <a:endParaRPr lang="el-GR"/>
        </a:p>
      </dgm:t>
    </dgm:pt>
    <dgm:pt modelId="{77F32E1F-88DA-4013-9EA2-1A61D86AB316}" type="pres">
      <dgm:prSet presAssocID="{5C6FE621-3109-492A-AE0F-AE0EBAB6E8EF}" presName="hierChild4" presStyleCnt="0"/>
      <dgm:spPr/>
    </dgm:pt>
    <dgm:pt modelId="{FAA071F5-6F7F-4816-81B7-D66FF1D6CB27}" type="pres">
      <dgm:prSet presAssocID="{5C6FE621-3109-492A-AE0F-AE0EBAB6E8EF}" presName="hierChild5" presStyleCnt="0"/>
      <dgm:spPr/>
    </dgm:pt>
    <dgm:pt modelId="{62EF2570-0167-4A41-8C1C-53EE612D9F20}" type="pres">
      <dgm:prSet presAssocID="{6CD40CF4-579D-4525-B55E-B12EB9754DCB}" presName="Name28" presStyleLbl="parChTrans1D3" presStyleIdx="1" presStyleCnt="2"/>
      <dgm:spPr/>
      <dgm:t>
        <a:bodyPr/>
        <a:lstStyle/>
        <a:p>
          <a:endParaRPr lang="el-GR"/>
        </a:p>
      </dgm:t>
    </dgm:pt>
    <dgm:pt modelId="{CBFA6F94-C8D3-4E70-8B41-DDCCDA886231}" type="pres">
      <dgm:prSet presAssocID="{7F27A352-5B06-4EB0-88B4-78A693A5A4FC}" presName="hierRoot2" presStyleCnt="0">
        <dgm:presLayoutVars>
          <dgm:hierBranch val="init"/>
        </dgm:presLayoutVars>
      </dgm:prSet>
      <dgm:spPr/>
    </dgm:pt>
    <dgm:pt modelId="{E3AB0743-7794-4E3D-9B46-C1DA2B5A0745}" type="pres">
      <dgm:prSet presAssocID="{7F27A352-5B06-4EB0-88B4-78A693A5A4FC}" presName="rootComposite2" presStyleCnt="0"/>
      <dgm:spPr/>
    </dgm:pt>
    <dgm:pt modelId="{F4EB66CB-E4EC-47D6-A20F-0E1BE6B21C65}" type="pres">
      <dgm:prSet presAssocID="{7F27A352-5B06-4EB0-88B4-78A693A5A4FC}" presName="rootText2" presStyleLbl="alignAcc1" presStyleIdx="0" presStyleCnt="0">
        <dgm:presLayoutVars>
          <dgm:chPref val="3"/>
        </dgm:presLayoutVars>
      </dgm:prSet>
      <dgm:spPr/>
      <dgm:t>
        <a:bodyPr/>
        <a:lstStyle/>
        <a:p>
          <a:endParaRPr lang="el-GR"/>
        </a:p>
      </dgm:t>
    </dgm:pt>
    <dgm:pt modelId="{D1615959-AB20-4168-88F3-CFD5FBE1B01C}" type="pres">
      <dgm:prSet presAssocID="{7F27A352-5B06-4EB0-88B4-78A693A5A4FC}" presName="topArc2" presStyleLbl="parChTrans1D1" presStyleIdx="8" presStyleCnt="10"/>
      <dgm:spPr/>
    </dgm:pt>
    <dgm:pt modelId="{2D85CFA3-2EC0-4610-9BA2-985680CC4B79}" type="pres">
      <dgm:prSet presAssocID="{7F27A352-5B06-4EB0-88B4-78A693A5A4FC}" presName="bottomArc2" presStyleLbl="parChTrans1D1" presStyleIdx="9" presStyleCnt="10"/>
      <dgm:spPr/>
    </dgm:pt>
    <dgm:pt modelId="{2B263CEA-3FE7-48E9-B95D-905D0B951D06}" type="pres">
      <dgm:prSet presAssocID="{7F27A352-5B06-4EB0-88B4-78A693A5A4FC}" presName="topConnNode2" presStyleLbl="node3" presStyleIdx="0" presStyleCnt="0"/>
      <dgm:spPr/>
      <dgm:t>
        <a:bodyPr/>
        <a:lstStyle/>
        <a:p>
          <a:endParaRPr lang="el-GR"/>
        </a:p>
      </dgm:t>
    </dgm:pt>
    <dgm:pt modelId="{0923024F-B6D1-45F2-9B66-73076936080E}" type="pres">
      <dgm:prSet presAssocID="{7F27A352-5B06-4EB0-88B4-78A693A5A4FC}" presName="hierChild4" presStyleCnt="0"/>
      <dgm:spPr/>
    </dgm:pt>
    <dgm:pt modelId="{387EE102-B180-4AFE-AABB-8F364C32F26A}" type="pres">
      <dgm:prSet presAssocID="{7F27A352-5B06-4EB0-88B4-78A693A5A4FC}" presName="hierChild5" presStyleCnt="0"/>
      <dgm:spPr/>
    </dgm:pt>
    <dgm:pt modelId="{C8211657-4552-40BC-88F0-296E98E33CDD}" type="pres">
      <dgm:prSet presAssocID="{D7754F48-FE41-47C5-9990-CFD1CDC798DE}" presName="hierChild5" presStyleCnt="0"/>
      <dgm:spPr/>
    </dgm:pt>
    <dgm:pt modelId="{701597CE-F891-4A33-89B3-ADF62D0E1EB9}" type="pres">
      <dgm:prSet presAssocID="{65CBC96F-4D62-4C0B-89CB-C2A4DE53C031}" presName="hierChild3" presStyleCnt="0"/>
      <dgm:spPr/>
    </dgm:pt>
  </dgm:ptLst>
  <dgm:cxnLst>
    <dgm:cxn modelId="{824B65B3-FA87-4DE7-A3EF-71F3BFE57951}" type="presOf" srcId="{D7754F48-FE41-47C5-9990-CFD1CDC798DE}" destId="{46546F1B-4B5E-4778-822C-F0C43AC9DD6F}" srcOrd="0" destOrd="0" presId="urn:microsoft.com/office/officeart/2008/layout/HalfCircleOrganizationChart"/>
    <dgm:cxn modelId="{456A2084-950C-48C4-A383-6936FC858AAD}" type="presOf" srcId="{65CBC96F-4D62-4C0B-89CB-C2A4DE53C031}" destId="{8DAA2D28-FEC8-4D42-82E7-D905DDD59336}" srcOrd="0" destOrd="0" presId="urn:microsoft.com/office/officeart/2008/layout/HalfCircleOrganizationChart"/>
    <dgm:cxn modelId="{2E85B0EC-24CE-4FDB-9718-D6845A81D582}" type="presOf" srcId="{7F27A352-5B06-4EB0-88B4-78A693A5A4FC}" destId="{F4EB66CB-E4EC-47D6-A20F-0E1BE6B21C65}" srcOrd="0" destOrd="0" presId="urn:microsoft.com/office/officeart/2008/layout/HalfCircleOrganizationChart"/>
    <dgm:cxn modelId="{D44FD460-46C7-4156-8C46-F18C862ABC0C}" type="presOf" srcId="{DBD62362-77CE-4B59-B519-38BB3237A2EE}" destId="{25041A40-F2B2-4C4F-98FA-B821BE24C037}" srcOrd="0" destOrd="0" presId="urn:microsoft.com/office/officeart/2008/layout/HalfCircleOrganizationChart"/>
    <dgm:cxn modelId="{5542DA91-696F-4FAC-9D83-623D15E4C7DF}" type="presOf" srcId="{6CD40CF4-579D-4525-B55E-B12EB9754DCB}" destId="{62EF2570-0167-4A41-8C1C-53EE612D9F20}" srcOrd="0" destOrd="0" presId="urn:microsoft.com/office/officeart/2008/layout/HalfCircleOrganizationChart"/>
    <dgm:cxn modelId="{4BBC4C08-53C8-4431-99E8-1FE152416862}" srcId="{D7754F48-FE41-47C5-9990-CFD1CDC798DE}" destId="{7F27A352-5B06-4EB0-88B4-78A693A5A4FC}" srcOrd="1" destOrd="0" parTransId="{6CD40CF4-579D-4525-B55E-B12EB9754DCB}" sibTransId="{F761664C-D575-4649-BB9C-A025D47ED4C0}"/>
    <dgm:cxn modelId="{C7A236A0-C4EA-49A5-B98B-535179A49B43}" type="presOf" srcId="{5C6FE621-3109-492A-AE0F-AE0EBAB6E8EF}" destId="{E67552F3-72E9-4A3A-948F-E0D346BB4F7A}" srcOrd="1" destOrd="0" presId="urn:microsoft.com/office/officeart/2008/layout/HalfCircleOrganizationChart"/>
    <dgm:cxn modelId="{C01026CE-DB32-452E-8BC4-51302782367B}" srcId="{65CBC96F-4D62-4C0B-89CB-C2A4DE53C031}" destId="{D7754F48-FE41-47C5-9990-CFD1CDC798DE}" srcOrd="1" destOrd="0" parTransId="{01EE7BE0-CF2D-4E05-A9A7-7F20B5EA99F8}" sibTransId="{11D20188-B809-412F-8240-83E3272C187C}"/>
    <dgm:cxn modelId="{908FEC86-0580-4CB6-A811-17B097F57C49}" type="presOf" srcId="{01EE7BE0-CF2D-4E05-A9A7-7F20B5EA99F8}" destId="{F079502B-E4C3-4365-BADD-0C8BE2CB84DF}" srcOrd="0" destOrd="0" presId="urn:microsoft.com/office/officeart/2008/layout/HalfCircleOrganizationChart"/>
    <dgm:cxn modelId="{55CE8A80-DCBC-4B4E-8350-5044795A4005}" srcId="{D7754F48-FE41-47C5-9990-CFD1CDC798DE}" destId="{5C6FE621-3109-492A-AE0F-AE0EBAB6E8EF}" srcOrd="0" destOrd="0" parTransId="{11973705-5A0D-4205-B717-566BAC8512B3}" sibTransId="{4E4439DE-B869-4BB2-9876-28962E9851E2}"/>
    <dgm:cxn modelId="{7CD85413-F0DA-43FB-A5AE-A22F9B157823}" type="presOf" srcId="{6D733863-9B4C-48A1-8217-F776EF895804}" destId="{BB9D4FA8-1C43-4B47-B2E0-3B97B94F9E4A}" srcOrd="1" destOrd="0" presId="urn:microsoft.com/office/officeart/2008/layout/HalfCircleOrganizationChart"/>
    <dgm:cxn modelId="{04EDD5A6-0B07-45B2-9B9F-46CCA46A2FBC}" type="presOf" srcId="{6D733863-9B4C-48A1-8217-F776EF895804}" destId="{CF7F9B81-E732-4BB1-B01E-85DFF9243B89}" srcOrd="0" destOrd="0" presId="urn:microsoft.com/office/officeart/2008/layout/HalfCircleOrganizationChart"/>
    <dgm:cxn modelId="{9451074F-17A1-4261-BC16-6669F4E9F7EA}" type="presOf" srcId="{D7754F48-FE41-47C5-9990-CFD1CDC798DE}" destId="{73CFB846-23E6-4BF8-87E4-3199AC0B8C13}" srcOrd="1" destOrd="0" presId="urn:microsoft.com/office/officeart/2008/layout/HalfCircleOrganizationChart"/>
    <dgm:cxn modelId="{C5B34AEF-3BC6-4E74-8F0F-262E00C00A96}" type="presOf" srcId="{7F27A352-5B06-4EB0-88B4-78A693A5A4FC}" destId="{2B263CEA-3FE7-48E9-B95D-905D0B951D06}" srcOrd="1" destOrd="0" presId="urn:microsoft.com/office/officeart/2008/layout/HalfCircleOrganizationChart"/>
    <dgm:cxn modelId="{7E2FC37B-6793-4120-B510-C57B83D20FED}" type="presOf" srcId="{11973705-5A0D-4205-B717-566BAC8512B3}" destId="{C7101CF5-65A7-413D-9C6D-029293F770A4}" srcOrd="0" destOrd="0" presId="urn:microsoft.com/office/officeart/2008/layout/HalfCircleOrganizationChart"/>
    <dgm:cxn modelId="{AF10FAC1-8FC1-4C45-8AD9-A381D33DD5F1}" srcId="{65CBC96F-4D62-4C0B-89CB-C2A4DE53C031}" destId="{6D733863-9B4C-48A1-8217-F776EF895804}" srcOrd="0" destOrd="0" parTransId="{FDD1F563-435E-4CBA-A4FC-B7FDA30F6274}" sibTransId="{8F5BEDD8-FBA8-4FF6-94B9-DAE8285271FD}"/>
    <dgm:cxn modelId="{9F5BD009-88E9-40C8-A704-E2229BDC8238}" srcId="{DBD62362-77CE-4B59-B519-38BB3237A2EE}" destId="{65CBC96F-4D62-4C0B-89CB-C2A4DE53C031}" srcOrd="0" destOrd="0" parTransId="{9F1F9A4F-BBB0-4E84-886C-1F89315F79A8}" sibTransId="{1431B3C1-2B89-4FDA-AA9A-FC02115AE149}"/>
    <dgm:cxn modelId="{129B15CB-720B-4DAE-B259-AE5DED2D5C49}" type="presOf" srcId="{65CBC96F-4D62-4C0B-89CB-C2A4DE53C031}" destId="{E4D3C08A-B4FB-441A-8922-A3BB6A4D5DC2}" srcOrd="1" destOrd="0" presId="urn:microsoft.com/office/officeart/2008/layout/HalfCircleOrganizationChart"/>
    <dgm:cxn modelId="{9EE4D863-E8D4-4E0C-8169-659BA2586824}" type="presOf" srcId="{FDD1F563-435E-4CBA-A4FC-B7FDA30F6274}" destId="{5636FBB9-68D3-40AA-8A9A-3163DA3038E7}" srcOrd="0" destOrd="0" presId="urn:microsoft.com/office/officeart/2008/layout/HalfCircleOrganizationChart"/>
    <dgm:cxn modelId="{62CE31F7-1933-415E-A453-D56AB21D4D28}" type="presOf" srcId="{5C6FE621-3109-492A-AE0F-AE0EBAB6E8EF}" destId="{273CB779-883D-459E-A72B-2140D3BD13FB}" srcOrd="0" destOrd="0" presId="urn:microsoft.com/office/officeart/2008/layout/HalfCircleOrganizationChart"/>
    <dgm:cxn modelId="{A930700E-09F1-4E80-9851-8D078A5191DF}" type="presParOf" srcId="{25041A40-F2B2-4C4F-98FA-B821BE24C037}" destId="{8068C4FA-4B88-430A-9BD4-F316D5C64C48}" srcOrd="0" destOrd="0" presId="urn:microsoft.com/office/officeart/2008/layout/HalfCircleOrganizationChart"/>
    <dgm:cxn modelId="{0F612E6B-183C-44D8-8C65-3331B8D02383}" type="presParOf" srcId="{8068C4FA-4B88-430A-9BD4-F316D5C64C48}" destId="{45DFADCB-15BE-4909-AE8E-A2DE097AB437}" srcOrd="0" destOrd="0" presId="urn:microsoft.com/office/officeart/2008/layout/HalfCircleOrganizationChart"/>
    <dgm:cxn modelId="{7E7D1C59-A803-4273-AE0E-2F134DC53013}" type="presParOf" srcId="{45DFADCB-15BE-4909-AE8E-A2DE097AB437}" destId="{8DAA2D28-FEC8-4D42-82E7-D905DDD59336}" srcOrd="0" destOrd="0" presId="urn:microsoft.com/office/officeart/2008/layout/HalfCircleOrganizationChart"/>
    <dgm:cxn modelId="{904BFF64-9705-4A6E-8D7A-C1329DCB5623}" type="presParOf" srcId="{45DFADCB-15BE-4909-AE8E-A2DE097AB437}" destId="{630D76FC-CB66-44C8-9756-ED905B7E2086}" srcOrd="1" destOrd="0" presId="urn:microsoft.com/office/officeart/2008/layout/HalfCircleOrganizationChart"/>
    <dgm:cxn modelId="{0DDBBF02-87A5-4B25-B19A-A62F7FE36F90}" type="presParOf" srcId="{45DFADCB-15BE-4909-AE8E-A2DE097AB437}" destId="{C8E84C55-F55A-43D4-8E09-71B68A92F746}" srcOrd="2" destOrd="0" presId="urn:microsoft.com/office/officeart/2008/layout/HalfCircleOrganizationChart"/>
    <dgm:cxn modelId="{31D77762-2EEB-4FD7-92C6-52BA61D982C9}" type="presParOf" srcId="{45DFADCB-15BE-4909-AE8E-A2DE097AB437}" destId="{E4D3C08A-B4FB-441A-8922-A3BB6A4D5DC2}" srcOrd="3" destOrd="0" presId="urn:microsoft.com/office/officeart/2008/layout/HalfCircleOrganizationChart"/>
    <dgm:cxn modelId="{1FDE0340-415D-4388-8EBB-1082B554A95F}" type="presParOf" srcId="{8068C4FA-4B88-430A-9BD4-F316D5C64C48}" destId="{2B5E130F-D23C-4464-9D65-C5BA03A3F853}" srcOrd="1" destOrd="0" presId="urn:microsoft.com/office/officeart/2008/layout/HalfCircleOrganizationChart"/>
    <dgm:cxn modelId="{A8D84670-2B7F-457F-88AD-1A8603738013}" type="presParOf" srcId="{2B5E130F-D23C-4464-9D65-C5BA03A3F853}" destId="{5636FBB9-68D3-40AA-8A9A-3163DA3038E7}" srcOrd="0" destOrd="0" presId="urn:microsoft.com/office/officeart/2008/layout/HalfCircleOrganizationChart"/>
    <dgm:cxn modelId="{A1E06B93-DB24-4D36-8D01-4B73EFF987D6}" type="presParOf" srcId="{2B5E130F-D23C-4464-9D65-C5BA03A3F853}" destId="{DB940060-217E-43BB-83CE-46F487BEC6C2}" srcOrd="1" destOrd="0" presId="urn:microsoft.com/office/officeart/2008/layout/HalfCircleOrganizationChart"/>
    <dgm:cxn modelId="{605EC3AC-243A-4863-8740-D9DAA718ABA9}" type="presParOf" srcId="{DB940060-217E-43BB-83CE-46F487BEC6C2}" destId="{8455483D-A397-40C3-A941-670BFADA1B0C}" srcOrd="0" destOrd="0" presId="urn:microsoft.com/office/officeart/2008/layout/HalfCircleOrganizationChart"/>
    <dgm:cxn modelId="{7A1560C6-3316-4577-BAAA-B8A988732031}" type="presParOf" srcId="{8455483D-A397-40C3-A941-670BFADA1B0C}" destId="{CF7F9B81-E732-4BB1-B01E-85DFF9243B89}" srcOrd="0" destOrd="0" presId="urn:microsoft.com/office/officeart/2008/layout/HalfCircleOrganizationChart"/>
    <dgm:cxn modelId="{7740C938-AAE6-4385-BC58-E053A0BCD777}" type="presParOf" srcId="{8455483D-A397-40C3-A941-670BFADA1B0C}" destId="{F2FE59A1-BFA8-40B5-A15D-0F54BDD812AE}" srcOrd="1" destOrd="0" presId="urn:microsoft.com/office/officeart/2008/layout/HalfCircleOrganizationChart"/>
    <dgm:cxn modelId="{A0324550-FDAB-432B-89D2-1F8D8215AD32}" type="presParOf" srcId="{8455483D-A397-40C3-A941-670BFADA1B0C}" destId="{772130A1-6D83-42F2-BA42-546792AA7D9D}" srcOrd="2" destOrd="0" presId="urn:microsoft.com/office/officeart/2008/layout/HalfCircleOrganizationChart"/>
    <dgm:cxn modelId="{520A5553-78C7-4059-97F2-25734E740D94}" type="presParOf" srcId="{8455483D-A397-40C3-A941-670BFADA1B0C}" destId="{BB9D4FA8-1C43-4B47-B2E0-3B97B94F9E4A}" srcOrd="3" destOrd="0" presId="urn:microsoft.com/office/officeart/2008/layout/HalfCircleOrganizationChart"/>
    <dgm:cxn modelId="{461CAAC8-F689-4E3C-A18D-05B96C3DBA55}" type="presParOf" srcId="{DB940060-217E-43BB-83CE-46F487BEC6C2}" destId="{7209352E-4F1C-4996-A8A2-6DCE11739B29}" srcOrd="1" destOrd="0" presId="urn:microsoft.com/office/officeart/2008/layout/HalfCircleOrganizationChart"/>
    <dgm:cxn modelId="{F3D435C6-720F-456A-89C0-0923B6A2DAC3}" type="presParOf" srcId="{DB940060-217E-43BB-83CE-46F487BEC6C2}" destId="{52B24E22-B08D-44F9-B3DA-BBE9DC2D47A9}" srcOrd="2" destOrd="0" presId="urn:microsoft.com/office/officeart/2008/layout/HalfCircleOrganizationChart"/>
    <dgm:cxn modelId="{36C333E1-B879-4354-ACBE-49CA4E57B7FD}" type="presParOf" srcId="{2B5E130F-D23C-4464-9D65-C5BA03A3F853}" destId="{F079502B-E4C3-4365-BADD-0C8BE2CB84DF}" srcOrd="2" destOrd="0" presId="urn:microsoft.com/office/officeart/2008/layout/HalfCircleOrganizationChart"/>
    <dgm:cxn modelId="{BDEC8206-D407-427E-B4AC-64D36D09CFF4}" type="presParOf" srcId="{2B5E130F-D23C-4464-9D65-C5BA03A3F853}" destId="{2F5328D5-4318-4647-8690-BBB8C693471D}" srcOrd="3" destOrd="0" presId="urn:microsoft.com/office/officeart/2008/layout/HalfCircleOrganizationChart"/>
    <dgm:cxn modelId="{B086E8BC-9C2C-4367-AEED-F9BF440AF1CC}" type="presParOf" srcId="{2F5328D5-4318-4647-8690-BBB8C693471D}" destId="{583B5A58-7FB8-4B82-88ED-81B58FECAB29}" srcOrd="0" destOrd="0" presId="urn:microsoft.com/office/officeart/2008/layout/HalfCircleOrganizationChart"/>
    <dgm:cxn modelId="{05377564-D59E-4E59-B8F1-5F0793BB1E23}" type="presParOf" srcId="{583B5A58-7FB8-4B82-88ED-81B58FECAB29}" destId="{46546F1B-4B5E-4778-822C-F0C43AC9DD6F}" srcOrd="0" destOrd="0" presId="urn:microsoft.com/office/officeart/2008/layout/HalfCircleOrganizationChart"/>
    <dgm:cxn modelId="{F4B4D163-235B-488A-9A3B-38D088D4D45A}" type="presParOf" srcId="{583B5A58-7FB8-4B82-88ED-81B58FECAB29}" destId="{087EA131-CA54-4014-8D54-FB92D74506AB}" srcOrd="1" destOrd="0" presId="urn:microsoft.com/office/officeart/2008/layout/HalfCircleOrganizationChart"/>
    <dgm:cxn modelId="{DA240409-F227-4361-9235-4C4259EAE726}" type="presParOf" srcId="{583B5A58-7FB8-4B82-88ED-81B58FECAB29}" destId="{F6669F0B-324E-41E0-A6B5-DA0B642A0B98}" srcOrd="2" destOrd="0" presId="urn:microsoft.com/office/officeart/2008/layout/HalfCircleOrganizationChart"/>
    <dgm:cxn modelId="{1F6AA60D-EFD4-4E85-B957-832B4FD0611B}" type="presParOf" srcId="{583B5A58-7FB8-4B82-88ED-81B58FECAB29}" destId="{73CFB846-23E6-4BF8-87E4-3199AC0B8C13}" srcOrd="3" destOrd="0" presId="urn:microsoft.com/office/officeart/2008/layout/HalfCircleOrganizationChart"/>
    <dgm:cxn modelId="{7D8ABF62-2CE0-4FA6-8B68-990099BCCB02}" type="presParOf" srcId="{2F5328D5-4318-4647-8690-BBB8C693471D}" destId="{3784F08D-10FF-4B7D-8369-3837C0AEC6D5}" srcOrd="1" destOrd="0" presId="urn:microsoft.com/office/officeart/2008/layout/HalfCircleOrganizationChart"/>
    <dgm:cxn modelId="{485E8DB0-1A91-4B1D-93E0-5071B900F721}" type="presParOf" srcId="{3784F08D-10FF-4B7D-8369-3837C0AEC6D5}" destId="{C7101CF5-65A7-413D-9C6D-029293F770A4}" srcOrd="0" destOrd="0" presId="urn:microsoft.com/office/officeart/2008/layout/HalfCircleOrganizationChart"/>
    <dgm:cxn modelId="{A84ED4CE-472F-4E8A-9C7D-D9EE909D8C93}" type="presParOf" srcId="{3784F08D-10FF-4B7D-8369-3837C0AEC6D5}" destId="{18409754-F79B-451F-BBEA-C82B88A40DFF}" srcOrd="1" destOrd="0" presId="urn:microsoft.com/office/officeart/2008/layout/HalfCircleOrganizationChart"/>
    <dgm:cxn modelId="{63E0EBB1-7A66-470B-BC1E-1B88516A2C5B}" type="presParOf" srcId="{18409754-F79B-451F-BBEA-C82B88A40DFF}" destId="{00E78458-0D4A-4E5E-BFCB-05172A8831B2}" srcOrd="0" destOrd="0" presId="urn:microsoft.com/office/officeart/2008/layout/HalfCircleOrganizationChart"/>
    <dgm:cxn modelId="{2C91FB5E-5582-4513-9F34-F96ACA3D6548}" type="presParOf" srcId="{00E78458-0D4A-4E5E-BFCB-05172A8831B2}" destId="{273CB779-883D-459E-A72B-2140D3BD13FB}" srcOrd="0" destOrd="0" presId="urn:microsoft.com/office/officeart/2008/layout/HalfCircleOrganizationChart"/>
    <dgm:cxn modelId="{B25339E6-DD93-451D-8D0B-744BD4195F1A}" type="presParOf" srcId="{00E78458-0D4A-4E5E-BFCB-05172A8831B2}" destId="{6F2A5794-4F82-4BAF-B115-CEAAA9D78809}" srcOrd="1" destOrd="0" presId="urn:microsoft.com/office/officeart/2008/layout/HalfCircleOrganizationChart"/>
    <dgm:cxn modelId="{44933EDE-91B8-4786-B42C-C1797251573D}" type="presParOf" srcId="{00E78458-0D4A-4E5E-BFCB-05172A8831B2}" destId="{F0FF0797-63F2-46BE-8124-06C741A15781}" srcOrd="2" destOrd="0" presId="urn:microsoft.com/office/officeart/2008/layout/HalfCircleOrganizationChart"/>
    <dgm:cxn modelId="{DD21621B-EBBF-4CD4-B5D2-05F8179E4578}" type="presParOf" srcId="{00E78458-0D4A-4E5E-BFCB-05172A8831B2}" destId="{E67552F3-72E9-4A3A-948F-E0D346BB4F7A}" srcOrd="3" destOrd="0" presId="urn:microsoft.com/office/officeart/2008/layout/HalfCircleOrganizationChart"/>
    <dgm:cxn modelId="{F8AC814C-5470-4574-B26B-54A7FA7EA5B4}" type="presParOf" srcId="{18409754-F79B-451F-BBEA-C82B88A40DFF}" destId="{77F32E1F-88DA-4013-9EA2-1A61D86AB316}" srcOrd="1" destOrd="0" presId="urn:microsoft.com/office/officeart/2008/layout/HalfCircleOrganizationChart"/>
    <dgm:cxn modelId="{D0959CB8-4183-4DCD-9A13-041A6DFEC97F}" type="presParOf" srcId="{18409754-F79B-451F-BBEA-C82B88A40DFF}" destId="{FAA071F5-6F7F-4816-81B7-D66FF1D6CB27}" srcOrd="2" destOrd="0" presId="urn:microsoft.com/office/officeart/2008/layout/HalfCircleOrganizationChart"/>
    <dgm:cxn modelId="{C2C34CB7-DEC7-4257-A7D3-4CA6E18840EA}" type="presParOf" srcId="{3784F08D-10FF-4B7D-8369-3837C0AEC6D5}" destId="{62EF2570-0167-4A41-8C1C-53EE612D9F20}" srcOrd="2" destOrd="0" presId="urn:microsoft.com/office/officeart/2008/layout/HalfCircleOrganizationChart"/>
    <dgm:cxn modelId="{77368C57-D312-4556-88F5-685383684E15}" type="presParOf" srcId="{3784F08D-10FF-4B7D-8369-3837C0AEC6D5}" destId="{CBFA6F94-C8D3-4E70-8B41-DDCCDA886231}" srcOrd="3" destOrd="0" presId="urn:microsoft.com/office/officeart/2008/layout/HalfCircleOrganizationChart"/>
    <dgm:cxn modelId="{189041F6-AD82-4460-ABDE-C3F5C6C71518}" type="presParOf" srcId="{CBFA6F94-C8D3-4E70-8B41-DDCCDA886231}" destId="{E3AB0743-7794-4E3D-9B46-C1DA2B5A0745}" srcOrd="0" destOrd="0" presId="urn:microsoft.com/office/officeart/2008/layout/HalfCircleOrganizationChart"/>
    <dgm:cxn modelId="{731EE317-369A-4D38-B148-FBD20330034A}" type="presParOf" srcId="{E3AB0743-7794-4E3D-9B46-C1DA2B5A0745}" destId="{F4EB66CB-E4EC-47D6-A20F-0E1BE6B21C65}" srcOrd="0" destOrd="0" presId="urn:microsoft.com/office/officeart/2008/layout/HalfCircleOrganizationChart"/>
    <dgm:cxn modelId="{7FBFEAC5-CC03-407E-B9EE-73EA0B196FF4}" type="presParOf" srcId="{E3AB0743-7794-4E3D-9B46-C1DA2B5A0745}" destId="{D1615959-AB20-4168-88F3-CFD5FBE1B01C}" srcOrd="1" destOrd="0" presId="urn:microsoft.com/office/officeart/2008/layout/HalfCircleOrganizationChart"/>
    <dgm:cxn modelId="{F99017C3-3673-4947-96B1-EE8502EB2EE2}" type="presParOf" srcId="{E3AB0743-7794-4E3D-9B46-C1DA2B5A0745}" destId="{2D85CFA3-2EC0-4610-9BA2-985680CC4B79}" srcOrd="2" destOrd="0" presId="urn:microsoft.com/office/officeart/2008/layout/HalfCircleOrganizationChart"/>
    <dgm:cxn modelId="{871C3FB7-DEAA-4F11-A159-F09D393A60BB}" type="presParOf" srcId="{E3AB0743-7794-4E3D-9B46-C1DA2B5A0745}" destId="{2B263CEA-3FE7-48E9-B95D-905D0B951D06}" srcOrd="3" destOrd="0" presId="urn:microsoft.com/office/officeart/2008/layout/HalfCircleOrganizationChart"/>
    <dgm:cxn modelId="{07CAA602-92F9-4FC2-84CA-2714AB827070}" type="presParOf" srcId="{CBFA6F94-C8D3-4E70-8B41-DDCCDA886231}" destId="{0923024F-B6D1-45F2-9B66-73076936080E}" srcOrd="1" destOrd="0" presId="urn:microsoft.com/office/officeart/2008/layout/HalfCircleOrganizationChart"/>
    <dgm:cxn modelId="{86861735-4E7F-458C-9696-52E3FA2A1AF7}" type="presParOf" srcId="{CBFA6F94-C8D3-4E70-8B41-DDCCDA886231}" destId="{387EE102-B180-4AFE-AABB-8F364C32F26A}" srcOrd="2" destOrd="0" presId="urn:microsoft.com/office/officeart/2008/layout/HalfCircleOrganizationChart"/>
    <dgm:cxn modelId="{7A34B8C1-6277-4465-8795-12341B0945CE}" type="presParOf" srcId="{2F5328D5-4318-4647-8690-BBB8C693471D}" destId="{C8211657-4552-40BC-88F0-296E98E33CDD}" srcOrd="2" destOrd="0" presId="urn:microsoft.com/office/officeart/2008/layout/HalfCircleOrganizationChart"/>
    <dgm:cxn modelId="{4500CDD8-AA51-4005-AB08-900BC3F0714D}" type="presParOf" srcId="{8068C4FA-4B88-430A-9BD4-F316D5C64C48}" destId="{701597CE-F891-4A33-89B3-ADF62D0E1EB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3A437-E5EB-498C-A33B-F96A4A758547}" type="doc">
      <dgm:prSet loTypeId="urn:microsoft.com/office/officeart/2005/8/layout/process1" loCatId="process" qsTypeId="urn:microsoft.com/office/officeart/2005/8/quickstyle/simple1" qsCatId="simple" csTypeId="urn:microsoft.com/office/officeart/2005/8/colors/accent1_2" csCatId="accent1" phldr="1"/>
      <dgm:spPr/>
    </dgm:pt>
    <dgm:pt modelId="{458B7FBD-EDD9-4431-9E77-D695567EA0FA}">
      <dgm:prSet phldrT="[Κείμενο]"/>
      <dgm:spPr/>
      <dgm:t>
        <a:bodyPr/>
        <a:lstStyle/>
        <a:p>
          <a:r>
            <a:rPr lang="el-GR" dirty="0" smtClean="0"/>
            <a:t>Πρόγραμμα</a:t>
          </a:r>
        </a:p>
        <a:p>
          <a:r>
            <a:rPr lang="el-GR" dirty="0" smtClean="0"/>
            <a:t>(ανενεργό στον δίσκο)</a:t>
          </a:r>
          <a:endParaRPr lang="el-GR" dirty="0"/>
        </a:p>
      </dgm:t>
    </dgm:pt>
    <dgm:pt modelId="{02CE1CB8-9847-4F9D-A4D8-4229B35135C9}" type="parTrans" cxnId="{63504215-A648-42D4-9049-09B46328DF80}">
      <dgm:prSet/>
      <dgm:spPr/>
      <dgm:t>
        <a:bodyPr/>
        <a:lstStyle/>
        <a:p>
          <a:endParaRPr lang="el-GR"/>
        </a:p>
      </dgm:t>
    </dgm:pt>
    <dgm:pt modelId="{1F695851-B83C-4ED1-85AD-7B09191D7982}" type="sibTrans" cxnId="{63504215-A648-42D4-9049-09B46328DF80}">
      <dgm:prSet/>
      <dgm:spPr/>
      <dgm:t>
        <a:bodyPr/>
        <a:lstStyle/>
        <a:p>
          <a:endParaRPr lang="el-GR"/>
        </a:p>
      </dgm:t>
    </dgm:pt>
    <dgm:pt modelId="{B99B4AEE-AC35-497D-90AD-73478DFE9D3F}">
      <dgm:prSet phldrT="[Κείμενο]"/>
      <dgm:spPr/>
      <dgm:t>
        <a:bodyPr/>
        <a:lstStyle/>
        <a:p>
          <a:r>
            <a:rPr lang="el-GR" dirty="0" smtClean="0"/>
            <a:t>Εργασία</a:t>
          </a:r>
        </a:p>
        <a:p>
          <a:r>
            <a:rPr lang="el-GR" dirty="0" smtClean="0"/>
            <a:t>(στον δίσκο)</a:t>
          </a:r>
        </a:p>
        <a:p>
          <a:r>
            <a:rPr lang="el-GR" dirty="0" smtClean="0"/>
            <a:t>[</a:t>
          </a:r>
          <a:r>
            <a:rPr lang="en-US" dirty="0" smtClean="0"/>
            <a:t>hold state</a:t>
          </a:r>
          <a:r>
            <a:rPr lang="el-GR" dirty="0" smtClean="0"/>
            <a:t>]</a:t>
          </a:r>
          <a:endParaRPr lang="el-GR" dirty="0"/>
        </a:p>
      </dgm:t>
    </dgm:pt>
    <dgm:pt modelId="{C85B2AF6-89B5-4540-ABD6-3BC0572FD398}" type="parTrans" cxnId="{24E82C9E-100F-45B2-98F5-60FB8E988B42}">
      <dgm:prSet/>
      <dgm:spPr/>
      <dgm:t>
        <a:bodyPr/>
        <a:lstStyle/>
        <a:p>
          <a:endParaRPr lang="el-GR"/>
        </a:p>
      </dgm:t>
    </dgm:pt>
    <dgm:pt modelId="{811B0FCE-DAC4-4A39-88EE-128DBFF6E189}" type="sibTrans" cxnId="{24E82C9E-100F-45B2-98F5-60FB8E988B42}">
      <dgm:prSet/>
      <dgm:spPr/>
      <dgm:t>
        <a:bodyPr/>
        <a:lstStyle/>
        <a:p>
          <a:endParaRPr lang="el-GR"/>
        </a:p>
      </dgm:t>
    </dgm:pt>
    <dgm:pt modelId="{88B04C17-C26A-456A-B9D8-15EAAA97D87B}">
      <dgm:prSet phldrT="[Κείμενο]"/>
      <dgm:spPr/>
      <dgm:t>
        <a:bodyPr/>
        <a:lstStyle/>
        <a:p>
          <a:r>
            <a:rPr lang="el-GR" dirty="0" smtClean="0"/>
            <a:t>Διεργασία σε ετοιμότητα</a:t>
          </a:r>
        </a:p>
        <a:p>
          <a:r>
            <a:rPr lang="el-GR" dirty="0" smtClean="0"/>
            <a:t>(στην μνήμη)</a:t>
          </a:r>
        </a:p>
        <a:p>
          <a:r>
            <a:rPr lang="el-GR" dirty="0" smtClean="0"/>
            <a:t>[</a:t>
          </a:r>
          <a:r>
            <a:rPr lang="en-US" dirty="0" smtClean="0"/>
            <a:t>ready state</a:t>
          </a:r>
          <a:r>
            <a:rPr lang="el-GR" dirty="0" smtClean="0"/>
            <a:t>]</a:t>
          </a:r>
          <a:endParaRPr lang="el-GR" dirty="0"/>
        </a:p>
      </dgm:t>
    </dgm:pt>
    <dgm:pt modelId="{2AE881E3-6748-4B3E-8953-C28EF5BDE30F}" type="parTrans" cxnId="{766E4C91-C949-4DEE-B4D0-E449BFB935AA}">
      <dgm:prSet/>
      <dgm:spPr/>
      <dgm:t>
        <a:bodyPr/>
        <a:lstStyle/>
        <a:p>
          <a:endParaRPr lang="el-GR"/>
        </a:p>
      </dgm:t>
    </dgm:pt>
    <dgm:pt modelId="{7A7B156E-91DD-41C8-9788-7DA0AA741827}" type="sibTrans" cxnId="{766E4C91-C949-4DEE-B4D0-E449BFB935AA}">
      <dgm:prSet/>
      <dgm:spPr/>
      <dgm:t>
        <a:bodyPr/>
        <a:lstStyle/>
        <a:p>
          <a:endParaRPr lang="el-GR"/>
        </a:p>
      </dgm:t>
    </dgm:pt>
    <dgm:pt modelId="{8084C9D5-C493-41BA-BC94-1E6ACB4492A1}">
      <dgm:prSet phldrT="[Κείμενο]"/>
      <dgm:spPr/>
      <dgm:t>
        <a:bodyPr/>
        <a:lstStyle/>
        <a:p>
          <a:r>
            <a:rPr lang="el-GR" dirty="0" smtClean="0"/>
            <a:t>Διεργασία σε εκτέλεση</a:t>
          </a:r>
        </a:p>
        <a:p>
          <a:r>
            <a:rPr lang="el-GR" dirty="0" smtClean="0"/>
            <a:t>(στην μνήμη)</a:t>
          </a:r>
        </a:p>
        <a:p>
          <a:r>
            <a:rPr lang="el-GR" dirty="0" smtClean="0"/>
            <a:t>[</a:t>
          </a:r>
          <a:r>
            <a:rPr lang="en-US" dirty="0" smtClean="0"/>
            <a:t>running</a:t>
          </a:r>
          <a:r>
            <a:rPr lang="el-GR" dirty="0" smtClean="0"/>
            <a:t>]</a:t>
          </a:r>
          <a:endParaRPr lang="el-GR" dirty="0"/>
        </a:p>
      </dgm:t>
    </dgm:pt>
    <dgm:pt modelId="{43BE7404-0483-4C79-8B9E-9CA4D20D8ADE}" type="parTrans" cxnId="{2333703F-DF2C-44B0-BCE2-479CAEDF2A1C}">
      <dgm:prSet/>
      <dgm:spPr/>
      <dgm:t>
        <a:bodyPr/>
        <a:lstStyle/>
        <a:p>
          <a:endParaRPr lang="el-GR"/>
        </a:p>
      </dgm:t>
    </dgm:pt>
    <dgm:pt modelId="{EFB96ED4-4107-47F7-B1F5-3AAE65F3C403}" type="sibTrans" cxnId="{2333703F-DF2C-44B0-BCE2-479CAEDF2A1C}">
      <dgm:prSet/>
      <dgm:spPr/>
      <dgm:t>
        <a:bodyPr/>
        <a:lstStyle/>
        <a:p>
          <a:endParaRPr lang="el-GR"/>
        </a:p>
      </dgm:t>
    </dgm:pt>
    <dgm:pt modelId="{1B935594-D934-411B-950B-2101273B144F}" type="pres">
      <dgm:prSet presAssocID="{8EA3A437-E5EB-498C-A33B-F96A4A758547}" presName="Name0" presStyleCnt="0">
        <dgm:presLayoutVars>
          <dgm:dir/>
          <dgm:resizeHandles val="exact"/>
        </dgm:presLayoutVars>
      </dgm:prSet>
      <dgm:spPr/>
    </dgm:pt>
    <dgm:pt modelId="{5C7B110E-7963-4D02-95DA-3B0A278ADA37}" type="pres">
      <dgm:prSet presAssocID="{458B7FBD-EDD9-4431-9E77-D695567EA0FA}" presName="node" presStyleLbl="node1" presStyleIdx="0" presStyleCnt="4">
        <dgm:presLayoutVars>
          <dgm:bulletEnabled val="1"/>
        </dgm:presLayoutVars>
      </dgm:prSet>
      <dgm:spPr/>
      <dgm:t>
        <a:bodyPr/>
        <a:lstStyle/>
        <a:p>
          <a:endParaRPr lang="el-GR"/>
        </a:p>
      </dgm:t>
    </dgm:pt>
    <dgm:pt modelId="{F5195F11-90EF-4ECC-9B45-BFE1E9515E0C}" type="pres">
      <dgm:prSet presAssocID="{1F695851-B83C-4ED1-85AD-7B09191D7982}" presName="sibTrans" presStyleLbl="sibTrans2D1" presStyleIdx="0" presStyleCnt="3"/>
      <dgm:spPr/>
      <dgm:t>
        <a:bodyPr/>
        <a:lstStyle/>
        <a:p>
          <a:endParaRPr lang="el-GR"/>
        </a:p>
      </dgm:t>
    </dgm:pt>
    <dgm:pt modelId="{AA3666C7-50F5-4F09-98DB-3C05F99A2D79}" type="pres">
      <dgm:prSet presAssocID="{1F695851-B83C-4ED1-85AD-7B09191D7982}" presName="connectorText" presStyleLbl="sibTrans2D1" presStyleIdx="0" presStyleCnt="3"/>
      <dgm:spPr/>
      <dgm:t>
        <a:bodyPr/>
        <a:lstStyle/>
        <a:p>
          <a:endParaRPr lang="el-GR"/>
        </a:p>
      </dgm:t>
    </dgm:pt>
    <dgm:pt modelId="{8A5907E2-A293-41D6-A89C-480EABE189DD}" type="pres">
      <dgm:prSet presAssocID="{B99B4AEE-AC35-497D-90AD-73478DFE9D3F}" presName="node" presStyleLbl="node1" presStyleIdx="1" presStyleCnt="4">
        <dgm:presLayoutVars>
          <dgm:bulletEnabled val="1"/>
        </dgm:presLayoutVars>
      </dgm:prSet>
      <dgm:spPr/>
      <dgm:t>
        <a:bodyPr/>
        <a:lstStyle/>
        <a:p>
          <a:endParaRPr lang="el-GR"/>
        </a:p>
      </dgm:t>
    </dgm:pt>
    <dgm:pt modelId="{C5C7009E-1729-44FB-88C4-7F4C7E17A2D2}" type="pres">
      <dgm:prSet presAssocID="{811B0FCE-DAC4-4A39-88EE-128DBFF6E189}" presName="sibTrans" presStyleLbl="sibTrans2D1" presStyleIdx="1" presStyleCnt="3"/>
      <dgm:spPr/>
      <dgm:t>
        <a:bodyPr/>
        <a:lstStyle/>
        <a:p>
          <a:endParaRPr lang="el-GR"/>
        </a:p>
      </dgm:t>
    </dgm:pt>
    <dgm:pt modelId="{A756EF3B-666D-4947-A33F-98911EA28B20}" type="pres">
      <dgm:prSet presAssocID="{811B0FCE-DAC4-4A39-88EE-128DBFF6E189}" presName="connectorText" presStyleLbl="sibTrans2D1" presStyleIdx="1" presStyleCnt="3"/>
      <dgm:spPr/>
      <dgm:t>
        <a:bodyPr/>
        <a:lstStyle/>
        <a:p>
          <a:endParaRPr lang="el-GR"/>
        </a:p>
      </dgm:t>
    </dgm:pt>
    <dgm:pt modelId="{18E8ED4F-F478-4919-BF33-B0397B959FA0}" type="pres">
      <dgm:prSet presAssocID="{88B04C17-C26A-456A-B9D8-15EAAA97D87B}" presName="node" presStyleLbl="node1" presStyleIdx="2" presStyleCnt="4">
        <dgm:presLayoutVars>
          <dgm:bulletEnabled val="1"/>
        </dgm:presLayoutVars>
      </dgm:prSet>
      <dgm:spPr/>
      <dgm:t>
        <a:bodyPr/>
        <a:lstStyle/>
        <a:p>
          <a:endParaRPr lang="el-GR"/>
        </a:p>
      </dgm:t>
    </dgm:pt>
    <dgm:pt modelId="{683BFE5A-3E87-4413-91EF-A5E746D3B126}" type="pres">
      <dgm:prSet presAssocID="{7A7B156E-91DD-41C8-9788-7DA0AA741827}" presName="sibTrans" presStyleLbl="sibTrans2D1" presStyleIdx="2" presStyleCnt="3"/>
      <dgm:spPr/>
      <dgm:t>
        <a:bodyPr/>
        <a:lstStyle/>
        <a:p>
          <a:endParaRPr lang="el-GR"/>
        </a:p>
      </dgm:t>
    </dgm:pt>
    <dgm:pt modelId="{745BBA2A-75CB-4778-8F9F-57D47E998CAA}" type="pres">
      <dgm:prSet presAssocID="{7A7B156E-91DD-41C8-9788-7DA0AA741827}" presName="connectorText" presStyleLbl="sibTrans2D1" presStyleIdx="2" presStyleCnt="3"/>
      <dgm:spPr/>
      <dgm:t>
        <a:bodyPr/>
        <a:lstStyle/>
        <a:p>
          <a:endParaRPr lang="el-GR"/>
        </a:p>
      </dgm:t>
    </dgm:pt>
    <dgm:pt modelId="{789A0878-D666-4606-94C3-E54C21909DAC}" type="pres">
      <dgm:prSet presAssocID="{8084C9D5-C493-41BA-BC94-1E6ACB4492A1}" presName="node" presStyleLbl="node1" presStyleIdx="3" presStyleCnt="4">
        <dgm:presLayoutVars>
          <dgm:bulletEnabled val="1"/>
        </dgm:presLayoutVars>
      </dgm:prSet>
      <dgm:spPr/>
      <dgm:t>
        <a:bodyPr/>
        <a:lstStyle/>
        <a:p>
          <a:endParaRPr lang="el-GR"/>
        </a:p>
      </dgm:t>
    </dgm:pt>
  </dgm:ptLst>
  <dgm:cxnLst>
    <dgm:cxn modelId="{5BB9A20C-2F32-429F-8D24-90989CAC95BA}" type="presOf" srcId="{7A7B156E-91DD-41C8-9788-7DA0AA741827}" destId="{745BBA2A-75CB-4778-8F9F-57D47E998CAA}" srcOrd="1" destOrd="0" presId="urn:microsoft.com/office/officeart/2005/8/layout/process1"/>
    <dgm:cxn modelId="{464C23F3-84D5-4B38-A339-90711E13D6C2}" type="presOf" srcId="{88B04C17-C26A-456A-B9D8-15EAAA97D87B}" destId="{18E8ED4F-F478-4919-BF33-B0397B959FA0}" srcOrd="0" destOrd="0" presId="urn:microsoft.com/office/officeart/2005/8/layout/process1"/>
    <dgm:cxn modelId="{9F05E045-3714-4706-88A8-AB84A8A7AD35}" type="presOf" srcId="{8084C9D5-C493-41BA-BC94-1E6ACB4492A1}" destId="{789A0878-D666-4606-94C3-E54C21909DAC}" srcOrd="0" destOrd="0" presId="urn:microsoft.com/office/officeart/2005/8/layout/process1"/>
    <dgm:cxn modelId="{766E4C91-C949-4DEE-B4D0-E449BFB935AA}" srcId="{8EA3A437-E5EB-498C-A33B-F96A4A758547}" destId="{88B04C17-C26A-456A-B9D8-15EAAA97D87B}" srcOrd="2" destOrd="0" parTransId="{2AE881E3-6748-4B3E-8953-C28EF5BDE30F}" sibTransId="{7A7B156E-91DD-41C8-9788-7DA0AA741827}"/>
    <dgm:cxn modelId="{5F0F8E00-36C6-4762-9049-C597B8179842}" type="presOf" srcId="{B99B4AEE-AC35-497D-90AD-73478DFE9D3F}" destId="{8A5907E2-A293-41D6-A89C-480EABE189DD}" srcOrd="0" destOrd="0" presId="urn:microsoft.com/office/officeart/2005/8/layout/process1"/>
    <dgm:cxn modelId="{4385D9EE-9DF7-4FC1-9AD7-1EC05C23120A}" type="presOf" srcId="{811B0FCE-DAC4-4A39-88EE-128DBFF6E189}" destId="{A756EF3B-666D-4947-A33F-98911EA28B20}" srcOrd="1" destOrd="0" presId="urn:microsoft.com/office/officeart/2005/8/layout/process1"/>
    <dgm:cxn modelId="{E98B42FB-69D9-47A1-BC38-B6032C162432}" type="presOf" srcId="{458B7FBD-EDD9-4431-9E77-D695567EA0FA}" destId="{5C7B110E-7963-4D02-95DA-3B0A278ADA37}" srcOrd="0" destOrd="0" presId="urn:microsoft.com/office/officeart/2005/8/layout/process1"/>
    <dgm:cxn modelId="{63504215-A648-42D4-9049-09B46328DF80}" srcId="{8EA3A437-E5EB-498C-A33B-F96A4A758547}" destId="{458B7FBD-EDD9-4431-9E77-D695567EA0FA}" srcOrd="0" destOrd="0" parTransId="{02CE1CB8-9847-4F9D-A4D8-4229B35135C9}" sibTransId="{1F695851-B83C-4ED1-85AD-7B09191D7982}"/>
    <dgm:cxn modelId="{47328B40-114F-450E-AA27-23945C7474C7}" type="presOf" srcId="{1F695851-B83C-4ED1-85AD-7B09191D7982}" destId="{AA3666C7-50F5-4F09-98DB-3C05F99A2D79}" srcOrd="1" destOrd="0" presId="urn:microsoft.com/office/officeart/2005/8/layout/process1"/>
    <dgm:cxn modelId="{2333703F-DF2C-44B0-BCE2-479CAEDF2A1C}" srcId="{8EA3A437-E5EB-498C-A33B-F96A4A758547}" destId="{8084C9D5-C493-41BA-BC94-1E6ACB4492A1}" srcOrd="3" destOrd="0" parTransId="{43BE7404-0483-4C79-8B9E-9CA4D20D8ADE}" sibTransId="{EFB96ED4-4107-47F7-B1F5-3AAE65F3C403}"/>
    <dgm:cxn modelId="{24E82C9E-100F-45B2-98F5-60FB8E988B42}" srcId="{8EA3A437-E5EB-498C-A33B-F96A4A758547}" destId="{B99B4AEE-AC35-497D-90AD-73478DFE9D3F}" srcOrd="1" destOrd="0" parTransId="{C85B2AF6-89B5-4540-ABD6-3BC0572FD398}" sibTransId="{811B0FCE-DAC4-4A39-88EE-128DBFF6E189}"/>
    <dgm:cxn modelId="{5FA9F857-D234-46E9-8F25-A3F348FD06F5}" type="presOf" srcId="{1F695851-B83C-4ED1-85AD-7B09191D7982}" destId="{F5195F11-90EF-4ECC-9B45-BFE1E9515E0C}" srcOrd="0" destOrd="0" presId="urn:microsoft.com/office/officeart/2005/8/layout/process1"/>
    <dgm:cxn modelId="{E026CFEB-444B-46D4-A98E-B4C3BA9BC61E}" type="presOf" srcId="{7A7B156E-91DD-41C8-9788-7DA0AA741827}" destId="{683BFE5A-3E87-4413-91EF-A5E746D3B126}" srcOrd="0" destOrd="0" presId="urn:microsoft.com/office/officeart/2005/8/layout/process1"/>
    <dgm:cxn modelId="{BCEA51CC-2A9E-4FAA-8688-1717E75B185A}" type="presOf" srcId="{8EA3A437-E5EB-498C-A33B-F96A4A758547}" destId="{1B935594-D934-411B-950B-2101273B144F}" srcOrd="0" destOrd="0" presId="urn:microsoft.com/office/officeart/2005/8/layout/process1"/>
    <dgm:cxn modelId="{CA5A0E24-4EE0-4CAE-A8F6-94CB8D3F7A4A}" type="presOf" srcId="{811B0FCE-DAC4-4A39-88EE-128DBFF6E189}" destId="{C5C7009E-1729-44FB-88C4-7F4C7E17A2D2}" srcOrd="0" destOrd="0" presId="urn:microsoft.com/office/officeart/2005/8/layout/process1"/>
    <dgm:cxn modelId="{101D0126-3836-409B-99C5-9E54205A8A19}" type="presParOf" srcId="{1B935594-D934-411B-950B-2101273B144F}" destId="{5C7B110E-7963-4D02-95DA-3B0A278ADA37}" srcOrd="0" destOrd="0" presId="urn:microsoft.com/office/officeart/2005/8/layout/process1"/>
    <dgm:cxn modelId="{C9C51FEF-D29A-4374-B2DD-CB1909734F24}" type="presParOf" srcId="{1B935594-D934-411B-950B-2101273B144F}" destId="{F5195F11-90EF-4ECC-9B45-BFE1E9515E0C}" srcOrd="1" destOrd="0" presId="urn:microsoft.com/office/officeart/2005/8/layout/process1"/>
    <dgm:cxn modelId="{F86532D8-B148-4200-87BA-47275C62D865}" type="presParOf" srcId="{F5195F11-90EF-4ECC-9B45-BFE1E9515E0C}" destId="{AA3666C7-50F5-4F09-98DB-3C05F99A2D79}" srcOrd="0" destOrd="0" presId="urn:microsoft.com/office/officeart/2005/8/layout/process1"/>
    <dgm:cxn modelId="{6B0DE906-1D97-41DF-BAA1-002AD9746DF5}" type="presParOf" srcId="{1B935594-D934-411B-950B-2101273B144F}" destId="{8A5907E2-A293-41D6-A89C-480EABE189DD}" srcOrd="2" destOrd="0" presId="urn:microsoft.com/office/officeart/2005/8/layout/process1"/>
    <dgm:cxn modelId="{BC624CC0-6BB7-4A06-AB22-1F0DC3608654}" type="presParOf" srcId="{1B935594-D934-411B-950B-2101273B144F}" destId="{C5C7009E-1729-44FB-88C4-7F4C7E17A2D2}" srcOrd="3" destOrd="0" presId="urn:microsoft.com/office/officeart/2005/8/layout/process1"/>
    <dgm:cxn modelId="{7FE42D16-87F4-4E48-A559-B1C06348526C}" type="presParOf" srcId="{C5C7009E-1729-44FB-88C4-7F4C7E17A2D2}" destId="{A756EF3B-666D-4947-A33F-98911EA28B20}" srcOrd="0" destOrd="0" presId="urn:microsoft.com/office/officeart/2005/8/layout/process1"/>
    <dgm:cxn modelId="{DE0E92FD-9E13-44CE-9D57-6CE37A6D023F}" type="presParOf" srcId="{1B935594-D934-411B-950B-2101273B144F}" destId="{18E8ED4F-F478-4919-BF33-B0397B959FA0}" srcOrd="4" destOrd="0" presId="urn:microsoft.com/office/officeart/2005/8/layout/process1"/>
    <dgm:cxn modelId="{279925BA-3CBA-4A71-AB93-D1E69C698FA5}" type="presParOf" srcId="{1B935594-D934-411B-950B-2101273B144F}" destId="{683BFE5A-3E87-4413-91EF-A5E746D3B126}" srcOrd="5" destOrd="0" presId="urn:microsoft.com/office/officeart/2005/8/layout/process1"/>
    <dgm:cxn modelId="{C2B10EC6-A5B7-41EC-B556-F210EF460EC1}" type="presParOf" srcId="{683BFE5A-3E87-4413-91EF-A5E746D3B126}" destId="{745BBA2A-75CB-4778-8F9F-57D47E998CAA}" srcOrd="0" destOrd="0" presId="urn:microsoft.com/office/officeart/2005/8/layout/process1"/>
    <dgm:cxn modelId="{7F092035-E446-4436-A71D-0C25DB82005F}" type="presParOf" srcId="{1B935594-D934-411B-950B-2101273B144F}" destId="{789A0878-D666-4606-94C3-E54C21909DA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8D203-193F-4570-9C08-370D2A6C672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70858DE5-7434-4AC0-95CF-031170247EE7}">
      <dgm:prSet phldrT="[Κείμενο]"/>
      <dgm:spPr/>
      <dgm:t>
        <a:bodyPr/>
        <a:lstStyle/>
        <a:p>
          <a:r>
            <a:rPr lang="el-GR" dirty="0" smtClean="0"/>
            <a:t>Κέλυφος</a:t>
          </a:r>
        </a:p>
        <a:p>
          <a:r>
            <a:rPr lang="en-US" dirty="0" smtClean="0"/>
            <a:t>(shell)</a:t>
          </a:r>
          <a:endParaRPr lang="el-GR" dirty="0"/>
        </a:p>
      </dgm:t>
    </dgm:pt>
    <dgm:pt modelId="{DDA53DA0-1445-43DD-9AF2-CA2918BD09B7}" type="parTrans" cxnId="{720952A3-7DA3-4D80-92E5-FD08C903D44E}">
      <dgm:prSet/>
      <dgm:spPr/>
      <dgm:t>
        <a:bodyPr/>
        <a:lstStyle/>
        <a:p>
          <a:endParaRPr lang="el-GR"/>
        </a:p>
      </dgm:t>
    </dgm:pt>
    <dgm:pt modelId="{53DB2D8E-CCE6-4BF6-B1F1-EE6421E1202D}" type="sibTrans" cxnId="{720952A3-7DA3-4D80-92E5-FD08C903D44E}">
      <dgm:prSet/>
      <dgm:spPr/>
      <dgm:t>
        <a:bodyPr/>
        <a:lstStyle/>
        <a:p>
          <a:endParaRPr lang="el-GR"/>
        </a:p>
      </dgm:t>
    </dgm:pt>
    <dgm:pt modelId="{C85BC04E-DB15-4157-8227-9F624234ACF7}">
      <dgm:prSet phldrT="[Κείμενο]"/>
      <dgm:spPr/>
      <dgm:t>
        <a:bodyPr/>
        <a:lstStyle/>
        <a:p>
          <a:r>
            <a:rPr lang="el-GR" dirty="0" smtClean="0"/>
            <a:t>Βοηθητικά προγράμματα (</a:t>
          </a:r>
          <a:r>
            <a:rPr lang="en-US" dirty="0" smtClean="0"/>
            <a:t>utilities</a:t>
          </a:r>
          <a:r>
            <a:rPr lang="el-GR" dirty="0" smtClean="0"/>
            <a:t>)</a:t>
          </a:r>
          <a:endParaRPr lang="el-GR" dirty="0"/>
        </a:p>
      </dgm:t>
    </dgm:pt>
    <dgm:pt modelId="{DB6B1E9D-2023-452E-B812-F08E6A4226A1}" type="parTrans" cxnId="{65F714C7-A67B-41CB-8095-40269062F14A}">
      <dgm:prSet/>
      <dgm:spPr/>
      <dgm:t>
        <a:bodyPr/>
        <a:lstStyle/>
        <a:p>
          <a:endParaRPr lang="el-GR"/>
        </a:p>
      </dgm:t>
    </dgm:pt>
    <dgm:pt modelId="{E8D86ECE-B45D-4D07-92EC-C90857C62671}" type="sibTrans" cxnId="{65F714C7-A67B-41CB-8095-40269062F14A}">
      <dgm:prSet/>
      <dgm:spPr/>
      <dgm:t>
        <a:bodyPr/>
        <a:lstStyle/>
        <a:p>
          <a:endParaRPr lang="el-GR"/>
        </a:p>
      </dgm:t>
    </dgm:pt>
    <dgm:pt modelId="{989AFE95-66C6-4C90-8085-AE6A5094E0BB}">
      <dgm:prSet phldrT="[Κείμενο]"/>
      <dgm:spPr/>
      <dgm:t>
        <a:bodyPr/>
        <a:lstStyle/>
        <a:p>
          <a:r>
            <a:rPr lang="el-GR" dirty="0" smtClean="0"/>
            <a:t>Εφαρμογές</a:t>
          </a:r>
        </a:p>
        <a:p>
          <a:r>
            <a:rPr lang="el-GR" dirty="0" smtClean="0"/>
            <a:t>(</a:t>
          </a:r>
          <a:r>
            <a:rPr lang="en-US" dirty="0" smtClean="0"/>
            <a:t>applications</a:t>
          </a:r>
          <a:r>
            <a:rPr lang="el-GR" dirty="0" smtClean="0"/>
            <a:t>)</a:t>
          </a:r>
          <a:endParaRPr lang="el-GR" dirty="0"/>
        </a:p>
      </dgm:t>
    </dgm:pt>
    <dgm:pt modelId="{293D1186-0000-47B0-A548-EE6D4E7DFC77}" type="parTrans" cxnId="{F074BAE2-05CA-4DB4-98ED-D2C5C0E51095}">
      <dgm:prSet/>
      <dgm:spPr/>
      <dgm:t>
        <a:bodyPr/>
        <a:lstStyle/>
        <a:p>
          <a:endParaRPr lang="el-GR"/>
        </a:p>
      </dgm:t>
    </dgm:pt>
    <dgm:pt modelId="{162D4A75-6946-4EE6-B06D-6EB93D536098}" type="sibTrans" cxnId="{F074BAE2-05CA-4DB4-98ED-D2C5C0E51095}">
      <dgm:prSet/>
      <dgm:spPr/>
      <dgm:t>
        <a:bodyPr/>
        <a:lstStyle/>
        <a:p>
          <a:endParaRPr lang="el-GR"/>
        </a:p>
      </dgm:t>
    </dgm:pt>
    <dgm:pt modelId="{FD76919B-0EAB-4AF0-8CEC-CC693F64A99E}">
      <dgm:prSet phldrT="[Κείμενο]"/>
      <dgm:spPr/>
      <dgm:t>
        <a:bodyPr/>
        <a:lstStyle/>
        <a:p>
          <a:r>
            <a:rPr lang="el-GR" dirty="0" smtClean="0"/>
            <a:t>Πυρήνας</a:t>
          </a:r>
        </a:p>
        <a:p>
          <a:r>
            <a:rPr lang="el-GR" dirty="0" smtClean="0"/>
            <a:t>(</a:t>
          </a:r>
          <a:r>
            <a:rPr lang="en-US" dirty="0" smtClean="0"/>
            <a:t>kernel</a:t>
          </a:r>
          <a:r>
            <a:rPr lang="el-GR" dirty="0" smtClean="0"/>
            <a:t>)</a:t>
          </a:r>
          <a:endParaRPr lang="el-GR" dirty="0"/>
        </a:p>
      </dgm:t>
    </dgm:pt>
    <dgm:pt modelId="{30856E04-AE44-4B25-902C-13A917CA8850}" type="parTrans" cxnId="{81CCBEA0-49E7-45B0-9331-4BABC780B781}">
      <dgm:prSet/>
      <dgm:spPr/>
      <dgm:t>
        <a:bodyPr/>
        <a:lstStyle/>
        <a:p>
          <a:endParaRPr lang="el-GR"/>
        </a:p>
      </dgm:t>
    </dgm:pt>
    <dgm:pt modelId="{9BD9B650-F74B-426E-B647-9955FC216A47}" type="sibTrans" cxnId="{81CCBEA0-49E7-45B0-9331-4BABC780B781}">
      <dgm:prSet/>
      <dgm:spPr/>
      <dgm:t>
        <a:bodyPr/>
        <a:lstStyle/>
        <a:p>
          <a:endParaRPr lang="el-GR"/>
        </a:p>
      </dgm:t>
    </dgm:pt>
    <dgm:pt modelId="{E61B1718-7541-46BE-88C2-1ACBFCFE67CE}" type="pres">
      <dgm:prSet presAssocID="{BB98D203-193F-4570-9C08-370D2A6C672D}" presName="diagram" presStyleCnt="0">
        <dgm:presLayoutVars>
          <dgm:dir/>
          <dgm:resizeHandles val="exact"/>
        </dgm:presLayoutVars>
      </dgm:prSet>
      <dgm:spPr/>
      <dgm:t>
        <a:bodyPr/>
        <a:lstStyle/>
        <a:p>
          <a:endParaRPr lang="el-GR"/>
        </a:p>
      </dgm:t>
    </dgm:pt>
    <dgm:pt modelId="{B7FA4CDC-4E3C-4D7F-9891-1AE9CC09A57F}" type="pres">
      <dgm:prSet presAssocID="{70858DE5-7434-4AC0-95CF-031170247EE7}" presName="node" presStyleLbl="node1" presStyleIdx="0" presStyleCnt="4">
        <dgm:presLayoutVars>
          <dgm:bulletEnabled val="1"/>
        </dgm:presLayoutVars>
      </dgm:prSet>
      <dgm:spPr/>
      <dgm:t>
        <a:bodyPr/>
        <a:lstStyle/>
        <a:p>
          <a:endParaRPr lang="el-GR"/>
        </a:p>
      </dgm:t>
    </dgm:pt>
    <dgm:pt modelId="{8EDB2BDF-F4C0-4137-AF1B-A5A6C2DF7E16}" type="pres">
      <dgm:prSet presAssocID="{53DB2D8E-CCE6-4BF6-B1F1-EE6421E1202D}" presName="sibTrans" presStyleCnt="0"/>
      <dgm:spPr/>
    </dgm:pt>
    <dgm:pt modelId="{88CE923D-0391-4E50-96E3-45EBA387CFE4}" type="pres">
      <dgm:prSet presAssocID="{C85BC04E-DB15-4157-8227-9F624234ACF7}" presName="node" presStyleLbl="node1" presStyleIdx="1" presStyleCnt="4">
        <dgm:presLayoutVars>
          <dgm:bulletEnabled val="1"/>
        </dgm:presLayoutVars>
      </dgm:prSet>
      <dgm:spPr/>
      <dgm:t>
        <a:bodyPr/>
        <a:lstStyle/>
        <a:p>
          <a:endParaRPr lang="el-GR"/>
        </a:p>
      </dgm:t>
    </dgm:pt>
    <dgm:pt modelId="{41A7ABA5-DD62-48CA-B971-287EAC4BC11F}" type="pres">
      <dgm:prSet presAssocID="{E8D86ECE-B45D-4D07-92EC-C90857C62671}" presName="sibTrans" presStyleCnt="0"/>
      <dgm:spPr/>
    </dgm:pt>
    <dgm:pt modelId="{1D5C5BEE-471D-4853-BDCF-A396F0D1C1EF}" type="pres">
      <dgm:prSet presAssocID="{989AFE95-66C6-4C90-8085-AE6A5094E0BB}" presName="node" presStyleLbl="node1" presStyleIdx="2" presStyleCnt="4">
        <dgm:presLayoutVars>
          <dgm:bulletEnabled val="1"/>
        </dgm:presLayoutVars>
      </dgm:prSet>
      <dgm:spPr/>
      <dgm:t>
        <a:bodyPr/>
        <a:lstStyle/>
        <a:p>
          <a:endParaRPr lang="el-GR"/>
        </a:p>
      </dgm:t>
    </dgm:pt>
    <dgm:pt modelId="{A9B48222-2AC8-4D06-B268-13275420102A}" type="pres">
      <dgm:prSet presAssocID="{162D4A75-6946-4EE6-B06D-6EB93D536098}" presName="sibTrans" presStyleCnt="0"/>
      <dgm:spPr/>
    </dgm:pt>
    <dgm:pt modelId="{6C73D0C6-6733-454C-A27F-09830E903507}" type="pres">
      <dgm:prSet presAssocID="{FD76919B-0EAB-4AF0-8CEC-CC693F64A99E}" presName="node" presStyleLbl="node1" presStyleIdx="3" presStyleCnt="4">
        <dgm:presLayoutVars>
          <dgm:bulletEnabled val="1"/>
        </dgm:presLayoutVars>
      </dgm:prSet>
      <dgm:spPr/>
      <dgm:t>
        <a:bodyPr/>
        <a:lstStyle/>
        <a:p>
          <a:endParaRPr lang="el-GR"/>
        </a:p>
      </dgm:t>
    </dgm:pt>
  </dgm:ptLst>
  <dgm:cxnLst>
    <dgm:cxn modelId="{65F714C7-A67B-41CB-8095-40269062F14A}" srcId="{BB98D203-193F-4570-9C08-370D2A6C672D}" destId="{C85BC04E-DB15-4157-8227-9F624234ACF7}" srcOrd="1" destOrd="0" parTransId="{DB6B1E9D-2023-452E-B812-F08E6A4226A1}" sibTransId="{E8D86ECE-B45D-4D07-92EC-C90857C62671}"/>
    <dgm:cxn modelId="{CB580B3F-A3EE-464E-9E51-1D9385222E7F}" type="presOf" srcId="{C85BC04E-DB15-4157-8227-9F624234ACF7}" destId="{88CE923D-0391-4E50-96E3-45EBA387CFE4}" srcOrd="0" destOrd="0" presId="urn:microsoft.com/office/officeart/2005/8/layout/default#1"/>
    <dgm:cxn modelId="{F074BAE2-05CA-4DB4-98ED-D2C5C0E51095}" srcId="{BB98D203-193F-4570-9C08-370D2A6C672D}" destId="{989AFE95-66C6-4C90-8085-AE6A5094E0BB}" srcOrd="2" destOrd="0" parTransId="{293D1186-0000-47B0-A548-EE6D4E7DFC77}" sibTransId="{162D4A75-6946-4EE6-B06D-6EB93D536098}"/>
    <dgm:cxn modelId="{81CCBEA0-49E7-45B0-9331-4BABC780B781}" srcId="{BB98D203-193F-4570-9C08-370D2A6C672D}" destId="{FD76919B-0EAB-4AF0-8CEC-CC693F64A99E}" srcOrd="3" destOrd="0" parTransId="{30856E04-AE44-4B25-902C-13A917CA8850}" sibTransId="{9BD9B650-F74B-426E-B647-9955FC216A47}"/>
    <dgm:cxn modelId="{E2F7A47B-A09B-4299-B1F7-94336F9F7720}" type="presOf" srcId="{70858DE5-7434-4AC0-95CF-031170247EE7}" destId="{B7FA4CDC-4E3C-4D7F-9891-1AE9CC09A57F}" srcOrd="0" destOrd="0" presId="urn:microsoft.com/office/officeart/2005/8/layout/default#1"/>
    <dgm:cxn modelId="{B9BA145F-9557-4151-85B2-D07D6F6D5C65}" type="presOf" srcId="{989AFE95-66C6-4C90-8085-AE6A5094E0BB}" destId="{1D5C5BEE-471D-4853-BDCF-A396F0D1C1EF}" srcOrd="0" destOrd="0" presId="urn:microsoft.com/office/officeart/2005/8/layout/default#1"/>
    <dgm:cxn modelId="{426F1A5A-0E96-4BB9-99FB-CD67F6F2DF1F}" type="presOf" srcId="{BB98D203-193F-4570-9C08-370D2A6C672D}" destId="{E61B1718-7541-46BE-88C2-1ACBFCFE67CE}" srcOrd="0" destOrd="0" presId="urn:microsoft.com/office/officeart/2005/8/layout/default#1"/>
    <dgm:cxn modelId="{720952A3-7DA3-4D80-92E5-FD08C903D44E}" srcId="{BB98D203-193F-4570-9C08-370D2A6C672D}" destId="{70858DE5-7434-4AC0-95CF-031170247EE7}" srcOrd="0" destOrd="0" parTransId="{DDA53DA0-1445-43DD-9AF2-CA2918BD09B7}" sibTransId="{53DB2D8E-CCE6-4BF6-B1F1-EE6421E1202D}"/>
    <dgm:cxn modelId="{D477E8CE-D771-436D-A652-A5C44599CB72}" type="presOf" srcId="{FD76919B-0EAB-4AF0-8CEC-CC693F64A99E}" destId="{6C73D0C6-6733-454C-A27F-09830E903507}" srcOrd="0" destOrd="0" presId="urn:microsoft.com/office/officeart/2005/8/layout/default#1"/>
    <dgm:cxn modelId="{EAF2B5F9-FE66-4543-84F4-60DA55B4C751}" type="presParOf" srcId="{E61B1718-7541-46BE-88C2-1ACBFCFE67CE}" destId="{B7FA4CDC-4E3C-4D7F-9891-1AE9CC09A57F}" srcOrd="0" destOrd="0" presId="urn:microsoft.com/office/officeart/2005/8/layout/default#1"/>
    <dgm:cxn modelId="{2E4F0C1C-67B6-45CB-B38C-99979EAC48C0}" type="presParOf" srcId="{E61B1718-7541-46BE-88C2-1ACBFCFE67CE}" destId="{8EDB2BDF-F4C0-4137-AF1B-A5A6C2DF7E16}" srcOrd="1" destOrd="0" presId="urn:microsoft.com/office/officeart/2005/8/layout/default#1"/>
    <dgm:cxn modelId="{501A14FB-C062-4DC0-8CBF-651E11D4070C}" type="presParOf" srcId="{E61B1718-7541-46BE-88C2-1ACBFCFE67CE}" destId="{88CE923D-0391-4E50-96E3-45EBA387CFE4}" srcOrd="2" destOrd="0" presId="urn:microsoft.com/office/officeart/2005/8/layout/default#1"/>
    <dgm:cxn modelId="{42437BED-1040-487E-9A9B-E6878220D528}" type="presParOf" srcId="{E61B1718-7541-46BE-88C2-1ACBFCFE67CE}" destId="{41A7ABA5-DD62-48CA-B971-287EAC4BC11F}" srcOrd="3" destOrd="0" presId="urn:microsoft.com/office/officeart/2005/8/layout/default#1"/>
    <dgm:cxn modelId="{9A92289F-FA9A-4C01-B0B7-7DA781BABF69}" type="presParOf" srcId="{E61B1718-7541-46BE-88C2-1ACBFCFE67CE}" destId="{1D5C5BEE-471D-4853-BDCF-A396F0D1C1EF}" srcOrd="4" destOrd="0" presId="urn:microsoft.com/office/officeart/2005/8/layout/default#1"/>
    <dgm:cxn modelId="{4823DC9B-482F-42E7-9667-47E8C36C1A23}" type="presParOf" srcId="{E61B1718-7541-46BE-88C2-1ACBFCFE67CE}" destId="{A9B48222-2AC8-4D06-B268-13275420102A}" srcOrd="5" destOrd="0" presId="urn:microsoft.com/office/officeart/2005/8/layout/default#1"/>
    <dgm:cxn modelId="{4E47D786-7DE8-4EDF-83BD-F4DF2AC913F8}" type="presParOf" srcId="{E61B1718-7541-46BE-88C2-1ACBFCFE67CE}" destId="{6C73D0C6-6733-454C-A27F-09830E903507}"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F2570-0167-4A41-8C1C-53EE612D9F20}">
      <dsp:nvSpPr>
        <dsp:cNvPr id="0" name=""/>
        <dsp:cNvSpPr/>
      </dsp:nvSpPr>
      <dsp:spPr>
        <a:xfrm>
          <a:off x="4122258" y="1789023"/>
          <a:ext cx="679890" cy="1492803"/>
        </a:xfrm>
        <a:custGeom>
          <a:avLst/>
          <a:gdLst/>
          <a:ahLst/>
          <a:cxnLst/>
          <a:rect l="0" t="0" r="0" b="0"/>
          <a:pathLst>
            <a:path>
              <a:moveTo>
                <a:pt x="0" y="0"/>
              </a:moveTo>
              <a:lnTo>
                <a:pt x="0" y="1492803"/>
              </a:lnTo>
              <a:lnTo>
                <a:pt x="679890" y="1492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01CF5-65A7-413D-9C6D-029293F770A4}">
      <dsp:nvSpPr>
        <dsp:cNvPr id="0" name=""/>
        <dsp:cNvSpPr/>
      </dsp:nvSpPr>
      <dsp:spPr>
        <a:xfrm>
          <a:off x="4122258" y="1789023"/>
          <a:ext cx="679890" cy="443406"/>
        </a:xfrm>
        <a:custGeom>
          <a:avLst/>
          <a:gdLst/>
          <a:ahLst/>
          <a:cxnLst/>
          <a:rect l="0" t="0" r="0" b="0"/>
          <a:pathLst>
            <a:path>
              <a:moveTo>
                <a:pt x="0" y="0"/>
              </a:moveTo>
              <a:lnTo>
                <a:pt x="0" y="443406"/>
              </a:lnTo>
              <a:lnTo>
                <a:pt x="679890" y="4434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9502B-E4C3-4365-BADD-0C8BE2CB84DF}">
      <dsp:nvSpPr>
        <dsp:cNvPr id="0" name=""/>
        <dsp:cNvSpPr/>
      </dsp:nvSpPr>
      <dsp:spPr>
        <a:xfrm>
          <a:off x="3228054" y="739627"/>
          <a:ext cx="894203" cy="310384"/>
        </a:xfrm>
        <a:custGeom>
          <a:avLst/>
          <a:gdLst/>
          <a:ahLst/>
          <a:cxnLst/>
          <a:rect l="0" t="0" r="0" b="0"/>
          <a:pathLst>
            <a:path>
              <a:moveTo>
                <a:pt x="0" y="0"/>
              </a:moveTo>
              <a:lnTo>
                <a:pt x="0" y="155192"/>
              </a:lnTo>
              <a:lnTo>
                <a:pt x="894203" y="155192"/>
              </a:lnTo>
              <a:lnTo>
                <a:pt x="894203" y="31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6FBB9-68D3-40AA-8A9A-3163DA3038E7}">
      <dsp:nvSpPr>
        <dsp:cNvPr id="0" name=""/>
        <dsp:cNvSpPr/>
      </dsp:nvSpPr>
      <dsp:spPr>
        <a:xfrm>
          <a:off x="2333850" y="739627"/>
          <a:ext cx="894203" cy="310384"/>
        </a:xfrm>
        <a:custGeom>
          <a:avLst/>
          <a:gdLst/>
          <a:ahLst/>
          <a:cxnLst/>
          <a:rect l="0" t="0" r="0" b="0"/>
          <a:pathLst>
            <a:path>
              <a:moveTo>
                <a:pt x="894203" y="0"/>
              </a:moveTo>
              <a:lnTo>
                <a:pt x="894203" y="155192"/>
              </a:lnTo>
              <a:lnTo>
                <a:pt x="0" y="155192"/>
              </a:lnTo>
              <a:lnTo>
                <a:pt x="0" y="31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D76FC-CB66-44C8-9756-ED905B7E2086}">
      <dsp:nvSpPr>
        <dsp:cNvPr id="0" name=""/>
        <dsp:cNvSpPr/>
      </dsp:nvSpPr>
      <dsp:spPr>
        <a:xfrm>
          <a:off x="2858548" y="615"/>
          <a:ext cx="739011" cy="73901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84C55-F55A-43D4-8E09-71B68A92F746}">
      <dsp:nvSpPr>
        <dsp:cNvPr id="0" name=""/>
        <dsp:cNvSpPr/>
      </dsp:nvSpPr>
      <dsp:spPr>
        <a:xfrm>
          <a:off x="2858548" y="615"/>
          <a:ext cx="739011" cy="73901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A2D28-FEC8-4D42-82E7-D905DDD59336}">
      <dsp:nvSpPr>
        <dsp:cNvPr id="0" name=""/>
        <dsp:cNvSpPr/>
      </dsp:nvSpPr>
      <dsp:spPr>
        <a:xfrm>
          <a:off x="2489042" y="133637"/>
          <a:ext cx="1478023" cy="4729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Υπολογιστής</a:t>
          </a:r>
          <a:endParaRPr lang="el-GR" sz="1600" kern="1200" dirty="0"/>
        </a:p>
      </dsp:txBody>
      <dsp:txXfrm>
        <a:off x="2489042" y="133637"/>
        <a:ext cx="1478023" cy="472967"/>
      </dsp:txXfrm>
    </dsp:sp>
    <dsp:sp modelId="{F2FE59A1-BFA8-40B5-A15D-0F54BDD812AE}">
      <dsp:nvSpPr>
        <dsp:cNvPr id="0" name=""/>
        <dsp:cNvSpPr/>
      </dsp:nvSpPr>
      <dsp:spPr>
        <a:xfrm>
          <a:off x="1964344" y="1050012"/>
          <a:ext cx="739011" cy="73901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130A1-6D83-42F2-BA42-546792AA7D9D}">
      <dsp:nvSpPr>
        <dsp:cNvPr id="0" name=""/>
        <dsp:cNvSpPr/>
      </dsp:nvSpPr>
      <dsp:spPr>
        <a:xfrm>
          <a:off x="1964344" y="1050012"/>
          <a:ext cx="739011" cy="73901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F9B81-E732-4BB1-B01E-85DFF9243B89}">
      <dsp:nvSpPr>
        <dsp:cNvPr id="0" name=""/>
        <dsp:cNvSpPr/>
      </dsp:nvSpPr>
      <dsp:spPr>
        <a:xfrm>
          <a:off x="1594838" y="1183034"/>
          <a:ext cx="1478023" cy="4729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Υλικό</a:t>
          </a:r>
          <a:endParaRPr lang="el-GR" sz="1600" kern="1200" dirty="0"/>
        </a:p>
      </dsp:txBody>
      <dsp:txXfrm>
        <a:off x="1594838" y="1183034"/>
        <a:ext cx="1478023" cy="472967"/>
      </dsp:txXfrm>
    </dsp:sp>
    <dsp:sp modelId="{087EA131-CA54-4014-8D54-FB92D74506AB}">
      <dsp:nvSpPr>
        <dsp:cNvPr id="0" name=""/>
        <dsp:cNvSpPr/>
      </dsp:nvSpPr>
      <dsp:spPr>
        <a:xfrm>
          <a:off x="3752752" y="1050012"/>
          <a:ext cx="739011" cy="73901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69F0B-324E-41E0-A6B5-DA0B642A0B98}">
      <dsp:nvSpPr>
        <dsp:cNvPr id="0" name=""/>
        <dsp:cNvSpPr/>
      </dsp:nvSpPr>
      <dsp:spPr>
        <a:xfrm>
          <a:off x="3752752" y="1050012"/>
          <a:ext cx="739011" cy="73901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46F1B-4B5E-4778-822C-F0C43AC9DD6F}">
      <dsp:nvSpPr>
        <dsp:cNvPr id="0" name=""/>
        <dsp:cNvSpPr/>
      </dsp:nvSpPr>
      <dsp:spPr>
        <a:xfrm>
          <a:off x="3383246" y="1183034"/>
          <a:ext cx="1478023" cy="4729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Λογισμικό</a:t>
          </a:r>
        </a:p>
      </dsp:txBody>
      <dsp:txXfrm>
        <a:off x="3383246" y="1183034"/>
        <a:ext cx="1478023" cy="472967"/>
      </dsp:txXfrm>
    </dsp:sp>
    <dsp:sp modelId="{6F2A5794-4F82-4BAF-B115-CEAAA9D78809}">
      <dsp:nvSpPr>
        <dsp:cNvPr id="0" name=""/>
        <dsp:cNvSpPr/>
      </dsp:nvSpPr>
      <dsp:spPr>
        <a:xfrm>
          <a:off x="4713467" y="2099408"/>
          <a:ext cx="739011" cy="73901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FF0797-63F2-46BE-8124-06C741A15781}">
      <dsp:nvSpPr>
        <dsp:cNvPr id="0" name=""/>
        <dsp:cNvSpPr/>
      </dsp:nvSpPr>
      <dsp:spPr>
        <a:xfrm>
          <a:off x="4713467" y="2099408"/>
          <a:ext cx="739011" cy="73901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CB779-883D-459E-A72B-2140D3BD13FB}">
      <dsp:nvSpPr>
        <dsp:cNvPr id="0" name=""/>
        <dsp:cNvSpPr/>
      </dsp:nvSpPr>
      <dsp:spPr>
        <a:xfrm>
          <a:off x="4343961" y="2232430"/>
          <a:ext cx="1478023" cy="4729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Λειτουργικό Σύστημα</a:t>
          </a:r>
        </a:p>
      </dsp:txBody>
      <dsp:txXfrm>
        <a:off x="4343961" y="2232430"/>
        <a:ext cx="1478023" cy="472967"/>
      </dsp:txXfrm>
    </dsp:sp>
    <dsp:sp modelId="{D1615959-AB20-4168-88F3-CFD5FBE1B01C}">
      <dsp:nvSpPr>
        <dsp:cNvPr id="0" name=""/>
        <dsp:cNvSpPr/>
      </dsp:nvSpPr>
      <dsp:spPr>
        <a:xfrm>
          <a:off x="4713467" y="3148804"/>
          <a:ext cx="739011" cy="73901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5CFA3-2EC0-4610-9BA2-985680CC4B79}">
      <dsp:nvSpPr>
        <dsp:cNvPr id="0" name=""/>
        <dsp:cNvSpPr/>
      </dsp:nvSpPr>
      <dsp:spPr>
        <a:xfrm>
          <a:off x="4713467" y="3148804"/>
          <a:ext cx="739011" cy="73901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6CB-E4EC-47D6-A20F-0E1BE6B21C65}">
      <dsp:nvSpPr>
        <dsp:cNvPr id="0" name=""/>
        <dsp:cNvSpPr/>
      </dsp:nvSpPr>
      <dsp:spPr>
        <a:xfrm>
          <a:off x="4343961" y="3281826"/>
          <a:ext cx="1478023" cy="4729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Προγράμματα Εφαρμογών</a:t>
          </a:r>
        </a:p>
      </dsp:txBody>
      <dsp:txXfrm>
        <a:off x="4343961" y="3281826"/>
        <a:ext cx="1478023" cy="472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30/09/2015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158201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71923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18111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60047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253796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29927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1410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252329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165030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361535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25962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4029154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66997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365164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420959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1669640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273791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15707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371292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159710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459276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86703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2029150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239005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672561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44672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69272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19191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53302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435816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1675676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2208791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243026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4215969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810948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2694199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1098547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1050650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1784208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024606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1931828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2826193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1503642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320533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1248602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50</a:t>
            </a:fld>
            <a:endParaRPr lang="el-GR"/>
          </a:p>
        </p:txBody>
      </p:sp>
    </p:spTree>
    <p:extLst>
      <p:ext uri="{BB962C8B-B14F-4D97-AF65-F5344CB8AC3E}">
        <p14:creationId xmlns:p14="http://schemas.microsoft.com/office/powerpoint/2010/main" val="689570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51</a:t>
            </a:fld>
            <a:endParaRPr lang="el-GR"/>
          </a:p>
        </p:txBody>
      </p:sp>
    </p:spTree>
    <p:extLst>
      <p:ext uri="{BB962C8B-B14F-4D97-AF65-F5344CB8AC3E}">
        <p14:creationId xmlns:p14="http://schemas.microsoft.com/office/powerpoint/2010/main" val="4031757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52</a:t>
            </a:fld>
            <a:endParaRPr lang="el-GR"/>
          </a:p>
        </p:txBody>
      </p:sp>
    </p:spTree>
    <p:extLst>
      <p:ext uri="{BB962C8B-B14F-4D97-AF65-F5344CB8AC3E}">
        <p14:creationId xmlns:p14="http://schemas.microsoft.com/office/powerpoint/2010/main" val="4263791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53</a:t>
            </a:fld>
            <a:endParaRPr lang="el-GR"/>
          </a:p>
        </p:txBody>
      </p:sp>
    </p:spTree>
    <p:extLst>
      <p:ext uri="{BB962C8B-B14F-4D97-AF65-F5344CB8AC3E}">
        <p14:creationId xmlns:p14="http://schemas.microsoft.com/office/powerpoint/2010/main" val="3300672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54</a:t>
            </a:fld>
            <a:endParaRPr lang="el-GR"/>
          </a:p>
        </p:txBody>
      </p:sp>
    </p:spTree>
    <p:extLst>
      <p:ext uri="{BB962C8B-B14F-4D97-AF65-F5344CB8AC3E}">
        <p14:creationId xmlns:p14="http://schemas.microsoft.com/office/powerpoint/2010/main" val="352202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55</a:t>
            </a:fld>
            <a:endParaRPr lang="el-GR"/>
          </a:p>
        </p:txBody>
      </p:sp>
    </p:spTree>
    <p:extLst>
      <p:ext uri="{BB962C8B-B14F-4D97-AF65-F5344CB8AC3E}">
        <p14:creationId xmlns:p14="http://schemas.microsoft.com/office/powerpoint/2010/main" val="3309686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56</a:t>
            </a:fld>
            <a:endParaRPr lang="el-GR"/>
          </a:p>
        </p:txBody>
      </p:sp>
    </p:spTree>
    <p:extLst>
      <p:ext uri="{BB962C8B-B14F-4D97-AF65-F5344CB8AC3E}">
        <p14:creationId xmlns:p14="http://schemas.microsoft.com/office/powerpoint/2010/main" val="3323773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57</a:t>
            </a:fld>
            <a:endParaRPr lang="el-GR"/>
          </a:p>
        </p:txBody>
      </p:sp>
    </p:spTree>
    <p:extLst>
      <p:ext uri="{BB962C8B-B14F-4D97-AF65-F5344CB8AC3E}">
        <p14:creationId xmlns:p14="http://schemas.microsoft.com/office/powerpoint/2010/main" val="3272222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58</a:t>
            </a:fld>
            <a:endParaRPr lang="el-GR"/>
          </a:p>
        </p:txBody>
      </p:sp>
    </p:spTree>
    <p:extLst>
      <p:ext uri="{BB962C8B-B14F-4D97-AF65-F5344CB8AC3E}">
        <p14:creationId xmlns:p14="http://schemas.microsoft.com/office/powerpoint/2010/main" val="41132521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59</a:t>
            </a:fld>
            <a:endParaRPr lang="el-GR"/>
          </a:p>
        </p:txBody>
      </p:sp>
    </p:spTree>
    <p:extLst>
      <p:ext uri="{BB962C8B-B14F-4D97-AF65-F5344CB8AC3E}">
        <p14:creationId xmlns:p14="http://schemas.microsoft.com/office/powerpoint/2010/main" val="413043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4232711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60</a:t>
            </a:fld>
            <a:endParaRPr lang="el-GR"/>
          </a:p>
        </p:txBody>
      </p:sp>
    </p:spTree>
    <p:extLst>
      <p:ext uri="{BB962C8B-B14F-4D97-AF65-F5344CB8AC3E}">
        <p14:creationId xmlns:p14="http://schemas.microsoft.com/office/powerpoint/2010/main" val="1148022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61</a:t>
            </a:fld>
            <a:endParaRPr lang="el-GR"/>
          </a:p>
        </p:txBody>
      </p:sp>
    </p:spTree>
    <p:extLst>
      <p:ext uri="{BB962C8B-B14F-4D97-AF65-F5344CB8AC3E}">
        <p14:creationId xmlns:p14="http://schemas.microsoft.com/office/powerpoint/2010/main" val="1835811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62</a:t>
            </a:fld>
            <a:endParaRPr lang="el-GR"/>
          </a:p>
        </p:txBody>
      </p:sp>
    </p:spTree>
    <p:extLst>
      <p:ext uri="{BB962C8B-B14F-4D97-AF65-F5344CB8AC3E}">
        <p14:creationId xmlns:p14="http://schemas.microsoft.com/office/powerpoint/2010/main" val="1255701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40643104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201955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312480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396968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chemeClr val="accent1">
              <a:alpha val="10000"/>
            </a:schemeClr>
          </a:solidFill>
        </p:spPr>
        <p:txBody>
          <a:bodyPr/>
          <a:lstStyle>
            <a:lvl1pPr>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53996"/>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 Υγείας – Εισαγωγή στην επιστήμη των υπολογιστών (3/3)</a:t>
            </a:r>
            <a:r>
              <a:rPr lang="el-GR" sz="1000" dirty="0" smtClean="0">
                <a:solidFill>
                  <a:schemeClr val="bg1"/>
                </a:solidFill>
              </a:rPr>
              <a:t>, </a:t>
            </a:r>
            <a:r>
              <a:rPr lang="el-GR" sz="1000" b="1" dirty="0" smtClean="0">
                <a:solidFill>
                  <a:schemeClr val="bg1"/>
                </a:solidFill>
              </a:rPr>
              <a:t>Τμήμα </a:t>
            </a:r>
            <a:r>
              <a:rPr lang="el-GR" sz="1000" b="1" dirty="0" err="1" smtClean="0">
                <a:solidFill>
                  <a:schemeClr val="bg1"/>
                </a:solidFill>
              </a:rPr>
              <a:t>Λογοθεραπείας</a:t>
            </a:r>
            <a:r>
              <a:rPr lang="el-GR" sz="1000" b="1" dirty="0" smtClean="0">
                <a:solidFill>
                  <a:schemeClr val="bg1"/>
                </a:solidFill>
              </a:rPr>
              <a:t>, </a:t>
            </a:r>
            <a:r>
              <a:rPr lang="el-GR" sz="1000" b="1" dirty="0" smtClean="0">
                <a:solidFill>
                  <a:schemeClr val="bg1"/>
                </a:solidFill>
              </a:rPr>
              <a:t>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Υγείας</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l-GR" sz="2800" dirty="0" smtClean="0"/>
              <a:t>10</a:t>
            </a:r>
            <a:r>
              <a:rPr lang="en-US" sz="2800" dirty="0" smtClean="0"/>
              <a:t> </a:t>
            </a:r>
            <a:r>
              <a:rPr lang="el-GR" sz="2800" dirty="0" smtClean="0"/>
              <a:t>:</a:t>
            </a:r>
            <a:r>
              <a:rPr lang="en-US" sz="2800" dirty="0" smtClean="0"/>
              <a:t> </a:t>
            </a:r>
            <a:r>
              <a:rPr lang="el-GR" sz="2800" b="1" dirty="0" smtClean="0"/>
              <a:t>Εισαγωγή </a:t>
            </a:r>
            <a:r>
              <a:rPr lang="el-GR" sz="2800" b="1" dirty="0"/>
              <a:t>στην επιστήμη των </a:t>
            </a:r>
            <a:r>
              <a:rPr lang="el-GR" sz="2800" b="1" dirty="0" smtClean="0"/>
              <a:t>υπολογιστών (Μέρος </a:t>
            </a:r>
            <a:r>
              <a:rPr lang="el-GR" sz="2800" b="1" dirty="0" smtClean="0"/>
              <a:t>Γ)</a:t>
            </a:r>
            <a:endParaRPr lang="el-GR" sz="2800" b="1" dirty="0"/>
          </a:p>
          <a:p>
            <a:endParaRPr lang="el-GR" sz="1400" b="1" dirty="0" smtClean="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091772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Στόχοι ΛΣ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6" name="4 - Θέση περιεχομένου"/>
          <p:cNvSpPr>
            <a:spLocks noGrp="1"/>
          </p:cNvSpPr>
          <p:nvPr>
            <p:ph sz="quarter" idx="4294967295"/>
          </p:nvPr>
        </p:nvSpPr>
        <p:spPr>
          <a:xfrm>
            <a:off x="827584" y="1369637"/>
            <a:ext cx="3419475" cy="3494087"/>
          </a:xfrm>
          <a:prstGeom prst="rect">
            <a:avLst/>
          </a:prstGeom>
        </p:spPr>
        <p:txBody>
          <a:bodyPr/>
          <a:lstStyle/>
          <a:p>
            <a:pPr>
              <a:lnSpc>
                <a:spcPct val="80000"/>
              </a:lnSpc>
            </a:pPr>
            <a:r>
              <a:rPr lang="el-GR" altLang="el-GR" dirty="0" smtClean="0"/>
              <a:t>Αποδοτική χρήση του υλικού</a:t>
            </a:r>
          </a:p>
          <a:p>
            <a:pPr>
              <a:lnSpc>
                <a:spcPct val="80000"/>
              </a:lnSpc>
            </a:pPr>
            <a:r>
              <a:rPr lang="el-GR" altLang="el-GR" dirty="0" smtClean="0"/>
              <a:t>Ευκολία στην χρήση των πόρων</a:t>
            </a:r>
          </a:p>
          <a:p>
            <a:pPr>
              <a:buFont typeface="Wingdings 2" panose="05020102010507070707" pitchFamily="18" charset="2"/>
              <a:buNone/>
            </a:pPr>
            <a:endParaRPr lang="el-GR" altLang="el-GR" dirty="0" smtClean="0"/>
          </a:p>
        </p:txBody>
      </p:sp>
      <p:grpSp>
        <p:nvGrpSpPr>
          <p:cNvPr id="7" name="27 - Θέση περιεχομένου"/>
          <p:cNvGrpSpPr>
            <a:grpSpLocks noGrp="1"/>
          </p:cNvGrpSpPr>
          <p:nvPr/>
        </p:nvGrpSpPr>
        <p:grpSpPr bwMode="auto">
          <a:xfrm>
            <a:off x="3996234" y="1045787"/>
            <a:ext cx="4105275" cy="4392612"/>
            <a:chOff x="4500563" y="1844675"/>
            <a:chExt cx="4287837" cy="4176713"/>
          </a:xfrm>
        </p:grpSpPr>
        <p:sp>
          <p:nvSpPr>
            <p:cNvPr id="8" name="Oval 6"/>
            <p:cNvSpPr>
              <a:spLocks noChangeArrowheads="1"/>
            </p:cNvSpPr>
            <p:nvPr/>
          </p:nvSpPr>
          <p:spPr bwMode="auto">
            <a:xfrm>
              <a:off x="5076825" y="2420938"/>
              <a:ext cx="3168650" cy="3035300"/>
            </a:xfrm>
            <a:prstGeom prst="ellipse">
              <a:avLst/>
            </a:prstGeom>
            <a:solidFill>
              <a:srgbClr val="66FF99"/>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ltLang="el-GR"/>
            </a:p>
          </p:txBody>
        </p:sp>
        <p:sp>
          <p:nvSpPr>
            <p:cNvPr id="9" name="Oval 5"/>
            <p:cNvSpPr>
              <a:spLocks noChangeArrowheads="1"/>
            </p:cNvSpPr>
            <p:nvPr/>
          </p:nvSpPr>
          <p:spPr bwMode="auto">
            <a:xfrm>
              <a:off x="5653088" y="2852738"/>
              <a:ext cx="2016125" cy="208756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ΥΛΙΚΟ Η/Υ</a:t>
              </a:r>
            </a:p>
            <a:p>
              <a:pPr algn="ctr"/>
              <a:r>
                <a:rPr lang="en-US" altLang="el-GR"/>
                <a:t>Hardware</a:t>
              </a:r>
              <a:endParaRPr lang="el-GR" altLang="el-GR"/>
            </a:p>
          </p:txBody>
        </p:sp>
        <p:sp>
          <p:nvSpPr>
            <p:cNvPr id="10" name="Rectangle 7"/>
            <p:cNvSpPr>
              <a:spLocks noChangeArrowheads="1"/>
            </p:cNvSpPr>
            <p:nvPr/>
          </p:nvSpPr>
          <p:spPr bwMode="auto">
            <a:xfrm>
              <a:off x="5797550" y="1844675"/>
              <a:ext cx="1727200" cy="5762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Επεξεργασία </a:t>
              </a:r>
            </a:p>
            <a:p>
              <a:pPr algn="ctr"/>
              <a:r>
                <a:rPr lang="el-GR" altLang="el-GR"/>
                <a:t>κειμένου</a:t>
              </a:r>
            </a:p>
          </p:txBody>
        </p:sp>
        <p:sp>
          <p:nvSpPr>
            <p:cNvPr id="11" name="Text Box 9"/>
            <p:cNvSpPr txBox="1">
              <a:spLocks noChangeArrowheads="1"/>
            </p:cNvSpPr>
            <p:nvPr/>
          </p:nvSpPr>
          <p:spPr bwMode="auto">
            <a:xfrm rot="-3223185">
              <a:off x="4737894" y="3047206"/>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l-GR" altLang="el-GR">
                  <a:latin typeface="Arial" panose="020B0604020202020204" pitchFamily="34" charset="0"/>
                </a:rPr>
                <a:t>ΛΕΙΤΟΥΡΓΙΚΟ</a:t>
              </a:r>
            </a:p>
          </p:txBody>
        </p:sp>
        <p:sp>
          <p:nvSpPr>
            <p:cNvPr id="12" name="Text Box 10"/>
            <p:cNvSpPr txBox="1">
              <a:spLocks noChangeArrowheads="1"/>
            </p:cNvSpPr>
            <p:nvPr/>
          </p:nvSpPr>
          <p:spPr bwMode="auto">
            <a:xfrm rot="4767857">
              <a:off x="7288213" y="3521075"/>
              <a:ext cx="127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l-GR" altLang="el-GR">
                  <a:latin typeface="Arial" panose="020B0604020202020204" pitchFamily="34" charset="0"/>
                </a:rPr>
                <a:t>ΣΥΣΤΗΜΑ</a:t>
              </a:r>
            </a:p>
          </p:txBody>
        </p:sp>
        <p:sp>
          <p:nvSpPr>
            <p:cNvPr id="13" name="Rectangle 11"/>
            <p:cNvSpPr>
              <a:spLocks noChangeArrowheads="1"/>
            </p:cNvSpPr>
            <p:nvPr/>
          </p:nvSpPr>
          <p:spPr bwMode="auto">
            <a:xfrm>
              <a:off x="5797550" y="5445125"/>
              <a:ext cx="1727200" cy="5762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Λογιστικά </a:t>
              </a:r>
            </a:p>
            <a:p>
              <a:pPr algn="ctr"/>
              <a:r>
                <a:rPr lang="el-GR" altLang="el-GR"/>
                <a:t>Φύλλα</a:t>
              </a:r>
            </a:p>
          </p:txBody>
        </p:sp>
        <p:sp>
          <p:nvSpPr>
            <p:cNvPr id="14" name="Rectangle 12"/>
            <p:cNvSpPr>
              <a:spLocks noChangeArrowheads="1"/>
            </p:cNvSpPr>
            <p:nvPr/>
          </p:nvSpPr>
          <p:spPr bwMode="auto">
            <a:xfrm rot="-3220390">
              <a:off x="4392613" y="2312988"/>
              <a:ext cx="1152525" cy="9366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a:t>Computer </a:t>
              </a:r>
            </a:p>
            <a:p>
              <a:pPr algn="ctr"/>
              <a:r>
                <a:rPr lang="en-US" altLang="el-GR"/>
                <a:t>Based </a:t>
              </a:r>
            </a:p>
            <a:p>
              <a:pPr algn="ctr"/>
              <a:r>
                <a:rPr lang="en-US" altLang="el-GR"/>
                <a:t>Training</a:t>
              </a:r>
              <a:endParaRPr lang="el-GR" altLang="el-GR"/>
            </a:p>
          </p:txBody>
        </p:sp>
        <p:sp>
          <p:nvSpPr>
            <p:cNvPr id="15" name="Rectangle 13"/>
            <p:cNvSpPr>
              <a:spLocks noChangeArrowheads="1"/>
            </p:cNvSpPr>
            <p:nvPr/>
          </p:nvSpPr>
          <p:spPr bwMode="auto">
            <a:xfrm rot="-7239025">
              <a:off x="3989388" y="4443412"/>
              <a:ext cx="1847850" cy="7143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a:t>Computer </a:t>
              </a:r>
            </a:p>
            <a:p>
              <a:pPr algn="ctr"/>
              <a:r>
                <a:rPr lang="en-US" altLang="el-GR"/>
                <a:t>Aided Design</a:t>
              </a:r>
              <a:endParaRPr lang="el-GR" altLang="el-GR"/>
            </a:p>
          </p:txBody>
        </p:sp>
        <p:sp>
          <p:nvSpPr>
            <p:cNvPr id="16" name="Rectangle 14"/>
            <p:cNvSpPr>
              <a:spLocks noChangeArrowheads="1"/>
            </p:cNvSpPr>
            <p:nvPr/>
          </p:nvSpPr>
          <p:spPr bwMode="auto">
            <a:xfrm rot="3581240">
              <a:off x="7617619" y="2564607"/>
              <a:ext cx="1536700" cy="8048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Πληροφοριακά</a:t>
              </a:r>
            </a:p>
            <a:p>
              <a:pPr algn="ctr"/>
              <a:r>
                <a:rPr lang="el-GR" altLang="el-GR"/>
                <a:t> Συστήματα</a:t>
              </a:r>
            </a:p>
            <a:p>
              <a:pPr algn="ctr"/>
              <a:r>
                <a:rPr lang="el-GR" altLang="el-GR"/>
                <a:t> Διοίκησης</a:t>
              </a:r>
            </a:p>
          </p:txBody>
        </p:sp>
        <p:sp>
          <p:nvSpPr>
            <p:cNvPr id="17" name="Rectangle 15"/>
            <p:cNvSpPr>
              <a:spLocks noChangeArrowheads="1"/>
            </p:cNvSpPr>
            <p:nvPr/>
          </p:nvSpPr>
          <p:spPr bwMode="auto">
            <a:xfrm rot="7259220">
              <a:off x="7552532" y="4510881"/>
              <a:ext cx="1657350" cy="7064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a:t>Programming </a:t>
              </a:r>
            </a:p>
            <a:p>
              <a:pPr algn="ctr"/>
              <a:r>
                <a:rPr lang="en-US" altLang="el-GR"/>
                <a:t>Languages</a:t>
              </a:r>
              <a:endParaRPr lang="el-GR" altLang="el-GR"/>
            </a:p>
          </p:txBody>
        </p:sp>
        <p:sp>
          <p:nvSpPr>
            <p:cNvPr id="18" name="Line 16"/>
            <p:cNvSpPr>
              <a:spLocks noChangeShapeType="1"/>
            </p:cNvSpPr>
            <p:nvPr/>
          </p:nvSpPr>
          <p:spPr bwMode="auto">
            <a:xfrm>
              <a:off x="5508625" y="39338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9" name="Line 17"/>
            <p:cNvSpPr>
              <a:spLocks noChangeShapeType="1"/>
            </p:cNvSpPr>
            <p:nvPr/>
          </p:nvSpPr>
          <p:spPr bwMode="auto">
            <a:xfrm flipV="1">
              <a:off x="6659563" y="47974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 name="Line 18"/>
            <p:cNvSpPr>
              <a:spLocks noChangeShapeType="1"/>
            </p:cNvSpPr>
            <p:nvPr/>
          </p:nvSpPr>
          <p:spPr bwMode="auto">
            <a:xfrm flipH="1">
              <a:off x="7380288" y="39338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19"/>
            <p:cNvSpPr>
              <a:spLocks noChangeShapeType="1"/>
            </p:cNvSpPr>
            <p:nvPr/>
          </p:nvSpPr>
          <p:spPr bwMode="auto">
            <a:xfrm>
              <a:off x="6659563" y="27082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 name="Line 20"/>
            <p:cNvSpPr>
              <a:spLocks noChangeShapeType="1"/>
            </p:cNvSpPr>
            <p:nvPr/>
          </p:nvSpPr>
          <p:spPr bwMode="auto">
            <a:xfrm flipV="1">
              <a:off x="5076825" y="4508500"/>
              <a:ext cx="288925"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 name="Line 21"/>
            <p:cNvSpPr>
              <a:spLocks noChangeShapeType="1"/>
            </p:cNvSpPr>
            <p:nvPr/>
          </p:nvSpPr>
          <p:spPr bwMode="auto">
            <a:xfrm>
              <a:off x="5292725" y="2997200"/>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 name="Line 22"/>
            <p:cNvSpPr>
              <a:spLocks noChangeShapeType="1"/>
            </p:cNvSpPr>
            <p:nvPr/>
          </p:nvSpPr>
          <p:spPr bwMode="auto">
            <a:xfrm>
              <a:off x="6659563" y="2349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 name="Line 23"/>
            <p:cNvSpPr>
              <a:spLocks noChangeShapeType="1"/>
            </p:cNvSpPr>
            <p:nvPr/>
          </p:nvSpPr>
          <p:spPr bwMode="auto">
            <a:xfrm flipH="1">
              <a:off x="7812088" y="2997200"/>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 name="Line 24"/>
            <p:cNvSpPr>
              <a:spLocks noChangeShapeType="1"/>
            </p:cNvSpPr>
            <p:nvPr/>
          </p:nvSpPr>
          <p:spPr bwMode="auto">
            <a:xfrm flipH="1" flipV="1">
              <a:off x="7885113" y="4508500"/>
              <a:ext cx="287337"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7" name="Line 25"/>
            <p:cNvSpPr>
              <a:spLocks noChangeShapeType="1"/>
            </p:cNvSpPr>
            <p:nvPr/>
          </p:nvSpPr>
          <p:spPr bwMode="auto">
            <a:xfrm flipH="1" flipV="1">
              <a:off x="6659563" y="5300663"/>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28939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Πολυπλοκότητα ΛΣ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6" name="4 - Θέση περιεχομένου"/>
          <p:cNvSpPr>
            <a:spLocks noGrp="1"/>
          </p:cNvSpPr>
          <p:nvPr>
            <p:ph sz="quarter" idx="4294967295"/>
          </p:nvPr>
        </p:nvSpPr>
        <p:spPr>
          <a:xfrm>
            <a:off x="899592" y="1273324"/>
            <a:ext cx="3419475" cy="3494087"/>
          </a:xfrm>
          <a:prstGeom prst="rect">
            <a:avLst/>
          </a:prstGeom>
        </p:spPr>
        <p:txBody>
          <a:bodyPr/>
          <a:lstStyle/>
          <a:p>
            <a:r>
              <a:rPr lang="en-US" altLang="el-GR" smtClean="0"/>
              <a:t>SLOC (Source Lines of Code)</a:t>
            </a:r>
            <a:r>
              <a:rPr lang="el-GR" altLang="el-GR" smtClean="0"/>
              <a:t> αριθμός γραμμών κώδικα</a:t>
            </a:r>
          </a:p>
        </p:txBody>
      </p:sp>
      <p:graphicFrame>
        <p:nvGraphicFramePr>
          <p:cNvPr id="7" name="Θέση περιεχομένου 8"/>
          <p:cNvGraphicFramePr>
            <a:graphicFrameLocks noGrp="1"/>
          </p:cNvGraphicFramePr>
          <p:nvPr>
            <p:ph sz="quarter" idx="4294967295"/>
            <p:extLst>
              <p:ext uri="{D42A27DB-BD31-4B8C-83A1-F6EECF244321}">
                <p14:modId xmlns:p14="http://schemas.microsoft.com/office/powerpoint/2010/main" val="4255034329"/>
              </p:ext>
            </p:extLst>
          </p:nvPr>
        </p:nvGraphicFramePr>
        <p:xfrm>
          <a:off x="4501629" y="1273324"/>
          <a:ext cx="3887788" cy="2662289"/>
        </p:xfrm>
        <a:graphic>
          <a:graphicData uri="http://schemas.openxmlformats.org/drawingml/2006/table">
            <a:tbl>
              <a:tblPr firstRow="1" bandRow="1">
                <a:tableStyleId>{5C22544A-7EE6-4342-B048-85BDC9FD1C3A}</a:tableStyleId>
              </a:tblPr>
              <a:tblGrid>
                <a:gridCol w="2168700"/>
                <a:gridCol w="1719088"/>
              </a:tblGrid>
              <a:tr h="640049">
                <a:tc>
                  <a:txBody>
                    <a:bodyPr/>
                    <a:lstStyle/>
                    <a:p>
                      <a:r>
                        <a:rPr lang="el-GR" sz="1800" dirty="0" smtClean="0"/>
                        <a:t>Λειτουργικό Σύστημα</a:t>
                      </a:r>
                      <a:endParaRPr lang="el-GR" sz="1800" dirty="0"/>
                    </a:p>
                  </a:txBody>
                  <a:tcPr marL="91455" marR="91455" marT="45718" marB="45718"/>
                </a:tc>
                <a:tc>
                  <a:txBody>
                    <a:bodyPr/>
                    <a:lstStyle/>
                    <a:p>
                      <a:r>
                        <a:rPr lang="en-US" sz="1800" dirty="0" smtClean="0"/>
                        <a:t>SLOC</a:t>
                      </a:r>
                      <a:endParaRPr lang="el-GR" sz="1800" dirty="0"/>
                    </a:p>
                  </a:txBody>
                  <a:tcPr marL="91455" marR="91455" marT="45718" marB="45718"/>
                </a:tc>
              </a:tr>
              <a:tr h="370941">
                <a:tc>
                  <a:txBody>
                    <a:bodyPr/>
                    <a:lstStyle/>
                    <a:p>
                      <a:r>
                        <a:rPr lang="en-US" sz="1800" dirty="0" smtClean="0"/>
                        <a:t>Windows XP</a:t>
                      </a:r>
                      <a:endParaRPr lang="el-GR" sz="1800" dirty="0"/>
                    </a:p>
                  </a:txBody>
                  <a:tcPr marL="91455" marR="91455" marT="45718" marB="45718"/>
                </a:tc>
                <a:tc>
                  <a:txBody>
                    <a:bodyPr/>
                    <a:lstStyle/>
                    <a:p>
                      <a:r>
                        <a:rPr lang="en-US" sz="1800" dirty="0" smtClean="0"/>
                        <a:t>45 </a:t>
                      </a:r>
                      <a:r>
                        <a:rPr lang="el-GR" sz="1800" dirty="0" smtClean="0"/>
                        <a:t>εκατομμύρια</a:t>
                      </a:r>
                      <a:endParaRPr lang="el-GR" sz="1800" dirty="0"/>
                    </a:p>
                  </a:txBody>
                  <a:tcPr marL="91455" marR="91455" marT="45718" marB="45718"/>
                </a:tc>
              </a:tr>
              <a:tr h="370941">
                <a:tc>
                  <a:txBody>
                    <a:bodyPr/>
                    <a:lstStyle/>
                    <a:p>
                      <a:r>
                        <a:rPr lang="en-US" sz="1800" dirty="0" smtClean="0"/>
                        <a:t>MAC</a:t>
                      </a:r>
                      <a:r>
                        <a:rPr lang="en-US" sz="1800" baseline="0" dirty="0" smtClean="0"/>
                        <a:t> </a:t>
                      </a:r>
                      <a:r>
                        <a:rPr lang="en-US" sz="1800" dirty="0" smtClean="0"/>
                        <a:t>OS X 10.4</a:t>
                      </a:r>
                      <a:endParaRPr lang="el-GR" sz="1800" dirty="0"/>
                    </a:p>
                  </a:txBody>
                  <a:tcPr marL="91455" marR="91455" marT="45718" marB="45718"/>
                </a:tc>
                <a:tc>
                  <a:txBody>
                    <a:bodyPr/>
                    <a:lstStyle/>
                    <a:p>
                      <a:r>
                        <a:rPr lang="en-US" sz="1800" dirty="0" smtClean="0"/>
                        <a:t>86 </a:t>
                      </a:r>
                      <a:r>
                        <a:rPr lang="el-GR" sz="1800" dirty="0" smtClean="0"/>
                        <a:t>εκατομμύρια</a:t>
                      </a:r>
                      <a:endParaRPr lang="el-GR" sz="1800" dirty="0"/>
                    </a:p>
                  </a:txBody>
                  <a:tcPr marL="91455" marR="91455" marT="45718" marB="45718"/>
                </a:tc>
              </a:tr>
              <a:tr h="640049">
                <a:tc>
                  <a:txBody>
                    <a:bodyPr/>
                    <a:lstStyle/>
                    <a:p>
                      <a:r>
                        <a:rPr lang="en-US" sz="1800" dirty="0" smtClean="0"/>
                        <a:t>FreeBSD</a:t>
                      </a:r>
                      <a:endParaRPr lang="el-GR" sz="1800" dirty="0"/>
                    </a:p>
                  </a:txBody>
                  <a:tcPr marL="91455" marR="91455" marT="45718" marB="45718"/>
                </a:tc>
                <a:tc>
                  <a:txBody>
                    <a:bodyPr/>
                    <a:lstStyle/>
                    <a:p>
                      <a:r>
                        <a:rPr lang="el-GR" sz="1800" dirty="0" smtClean="0"/>
                        <a:t>8,8 εκατομμύρια</a:t>
                      </a:r>
                      <a:endParaRPr lang="el-GR" sz="1800" dirty="0"/>
                    </a:p>
                  </a:txBody>
                  <a:tcPr marL="91455" marR="91455" marT="45718" marB="45718"/>
                </a:tc>
              </a:tr>
              <a:tr h="640255">
                <a:tc>
                  <a:txBody>
                    <a:bodyPr/>
                    <a:lstStyle/>
                    <a:p>
                      <a:r>
                        <a:rPr lang="en-US" sz="1800" dirty="0" smtClean="0"/>
                        <a:t>Linux kernel 2.6.35</a:t>
                      </a:r>
                      <a:endParaRPr lang="el-GR" sz="1800" dirty="0"/>
                    </a:p>
                  </a:txBody>
                  <a:tcPr marL="91455" marR="91455" marT="45718" marB="45718"/>
                </a:tc>
                <a:tc>
                  <a:txBody>
                    <a:bodyPr/>
                    <a:lstStyle/>
                    <a:p>
                      <a:r>
                        <a:rPr lang="el-GR" sz="1800" dirty="0" smtClean="0"/>
                        <a:t>13,5 εκατομμύρια</a:t>
                      </a:r>
                      <a:endParaRPr lang="el-GR" sz="1800" dirty="0"/>
                    </a:p>
                  </a:txBody>
                  <a:tcPr marL="91455" marR="91455" marT="45718" marB="45718"/>
                </a:tc>
              </a:tr>
            </a:tbl>
          </a:graphicData>
        </a:graphic>
      </p:graphicFrame>
    </p:spTree>
    <p:extLst>
      <p:ext uri="{BB962C8B-B14F-4D97-AF65-F5344CB8AC3E}">
        <p14:creationId xmlns:p14="http://schemas.microsoft.com/office/powerpoint/2010/main" val="174288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Διαδικασία εκκίνησης Η/Υ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6" name="5 - Θέση περιεχομένου"/>
          <p:cNvSpPr>
            <a:spLocks noGrp="1"/>
          </p:cNvSpPr>
          <p:nvPr>
            <p:ph idx="1"/>
          </p:nvPr>
        </p:nvSpPr>
        <p:spPr>
          <a:xfrm>
            <a:off x="1331640" y="1198679"/>
            <a:ext cx="6777037" cy="3508375"/>
          </a:xfrm>
        </p:spPr>
        <p:txBody>
          <a:bodyPr rtlCol="0">
            <a:normAutofit/>
          </a:bodyPr>
          <a:lstStyle/>
          <a:p>
            <a:pPr marL="525780" indent="-457200" fontAlgn="auto">
              <a:spcAft>
                <a:spcPts val="0"/>
              </a:spcAft>
              <a:buFont typeface="+mj-lt"/>
              <a:buAutoNum type="arabicPeriod"/>
              <a:defRPr/>
            </a:pPr>
            <a:r>
              <a:rPr lang="el-GR" dirty="0" smtClean="0"/>
              <a:t>Εκτελείται το πρόγραμμα εκκίνησης.</a:t>
            </a:r>
          </a:p>
          <a:p>
            <a:pPr marL="525780" indent="-457200" fontAlgn="auto">
              <a:spcAft>
                <a:spcPts val="0"/>
              </a:spcAft>
              <a:buFont typeface="+mj-lt"/>
              <a:buAutoNum type="arabicPeriod"/>
              <a:defRPr/>
            </a:pPr>
            <a:r>
              <a:rPr lang="el-GR" dirty="0" smtClean="0"/>
              <a:t>Φορτώνεται το Λειτουργικό Σύστημα από μια δευτερεύουσα μονάδα αποθήκευσης (π.χ. σκληρό δίσκο) στην μνήμη </a:t>
            </a:r>
            <a:r>
              <a:rPr lang="en-US" dirty="0" smtClean="0"/>
              <a:t>RAM</a:t>
            </a:r>
          </a:p>
          <a:p>
            <a:pPr marL="525780" indent="-457200" fontAlgn="auto">
              <a:spcAft>
                <a:spcPts val="0"/>
              </a:spcAft>
              <a:buFont typeface="+mj-lt"/>
              <a:buAutoNum type="arabicPeriod"/>
              <a:defRPr/>
            </a:pPr>
            <a:r>
              <a:rPr lang="el-GR" dirty="0" smtClean="0"/>
              <a:t>Εκτελείται το Λειτουργικό Σύστημα</a:t>
            </a:r>
          </a:p>
          <a:p>
            <a:pPr indent="-274320" fontAlgn="auto">
              <a:spcAft>
                <a:spcPts val="0"/>
              </a:spcAft>
              <a:buFont typeface="Wingdings 2" panose="05020102010507070707" pitchFamily="18" charset="2"/>
              <a:buNone/>
              <a:defRPr/>
            </a:pPr>
            <a:endParaRPr lang="el-GR" dirty="0"/>
          </a:p>
        </p:txBody>
      </p:sp>
      <p:sp>
        <p:nvSpPr>
          <p:cNvPr id="7" name="6 - Ορθογώνιο"/>
          <p:cNvSpPr>
            <a:spLocks noChangeArrowheads="1"/>
          </p:cNvSpPr>
          <p:nvPr/>
        </p:nvSpPr>
        <p:spPr bwMode="auto">
          <a:xfrm>
            <a:off x="1474674" y="4724368"/>
            <a:ext cx="7308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dirty="0"/>
              <a:t>Το πρόγραμμα εκκίνησης (</a:t>
            </a:r>
            <a:r>
              <a:rPr lang="en-US" altLang="el-GR" dirty="0"/>
              <a:t>bootstrap</a:t>
            </a:r>
            <a:r>
              <a:rPr lang="el-GR" altLang="el-GR" dirty="0"/>
              <a:t>) βρίσκεται στην μνήμη </a:t>
            </a:r>
            <a:r>
              <a:rPr lang="en-US" altLang="el-GR" dirty="0"/>
              <a:t>ROM </a:t>
            </a:r>
            <a:r>
              <a:rPr lang="el-GR" altLang="el-GR" dirty="0"/>
              <a:t>του Η/Υ.</a:t>
            </a:r>
          </a:p>
        </p:txBody>
      </p:sp>
      <p:pic>
        <p:nvPicPr>
          <p:cNvPr id="8" name="Picture 2" descr="http://dances-with-elephants.typepad.com/.a/6a014e8bc6e339970d01676108be93970b-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062587"/>
            <a:ext cx="134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459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Εξέλιξη των ΛΣ</a:t>
            </a:r>
            <a:endParaRPr lang="el-GR" dirty="0"/>
          </a:p>
        </p:txBody>
      </p:sp>
      <p:sp>
        <p:nvSpPr>
          <p:cNvPr id="3" name="Θέση περιεχομένου 2"/>
          <p:cNvSpPr>
            <a:spLocks noGrp="1"/>
          </p:cNvSpPr>
          <p:nvPr>
            <p:ph idx="1"/>
          </p:nvPr>
        </p:nvSpPr>
        <p:spPr>
          <a:xfrm>
            <a:off x="437785" y="1300518"/>
            <a:ext cx="4782287"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000" b="1" dirty="0">
                <a:solidFill>
                  <a:srgbClr val="3E3D2D"/>
                </a:solidFill>
              </a:rPr>
              <a:t>Συστήματα δέσμης (</a:t>
            </a:r>
            <a:r>
              <a:rPr lang="el-GR" altLang="el-GR" sz="2000" b="1" dirty="0" err="1">
                <a:solidFill>
                  <a:srgbClr val="3E3D2D"/>
                </a:solidFill>
              </a:rPr>
              <a:t>batch</a:t>
            </a:r>
            <a:r>
              <a:rPr lang="el-GR" altLang="el-GR" sz="2000" b="1" dirty="0">
                <a:solidFill>
                  <a:srgbClr val="3E3D2D"/>
                </a:solidFill>
              </a:rPr>
              <a:t> </a:t>
            </a:r>
            <a:r>
              <a:rPr lang="el-GR" altLang="el-GR" sz="2000" b="1" dirty="0" err="1">
                <a:solidFill>
                  <a:srgbClr val="3E3D2D"/>
                </a:solidFill>
              </a:rPr>
              <a:t>operating</a:t>
            </a:r>
            <a:r>
              <a:rPr lang="el-GR" altLang="el-GR" sz="2000" b="1" dirty="0">
                <a:solidFill>
                  <a:srgbClr val="3E3D2D"/>
                </a:solidFill>
              </a:rPr>
              <a:t> systems-1950)</a:t>
            </a:r>
            <a:r>
              <a:rPr lang="el-GR" altLang="el-GR" sz="2000" dirty="0">
                <a:solidFill>
                  <a:srgbClr val="3E3D2D"/>
                </a:solidFill>
              </a:rPr>
              <a:t>: Μια εργασία το πολύ υπήρχε ανά πάσα στιγμή στο σύστημα.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000" b="1" dirty="0">
                <a:solidFill>
                  <a:srgbClr val="3E3D2D"/>
                </a:solidFill>
              </a:rPr>
              <a:t>Συστήματα </a:t>
            </a:r>
            <a:r>
              <a:rPr lang="el-GR" altLang="el-GR" sz="2000" b="1" dirty="0" err="1">
                <a:solidFill>
                  <a:srgbClr val="3E3D2D"/>
                </a:solidFill>
              </a:rPr>
              <a:t>χρονομερισμού</a:t>
            </a:r>
            <a:r>
              <a:rPr lang="el-GR" altLang="el-GR" sz="2000" b="1" dirty="0">
                <a:solidFill>
                  <a:srgbClr val="3E3D2D"/>
                </a:solidFill>
              </a:rPr>
              <a:t> (</a:t>
            </a:r>
            <a:r>
              <a:rPr lang="el-GR" altLang="el-GR" sz="2000" b="1" dirty="0" err="1">
                <a:solidFill>
                  <a:srgbClr val="3E3D2D"/>
                </a:solidFill>
              </a:rPr>
              <a:t>time</a:t>
            </a:r>
            <a:r>
              <a:rPr lang="el-GR" altLang="el-GR" sz="2000" b="1" dirty="0">
                <a:solidFill>
                  <a:srgbClr val="3E3D2D"/>
                </a:solidFill>
              </a:rPr>
              <a:t> </a:t>
            </a:r>
            <a:r>
              <a:rPr lang="el-GR" altLang="el-GR" sz="2000" b="1" dirty="0" err="1">
                <a:solidFill>
                  <a:srgbClr val="3E3D2D"/>
                </a:solidFill>
              </a:rPr>
              <a:t>sharing</a:t>
            </a:r>
            <a:r>
              <a:rPr lang="el-GR" altLang="el-GR" sz="2000" b="1" dirty="0">
                <a:solidFill>
                  <a:srgbClr val="3E3D2D"/>
                </a:solidFill>
              </a:rPr>
              <a:t>)</a:t>
            </a:r>
            <a:r>
              <a:rPr lang="el-GR" altLang="el-GR" sz="2000" dirty="0">
                <a:solidFill>
                  <a:srgbClr val="3E3D2D"/>
                </a:solidFill>
              </a:rPr>
              <a:t>. Κάθε εργασία έχει την δυνατότητα δέσμευσης ενός πόρου για ένα μέρος του χρόνου. Λόγω της ταχύτητας εκτέλεσης των επιμέρους ενεργειών δίνεται η εντύπωση ότι το σύστημα εξυπηρετεί πολλές εργασίες ταυτόχρονα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000" b="1" dirty="0">
                <a:solidFill>
                  <a:srgbClr val="3E3D2D"/>
                </a:solidFill>
              </a:rPr>
              <a:t>Προσωπικά Συστήματα</a:t>
            </a:r>
            <a:r>
              <a:rPr lang="el-GR" altLang="el-GR" sz="2000" dirty="0">
                <a:solidFill>
                  <a:srgbClr val="3E3D2D"/>
                </a:solidFill>
              </a:rPr>
              <a:t>: ΛΣ ενός χρήστη</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pic>
        <p:nvPicPr>
          <p:cNvPr id="5" name="Picture 2" descr="Second Generation - 1956-1963: Transis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096" y="1633364"/>
            <a:ext cx="3419475" cy="2693987"/>
          </a:xfrm>
          <a:prstGeom prst="rect">
            <a:avLst/>
          </a:prstGeom>
        </p:spPr>
      </p:pic>
    </p:spTree>
    <p:extLst>
      <p:ext uri="{BB962C8B-B14F-4D97-AF65-F5344CB8AC3E}">
        <p14:creationId xmlns:p14="http://schemas.microsoft.com/office/powerpoint/2010/main" val="58344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Πολυπρογραμματισμός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10" name="3 - Θέση περιεχομένου"/>
          <p:cNvSpPr txBox="1">
            <a:spLocks/>
          </p:cNvSpPr>
          <p:nvPr/>
        </p:nvSpPr>
        <p:spPr bwMode="auto">
          <a:xfrm>
            <a:off x="897955" y="1200667"/>
            <a:ext cx="3419475" cy="39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anose="05020102010507070707" pitchFamily="18" charset="2"/>
              <a:buChar char=""/>
              <a:tabLst/>
              <a:defRPr/>
            </a:pPr>
            <a:r>
              <a:rPr kumimoji="0" lang="el-GR" b="0" i="0" u="none" strike="noStrike" kern="1200" cap="none" spc="0" normalizeH="0" baseline="0" noProof="0" smtClean="0">
                <a:ln>
                  <a:noFill/>
                </a:ln>
                <a:solidFill>
                  <a:srgbClr val="3E3D2D"/>
                </a:solidFill>
                <a:effectLst/>
                <a:uLnTx/>
                <a:uFillTx/>
                <a:latin typeface="Calibri"/>
                <a:ea typeface="+mn-ea"/>
                <a:cs typeface="+mn-cs"/>
              </a:rPr>
              <a:t>Διατήρηση πολλών διεργασιών </a:t>
            </a:r>
            <a:r>
              <a:rPr kumimoji="0" lang="el-GR" b="1" i="0" u="none" strike="noStrike" kern="1200" cap="none" spc="0" normalizeH="0" baseline="0" noProof="0" smtClean="0">
                <a:ln>
                  <a:noFill/>
                </a:ln>
                <a:solidFill>
                  <a:srgbClr val="3E3D2D"/>
                </a:solidFill>
                <a:effectLst/>
                <a:uLnTx/>
                <a:uFillTx/>
                <a:latin typeface="Calibri"/>
                <a:ea typeface="+mn-ea"/>
                <a:cs typeface="+mn-cs"/>
              </a:rPr>
              <a:t>ταυτόχρονα</a:t>
            </a:r>
            <a:r>
              <a:rPr kumimoji="0" lang="el-GR" b="0" i="0" u="none" strike="noStrike" kern="1200" cap="none" spc="0" normalizeH="0" baseline="0" noProof="0" smtClean="0">
                <a:ln>
                  <a:noFill/>
                </a:ln>
                <a:solidFill>
                  <a:srgbClr val="3E3D2D"/>
                </a:solidFill>
                <a:effectLst/>
                <a:uLnTx/>
                <a:uFillTx/>
                <a:latin typeface="Calibri"/>
                <a:ea typeface="+mn-ea"/>
                <a:cs typeface="+mn-cs"/>
              </a:rPr>
              <a:t> στην μνήμη του συστήματος.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anose="05020102010507070707" pitchFamily="18" charset="2"/>
              <a:buChar char=""/>
              <a:tabLst/>
              <a:defRPr/>
            </a:pPr>
            <a:r>
              <a:rPr kumimoji="0" lang="el-GR" b="0" i="0" u="none" strike="noStrike" kern="1200" cap="none" spc="0" normalizeH="0" baseline="0" noProof="0" smtClean="0">
                <a:ln>
                  <a:noFill/>
                </a:ln>
                <a:solidFill>
                  <a:srgbClr val="3E3D2D"/>
                </a:solidFill>
                <a:effectLst/>
                <a:uLnTx/>
                <a:uFillTx/>
                <a:latin typeface="Calibri"/>
                <a:ea typeface="+mn-ea"/>
                <a:cs typeface="+mn-cs"/>
              </a:rPr>
              <a:t>Αντιστοίχηση ενός πόρου σε μια διεργασία όταν τον χρειάζεται και είναι διαθέσιμος</a:t>
            </a:r>
            <a:endParaRPr kumimoji="0" lang="el-GR" b="0" i="0" u="none" strike="noStrike" kern="1200" cap="none" spc="0" normalizeH="0" baseline="0" noProof="0" dirty="0" smtClean="0">
              <a:ln>
                <a:noFill/>
              </a:ln>
              <a:solidFill>
                <a:srgbClr val="3E3D2D"/>
              </a:solidFill>
              <a:effectLst/>
              <a:uLnTx/>
              <a:uFillTx/>
              <a:latin typeface="Calibri"/>
              <a:ea typeface="+mn-ea"/>
              <a:cs typeface="+mn-cs"/>
            </a:endParaRPr>
          </a:p>
        </p:txBody>
      </p:sp>
      <p:sp>
        <p:nvSpPr>
          <p:cNvPr id="11" name="4 - Θέση περιεχομένου"/>
          <p:cNvSpPr txBox="1">
            <a:spLocks/>
          </p:cNvSpPr>
          <p:nvPr/>
        </p:nvSpPr>
        <p:spPr bwMode="auto">
          <a:xfrm>
            <a:off x="4499992" y="1200667"/>
            <a:ext cx="3419475" cy="39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3050" algn="l" defTabSz="914400" rtl="0" eaLnBrk="1" fontAlgn="base" latinLnBrk="0" hangingPunct="1">
              <a:lnSpc>
                <a:spcPct val="80000"/>
              </a:lnSpc>
              <a:spcBef>
                <a:spcPct val="20000"/>
              </a:spcBef>
              <a:spcAft>
                <a:spcPct val="0"/>
              </a:spcAft>
              <a:buClr>
                <a:srgbClr val="94C600"/>
              </a:buClr>
              <a:buSzPct val="76000"/>
              <a:buFont typeface="Wingdings 2" panose="05020102010507070707" pitchFamily="18" charset="2"/>
              <a:buChar char=""/>
              <a:tabLst/>
              <a:defRPr/>
            </a:pPr>
            <a:r>
              <a:rPr kumimoji="0" lang="el-GR" altLang="el-GR" sz="2800" b="1" i="0" u="none" strike="noStrike" kern="1200" cap="none" spc="0" normalizeH="0" baseline="0" noProof="0" smtClean="0">
                <a:ln>
                  <a:noFill/>
                </a:ln>
                <a:solidFill>
                  <a:srgbClr val="3E3D2D"/>
                </a:solidFill>
                <a:effectLst/>
                <a:uLnTx/>
                <a:uFillTx/>
                <a:latin typeface="Calibri"/>
                <a:ea typeface="+mn-ea"/>
                <a:cs typeface="+mn-cs"/>
              </a:rPr>
              <a:t>Πόροι (</a:t>
            </a:r>
            <a:r>
              <a:rPr kumimoji="0" lang="en-US" altLang="el-GR" sz="2800" b="1" i="0" u="none" strike="noStrike" kern="1200" cap="none" spc="0" normalizeH="0" baseline="0" noProof="0" smtClean="0">
                <a:ln>
                  <a:noFill/>
                </a:ln>
                <a:solidFill>
                  <a:srgbClr val="3E3D2D"/>
                </a:solidFill>
                <a:effectLst/>
                <a:uLnTx/>
                <a:uFillTx/>
                <a:latin typeface="Calibri"/>
                <a:ea typeface="+mn-ea"/>
                <a:cs typeface="+mn-cs"/>
              </a:rPr>
              <a:t>resources</a:t>
            </a:r>
            <a:r>
              <a:rPr kumimoji="0" lang="el-GR" altLang="el-GR" sz="2800" b="1" i="0" u="none" strike="noStrike" kern="1200" cap="none" spc="0" normalizeH="0" baseline="0" noProof="0" smtClean="0">
                <a:ln>
                  <a:noFill/>
                </a:ln>
                <a:solidFill>
                  <a:srgbClr val="3E3D2D"/>
                </a:solidFill>
                <a:effectLst/>
                <a:uLnTx/>
                <a:uFillTx/>
                <a:latin typeface="Calibri"/>
                <a:ea typeface="+mn-ea"/>
                <a:cs typeface="+mn-cs"/>
              </a:rPr>
              <a:t>):</a:t>
            </a:r>
            <a:r>
              <a:rPr kumimoji="0" lang="en-US" altLang="el-GR" sz="2800" b="0" i="0" u="none" strike="noStrike" kern="1200" cap="none" spc="0" normalizeH="0" baseline="0" noProof="0" smtClean="0">
                <a:ln>
                  <a:noFill/>
                </a:ln>
                <a:solidFill>
                  <a:srgbClr val="3E3D2D"/>
                </a:solidFill>
                <a:effectLst/>
                <a:uLnTx/>
                <a:uFillTx/>
                <a:latin typeface="Calibri"/>
                <a:ea typeface="+mn-ea"/>
                <a:cs typeface="+mn-cs"/>
              </a:rPr>
              <a:t> KME,</a:t>
            </a:r>
            <a:r>
              <a:rPr kumimoji="0" lang="el-GR" altLang="el-GR" sz="2800" b="0" i="0" u="none" strike="noStrike" kern="1200" cap="none" spc="0" normalizeH="0" baseline="0" noProof="0" smtClean="0">
                <a:ln>
                  <a:noFill/>
                </a:ln>
                <a:solidFill>
                  <a:srgbClr val="3E3D2D"/>
                </a:solidFill>
                <a:effectLst/>
                <a:uLnTx/>
                <a:uFillTx/>
                <a:latin typeface="Calibri"/>
                <a:ea typeface="+mn-ea"/>
                <a:cs typeface="+mn-cs"/>
              </a:rPr>
              <a:t> Μνήμη,</a:t>
            </a:r>
            <a:r>
              <a:rPr kumimoji="0" lang="en-US" altLang="el-GR" sz="2800" b="0" i="0" u="none" strike="noStrike" kern="1200" cap="none" spc="0" normalizeH="0" baseline="0" noProof="0" smtClean="0">
                <a:ln>
                  <a:noFill/>
                </a:ln>
                <a:solidFill>
                  <a:srgbClr val="3E3D2D"/>
                </a:solidFill>
                <a:effectLst/>
                <a:uLnTx/>
                <a:uFillTx/>
                <a:latin typeface="Calibri"/>
                <a:ea typeface="+mn-ea"/>
                <a:cs typeface="+mn-cs"/>
              </a:rPr>
              <a:t> </a:t>
            </a:r>
            <a:r>
              <a:rPr kumimoji="0" lang="el-GR" altLang="el-GR" sz="2800" b="0" i="0" u="none" strike="noStrike" kern="1200" cap="none" spc="0" normalizeH="0" baseline="0" noProof="0" smtClean="0">
                <a:ln>
                  <a:noFill/>
                </a:ln>
                <a:solidFill>
                  <a:srgbClr val="3E3D2D"/>
                </a:solidFill>
                <a:effectLst/>
                <a:uLnTx/>
                <a:uFillTx/>
                <a:latin typeface="Calibri"/>
                <a:ea typeface="+mn-ea"/>
                <a:cs typeface="+mn-cs"/>
              </a:rPr>
              <a:t>Σκληρός Δίσκος, Συσκευές εισόδου-εξόδου</a:t>
            </a:r>
          </a:p>
          <a:p>
            <a:pPr marL="342900" marR="0" lvl="0" indent="-273050" algn="l" defTabSz="914400" rtl="0" eaLnBrk="1" fontAlgn="base" latinLnBrk="0" hangingPunct="1">
              <a:lnSpc>
                <a:spcPct val="80000"/>
              </a:lnSpc>
              <a:spcBef>
                <a:spcPct val="20000"/>
              </a:spcBef>
              <a:spcAft>
                <a:spcPct val="0"/>
              </a:spcAft>
              <a:buClr>
                <a:srgbClr val="94C600"/>
              </a:buClr>
              <a:buSzPct val="76000"/>
              <a:buFont typeface="Wingdings 2" panose="05020102010507070707" pitchFamily="18" charset="2"/>
              <a:buChar char=""/>
              <a:tabLst/>
              <a:defRPr/>
            </a:pPr>
            <a:r>
              <a:rPr kumimoji="0" lang="el-GR" altLang="el-GR" sz="2800" b="1" i="0" u="none" strike="noStrike" kern="1200" cap="none" spc="0" normalizeH="0" baseline="0" noProof="0" smtClean="0">
                <a:ln>
                  <a:noFill/>
                </a:ln>
                <a:solidFill>
                  <a:srgbClr val="3E3D2D"/>
                </a:solidFill>
                <a:effectLst/>
                <a:uLnTx/>
                <a:uFillTx/>
                <a:latin typeface="Calibri"/>
                <a:ea typeface="+mn-ea"/>
                <a:cs typeface="+mn-cs"/>
              </a:rPr>
              <a:t>Διεργασία:</a:t>
            </a:r>
            <a:r>
              <a:rPr kumimoji="0" lang="el-GR" altLang="el-GR" sz="2800" b="0" i="0" u="none" strike="noStrike" kern="1200" cap="none" spc="0" normalizeH="0" baseline="0" noProof="0" smtClean="0">
                <a:ln>
                  <a:noFill/>
                </a:ln>
                <a:solidFill>
                  <a:srgbClr val="3E3D2D"/>
                </a:solidFill>
                <a:effectLst/>
                <a:uLnTx/>
                <a:uFillTx/>
                <a:latin typeface="Calibri"/>
                <a:ea typeface="+mn-ea"/>
                <a:cs typeface="+mn-cs"/>
              </a:rPr>
              <a:t> Πρόγραμμα που βρίσκεται στη μνήμη και περιμένει για πόρους</a:t>
            </a:r>
            <a:endParaRPr kumimoji="0" lang="el-GR" altLang="el-GR" sz="2800" b="0" i="0" u="none" strike="noStrike" kern="1200" cap="none" spc="0" normalizeH="0" baseline="0" noProof="0" dirty="0" smtClean="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9743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Ειδικές κατηγορίες ΛΣ</a:t>
            </a:r>
            <a:endParaRPr lang="el-GR" dirty="0"/>
          </a:p>
        </p:txBody>
      </p:sp>
      <p:sp>
        <p:nvSpPr>
          <p:cNvPr id="3" name="Θέση περιεχομένου 2"/>
          <p:cNvSpPr>
            <a:spLocks noGrp="1"/>
          </p:cNvSpPr>
          <p:nvPr>
            <p:ph idx="1"/>
          </p:nvPr>
        </p:nvSpPr>
        <p:spPr>
          <a:xfrm>
            <a:off x="437785" y="1300518"/>
            <a:ext cx="4710279"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b="1" dirty="0">
                <a:solidFill>
                  <a:srgbClr val="3E3D2D"/>
                </a:solidFill>
              </a:rPr>
              <a:t>Παράλληλα Συστήματα</a:t>
            </a:r>
            <a:r>
              <a:rPr lang="el-GR" altLang="el-GR" sz="1800" dirty="0">
                <a:solidFill>
                  <a:srgbClr val="3E3D2D"/>
                </a:solidFill>
              </a:rPr>
              <a:t>: Αφορούν υπολογιστές με πολλές Κεντρικές Μονάδες Επεξεργασίας που δίνουν την δυνατότητα της πραγματικής ταυτόχρονης εκτέλεσης πολλών εργασιών. Παρουσιάζουν αυξημένη πολυπλοκότητα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b="1" dirty="0">
                <a:solidFill>
                  <a:srgbClr val="3E3D2D"/>
                </a:solidFill>
              </a:rPr>
              <a:t>Κατανεμημένα ΛΣ</a:t>
            </a:r>
            <a:r>
              <a:rPr lang="el-GR" altLang="el-GR" sz="1800" dirty="0">
                <a:solidFill>
                  <a:srgbClr val="3E3D2D"/>
                </a:solidFill>
              </a:rPr>
              <a:t>: Μια εργασία μπορεί να εκτελείται χρησιμοποιώντας πόρους διαφόρων υπολογιστών που βρίσκονται κατανεμημένοι σε ένα ευρύτερο δίκτυο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b="1" dirty="0">
                <a:solidFill>
                  <a:srgbClr val="3E3D2D"/>
                </a:solidFill>
              </a:rPr>
              <a:t>Συστήματα πραγματικού χρόνου</a:t>
            </a:r>
            <a:r>
              <a:rPr lang="el-GR" altLang="el-GR" sz="1800" dirty="0">
                <a:solidFill>
                  <a:srgbClr val="3E3D2D"/>
                </a:solidFill>
              </a:rPr>
              <a:t>: Ο σχεδιασμός τους επιτρέπει να εκτελούν μια εργασία εντός συγκεκριμένου χρονικού πλαισίου (π.χ. </a:t>
            </a:r>
            <a:r>
              <a:rPr lang="el-GR" altLang="el-GR" sz="1800" dirty="0" err="1">
                <a:solidFill>
                  <a:srgbClr val="3E3D2D"/>
                </a:solidFill>
              </a:rPr>
              <a:t>VxWorks</a:t>
            </a:r>
            <a:r>
              <a:rPr lang="el-GR" altLang="el-GR" sz="1800" dirty="0">
                <a:solidFill>
                  <a:srgbClr val="3E3D2D"/>
                </a:solidFill>
              </a:rPr>
              <a:t>)</a:t>
            </a:r>
          </a:p>
          <a:p>
            <a:pPr lvl="0" indent="-273050" fontAlgn="base">
              <a:spcBef>
                <a:spcPct val="20000"/>
              </a:spcBef>
              <a:spcAft>
                <a:spcPct val="0"/>
              </a:spcAft>
              <a:buClr>
                <a:srgbClr val="94C600"/>
              </a:buClr>
              <a:buSzPct val="76000"/>
              <a:buFont typeface="Wingdings 2" panose="05020102010507070707" pitchFamily="18" charset="2"/>
              <a:buChar char=""/>
            </a:pPr>
            <a:endParaRPr lang="el-GR" altLang="el-GR" sz="18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pic>
        <p:nvPicPr>
          <p:cNvPr id="5" name="Picture 2" descr="File:Mars 'Curiosity' Rover, Spacecraft Assembly Facility, Pasadena, California (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80112" y="1956462"/>
            <a:ext cx="3048000" cy="2033587"/>
          </a:xfrm>
          <a:prstGeom prst="rect">
            <a:avLst/>
          </a:prstGeom>
        </p:spPr>
      </p:pic>
      <p:sp>
        <p:nvSpPr>
          <p:cNvPr id="6" name="8 - TextBox"/>
          <p:cNvSpPr txBox="1">
            <a:spLocks noChangeArrowheads="1"/>
          </p:cNvSpPr>
          <p:nvPr/>
        </p:nvSpPr>
        <p:spPr bwMode="auto">
          <a:xfrm>
            <a:off x="5392787" y="3997987"/>
            <a:ext cx="361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sz="1400"/>
              <a:t>Mars Science Laboratory Curiosity rover</a:t>
            </a:r>
            <a:endParaRPr lang="el-GR" altLang="el-GR" sz="1400"/>
          </a:p>
          <a:p>
            <a:pPr algn="ctr"/>
            <a:r>
              <a:rPr lang="el-GR" altLang="el-GR" sz="1400"/>
              <a:t>Χρησιμοποιεί το ΛΣ </a:t>
            </a:r>
            <a:r>
              <a:rPr lang="en-US" altLang="el-GR" sz="1400"/>
              <a:t>VxWorks </a:t>
            </a:r>
            <a:endParaRPr lang="el-GR" altLang="el-GR" sz="1400"/>
          </a:p>
        </p:txBody>
      </p:sp>
    </p:spTree>
    <p:extLst>
      <p:ext uri="{BB962C8B-B14F-4D97-AF65-F5344CB8AC3E}">
        <p14:creationId xmlns:p14="http://schemas.microsoft.com/office/powerpoint/2010/main" val="2765457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Συστατικά στοιχεία των ΛΣ</a:t>
            </a:r>
            <a:endParaRPr lang="el-GR" dirty="0"/>
          </a:p>
        </p:txBody>
      </p:sp>
      <p:sp>
        <p:nvSpPr>
          <p:cNvPr id="3" name="Θέση περιεχομένου 2"/>
          <p:cNvSpPr>
            <a:spLocks noGrp="1"/>
          </p:cNvSpPr>
          <p:nvPr>
            <p:ph idx="1"/>
          </p:nvPr>
        </p:nvSpPr>
        <p:spPr>
          <a:xfrm>
            <a:off x="437785" y="1300518"/>
            <a:ext cx="4206223" cy="3852804"/>
          </a:xfrm>
        </p:spPr>
        <p:txBody>
          <a:bodyPr>
            <a:noAutofit/>
          </a:bodyPr>
          <a:lstStyle/>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μνήμης (</a:t>
            </a:r>
            <a:r>
              <a:rPr lang="en-US" sz="2400" dirty="0">
                <a:solidFill>
                  <a:srgbClr val="3E3D2D"/>
                </a:solidFill>
              </a:rPr>
              <a:t>Memory management</a:t>
            </a:r>
            <a:r>
              <a:rPr lang="el-GR" sz="2400" dirty="0">
                <a:solidFill>
                  <a:srgbClr val="3E3D2D"/>
                </a:solidFill>
              </a:rPr>
              <a:t>)</a:t>
            </a:r>
          </a:p>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διεργασιών</a:t>
            </a:r>
            <a:r>
              <a:rPr lang="en-US" sz="2400" dirty="0">
                <a:solidFill>
                  <a:srgbClr val="3E3D2D"/>
                </a:solidFill>
              </a:rPr>
              <a:t> (Process management)</a:t>
            </a:r>
            <a:endParaRPr lang="el-GR" sz="2400" dirty="0">
              <a:solidFill>
                <a:srgbClr val="3E3D2D"/>
              </a:solidFill>
            </a:endParaRPr>
          </a:p>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συσκευών</a:t>
            </a:r>
            <a:r>
              <a:rPr lang="en-US" sz="2400" dirty="0">
                <a:solidFill>
                  <a:srgbClr val="3E3D2D"/>
                </a:solidFill>
              </a:rPr>
              <a:t> (Device Manager)</a:t>
            </a:r>
            <a:endParaRPr lang="el-GR" sz="2400" dirty="0">
              <a:solidFill>
                <a:srgbClr val="3E3D2D"/>
              </a:solidFill>
            </a:endParaRPr>
          </a:p>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αρχείων</a:t>
            </a:r>
            <a:r>
              <a:rPr lang="en-US" sz="2400" dirty="0">
                <a:solidFill>
                  <a:srgbClr val="3E3D2D"/>
                </a:solidFill>
              </a:rPr>
              <a:t> (File Manager)</a:t>
            </a: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16016" y="1849388"/>
            <a:ext cx="4257675" cy="1535112"/>
          </a:xfrm>
          <a:prstGeom prst="rect">
            <a:avLst/>
          </a:prstGeom>
        </p:spPr>
      </p:pic>
    </p:spTree>
    <p:extLst>
      <p:ext uri="{BB962C8B-B14F-4D97-AF65-F5344CB8AC3E}">
        <p14:creationId xmlns:p14="http://schemas.microsoft.com/office/powerpoint/2010/main" val="336581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Διασύνδεση χρήστη</a:t>
            </a:r>
            <a:endParaRPr lang="el-GR" dirty="0"/>
          </a:p>
        </p:txBody>
      </p:sp>
      <p:sp>
        <p:nvSpPr>
          <p:cNvPr id="3" name="Θέση περιεχομένου 2"/>
          <p:cNvSpPr>
            <a:spLocks noGrp="1"/>
          </p:cNvSpPr>
          <p:nvPr>
            <p:ph idx="1"/>
          </p:nvPr>
        </p:nvSpPr>
        <p:spPr>
          <a:xfrm>
            <a:off x="437785" y="1300518"/>
            <a:ext cx="4926303"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Η διασύνδεση χρήστη είναι ένα πρόγραμμα που δέχεται αιτήσεις από τους χρήστες</a:t>
            </a:r>
            <a:r>
              <a:rPr lang="en-US" sz="2400" dirty="0">
                <a:solidFill>
                  <a:srgbClr val="3E3D2D"/>
                </a:solidFill>
              </a:rPr>
              <a:t> </a:t>
            </a:r>
            <a:r>
              <a:rPr lang="el-GR" sz="2400" dirty="0">
                <a:solidFill>
                  <a:srgbClr val="3E3D2D"/>
                </a:solidFill>
              </a:rPr>
              <a:t>και ενεργοποιεί τα κατάλληλα προγράμματα για την διεκπεραίωσή τους</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Η διασύνδεση χρήστη μπορεί να είναι:</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Γραφική διασύνδεση χρήστη (</a:t>
            </a:r>
            <a:r>
              <a:rPr lang="en-US" sz="2000" dirty="0">
                <a:solidFill>
                  <a:srgbClr val="3E3D2D"/>
                </a:solidFill>
              </a:rPr>
              <a:t>GUI</a:t>
            </a:r>
            <a:r>
              <a:rPr lang="el-GR" sz="20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Διασύνδεση χρήστη γραμμής εντολών </a:t>
            </a:r>
            <a:r>
              <a:rPr lang="en-US" sz="2000" dirty="0">
                <a:solidFill>
                  <a:srgbClr val="3E3D2D"/>
                </a:solidFill>
              </a:rPr>
              <a:t> (shell)</a:t>
            </a:r>
            <a:endParaRPr lang="el-GR" sz="20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grpSp>
        <p:nvGrpSpPr>
          <p:cNvPr id="5" name="7 - Θέση περιεχομένου"/>
          <p:cNvGrpSpPr>
            <a:grpSpLocks noGrp="1"/>
          </p:cNvGrpSpPr>
          <p:nvPr/>
        </p:nvGrpSpPr>
        <p:grpSpPr bwMode="auto">
          <a:xfrm>
            <a:off x="5220072" y="1145788"/>
            <a:ext cx="3714750" cy="1476375"/>
            <a:chOff x="802446" y="4798958"/>
            <a:chExt cx="3027868" cy="1478643"/>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53" y="4798958"/>
              <a:ext cx="2945361" cy="14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rot="-1717472">
              <a:off x="802446" y="5440358"/>
              <a:ext cx="2808288" cy="33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l-GR" sz="1600" b="1">
                  <a:solidFill>
                    <a:schemeClr val="accent2"/>
                  </a:solidFill>
                  <a:latin typeface="Arial" panose="020B0604020202020204" pitchFamily="34" charset="0"/>
                </a:rPr>
                <a:t>COMMAND LINE</a:t>
              </a:r>
              <a:endParaRPr lang="el-GR" altLang="el-GR" sz="1600" b="1">
                <a:solidFill>
                  <a:schemeClr val="accent2"/>
                </a:solidFill>
                <a:latin typeface="Arial" panose="020B0604020202020204" pitchFamily="34" charset="0"/>
              </a:endParaRPr>
            </a:p>
          </p:txBody>
        </p:sp>
      </p:gr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534" y="2715825"/>
            <a:ext cx="34559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227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μνήμης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6" name="4 - Θέση περιεχομένου"/>
          <p:cNvSpPr>
            <a:spLocks noGrp="1"/>
          </p:cNvSpPr>
          <p:nvPr>
            <p:ph sz="quarter" idx="4294967295"/>
          </p:nvPr>
        </p:nvSpPr>
        <p:spPr>
          <a:xfrm>
            <a:off x="457200" y="1273324"/>
            <a:ext cx="4331767" cy="3494087"/>
          </a:xfrm>
          <a:prstGeom prst="rect">
            <a:avLst/>
          </a:prstGeom>
        </p:spPr>
        <p:txBody>
          <a:bodyPr>
            <a:normAutofit fontScale="92500" lnSpcReduction="10000"/>
          </a:bodyPr>
          <a:lstStyle/>
          <a:p>
            <a:r>
              <a:rPr lang="el-GR" altLang="el-GR" sz="1600" dirty="0" smtClean="0"/>
              <a:t>Η μνήμη του υπολογιστή πρέπει να υπόκειται σε συνεχή διαχείριση έτσι ώστε να αποφεύγεται το σύνδρομο της ανεπαρκούς μνήμης.</a:t>
            </a:r>
          </a:p>
          <a:p>
            <a:r>
              <a:rPr lang="el-GR" altLang="el-GR" sz="1600" dirty="0" smtClean="0"/>
              <a:t>Κατηγορίες ΛΣ σε σχέση με την διαχείριση μνήμης</a:t>
            </a:r>
          </a:p>
          <a:p>
            <a:pPr lvl="1"/>
            <a:r>
              <a:rPr lang="el-GR" altLang="el-GR" sz="1600" b="1" dirty="0" err="1" smtClean="0"/>
              <a:t>Μονοπρογραμματιστικά</a:t>
            </a:r>
            <a:r>
              <a:rPr lang="el-GR" altLang="el-GR" sz="1600" dirty="0" smtClean="0"/>
              <a:t>. Ένα μόνο πρόγραμμα υπάρχει στην μνήμη μαζί με το ΛΣ. Όταν ολοκληρώσει την εκτέλεσή του παραχωρεί την θέση του στο επόμενο πρόγραμμα προς εκτέλεση.(</a:t>
            </a:r>
            <a:r>
              <a:rPr lang="el-GR" altLang="el-GR" sz="1600" b="1" dirty="0" smtClean="0"/>
              <a:t>Δεν χρησιμοποιείται πια</a:t>
            </a:r>
            <a:r>
              <a:rPr lang="el-GR" altLang="el-GR" sz="1600" dirty="0" smtClean="0"/>
              <a:t>)</a:t>
            </a:r>
          </a:p>
          <a:p>
            <a:pPr lvl="1"/>
            <a:r>
              <a:rPr lang="el-GR" altLang="el-GR" sz="1600" b="1" dirty="0" err="1" smtClean="0"/>
              <a:t>Πολυπρογραμματιστικά</a:t>
            </a:r>
            <a:r>
              <a:rPr lang="el-GR" altLang="el-GR" sz="1600" dirty="0" smtClean="0"/>
              <a:t>. Υπάρχουν στην μνήμη πολλά προγράμματα που εκτελούνται παράλληλα. Η ΚΜΕ περνάει από το ένα πρόγραμμα στο άλλο.</a:t>
            </a:r>
          </a:p>
          <a:p>
            <a:endParaRPr lang="el-GR" altLang="el-GR" sz="1600" dirty="0" smtClean="0"/>
          </a:p>
        </p:txBody>
      </p:sp>
      <p:pic>
        <p:nvPicPr>
          <p:cNvPr id="7"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65151" y="1344055"/>
            <a:ext cx="831850" cy="1944688"/>
          </a:xfrm>
        </p:spPr>
      </p:pic>
      <p:pic>
        <p:nvPicPr>
          <p:cNvPr id="8" name="Picture 7"/>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286767" y="2497460"/>
            <a:ext cx="876300" cy="2016125"/>
          </a:xfrm>
        </p:spPr>
      </p:pic>
      <p:sp>
        <p:nvSpPr>
          <p:cNvPr id="9" name="8 - Δεξιό βέλος"/>
          <p:cNvSpPr/>
          <p:nvPr/>
        </p:nvSpPr>
        <p:spPr>
          <a:xfrm rot="19900949">
            <a:off x="4472172" y="2616747"/>
            <a:ext cx="1320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9 - Δεξιό βέλος"/>
          <p:cNvSpPr/>
          <p:nvPr/>
        </p:nvSpPr>
        <p:spPr>
          <a:xfrm rot="20255199">
            <a:off x="4766110" y="3902085"/>
            <a:ext cx="2576513" cy="217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83249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Διαμέριση</a:t>
            </a:r>
            <a:r>
              <a:rPr lang="el-GR" altLang="el-GR" dirty="0"/>
              <a:t> (</a:t>
            </a:r>
            <a:r>
              <a:rPr lang="en-US" altLang="el-GR" dirty="0"/>
              <a:t>partitioning</a:t>
            </a:r>
            <a:r>
              <a:rPr lang="el-GR" altLang="el-GR" dirty="0"/>
              <a:t>)</a:t>
            </a:r>
            <a:endParaRPr lang="el-GR"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μνήμη χωρίζεται σε τμήματα (</a:t>
            </a:r>
            <a:r>
              <a:rPr lang="el-GR" altLang="el-GR" sz="1800" b="1" dirty="0">
                <a:solidFill>
                  <a:srgbClr val="3E3D2D"/>
                </a:solidFill>
              </a:rPr>
              <a:t>διαμερίσεις</a:t>
            </a:r>
            <a:r>
              <a:rPr lang="el-GR" altLang="el-GR" sz="1800" dirty="0">
                <a:solidFill>
                  <a:srgbClr val="3E3D2D"/>
                </a:solidFill>
              </a:rPr>
              <a:t> </a:t>
            </a:r>
            <a:r>
              <a:rPr lang="el-GR" altLang="el-GR" sz="1800" b="1" dirty="0">
                <a:solidFill>
                  <a:srgbClr val="3E3D2D"/>
                </a:solidFill>
              </a:rPr>
              <a:t>=</a:t>
            </a:r>
            <a:r>
              <a:rPr lang="el-GR" altLang="el-GR" sz="1800" dirty="0">
                <a:solidFill>
                  <a:srgbClr val="3E3D2D"/>
                </a:solidFill>
              </a:rPr>
              <a:t> </a:t>
            </a:r>
            <a:r>
              <a:rPr lang="en-US" altLang="el-GR" sz="1800" b="1" dirty="0">
                <a:solidFill>
                  <a:srgbClr val="3E3D2D"/>
                </a:solidFill>
              </a:rPr>
              <a:t>partitions</a:t>
            </a:r>
            <a:r>
              <a:rPr lang="el-GR" altLang="el-GR" sz="1800" dirty="0">
                <a:solidFill>
                  <a:srgbClr val="3E3D2D"/>
                </a:solidFill>
              </a:rPr>
              <a:t>)</a:t>
            </a:r>
            <a:r>
              <a:rPr lang="en-US" altLang="el-GR" sz="1800" dirty="0">
                <a:solidFill>
                  <a:srgbClr val="3E3D2D"/>
                </a:solidFill>
              </a:rPr>
              <a:t> </a:t>
            </a:r>
            <a:r>
              <a:rPr lang="el-GR" altLang="el-GR" sz="1800" dirty="0">
                <a:solidFill>
                  <a:srgbClr val="3E3D2D"/>
                </a:solidFill>
              </a:rPr>
              <a:t>μεταβλητού μήκους.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Κάθε </a:t>
            </a:r>
            <a:r>
              <a:rPr lang="el-GR" altLang="el-GR" sz="1800" dirty="0" err="1">
                <a:solidFill>
                  <a:srgbClr val="3E3D2D"/>
                </a:solidFill>
              </a:rPr>
              <a:t>διαμέριση</a:t>
            </a:r>
            <a:r>
              <a:rPr lang="el-GR" altLang="el-GR" sz="1800" dirty="0">
                <a:solidFill>
                  <a:srgbClr val="3E3D2D"/>
                </a:solidFill>
              </a:rPr>
              <a:t> φιλοξενεί ένα πρόγραμμα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ΚΜΕ περνάει από πρόγραμμα σε πρόγραμμα εκτελώντας κάποιες εντολές του μέχρι να συναντήσει κάποια εντολή εισόδου-εξόδου ή να λήξει ο χρόνος που έχει δεσμευτεί για το συγκεκριμένο πρόγραμμα. Αποθηκεύει την διεύθυνση της θέσης μνήμης στην οποία βρισκόταν και προχωράει στο επόμενο πρόγραμμα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διαδικασία επαναλαμβάνεται κυκλικά</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60032" y="2065412"/>
            <a:ext cx="4039949" cy="2016224"/>
          </a:xfrm>
          <a:prstGeom prst="rect">
            <a:avLst/>
          </a:prstGeom>
        </p:spPr>
      </p:pic>
    </p:spTree>
    <p:extLst>
      <p:ext uri="{BB962C8B-B14F-4D97-AF65-F5344CB8AC3E}">
        <p14:creationId xmlns:p14="http://schemas.microsoft.com/office/powerpoint/2010/main" val="63275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13690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a:t>Πληροφορική </a:t>
            </a:r>
            <a:r>
              <a:rPr lang="el-GR" b="1" dirty="0" smtClean="0"/>
              <a:t>Υγείας</a:t>
            </a:r>
            <a:endParaRPr lang="en-US" b="1" dirty="0" smtClean="0"/>
          </a:p>
          <a:p>
            <a:pPr algn="l"/>
            <a:r>
              <a:rPr lang="el-GR" sz="2800" b="1" dirty="0" smtClean="0"/>
              <a:t>Ενότητα </a:t>
            </a:r>
            <a:r>
              <a:rPr lang="el-GR" sz="2800" b="1" dirty="0" smtClean="0"/>
              <a:t>10</a:t>
            </a:r>
            <a:r>
              <a:rPr lang="en-US" sz="2800" b="1" dirty="0" smtClean="0"/>
              <a:t> </a:t>
            </a:r>
            <a:r>
              <a:rPr lang="el-GR" sz="2800" b="1" dirty="0" smtClean="0"/>
              <a:t>:</a:t>
            </a:r>
            <a:r>
              <a:rPr lang="en-US" sz="2800" b="1" dirty="0" smtClean="0"/>
              <a:t> </a:t>
            </a:r>
            <a:r>
              <a:rPr lang="el-GR" sz="2800" dirty="0" smtClean="0"/>
              <a:t>Εισαγωγή </a:t>
            </a:r>
            <a:r>
              <a:rPr lang="el-GR" sz="2800" dirty="0"/>
              <a:t>στην επιστήμη των </a:t>
            </a:r>
            <a:r>
              <a:rPr lang="el-GR" sz="2800" dirty="0" smtClean="0"/>
              <a:t>υπολογιστών (</a:t>
            </a:r>
            <a:r>
              <a:rPr lang="el-GR" sz="2800" dirty="0"/>
              <a:t>Μέρος </a:t>
            </a:r>
            <a:r>
              <a:rPr lang="el-GR" sz="2800" dirty="0" smtClean="0"/>
              <a:t>Γ)</a:t>
            </a:r>
            <a:endParaRPr lang="el-GR" sz="2800" dirty="0"/>
          </a:p>
          <a:p>
            <a:pPr algn="l"/>
            <a:endParaRPr lang="en-US" sz="1050" dirty="0"/>
          </a:p>
          <a:p>
            <a:pPr algn="l"/>
            <a:r>
              <a:rPr lang="el-GR" sz="2800" dirty="0" err="1" smtClean="0"/>
              <a:t>Τόκη</a:t>
            </a:r>
            <a:r>
              <a:rPr lang="en-US" sz="2800" dirty="0" smtClean="0"/>
              <a:t> </a:t>
            </a:r>
            <a:r>
              <a:rPr lang="el-GR" sz="2800" dirty="0" smtClean="0"/>
              <a:t>Ευγενία</a:t>
            </a:r>
            <a:r>
              <a:rPr lang="en-US" sz="2800" dirty="0" smtClean="0"/>
              <a:t> </a:t>
            </a:r>
          </a:p>
          <a:p>
            <a:pPr algn="l">
              <a:lnSpc>
                <a:spcPts val="2600"/>
              </a:lnSpc>
            </a:pPr>
            <a:r>
              <a:rPr lang="el-GR" sz="2800" dirty="0" smtClean="0">
                <a:solidFill>
                  <a:schemeClr val="tx2">
                    <a:lumMod val="50000"/>
                  </a:schemeClr>
                </a:solidFill>
              </a:rPr>
              <a:t>Επίκουρος Καθηγήτρια</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899787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Προβλήματα </a:t>
            </a:r>
            <a:r>
              <a:rPr lang="el-GR" altLang="el-GR" dirty="0" err="1"/>
              <a:t>διαμέρισης</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800" dirty="0">
                <a:solidFill>
                  <a:srgbClr val="3E3D2D"/>
                </a:solidFill>
              </a:rPr>
              <a:t>Ο διαχειριστής μνήμης πρέπει να </a:t>
            </a:r>
            <a:r>
              <a:rPr lang="el-GR" sz="2800" b="1" dirty="0">
                <a:solidFill>
                  <a:srgbClr val="3E3D2D"/>
                </a:solidFill>
              </a:rPr>
              <a:t>προϋπολογίσει</a:t>
            </a:r>
            <a:r>
              <a:rPr lang="el-GR" sz="2800" dirty="0">
                <a:solidFill>
                  <a:srgbClr val="3E3D2D"/>
                </a:solidFill>
              </a:rPr>
              <a:t> το μέγεθος μνήμης που θα διαθέσει σε κάθε πρόγραμμα.</a:t>
            </a:r>
          </a:p>
          <a:p>
            <a:pPr lvl="0" indent="-274320">
              <a:spcBef>
                <a:spcPct val="20000"/>
              </a:spcBef>
              <a:buClr>
                <a:srgbClr val="94C600"/>
              </a:buClr>
              <a:buSzPct val="76000"/>
              <a:buFont typeface="Wingdings 2" panose="05020102010507070707" pitchFamily="18" charset="2"/>
              <a:buChar char=""/>
              <a:defRPr/>
            </a:pPr>
            <a:r>
              <a:rPr lang="el-GR" sz="2800" dirty="0">
                <a:solidFill>
                  <a:srgbClr val="3E3D2D"/>
                </a:solidFill>
              </a:rPr>
              <a:t>Κατά την ολοκλήρωση εκτέλεσης των προγραμμάτων και την αντικατάστασή τους από άλλα η </a:t>
            </a:r>
            <a:r>
              <a:rPr lang="el-GR" sz="2800" dirty="0" err="1">
                <a:solidFill>
                  <a:srgbClr val="3E3D2D"/>
                </a:solidFill>
              </a:rPr>
              <a:t>διαμέριση</a:t>
            </a:r>
            <a:r>
              <a:rPr lang="el-GR" sz="2800" dirty="0">
                <a:solidFill>
                  <a:srgbClr val="3E3D2D"/>
                </a:solidFill>
              </a:rPr>
              <a:t> της μνήμης μπορεί να είναι τέτοια που να αφήνει κενά στην μνήμη που να μην μπορούν να δεχθούν τα νέα προγράμματα αν δεν προηγηθεί </a:t>
            </a:r>
            <a:r>
              <a:rPr lang="el-GR" sz="2800" b="1" dirty="0">
                <a:solidFill>
                  <a:srgbClr val="3E3D2D"/>
                </a:solidFill>
              </a:rPr>
              <a:t>ανασυγκρότηση</a:t>
            </a:r>
            <a:r>
              <a:rPr lang="el-GR" sz="2800" dirty="0">
                <a:solidFill>
                  <a:srgbClr val="3E3D2D"/>
                </a:solidFill>
              </a:rPr>
              <a:t> της μνήμης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2332544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Σελιδοποίηση (</a:t>
            </a:r>
            <a:r>
              <a:rPr lang="en-US" altLang="el-GR" dirty="0"/>
              <a:t>paging</a:t>
            </a:r>
            <a:r>
              <a:rPr lang="el-GR" altLang="el-GR" dirty="0"/>
              <a:t>)</a:t>
            </a:r>
            <a:endParaRPr lang="el-GR" dirty="0"/>
          </a:p>
        </p:txBody>
      </p:sp>
      <p:sp>
        <p:nvSpPr>
          <p:cNvPr id="3" name="Θέση περιεχομένου 2"/>
          <p:cNvSpPr>
            <a:spLocks noGrp="1"/>
          </p:cNvSpPr>
          <p:nvPr>
            <p:ph idx="1"/>
          </p:nvPr>
        </p:nvSpPr>
        <p:spPr>
          <a:xfrm>
            <a:off x="437785" y="1300518"/>
            <a:ext cx="4134215"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Βελτιώνει την αποδοτικότητα της </a:t>
            </a:r>
            <a:r>
              <a:rPr lang="el-GR" altLang="el-GR" sz="1800" dirty="0" err="1">
                <a:solidFill>
                  <a:srgbClr val="3E3D2D"/>
                </a:solidFill>
              </a:rPr>
              <a:t>διαμέρισης</a:t>
            </a:r>
            <a:r>
              <a:rPr lang="el-GR" altLang="el-GR" sz="1800" dirty="0">
                <a:solidFill>
                  <a:srgbClr val="3E3D2D"/>
                </a:solidFill>
              </a:rPr>
              <a:t>.</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μνήμη διαιρείται σε ισομεγέθη τμήματα που ονομάζονται </a:t>
            </a:r>
            <a:r>
              <a:rPr lang="el-GR" altLang="el-GR" sz="1800" b="1" dirty="0">
                <a:solidFill>
                  <a:srgbClr val="3E3D2D"/>
                </a:solidFill>
              </a:rPr>
              <a:t>σελίδες.</a:t>
            </a:r>
            <a:endParaRPr lang="el-GR" altLang="el-GR" sz="1800" dirty="0">
              <a:solidFill>
                <a:srgbClr val="3E3D2D"/>
              </a:solidFill>
            </a:endParaRP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Τα προγράμματα</a:t>
            </a:r>
            <a:r>
              <a:rPr lang="el-GR" altLang="el-GR" sz="1800" b="1" dirty="0">
                <a:solidFill>
                  <a:srgbClr val="3E3D2D"/>
                </a:solidFill>
              </a:rPr>
              <a:t> δεν χρειάζεται </a:t>
            </a:r>
            <a:r>
              <a:rPr lang="el-GR" altLang="el-GR" sz="1800" dirty="0">
                <a:solidFill>
                  <a:srgbClr val="3E3D2D"/>
                </a:solidFill>
              </a:rPr>
              <a:t>να καταλαμβάνουν συνεχόμενες θέσεις μνήμης</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Τα νέα προγράμματα δεν χρειάζεται να περιμένουν μέχρι να ελευθερωθεί μνήμη ίση με το μέγεθός τους σε συνεχόμενες θέσεις.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Μπορούν να φορτωθούν στην μνήμη καλύπτοντας κενά μεταξύ των άλλων προγραμμάτων που ήδη τρέχουν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0" y="1705372"/>
            <a:ext cx="3960440" cy="3020893"/>
          </a:xfrm>
          <a:prstGeom prst="rect">
            <a:avLst/>
          </a:prstGeom>
        </p:spPr>
      </p:pic>
    </p:spTree>
    <p:extLst>
      <p:ext uri="{BB962C8B-B14F-4D97-AF65-F5344CB8AC3E}">
        <p14:creationId xmlns:p14="http://schemas.microsoft.com/office/powerpoint/2010/main" val="41327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διεργασιών</a:t>
            </a:r>
            <a:endParaRPr lang="el-GR"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Πρόγραμμα</a:t>
            </a:r>
            <a:r>
              <a:rPr lang="el-GR" sz="1800" dirty="0">
                <a:solidFill>
                  <a:srgbClr val="3E3D2D"/>
                </a:solidFill>
              </a:rPr>
              <a:t> (program): Ανενεργό σύνολο εντολών οι οποίες έχουν γραφεί από έναν προγραμματιστή και έχουν αποθηκευτεί σε κάποιο μέσο αποθήκευσης (π.χ. σκληρό δίσκο)</a:t>
            </a:r>
          </a:p>
          <a:p>
            <a:pPr lvl="0"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Εργασία</a:t>
            </a:r>
            <a:r>
              <a:rPr lang="el-GR" sz="1800" dirty="0">
                <a:solidFill>
                  <a:srgbClr val="3E3D2D"/>
                </a:solidFill>
              </a:rPr>
              <a:t> (</a:t>
            </a:r>
            <a:r>
              <a:rPr lang="el-GR" sz="1800" dirty="0" err="1">
                <a:solidFill>
                  <a:srgbClr val="3E3D2D"/>
                </a:solidFill>
              </a:rPr>
              <a:t>job</a:t>
            </a:r>
            <a:r>
              <a:rPr lang="el-GR" sz="1800" dirty="0">
                <a:solidFill>
                  <a:srgbClr val="3E3D2D"/>
                </a:solidFill>
              </a:rPr>
              <a:t>). Ένα πρόγραμμα μετατρέπεται σε εργασία όταν επιλεγεί για εκτέλεση.</a:t>
            </a:r>
          </a:p>
          <a:p>
            <a:pPr lvl="0"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Διεργασία</a:t>
            </a:r>
            <a:r>
              <a:rPr lang="el-GR" sz="1800" dirty="0">
                <a:solidFill>
                  <a:srgbClr val="3E3D2D"/>
                </a:solidFill>
              </a:rPr>
              <a:t> (</a:t>
            </a:r>
            <a:r>
              <a:rPr lang="el-GR" sz="1800" dirty="0" err="1">
                <a:solidFill>
                  <a:srgbClr val="3E3D2D"/>
                </a:solidFill>
              </a:rPr>
              <a:t>process</a:t>
            </a:r>
            <a:r>
              <a:rPr lang="el-GR" sz="1800" dirty="0">
                <a:solidFill>
                  <a:srgbClr val="3E3D2D"/>
                </a:solidFill>
              </a:rPr>
              <a:t>). Είναι ένα πρόγραμμα σε εκτέλεση. Πρόκειται για μια εργασία η οποία βρίσκεται στην μνήμη έχει ξεκινήσει αλλά δεν έχει ολοκληρωθεί. </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graphicFrame>
        <p:nvGraphicFramePr>
          <p:cNvPr id="5" name="Θέση περιεχομένου 5"/>
          <p:cNvGraphicFramePr>
            <a:graphicFrameLocks/>
          </p:cNvGraphicFramePr>
          <p:nvPr>
            <p:extLst>
              <p:ext uri="{D42A27DB-BD31-4B8C-83A1-F6EECF244321}">
                <p14:modId xmlns:p14="http://schemas.microsoft.com/office/powerpoint/2010/main" val="1870123085"/>
              </p:ext>
            </p:extLst>
          </p:nvPr>
        </p:nvGraphicFramePr>
        <p:xfrm>
          <a:off x="4716016" y="1169306"/>
          <a:ext cx="4320480"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85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a:t>Διάγραμμα καταστάσεων με τα όρια μεταξύ προγράμματος, εργασίας, διεργασίας</a:t>
            </a:r>
            <a:endParaRPr lang="el-GR" sz="3200"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Καταστάσεις διεργασιών</a:t>
            </a:r>
          </a:p>
          <a:p>
            <a:pPr marL="640080" lvl="1"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έτοιμη</a:t>
            </a:r>
            <a:r>
              <a:rPr lang="el-GR" sz="1800" dirty="0">
                <a:solidFill>
                  <a:srgbClr val="3E3D2D"/>
                </a:solidFill>
              </a:rPr>
              <a:t> (</a:t>
            </a:r>
            <a:r>
              <a:rPr lang="el-GR" sz="1800" dirty="0" err="1">
                <a:solidFill>
                  <a:srgbClr val="3E3D2D"/>
                </a:solidFill>
              </a:rPr>
              <a:t>ready</a:t>
            </a:r>
            <a:r>
              <a:rPr lang="el-GR" sz="18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σε εκτέλεση</a:t>
            </a:r>
            <a:r>
              <a:rPr lang="el-GR" sz="1800" dirty="0">
                <a:solidFill>
                  <a:srgbClr val="3E3D2D"/>
                </a:solidFill>
              </a:rPr>
              <a:t> (</a:t>
            </a:r>
            <a:r>
              <a:rPr lang="el-GR" sz="1800" dirty="0" err="1">
                <a:solidFill>
                  <a:srgbClr val="3E3D2D"/>
                </a:solidFill>
              </a:rPr>
              <a:t>running</a:t>
            </a:r>
            <a:r>
              <a:rPr lang="el-GR" sz="18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σε αναμονή</a:t>
            </a:r>
            <a:r>
              <a:rPr lang="el-GR" sz="1800" dirty="0">
                <a:solidFill>
                  <a:srgbClr val="3E3D2D"/>
                </a:solidFill>
              </a:rPr>
              <a:t> (</a:t>
            </a:r>
            <a:r>
              <a:rPr lang="el-GR" sz="1800" dirty="0" err="1">
                <a:solidFill>
                  <a:srgbClr val="3E3D2D"/>
                </a:solidFill>
              </a:rPr>
              <a:t>waiting</a:t>
            </a:r>
            <a:r>
              <a:rPr lang="el-GR" sz="1800" dirty="0">
                <a:solidFill>
                  <a:srgbClr val="3E3D2D"/>
                </a:solidFill>
              </a:rPr>
              <a:t>)</a:t>
            </a:r>
          </a:p>
          <a:p>
            <a:pPr lvl="0"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Όταν η διεργασία είναι σε κατάσταση </a:t>
            </a:r>
            <a:r>
              <a:rPr lang="el-GR" sz="1800" b="1" dirty="0">
                <a:solidFill>
                  <a:srgbClr val="3E3D2D"/>
                </a:solidFill>
              </a:rPr>
              <a:t>εκτέλεσης</a:t>
            </a:r>
            <a:r>
              <a:rPr lang="el-GR" sz="1800" dirty="0">
                <a:solidFill>
                  <a:srgbClr val="3E3D2D"/>
                </a:solidFill>
              </a:rPr>
              <a:t>:</a:t>
            </a:r>
            <a:endParaRPr lang="en-US" sz="1800" dirty="0">
              <a:solidFill>
                <a:srgbClr val="3E3D2D"/>
              </a:solidFill>
            </a:endParaRPr>
          </a:p>
          <a:p>
            <a:pPr marL="640080" lvl="1"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Η διεργασία εκτελείται μέχρι να χρειαστεί είσοδο/έξοδο </a:t>
            </a:r>
            <a:r>
              <a:rPr lang="el-GR" sz="1800" dirty="0">
                <a:solidFill>
                  <a:srgbClr val="3E3D2D"/>
                </a:solidFill>
                <a:sym typeface="Wingdings" pitchFamily="2" charset="2"/>
              </a:rPr>
              <a:t>οπότε</a:t>
            </a:r>
            <a:r>
              <a:rPr lang="en-US" sz="1800" dirty="0">
                <a:solidFill>
                  <a:srgbClr val="3E3D2D"/>
                </a:solidFill>
                <a:sym typeface="Wingdings" pitchFamily="2" charset="2"/>
              </a:rPr>
              <a:t> </a:t>
            </a:r>
            <a:r>
              <a:rPr lang="el-GR" sz="1800" dirty="0">
                <a:solidFill>
                  <a:srgbClr val="3E3D2D"/>
                </a:solidFill>
                <a:sym typeface="Wingdings" pitchFamily="2" charset="2"/>
              </a:rPr>
              <a:t>εισέρχεται σε κατάσταση αναμονής</a:t>
            </a:r>
            <a:endParaRPr lang="el-GR" sz="1800" dirty="0">
              <a:solidFill>
                <a:srgbClr val="3E3D2D"/>
              </a:solidFill>
            </a:endParaRPr>
          </a:p>
          <a:p>
            <a:pPr marL="640080" lvl="1"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Η διεργασία καταναλώνει όλο το </a:t>
            </a:r>
            <a:r>
              <a:rPr lang="el-GR" sz="1800" dirty="0" err="1">
                <a:solidFill>
                  <a:srgbClr val="3E3D2D"/>
                </a:solidFill>
              </a:rPr>
              <a:t>χρονομερίδιο</a:t>
            </a:r>
            <a:r>
              <a:rPr lang="el-GR" sz="1800" dirty="0">
                <a:solidFill>
                  <a:srgbClr val="3E3D2D"/>
                </a:solidFill>
              </a:rPr>
              <a:t> που της αναλογεί</a:t>
            </a:r>
            <a:r>
              <a:rPr lang="en-US" sz="1800" dirty="0">
                <a:solidFill>
                  <a:srgbClr val="3E3D2D"/>
                </a:solidFill>
              </a:rPr>
              <a:t> </a:t>
            </a:r>
            <a:r>
              <a:rPr lang="el-GR" sz="1800" dirty="0">
                <a:solidFill>
                  <a:srgbClr val="3E3D2D"/>
                </a:solidFill>
                <a:sym typeface="Wingdings" pitchFamily="2" charset="2"/>
              </a:rPr>
              <a:t>οπότε </a:t>
            </a:r>
            <a:r>
              <a:rPr lang="en-US" sz="1800" dirty="0">
                <a:solidFill>
                  <a:srgbClr val="3E3D2D"/>
                </a:solidFill>
                <a:sym typeface="Wingdings" pitchFamily="2" charset="2"/>
              </a:rPr>
              <a:t> </a:t>
            </a:r>
            <a:r>
              <a:rPr lang="el-GR" sz="1800" dirty="0">
                <a:solidFill>
                  <a:srgbClr val="3E3D2D"/>
                </a:solidFill>
                <a:sym typeface="Wingdings" pitchFamily="2" charset="2"/>
              </a:rPr>
              <a:t>επιστρέφει σε κατάσταση ετοιμότητας </a:t>
            </a:r>
            <a:endParaRPr lang="el-GR" sz="1800" dirty="0">
              <a:solidFill>
                <a:srgbClr val="3E3D2D"/>
              </a:solidFill>
            </a:endParaRPr>
          </a:p>
          <a:p>
            <a:pPr marL="640080" lvl="1"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Η διεργασία τερματίζεται </a:t>
            </a:r>
            <a:r>
              <a:rPr lang="el-GR" sz="1800" dirty="0">
                <a:solidFill>
                  <a:srgbClr val="3E3D2D"/>
                </a:solidFill>
                <a:sym typeface="Wingdings" pitchFamily="2" charset="2"/>
              </a:rPr>
              <a:t>οπότε περνά σε κατάσταση τερματισμού</a:t>
            </a:r>
            <a:endParaRPr lang="el-GR" sz="1800" dirty="0">
              <a:solidFill>
                <a:srgbClr val="3E3D2D"/>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04048" y="1489348"/>
            <a:ext cx="3610744" cy="3748701"/>
          </a:xfrm>
          <a:prstGeom prst="rect">
            <a:avLst/>
          </a:prstGeom>
        </p:spPr>
      </p:pic>
    </p:spTree>
    <p:extLst>
      <p:ext uri="{BB962C8B-B14F-4D97-AF65-F5344CB8AC3E}">
        <p14:creationId xmlns:p14="http://schemas.microsoft.com/office/powerpoint/2010/main" val="1318008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Χρονοπρογραμματιστές</a:t>
            </a:r>
            <a:r>
              <a:rPr lang="el-GR" altLang="el-GR" dirty="0"/>
              <a:t> - Ουρές</a:t>
            </a:r>
            <a:endParaRPr lang="el-GR" dirty="0"/>
          </a:p>
        </p:txBody>
      </p:sp>
      <p:sp>
        <p:nvSpPr>
          <p:cNvPr id="3" name="Θέση περιεχομένου 2"/>
          <p:cNvSpPr>
            <a:spLocks noGrp="1"/>
          </p:cNvSpPr>
          <p:nvPr>
            <p:ph idx="1"/>
          </p:nvPr>
        </p:nvSpPr>
        <p:spPr>
          <a:xfrm>
            <a:off x="437785" y="1300518"/>
            <a:ext cx="3846183"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Σε ένα ΛΣ υπάρχουν διάφοροι </a:t>
            </a:r>
            <a:r>
              <a:rPr lang="el-GR" sz="2400" dirty="0" err="1">
                <a:solidFill>
                  <a:srgbClr val="3E3D2D"/>
                </a:solidFill>
              </a:rPr>
              <a:t>χρονοπρογραμματιστές</a:t>
            </a:r>
            <a:endParaRPr lang="el-GR" sz="2400" dirty="0">
              <a:solidFill>
                <a:srgbClr val="3E3D2D"/>
              </a:solidFill>
            </a:endParaRP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Για παράδειγμα ο </a:t>
            </a:r>
            <a:r>
              <a:rPr lang="el-GR" sz="2400" dirty="0" err="1">
                <a:solidFill>
                  <a:srgbClr val="3E3D2D"/>
                </a:solidFill>
              </a:rPr>
              <a:t>χρονοπρογραμματιστής</a:t>
            </a:r>
            <a:r>
              <a:rPr lang="el-GR" sz="2400" dirty="0">
                <a:solidFill>
                  <a:srgbClr val="3E3D2D"/>
                </a:solidFill>
              </a:rPr>
              <a:t> διεργασιών αποφασίζει για την μετάβαση των διεργασιών από την μια κατάσταση στην άλλη.</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5" name="4 - Θέση περιεχομένου"/>
          <p:cNvSpPr txBox="1">
            <a:spLocks/>
          </p:cNvSpPr>
          <p:nvPr/>
        </p:nvSpPr>
        <p:spPr>
          <a:xfrm>
            <a:off x="4499992" y="1181365"/>
            <a:ext cx="3671888" cy="3494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smtClean="0"/>
              <a:t>Ουρές = Λίστες αναμονής</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750" y="2281436"/>
            <a:ext cx="4515050" cy="22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7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Πολιτικές επιλογής διεργασιών προς εκτέλεση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800" dirty="0">
                <a:solidFill>
                  <a:srgbClr val="3E3D2D"/>
                </a:solidFill>
              </a:rPr>
              <a:t>Ο </a:t>
            </a:r>
            <a:r>
              <a:rPr lang="el-GR" altLang="el-GR" sz="2800" dirty="0" err="1">
                <a:solidFill>
                  <a:srgbClr val="3E3D2D"/>
                </a:solidFill>
              </a:rPr>
              <a:t>χρονοπρογραμματιστής</a:t>
            </a:r>
            <a:r>
              <a:rPr lang="el-GR" altLang="el-GR" sz="2800" dirty="0">
                <a:solidFill>
                  <a:srgbClr val="3E3D2D"/>
                </a:solidFill>
              </a:rPr>
              <a:t> διεργασιών μπορεί να έχει διάφορες πολιτικές για την επιλογή της επόμενης διεργασίας που θα εκτελεστεί από την ουρά.</a:t>
            </a:r>
          </a:p>
          <a:p>
            <a:pPr marL="639763" lvl="1" indent="-273050" fontAlgn="base">
              <a:spcBef>
                <a:spcPct val="20000"/>
              </a:spcBef>
              <a:spcAft>
                <a:spcPct val="0"/>
              </a:spcAft>
              <a:buClr>
                <a:srgbClr val="94C600"/>
              </a:buClr>
              <a:buSzPct val="76000"/>
              <a:buFont typeface="Wingdings 2" panose="05020102010507070707" pitchFamily="18" charset="2"/>
              <a:buChar char=""/>
            </a:pPr>
            <a:r>
              <a:rPr lang="el-GR" altLang="el-GR" dirty="0">
                <a:solidFill>
                  <a:srgbClr val="3E3D2D"/>
                </a:solidFill>
              </a:rPr>
              <a:t>FCFS (First </a:t>
            </a:r>
            <a:r>
              <a:rPr lang="el-GR" altLang="el-GR" dirty="0" err="1">
                <a:solidFill>
                  <a:srgbClr val="3E3D2D"/>
                </a:solidFill>
              </a:rPr>
              <a:t>Come</a:t>
            </a:r>
            <a:r>
              <a:rPr lang="el-GR" altLang="el-GR" dirty="0">
                <a:solidFill>
                  <a:srgbClr val="3E3D2D"/>
                </a:solidFill>
              </a:rPr>
              <a:t> First </a:t>
            </a:r>
            <a:r>
              <a:rPr lang="el-GR" altLang="el-GR" dirty="0" err="1">
                <a:solidFill>
                  <a:srgbClr val="3E3D2D"/>
                </a:solidFill>
              </a:rPr>
              <a:t>Serve</a:t>
            </a:r>
            <a:r>
              <a:rPr lang="el-GR" altLang="el-GR" dirty="0">
                <a:solidFill>
                  <a:srgbClr val="3E3D2D"/>
                </a:solidFill>
              </a:rPr>
              <a:t>)</a:t>
            </a:r>
          </a:p>
          <a:p>
            <a:pPr marL="639763" lvl="1" indent="-273050" fontAlgn="base">
              <a:spcBef>
                <a:spcPct val="20000"/>
              </a:spcBef>
              <a:spcAft>
                <a:spcPct val="0"/>
              </a:spcAft>
              <a:buClr>
                <a:srgbClr val="94C600"/>
              </a:buClr>
              <a:buSzPct val="76000"/>
              <a:buFont typeface="Wingdings 2" panose="05020102010507070707" pitchFamily="18" charset="2"/>
              <a:buChar char=""/>
            </a:pPr>
            <a:r>
              <a:rPr lang="el-GR" altLang="el-GR" dirty="0">
                <a:solidFill>
                  <a:srgbClr val="3E3D2D"/>
                </a:solidFill>
              </a:rPr>
              <a:t>SJF (</a:t>
            </a:r>
            <a:r>
              <a:rPr lang="el-GR" altLang="el-GR" dirty="0" err="1">
                <a:solidFill>
                  <a:srgbClr val="3E3D2D"/>
                </a:solidFill>
              </a:rPr>
              <a:t>Shortest</a:t>
            </a:r>
            <a:r>
              <a:rPr lang="el-GR" altLang="el-GR" dirty="0">
                <a:solidFill>
                  <a:srgbClr val="3E3D2D"/>
                </a:solidFill>
              </a:rPr>
              <a:t> </a:t>
            </a:r>
            <a:r>
              <a:rPr lang="el-GR" altLang="el-GR" dirty="0" err="1">
                <a:solidFill>
                  <a:srgbClr val="3E3D2D"/>
                </a:solidFill>
              </a:rPr>
              <a:t>Job</a:t>
            </a:r>
            <a:r>
              <a:rPr lang="el-GR" altLang="el-GR" dirty="0">
                <a:solidFill>
                  <a:srgbClr val="3E3D2D"/>
                </a:solidFill>
              </a:rPr>
              <a:t> First)</a:t>
            </a:r>
          </a:p>
          <a:p>
            <a:pPr algn="just">
              <a:lnSpc>
                <a:spcPts val="2065"/>
              </a:lnSpc>
              <a:spcBef>
                <a:spcPts val="0"/>
              </a:spcBef>
              <a:spcAft>
                <a:spcPts val="0"/>
              </a:spcAft>
              <a:buClr>
                <a:srgbClr val="000000"/>
              </a:buClr>
              <a:buSzPts val="1200"/>
              <a:buFont typeface="+mj-lt"/>
              <a:buAutoNum type="arabicPeriod"/>
            </a:pPr>
            <a:endParaRPr lang="el-GR" sz="2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2876680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Αδιέξοδο (</a:t>
            </a:r>
            <a:r>
              <a:rPr lang="en-US" altLang="el-GR" dirty="0"/>
              <a:t>deadlock</a:t>
            </a:r>
            <a:r>
              <a:rPr lang="el-GR" altLang="el-GR" dirty="0"/>
              <a:t>)</a:t>
            </a:r>
            <a:endParaRPr lang="el-GR"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i="1" dirty="0">
                <a:solidFill>
                  <a:srgbClr val="3E3D2D"/>
                </a:solidFill>
              </a:rPr>
              <a:t>Ένα σύνολο από διεργασίες βρίσκονται σε αδιέξοδο όταν κάθε διεργασία του συνόλου περιμένει για ένα γεγονός  το οποίο μόνο κάποια άλλη διεργασία του συνόλου μπορεί να προκαλέσει</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Τα αδιέξοδα συμβαίνουν όταν δίνεται η δυνατότητα αποκλειστικής πρόσβασης σε διάφορους πόρους</a:t>
            </a:r>
          </a:p>
          <a:p>
            <a:pPr algn="just">
              <a:lnSpc>
                <a:spcPts val="2065"/>
              </a:lnSpc>
              <a:spcBef>
                <a:spcPts val="0"/>
              </a:spcBef>
              <a:spcAft>
                <a:spcPts val="0"/>
              </a:spcAft>
              <a:buClr>
                <a:srgbClr val="000000"/>
              </a:buClr>
              <a:buSzPts val="1200"/>
              <a:buFont typeface="Wingdings" panose="05000000000000000000" pitchFamily="2" charset="2"/>
              <a:buChar char="§"/>
            </a:pPr>
            <a:endParaRPr lang="el-GR"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60032" y="1327820"/>
            <a:ext cx="3949789" cy="1872208"/>
          </a:xfrm>
          <a:prstGeom prst="rect">
            <a:avLst/>
          </a:prstGeom>
        </p:spPr>
      </p:pic>
      <p:sp>
        <p:nvSpPr>
          <p:cNvPr id="6" name="Rectangle 6"/>
          <p:cNvSpPr/>
          <p:nvPr/>
        </p:nvSpPr>
        <p:spPr>
          <a:xfrm>
            <a:off x="5148064" y="3505572"/>
            <a:ext cx="3250952" cy="9787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fontAlgn="auto">
              <a:lnSpc>
                <a:spcPct val="90000"/>
              </a:lnSpc>
              <a:spcBef>
                <a:spcPts val="0"/>
              </a:spcBef>
              <a:spcAft>
                <a:spcPts val="0"/>
              </a:spcAft>
              <a:defRPr/>
            </a:pPr>
            <a:r>
              <a:rPr lang="el-GR" sz="1600" dirty="0"/>
              <a:t>Αδιέξοδο συμβαίνει όταν το ΛΣ δεν θέτει επαρκείς περιορισμούς στις διεργασίες όσον αφορά την χρήση των πόρων.</a:t>
            </a:r>
            <a:endParaRPr lang="en-US" sz="1600" dirty="0"/>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87900" y="2708275"/>
            <a:ext cx="3419475" cy="1620838"/>
          </a:xfrm>
          <a:prstGeom prst="rect">
            <a:avLst/>
          </a:prstGeom>
        </p:spPr>
      </p:pic>
      <p:sp>
        <p:nvSpPr>
          <p:cNvPr id="8" name="Rectangle 6"/>
          <p:cNvSpPr/>
          <p:nvPr/>
        </p:nvSpPr>
        <p:spPr>
          <a:xfrm>
            <a:off x="5219700" y="4797425"/>
            <a:ext cx="2643188" cy="757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fontAlgn="auto">
              <a:lnSpc>
                <a:spcPct val="90000"/>
              </a:lnSpc>
              <a:spcBef>
                <a:spcPts val="0"/>
              </a:spcBef>
              <a:spcAft>
                <a:spcPts val="0"/>
              </a:spcAft>
              <a:defRPr/>
            </a:pPr>
            <a:r>
              <a:rPr lang="el-GR" sz="1200" dirty="0"/>
              <a:t>Αδιέξοδο συμβαίνει όταν το ΛΣ δεν θέτει επαρκείς περιορισμούς στις διεργασίες όσον αφορά την χρήση των πόρων.</a:t>
            </a:r>
            <a:endParaRPr lang="en-US" sz="1200" dirty="0"/>
          </a:p>
        </p:txBody>
      </p:sp>
    </p:spTree>
    <p:extLst>
      <p:ext uri="{BB962C8B-B14F-4D97-AF65-F5344CB8AC3E}">
        <p14:creationId xmlns:p14="http://schemas.microsoft.com/office/powerpoint/2010/main" val="1062681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Προϋποθέσεις για να υπάρξει αδιέξοδο</a:t>
            </a:r>
          </a:p>
        </p:txBody>
      </p:sp>
      <p:sp>
        <p:nvSpPr>
          <p:cNvPr id="3" name="Θέση περιεχομένου 2"/>
          <p:cNvSpPr>
            <a:spLocks noGrp="1"/>
          </p:cNvSpPr>
          <p:nvPr>
            <p:ph idx="1"/>
          </p:nvPr>
        </p:nvSpPr>
        <p:spPr>
          <a:xfrm>
            <a:off x="437785" y="1300518"/>
            <a:ext cx="4638271"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1600" dirty="0">
                <a:solidFill>
                  <a:srgbClr val="3E3D2D"/>
                </a:solidFill>
              </a:rPr>
              <a:t>Οι ακόλουθες </a:t>
            </a:r>
            <a:r>
              <a:rPr lang="el-GR" sz="1600" b="1" dirty="0">
                <a:solidFill>
                  <a:srgbClr val="3E3D2D"/>
                </a:solidFill>
              </a:rPr>
              <a:t>4 συνθήκες</a:t>
            </a:r>
            <a:r>
              <a:rPr lang="el-GR" sz="1600" dirty="0">
                <a:solidFill>
                  <a:srgbClr val="3E3D2D"/>
                </a:solidFill>
              </a:rPr>
              <a:t> πρέπει να ισχύουν ταυτόχρονα έτσι ώστε να μπορεί να συμβεί αδιέξοδο</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Αμοιβαίος αποκλεισμός</a:t>
            </a:r>
            <a:r>
              <a:rPr lang="el-GR" sz="1600" dirty="0">
                <a:solidFill>
                  <a:srgbClr val="3E3D2D"/>
                </a:solidFill>
              </a:rPr>
              <a:t> (ένας πόρος μπορεί να ανατεθεί σε μια μόνο διεργασία)</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Παρακράτηση πόρων</a:t>
            </a:r>
            <a:r>
              <a:rPr lang="el-GR" sz="1600" dirty="0">
                <a:solidFill>
                  <a:srgbClr val="3E3D2D"/>
                </a:solidFill>
              </a:rPr>
              <a:t> (μια διεργασία που κρατά ένα πόρο μπορεί να ζητήσει και άλλους πόρους)</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Μη </a:t>
            </a:r>
            <a:r>
              <a:rPr lang="el-GR" sz="1600" b="1" dirty="0" err="1">
                <a:solidFill>
                  <a:srgbClr val="3E3D2D"/>
                </a:solidFill>
              </a:rPr>
              <a:t>προεκτοπιστική</a:t>
            </a:r>
            <a:r>
              <a:rPr lang="el-GR" sz="1600" b="1" dirty="0">
                <a:solidFill>
                  <a:srgbClr val="3E3D2D"/>
                </a:solidFill>
              </a:rPr>
              <a:t> κατανομή πόρων</a:t>
            </a:r>
            <a:r>
              <a:rPr lang="el-GR" sz="1600" dirty="0">
                <a:solidFill>
                  <a:srgbClr val="3E3D2D"/>
                </a:solidFill>
              </a:rPr>
              <a:t> (πόροι που έχουν διατεθεί σε μια διεργασία δεν μπορούν να παρθούν με την βία πίσω)</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Κυκλική αναμονή</a:t>
            </a:r>
            <a:r>
              <a:rPr lang="el-GR" sz="1600" dirty="0">
                <a:solidFill>
                  <a:srgbClr val="3E3D2D"/>
                </a:solidFill>
              </a:rPr>
              <a:t> (θα πρέπει να υπάρχει μια αλυσίδα από 2 ή περισσότερες διεργασίες που η κάθε μια περιμένει ένα πόρο από την αμέσως επόμενη διεργασία στην αλυσίδα)</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5" name="4 - Θέση περιεχομένου"/>
          <p:cNvSpPr txBox="1">
            <a:spLocks/>
          </p:cNvSpPr>
          <p:nvPr/>
        </p:nvSpPr>
        <p:spPr>
          <a:xfrm>
            <a:off x="5267325" y="1345333"/>
            <a:ext cx="3419475" cy="16561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smtClean="0"/>
              <a:t>Για να λυθεί ένα αδιέξοδο αρκεί να αναιρεθεί μια από τις 4 συνθήκες.</a:t>
            </a:r>
          </a:p>
          <a:p>
            <a:endParaRPr lang="el-GR" altLang="el-GR" sz="2400" dirty="0" smtClean="0"/>
          </a:p>
        </p:txBody>
      </p:sp>
    </p:spTree>
    <p:extLst>
      <p:ext uri="{BB962C8B-B14F-4D97-AF65-F5344CB8AC3E}">
        <p14:creationId xmlns:p14="http://schemas.microsoft.com/office/powerpoint/2010/main" val="3424227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Λιμοκτονία (</a:t>
            </a:r>
            <a:r>
              <a:rPr lang="en-US" altLang="el-GR" dirty="0"/>
              <a:t>starvation</a:t>
            </a:r>
            <a:r>
              <a:rPr lang="el-GR" altLang="el-GR" dirty="0"/>
              <a:t>)</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400" dirty="0">
                <a:solidFill>
                  <a:srgbClr val="3E3D2D"/>
                </a:solidFill>
              </a:rPr>
              <a:t>Συμβαίνει όταν το ΛΣ θέτει πολλούς περιορισμούς στις διεργασίες όσον αφορά την χρήση των πόρων</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51720" y="2353444"/>
            <a:ext cx="4383730" cy="2554124"/>
          </a:xfrm>
          <a:prstGeom prst="rect">
            <a:avLst/>
          </a:prstGeom>
        </p:spPr>
      </p:pic>
    </p:spTree>
    <p:extLst>
      <p:ext uri="{BB962C8B-B14F-4D97-AF65-F5344CB8AC3E}">
        <p14:creationId xmlns:p14="http://schemas.microsoft.com/office/powerpoint/2010/main" val="200732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Δειπνούντες φιλόσοφοι</a:t>
            </a:r>
            <a:endParaRPr lang="el-GR" dirty="0"/>
          </a:p>
        </p:txBody>
      </p:sp>
      <p:sp>
        <p:nvSpPr>
          <p:cNvPr id="3" name="Θέση περιεχομένου 2"/>
          <p:cNvSpPr>
            <a:spLocks noGrp="1"/>
          </p:cNvSpPr>
          <p:nvPr>
            <p:ph idx="1"/>
          </p:nvPr>
        </p:nvSpPr>
        <p:spPr>
          <a:xfrm>
            <a:off x="437785" y="1300518"/>
            <a:ext cx="5070319"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200" dirty="0">
                <a:solidFill>
                  <a:srgbClr val="3E3D2D"/>
                </a:solidFill>
              </a:rPr>
              <a:t>5 φιλόσοφοι κάθονται σε στρογγυλό τραπέζι και καθένας θα πρέπει να έχει στην διάθεσή του 2 ξυλάκια (αριστερά και δεξιά από το πιάτο του) έτσι ώστε να φάει το φαγητό που έχει μπροστά του</a:t>
            </a:r>
          </a:p>
          <a:p>
            <a:pPr lvl="0" indent="-274320">
              <a:spcBef>
                <a:spcPct val="20000"/>
              </a:spcBef>
              <a:buClr>
                <a:srgbClr val="94C600"/>
              </a:buClr>
              <a:buSzPct val="76000"/>
              <a:buFont typeface="Wingdings 2" panose="05020102010507070707" pitchFamily="18" charset="2"/>
              <a:buChar char=""/>
              <a:defRPr/>
            </a:pPr>
            <a:r>
              <a:rPr lang="el-GR" sz="2200" dirty="0">
                <a:solidFill>
                  <a:srgbClr val="3E3D2D"/>
                </a:solidFill>
              </a:rPr>
              <a:t>Αν έχει διαθέσιμο 1 μόνο ξυλάκι τότε περιμένει χωρίς να το δεσμεύει.</a:t>
            </a:r>
          </a:p>
          <a:p>
            <a:pPr lvl="0" indent="-274320">
              <a:spcBef>
                <a:spcPct val="20000"/>
              </a:spcBef>
              <a:buClr>
                <a:srgbClr val="94C600"/>
              </a:buClr>
              <a:buSzPct val="76000"/>
              <a:buFont typeface="Wingdings 2" panose="05020102010507070707" pitchFamily="18" charset="2"/>
              <a:buChar char=""/>
              <a:defRPr/>
            </a:pPr>
            <a:r>
              <a:rPr lang="el-GR" sz="2200" dirty="0">
                <a:solidFill>
                  <a:srgbClr val="3E3D2D"/>
                </a:solidFill>
              </a:rPr>
              <a:t>Κάποιος από τους φιλοσόφους μπορεί να λιμοκτονήσει καθώς δεν θα είναι ποτέ και τα 2 ξυλάκια ταυτόχρονα διαθέσιμα</a:t>
            </a:r>
          </a:p>
          <a:p>
            <a:pPr algn="just">
              <a:lnSpc>
                <a:spcPts val="2065"/>
              </a:lnSpc>
              <a:spcBef>
                <a:spcPts val="0"/>
              </a:spcBef>
              <a:spcAft>
                <a:spcPts val="0"/>
              </a:spcAft>
              <a:buClr>
                <a:srgbClr val="000000"/>
              </a:buClr>
              <a:buSzPts val="1200"/>
              <a:buFont typeface="+mj-lt"/>
              <a:buAutoNum type="arabicPeriod"/>
            </a:pPr>
            <a:endParaRPr lang="el-GR" sz="22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08104" y="1525251"/>
            <a:ext cx="3308480" cy="3427821"/>
          </a:xfrm>
          <a:prstGeom prst="rect">
            <a:avLst/>
          </a:prstGeom>
        </p:spPr>
      </p:pic>
    </p:spTree>
    <p:extLst>
      <p:ext uri="{BB962C8B-B14F-4D97-AF65-F5344CB8AC3E}">
        <p14:creationId xmlns:p14="http://schemas.microsoft.com/office/powerpoint/2010/main" val="285613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197313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συσκευών</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Ο διαχειριστής συσκευών (</a:t>
            </a:r>
            <a:r>
              <a:rPr lang="el-GR" sz="2400" b="1" dirty="0" err="1">
                <a:solidFill>
                  <a:srgbClr val="3E3D2D"/>
                </a:solidFill>
              </a:rPr>
              <a:t>device</a:t>
            </a:r>
            <a:r>
              <a:rPr lang="el-GR" sz="2400" b="1" dirty="0">
                <a:solidFill>
                  <a:srgbClr val="3E3D2D"/>
                </a:solidFill>
              </a:rPr>
              <a:t> </a:t>
            </a:r>
            <a:r>
              <a:rPr lang="el-GR" sz="2400" b="1" dirty="0" err="1">
                <a:solidFill>
                  <a:srgbClr val="3E3D2D"/>
                </a:solidFill>
              </a:rPr>
              <a:t>manager</a:t>
            </a:r>
            <a:r>
              <a:rPr lang="el-GR" sz="2400" dirty="0">
                <a:solidFill>
                  <a:srgbClr val="3E3D2D"/>
                </a:solidFill>
              </a:rPr>
              <a:t>) είναι υπεύθυνος για την προσπέλαση των συσκευών εισόδου-εξόδου (Ι/Ο). </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Οι συσκευές Ι/Ο είναι τάξεις μεγέθους </a:t>
            </a:r>
            <a:r>
              <a:rPr lang="el-GR" sz="2400" b="1" dirty="0">
                <a:solidFill>
                  <a:srgbClr val="3E3D2D"/>
                </a:solidFill>
              </a:rPr>
              <a:t>πιο αργές </a:t>
            </a:r>
            <a:r>
              <a:rPr lang="el-GR" sz="2400" dirty="0">
                <a:solidFill>
                  <a:srgbClr val="3E3D2D"/>
                </a:solidFill>
              </a:rPr>
              <a:t>από την ΚΜΕ και την μνήμη.</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Καθήκοντα διαχειριστή συσκευών</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Παρακολουθεί συνεχώς κάθε συσκευή  Ι/Ο ώστε να εξασφαλίζει ότι λειτουργεί σωστά. </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Διατηρεί ουρά με τις διεργασίες που περιμένουν εξυπηρέτηση από κάθε συσκευή την οποία ενημερώνει σύμφωνα με την πρόοδο των διεργασιών.</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Ελέγχει τις πολιτικές πρόσβασης για την προσπέλαση στις συσκευές Ι/Ο</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2811849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αρχείων</a:t>
            </a:r>
            <a:endParaRPr lang="el-GR" dirty="0"/>
          </a:p>
        </p:txBody>
      </p:sp>
      <p:sp>
        <p:nvSpPr>
          <p:cNvPr id="3" name="Θέση περιεχομένου 2"/>
          <p:cNvSpPr>
            <a:spLocks noGrp="1"/>
          </p:cNvSpPr>
          <p:nvPr>
            <p:ph idx="1"/>
          </p:nvPr>
        </p:nvSpPr>
        <p:spPr>
          <a:xfrm>
            <a:off x="432782" y="1165535"/>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Καθήκοντα διαχειριστή αρχείων (</a:t>
            </a:r>
            <a:r>
              <a:rPr lang="el-GR" sz="2400" b="1" dirty="0" err="1">
                <a:solidFill>
                  <a:srgbClr val="3E3D2D"/>
                </a:solidFill>
              </a:rPr>
              <a:t>File</a:t>
            </a:r>
            <a:r>
              <a:rPr lang="el-GR" sz="2400" b="1" dirty="0">
                <a:solidFill>
                  <a:srgbClr val="3E3D2D"/>
                </a:solidFill>
              </a:rPr>
              <a:t> </a:t>
            </a:r>
            <a:r>
              <a:rPr lang="el-GR" sz="2400" b="1" dirty="0" err="1">
                <a:solidFill>
                  <a:srgbClr val="3E3D2D"/>
                </a:solidFill>
              </a:rPr>
              <a:t>Manager</a:t>
            </a:r>
            <a:r>
              <a:rPr lang="el-GR" sz="24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Ελέγχει την πρόσβαση στα αρχεία επιτρέποντας πρόσβαση μόνο σε όσους έχουν την κατάλληλη άδεια (ανάγνωση, εγγραφή, εκτέλεση).</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Επιβλέπει την δημιουργία, διαγραφή και τροποποίηση των αρχείων</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Ελέγχει την ονομασία των αρχείων</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Επιβλέπει την αποθήκευση των αρχείων (που και με ποια μορφή)</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Είναι υπεύθυνος για την αρχειοθέτηση και την λήψη εφεδρικών αντιγράφων.</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901769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Unix</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Σχεδιάστηκε το 1969 στα </a:t>
            </a:r>
            <a:r>
              <a:rPr lang="en-US" sz="2400" dirty="0">
                <a:solidFill>
                  <a:srgbClr val="3E3D2D"/>
                </a:solidFill>
              </a:rPr>
              <a:t>Bell Labs</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Είναι φορητό</a:t>
            </a:r>
            <a:r>
              <a:rPr lang="en-US" sz="2400" dirty="0">
                <a:solidFill>
                  <a:srgbClr val="3E3D2D"/>
                </a:solidFill>
              </a:rPr>
              <a:t> </a:t>
            </a:r>
            <a:r>
              <a:rPr lang="el-GR" sz="2400" dirty="0">
                <a:solidFill>
                  <a:srgbClr val="3E3D2D"/>
                </a:solidFill>
              </a:rPr>
              <a:t>ΛΣ καθώς έχει γραφεί σε γλώσσα </a:t>
            </a:r>
            <a:r>
              <a:rPr lang="en-US" sz="2400" dirty="0">
                <a:solidFill>
                  <a:srgbClr val="3E3D2D"/>
                </a:solidFill>
              </a:rPr>
              <a:t>C </a:t>
            </a:r>
            <a:r>
              <a:rPr lang="el-GR" sz="2400" dirty="0">
                <a:solidFill>
                  <a:srgbClr val="3E3D2D"/>
                </a:solidFill>
              </a:rPr>
              <a:t>και όχι σε γλώσσα μηχανής</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Διαθέτει ισχυρές εντολές που μπορούν να συνδυαστούν σε </a:t>
            </a:r>
            <a:r>
              <a:rPr lang="en-US" sz="2400" dirty="0">
                <a:solidFill>
                  <a:srgbClr val="3E3D2D"/>
                </a:solidFill>
              </a:rPr>
              <a:t>scripts</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Είναι ανεξάρτητο από συσκευές (περιέχει ενσωματωμένα προγράμματα οδήγησης)</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Διαθέτει μηχανισμούς ασφάλειας (ταυτοποίηση χρήστη, έλεγχος πρόσβασης)</a:t>
            </a:r>
          </a:p>
          <a:p>
            <a:pPr lvl="0" indent="-274320">
              <a:spcBef>
                <a:spcPct val="20000"/>
              </a:spcBef>
              <a:buClr>
                <a:srgbClr val="94C600"/>
              </a:buClr>
              <a:buSzPct val="76000"/>
              <a:buFont typeface="Wingdings 2" panose="05020102010507070707" pitchFamily="18" charset="2"/>
              <a:buChar char=""/>
              <a:defRP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1390814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Βασικά συστατικά </a:t>
            </a:r>
            <a:r>
              <a:rPr lang="en-US" altLang="el-GR" dirty="0"/>
              <a:t>Unix</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669038067"/>
              </p:ext>
            </p:extLst>
          </p:nvPr>
        </p:nvGraphicFramePr>
        <p:xfrm>
          <a:off x="1183481" y="1470524"/>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029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Linux</a:t>
            </a:r>
            <a:endParaRPr lang="el-GR" dirty="0"/>
          </a:p>
        </p:txBody>
      </p:sp>
      <p:sp>
        <p:nvSpPr>
          <p:cNvPr id="3" name="Θέση περιεχομένου 2"/>
          <p:cNvSpPr>
            <a:spLocks noGrp="1"/>
          </p:cNvSpPr>
          <p:nvPr>
            <p:ph idx="1"/>
          </p:nvPr>
        </p:nvSpPr>
        <p:spPr>
          <a:xfrm>
            <a:off x="437785" y="1300518"/>
            <a:ext cx="5070319"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Κατασκευάστηκε το 1991 από τον τότε φοιτητή </a:t>
            </a:r>
            <a:r>
              <a:rPr lang="en-US" sz="2400" dirty="0">
                <a:solidFill>
                  <a:srgbClr val="3E3D2D"/>
                </a:solidFill>
              </a:rPr>
              <a:t>Linus Torvalds</a:t>
            </a:r>
            <a:endParaRPr lang="el-GR" sz="2400" dirty="0">
              <a:solidFill>
                <a:srgbClr val="3E3D2D"/>
              </a:solidFill>
            </a:endParaRP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Κατασκευάστηκε με στόχο την  αποδοτική εκτέλεση σε μικροεπεξεργαστές της εταιρείας </a:t>
            </a:r>
            <a:r>
              <a:rPr lang="en-US" sz="2400" dirty="0">
                <a:solidFill>
                  <a:srgbClr val="3E3D2D"/>
                </a:solidFill>
              </a:rPr>
              <a:t>Intel</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Ξεκίνησε ως υποσύνολο του </a:t>
            </a:r>
            <a:r>
              <a:rPr lang="en-US" sz="2400" dirty="0">
                <a:solidFill>
                  <a:srgbClr val="3E3D2D"/>
                </a:solidFill>
              </a:rPr>
              <a:t>UNIX</a:t>
            </a:r>
            <a:endParaRPr lang="el-GR" sz="2400" dirty="0">
              <a:solidFill>
                <a:srgbClr val="3E3D2D"/>
              </a:solidFill>
            </a:endParaRP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Ο πυρήνας 2.0 του </a:t>
            </a:r>
            <a:r>
              <a:rPr lang="en-US" sz="2400" dirty="0">
                <a:solidFill>
                  <a:srgbClr val="3E3D2D"/>
                </a:solidFill>
              </a:rPr>
              <a:t>Linux </a:t>
            </a:r>
            <a:r>
              <a:rPr lang="el-GR" sz="2400" dirty="0">
                <a:solidFill>
                  <a:srgbClr val="3E3D2D"/>
                </a:solidFill>
              </a:rPr>
              <a:t>που κυκλοφόρησε το 1997 έγινε αποδεκτός ως εμπορικό ΛΣ</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pic>
        <p:nvPicPr>
          <p:cNvPr id="5" name="Picture 2" descr="http://data.crazyengineers.com/attachments/1188-11042-1-pb-gif.79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096" y="1300518"/>
            <a:ext cx="3042977" cy="3651904"/>
          </a:xfrm>
          <a:prstGeom prst="rect">
            <a:avLst/>
          </a:prstGeom>
        </p:spPr>
      </p:pic>
    </p:spTree>
    <p:extLst>
      <p:ext uri="{BB962C8B-B14F-4D97-AF65-F5344CB8AC3E}">
        <p14:creationId xmlns:p14="http://schemas.microsoft.com/office/powerpoint/2010/main" val="87650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Επίπεδα αρχεία (</a:t>
            </a:r>
            <a:r>
              <a:rPr lang="en-US" dirty="0"/>
              <a:t>flat files</a:t>
            </a:r>
            <a:r>
              <a:rPr lang="el-GR" dirty="0"/>
              <a:t>)</a:t>
            </a:r>
          </a:p>
        </p:txBody>
      </p:sp>
      <p:sp>
        <p:nvSpPr>
          <p:cNvPr id="3" name="Θέση περιεχομένου 2"/>
          <p:cNvSpPr>
            <a:spLocks noGrp="1"/>
          </p:cNvSpPr>
          <p:nvPr>
            <p:ph idx="1"/>
          </p:nvPr>
        </p:nvSpPr>
        <p:spPr>
          <a:xfrm>
            <a:off x="437785" y="1300518"/>
            <a:ext cx="8166663" cy="3852804"/>
          </a:xfrm>
        </p:spPr>
        <p:txBody>
          <a:bodyPr>
            <a:noAutofit/>
          </a:bodyPr>
          <a:lstStyle/>
          <a:p>
            <a:r>
              <a:rPr lang="el-GR" sz="2000" dirty="0"/>
              <a:t>Επίπεδο αρχείο είναι ένα αρχείο που αποτελείται από ένα σταθερό, μικρό αριθμό πεδίων. Οι εγγραφές του αρχείου μπορεί να μην ακολουθούν μια συγκεκριμένη διαμόρφωση. </a:t>
            </a:r>
          </a:p>
          <a:p>
            <a:r>
              <a:rPr lang="el-GR" sz="2000" dirty="0"/>
              <a:t>Στα επίπεδα αρχεία δεν ορίζονται σχέσεις μεταξύ των δεδομένων.</a:t>
            </a:r>
          </a:p>
          <a:p>
            <a:pPr lvl="0" indent="-274320">
              <a:spcBef>
                <a:spcPct val="20000"/>
              </a:spcBef>
              <a:buClr>
                <a:srgbClr val="94C600"/>
              </a:buClr>
              <a:buSzPct val="76000"/>
              <a:buFont typeface="Wingdings 2" pitchFamily="18" charset="2"/>
              <a:buChar char=""/>
            </a:pPr>
            <a:endParaRPr lang="el-GR" sz="20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pic>
        <p:nvPicPr>
          <p:cNvPr id="5" name="Picture 2" descr="http://www.mssqltips.com/tipimages2/3115_FlatFileExample.jpg"/>
          <p:cNvPicPr>
            <a:picLocks noChangeAspect="1" noChangeArrowheads="1"/>
          </p:cNvPicPr>
          <p:nvPr/>
        </p:nvPicPr>
        <p:blipFill>
          <a:blip r:embed="rId3" cstate="print"/>
          <a:srcRect/>
          <a:stretch>
            <a:fillRect/>
          </a:stretch>
        </p:blipFill>
        <p:spPr bwMode="auto">
          <a:xfrm>
            <a:off x="755576" y="2929508"/>
            <a:ext cx="7065956" cy="1615584"/>
          </a:xfrm>
          <a:prstGeom prst="rect">
            <a:avLst/>
          </a:prstGeom>
          <a:noFill/>
        </p:spPr>
      </p:pic>
    </p:spTree>
    <p:extLst>
      <p:ext uri="{BB962C8B-B14F-4D97-AF65-F5344CB8AC3E}">
        <p14:creationId xmlns:p14="http://schemas.microsoft.com/office/powerpoint/2010/main" val="352895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Προβλήματα διαχείρισης δεδομένων με επίπεδα αρχεία</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Διαχωρισμός και απομόνωση δεδομένων σε ξεχωριστά αρχεία</a:t>
            </a:r>
          </a:p>
          <a:p>
            <a:pPr lvl="0" indent="-274320">
              <a:spcBef>
                <a:spcPct val="20000"/>
              </a:spcBef>
              <a:buClr>
                <a:srgbClr val="94C600"/>
              </a:buClr>
              <a:buSzPct val="76000"/>
              <a:buFont typeface="Wingdings 2" pitchFamily="18" charset="2"/>
              <a:buChar char=""/>
            </a:pPr>
            <a:r>
              <a:rPr lang="el-GR" sz="2000" dirty="0">
                <a:solidFill>
                  <a:srgbClr val="3E3D2D"/>
                </a:solidFill>
              </a:rPr>
              <a:t>Πλεονασμός δεδομένων = επανάληψη δεδομένων σε διαφορετικές θέσεις (λόγω μη ορθής διαχείρισης, απουσίας μηχανισμού διαμοιρασμού)</a:t>
            </a:r>
          </a:p>
          <a:p>
            <a:pPr lvl="0" indent="-274320">
              <a:spcBef>
                <a:spcPct val="20000"/>
              </a:spcBef>
              <a:buClr>
                <a:srgbClr val="94C600"/>
              </a:buClr>
              <a:buSzPct val="76000"/>
              <a:buFont typeface="Wingdings 2" pitchFamily="18" charset="2"/>
              <a:buChar char=""/>
            </a:pPr>
            <a:r>
              <a:rPr lang="el-GR" sz="2000" dirty="0">
                <a:solidFill>
                  <a:srgbClr val="3E3D2D"/>
                </a:solidFill>
              </a:rPr>
              <a:t>Η φυσική δομή και αποθήκευση των αρχείων ορίζονται στα προγράμματα εφαρμογών. Οποιαδήποτε τροποποίηση στη δομή των δεδομένων είναι δύσκολη</a:t>
            </a:r>
          </a:p>
          <a:p>
            <a:pPr lvl="0" indent="-274320">
              <a:spcBef>
                <a:spcPct val="20000"/>
              </a:spcBef>
              <a:buClr>
                <a:srgbClr val="94C600"/>
              </a:buClr>
              <a:buSzPct val="76000"/>
              <a:buFont typeface="Wingdings 2" pitchFamily="18" charset="2"/>
              <a:buChar char=""/>
            </a:pPr>
            <a:r>
              <a:rPr lang="el-GR" sz="2000" dirty="0">
                <a:solidFill>
                  <a:srgbClr val="3E3D2D"/>
                </a:solidFill>
              </a:rPr>
              <a:t>Ασύμβατες μορφές αρχείων, λόγω χρήσης διαφορετικών γλωσσών υλοποίησης των προγραμμάτων εφαρμογών</a:t>
            </a:r>
          </a:p>
          <a:p>
            <a:pPr lvl="0" indent="-274320">
              <a:spcBef>
                <a:spcPct val="20000"/>
              </a:spcBef>
              <a:buClr>
                <a:srgbClr val="94C600"/>
              </a:buClr>
              <a:buSzPct val="76000"/>
              <a:buFont typeface="Wingdings 2" pitchFamily="18" charset="2"/>
              <a:buChar char=""/>
            </a:pPr>
            <a:r>
              <a:rPr lang="el-GR" sz="2000" dirty="0">
                <a:solidFill>
                  <a:srgbClr val="3E3D2D"/>
                </a:solidFill>
              </a:rPr>
              <a:t>Δυσκολία στην επέκταση και αναβάθμιση των συστημάτων, λόγω απουσίας τεκμηρίωσης, τυποποίησης και κοινών κανόνων υλοποίησης</a:t>
            </a:r>
          </a:p>
          <a:p>
            <a:pPr lvl="0" indent="-274320">
              <a:spcBef>
                <a:spcPct val="20000"/>
              </a:spcBef>
              <a:buClr>
                <a:srgbClr val="94C600"/>
              </a:buClr>
              <a:buSzPct val="76000"/>
              <a:buFont typeface="Wingdings 2" pitchFamily="18" charset="2"/>
              <a:buChar char=""/>
            </a:pPr>
            <a:r>
              <a:rPr lang="el-GR" sz="2000" dirty="0">
                <a:solidFill>
                  <a:srgbClr val="3E3D2D"/>
                </a:solidFill>
              </a:rPr>
              <a:t>Άναρχη αύξηση αρχείων, χωρίς εξέλιξη στη διαχείριση, τεκμηρίωση, συντήρηση, ασφάλεια προσπέλασης, προστασία από αστοχία υλικού και λογισμικό</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320680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Βάσεις Δεδομένων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
        <p:nvSpPr>
          <p:cNvPr id="8" name="3 - Θέση περιεχομένου"/>
          <p:cNvSpPr txBox="1">
            <a:spLocks/>
          </p:cNvSpPr>
          <p:nvPr/>
        </p:nvSpPr>
        <p:spPr>
          <a:xfrm>
            <a:off x="755576" y="1273323"/>
            <a:ext cx="3814088" cy="374441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b="0" i="0" u="none" strike="noStrike" kern="1200" cap="none" spc="0" normalizeH="0" baseline="0" noProof="0" dirty="0" smtClean="0">
                <a:ln>
                  <a:noFill/>
                </a:ln>
                <a:solidFill>
                  <a:srgbClr val="3E3D2D"/>
                </a:solidFill>
                <a:effectLst/>
                <a:uLnTx/>
                <a:uFillTx/>
                <a:latin typeface="Calibri"/>
                <a:ea typeface="+mn-ea"/>
                <a:cs typeface="+mn-cs"/>
              </a:rPr>
              <a:t>Βάση δεδομένων (</a:t>
            </a:r>
            <a:r>
              <a:rPr kumimoji="0" lang="en-US" b="0" i="0" u="none" strike="noStrike" kern="1200" cap="none" spc="0" normalizeH="0" baseline="0" noProof="0" dirty="0" smtClean="0">
                <a:ln>
                  <a:noFill/>
                </a:ln>
                <a:solidFill>
                  <a:srgbClr val="3E3D2D"/>
                </a:solidFill>
                <a:effectLst/>
                <a:uLnTx/>
                <a:uFillTx/>
                <a:latin typeface="Calibri"/>
                <a:ea typeface="+mn-ea"/>
                <a:cs typeface="+mn-cs"/>
              </a:rPr>
              <a:t>database) </a:t>
            </a:r>
            <a:r>
              <a:rPr kumimoji="0" lang="el-GR" b="0" i="0" u="none" strike="noStrike" kern="1200" cap="none" spc="0" normalizeH="0" baseline="0" noProof="0" dirty="0" smtClean="0">
                <a:ln>
                  <a:noFill/>
                </a:ln>
                <a:solidFill>
                  <a:srgbClr val="3E3D2D"/>
                </a:solidFill>
                <a:effectLst/>
                <a:uLnTx/>
                <a:uFillTx/>
                <a:latin typeface="Calibri"/>
                <a:ea typeface="+mn-ea"/>
                <a:cs typeface="+mn-cs"/>
              </a:rPr>
              <a:t>είναι μια συλλογή δεδομένων τα οποία σχετίζονται με λογικό, αλλά όχι απαραίτητα και με φυσικό τρόπο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800" b="0" i="0" u="none" strike="noStrike" kern="1200" cap="none" spc="0" normalizeH="0" baseline="0" noProof="0" dirty="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358312" y="1273322"/>
            <a:ext cx="3814088" cy="3744417"/>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Αναπαριστούν μια άποψη του πραγματικού κόσμου, ένα μικρόκοσμο, ή πεδίο αναφοράς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Περιέχουν δεδομένα σχετικά μεταξύ τους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Σχεδιάζονται και διατηρούν δεδομένα για συγκεκριμένο σκοπό</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Τα δεδομένα περιγράφουν το μικρόκοσμο, είτε κατά την τρέχουσα χρονική στιγμή, είτε στην εξέλιξη της ιστορίας του</a:t>
            </a:r>
            <a:endParaRPr kumimoji="0" lang="el-GR" sz="1800" b="0" i="0" u="none" strike="noStrike" kern="1200" cap="none" spc="0" normalizeH="0" baseline="0" noProof="0" dirty="0" smtClean="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375252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Ποιοι χρησιμοποιούν ΒΔ;</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
        <p:nvSpPr>
          <p:cNvPr id="12" name="6 - Θέση κειμένου"/>
          <p:cNvSpPr txBox="1">
            <a:spLocks/>
          </p:cNvSpPr>
          <p:nvPr/>
        </p:nvSpPr>
        <p:spPr>
          <a:xfrm>
            <a:off x="1331640" y="1057300"/>
            <a:ext cx="305714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400" b="1" i="0" u="none" strike="noStrike" kern="1200" cap="none" spc="0" normalizeH="0" baseline="0" noProof="0" smtClean="0">
                <a:ln>
                  <a:noFill/>
                </a:ln>
                <a:solidFill>
                  <a:srgbClr val="94C600"/>
                </a:solidFill>
                <a:effectLst/>
                <a:uLnTx/>
                <a:uFillTx/>
                <a:latin typeface="Calibri"/>
                <a:ea typeface="+mn-ea"/>
                <a:cs typeface="+mn-cs"/>
              </a:rPr>
              <a:t>Μεγάλες ΒΔ</a:t>
            </a:r>
            <a:endParaRPr kumimoji="0" lang="el-GR" sz="2400" b="1" i="0" u="none" strike="noStrike" kern="1200" cap="none" spc="0" normalizeH="0" baseline="0" noProof="0" dirty="0">
              <a:ln>
                <a:noFill/>
              </a:ln>
              <a:solidFill>
                <a:srgbClr val="94C600"/>
              </a:solidFill>
              <a:effectLst/>
              <a:uLnTx/>
              <a:uFillTx/>
              <a:latin typeface="Calibri"/>
              <a:ea typeface="+mn-ea"/>
              <a:cs typeface="+mn-cs"/>
            </a:endParaRPr>
          </a:p>
        </p:txBody>
      </p:sp>
      <p:sp>
        <p:nvSpPr>
          <p:cNvPr id="13" name="4 - Θέση περιεχομένου"/>
          <p:cNvSpPr txBox="1">
            <a:spLocks/>
          </p:cNvSpPr>
          <p:nvPr/>
        </p:nvSpPr>
        <p:spPr>
          <a:xfrm>
            <a:off x="961250" y="1715985"/>
            <a:ext cx="3419856" cy="2835797"/>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Τράπεζες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Δημόσιοι οργανισμοί (εφορία)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Νοσηλευτικά Ιδρύματα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Αεροπορικές εταιρείες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Ασφαλιστικοί οργανισμοί</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Αλυσίδες εμπορικών καταστημάτων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Ηλεκτρονικά καταστήματα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4" name="7 - Θέση κειμένου"/>
          <p:cNvSpPr txBox="1">
            <a:spLocks/>
          </p:cNvSpPr>
          <p:nvPr/>
        </p:nvSpPr>
        <p:spPr>
          <a:xfrm>
            <a:off x="4931366" y="1057301"/>
            <a:ext cx="3055717"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400" b="1" i="0" u="none" strike="noStrike" kern="1200" cap="none" spc="0" normalizeH="0" baseline="0" noProof="0" smtClean="0">
                <a:ln>
                  <a:noFill/>
                </a:ln>
                <a:solidFill>
                  <a:srgbClr val="94C600"/>
                </a:solidFill>
                <a:effectLst/>
                <a:uLnTx/>
                <a:uFillTx/>
                <a:latin typeface="Calibri"/>
                <a:ea typeface="+mn-ea"/>
                <a:cs typeface="+mn-cs"/>
              </a:rPr>
              <a:t>Μικρές ΒΔ</a:t>
            </a:r>
            <a:endParaRPr kumimoji="0" lang="el-GR" sz="2400" b="1" i="0" u="none" strike="noStrike" kern="1200" cap="none" spc="0" normalizeH="0" baseline="0" noProof="0" dirty="0">
              <a:ln>
                <a:noFill/>
              </a:ln>
              <a:solidFill>
                <a:srgbClr val="94C600"/>
              </a:solidFill>
              <a:effectLst/>
              <a:uLnTx/>
              <a:uFillTx/>
              <a:latin typeface="Calibri"/>
              <a:ea typeface="+mn-ea"/>
              <a:cs typeface="+mn-cs"/>
            </a:endParaRPr>
          </a:p>
        </p:txBody>
      </p:sp>
      <p:sp>
        <p:nvSpPr>
          <p:cNvPr id="15" name="5 - Θέση περιεχομένου"/>
          <p:cNvSpPr txBox="1">
            <a:spLocks/>
          </p:cNvSpPr>
          <p:nvPr/>
        </p:nvSpPr>
        <p:spPr>
          <a:xfrm>
            <a:off x="4564681" y="1715985"/>
            <a:ext cx="3419856" cy="2835797"/>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Μικρές επιχειρήσεις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Γυμναστήρια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Ιατρεία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Δημοσκοπήσεις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Δεδομένα επιστημονικών πειραμάτων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6" name="Picture 2" descr="http://coghillcartooning.com/images/art/cartooning/character-design/nerd-geek-cartoon-character.jpg"/>
          <p:cNvPicPr>
            <a:picLocks noChangeAspect="1" noChangeArrowheads="1"/>
          </p:cNvPicPr>
          <p:nvPr/>
        </p:nvPicPr>
        <p:blipFill>
          <a:blip r:embed="rId3" cstate="print"/>
          <a:srcRect/>
          <a:stretch>
            <a:fillRect/>
          </a:stretch>
        </p:blipFill>
        <p:spPr bwMode="auto">
          <a:xfrm>
            <a:off x="3478164" y="4360855"/>
            <a:ext cx="652792" cy="936104"/>
          </a:xfrm>
          <a:prstGeom prst="rect">
            <a:avLst/>
          </a:prstGeom>
          <a:noFill/>
        </p:spPr>
      </p:pic>
      <p:pic>
        <p:nvPicPr>
          <p:cNvPr id="17" name="Picture 4" descr="http://www.wisestep.com/Images/ArticleImages/in_depth_experience.jpg"/>
          <p:cNvPicPr>
            <a:picLocks noChangeAspect="1" noChangeArrowheads="1"/>
          </p:cNvPicPr>
          <p:nvPr/>
        </p:nvPicPr>
        <p:blipFill>
          <a:blip r:embed="rId4" cstate="print"/>
          <a:srcRect/>
          <a:stretch>
            <a:fillRect/>
          </a:stretch>
        </p:blipFill>
        <p:spPr bwMode="auto">
          <a:xfrm>
            <a:off x="6351898" y="4072823"/>
            <a:ext cx="1632181" cy="1224136"/>
          </a:xfrm>
          <a:prstGeom prst="rect">
            <a:avLst/>
          </a:prstGeom>
          <a:noFill/>
        </p:spPr>
      </p:pic>
    </p:spTree>
    <p:extLst>
      <p:ext uri="{BB962C8B-B14F-4D97-AF65-F5344CB8AC3E}">
        <p14:creationId xmlns:p14="http://schemas.microsoft.com/office/powerpoint/2010/main" val="3959822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Σύστημα Διαχείρισης Βάσεων Δεδομένων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200" dirty="0">
                <a:solidFill>
                  <a:srgbClr val="3E3D2D"/>
                </a:solidFill>
              </a:rPr>
              <a:t>Σύστημα Διαχείρισης Βάσεων Δεδομένων </a:t>
            </a:r>
            <a:r>
              <a:rPr lang="en-US" sz="2200" dirty="0">
                <a:solidFill>
                  <a:srgbClr val="3E3D2D"/>
                </a:solidFill>
              </a:rPr>
              <a:t>(Database Management System=DBMS) </a:t>
            </a:r>
            <a:r>
              <a:rPr lang="el-GR" sz="2200" dirty="0">
                <a:solidFill>
                  <a:srgbClr val="3E3D2D"/>
                </a:solidFill>
              </a:rPr>
              <a:t>είναι ένα σύστημα το οποίο ορίζει δημιουργεί και συντηρεί βάσεις δεδομένων. Το ΣΔΒΔ παρέχει επίσης στους χρήστες ελεγχόμενη πρόσβαση στις βάσεις δεδομένων. Ένα ΣΔΒΔ είναι συνδυασμός 5 συστατικών στοιχείων:</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Υλικού</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Λογισμικού</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Δεδομένων</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Χρηστών</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Διαδικασιών</a:t>
            </a:r>
            <a:endParaRPr lang="el-GR"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2593505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132432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Συστατικά στοιχεία ΣΔΒΔ (1/5): ΥΛΙΚΟ</a:t>
            </a:r>
          </a:p>
        </p:txBody>
      </p:sp>
      <p:sp>
        <p:nvSpPr>
          <p:cNvPr id="3" name="Θέση περιεχομένου 2"/>
          <p:cNvSpPr>
            <a:spLocks noGrp="1"/>
          </p:cNvSpPr>
          <p:nvPr>
            <p:ph idx="1"/>
          </p:nvPr>
        </p:nvSpPr>
        <p:spPr>
          <a:xfrm>
            <a:off x="437785" y="1300518"/>
            <a:ext cx="4350239"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Με τον όρο υλικό ενός ΣΔΒΔ αναφερόμαστε στο φυσικό υπολογιστικό σύστημα το οποίο επιτρέπει την φυσική προσπέλαση των δεδομένων. Αναλυτικότερα μέρη του υλικού είναι:</a:t>
            </a:r>
          </a:p>
          <a:p>
            <a:pPr marL="640080" lvl="1" indent="-274320">
              <a:lnSpc>
                <a:spcPct val="90000"/>
              </a:lnSpc>
              <a:spcBef>
                <a:spcPct val="20000"/>
              </a:spcBef>
              <a:buClr>
                <a:srgbClr val="94C600"/>
              </a:buClr>
              <a:buSzPct val="76000"/>
              <a:buFont typeface="Wingdings 2" pitchFamily="18" charset="2"/>
              <a:buChar char=""/>
            </a:pPr>
            <a:r>
              <a:rPr lang="el-GR" sz="1900" dirty="0">
                <a:solidFill>
                  <a:srgbClr val="3E3D2D"/>
                </a:solidFill>
              </a:rPr>
              <a:t>Ο κεντρικός Η/Υ</a:t>
            </a:r>
          </a:p>
          <a:p>
            <a:pPr marL="640080" lvl="1" indent="-274320">
              <a:lnSpc>
                <a:spcPct val="90000"/>
              </a:lnSpc>
              <a:spcBef>
                <a:spcPct val="20000"/>
              </a:spcBef>
              <a:buClr>
                <a:srgbClr val="94C600"/>
              </a:buClr>
              <a:buSzPct val="76000"/>
              <a:buFont typeface="Wingdings 2" pitchFamily="18" charset="2"/>
              <a:buChar char=""/>
            </a:pPr>
            <a:r>
              <a:rPr lang="el-GR" sz="1900" dirty="0">
                <a:solidFill>
                  <a:srgbClr val="3E3D2D"/>
                </a:solidFill>
              </a:rPr>
              <a:t>Οι σταθμοί εργασίας που λειτουργούν ως τερματικά</a:t>
            </a:r>
          </a:p>
          <a:p>
            <a:pPr marL="640080" lvl="1" indent="-274320">
              <a:lnSpc>
                <a:spcPct val="90000"/>
              </a:lnSpc>
              <a:spcBef>
                <a:spcPct val="20000"/>
              </a:spcBef>
              <a:buClr>
                <a:srgbClr val="94C600"/>
              </a:buClr>
              <a:buSzPct val="76000"/>
              <a:buFont typeface="Wingdings 2" pitchFamily="18" charset="2"/>
              <a:buChar char=""/>
            </a:pPr>
            <a:r>
              <a:rPr lang="el-GR" sz="1900" dirty="0">
                <a:solidFill>
                  <a:srgbClr val="3E3D2D"/>
                </a:solidFill>
              </a:rPr>
              <a:t>το δίκτυο που επιτρέπει την σύνδεση των σταθμών εργασίας με τον κεντρικό Η/Υ.</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graphicFrame>
        <p:nvGraphicFramePr>
          <p:cNvPr id="5" name="Object 4"/>
          <p:cNvGraphicFramePr>
            <a:graphicFrameLocks noChangeAspect="1"/>
          </p:cNvGraphicFramePr>
          <p:nvPr>
            <p:extLst>
              <p:ext uri="{D42A27DB-BD31-4B8C-83A1-F6EECF244321}">
                <p14:modId xmlns:p14="http://schemas.microsoft.com/office/powerpoint/2010/main" val="4056968346"/>
              </p:ext>
            </p:extLst>
          </p:nvPr>
        </p:nvGraphicFramePr>
        <p:xfrm>
          <a:off x="4932040" y="1705372"/>
          <a:ext cx="4031431" cy="2251875"/>
        </p:xfrm>
        <a:graphic>
          <a:graphicData uri="http://schemas.openxmlformats.org/presentationml/2006/ole">
            <mc:AlternateContent xmlns:mc="http://schemas.openxmlformats.org/markup-compatibility/2006">
              <mc:Choice xmlns:v="urn:schemas-microsoft-com:vml" Requires="v">
                <p:oleObj spid="_x0000_s1036" name="Visio" r:id="rId4" imgW="6124956" imgH="3421685" progId="Visio.Drawing.11">
                  <p:embed/>
                </p:oleObj>
              </mc:Choice>
              <mc:Fallback>
                <p:oleObj name="Visio" r:id="rId4" imgW="6124956" imgH="342168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705372"/>
                        <a:ext cx="4031431" cy="225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8060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3600" dirty="0"/>
              <a:t>Συστατικά στοιχεία ΣΔΒΔ (2/5): ΛΟΓΙΣΜΙΚΟ</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Με τον όρο λογισμικό ενός ΣΔΒΔ αναφερόμαστε στο πραγματικό πρόγραμμα που επιτρέπει στους χρήστες να προσπελάζουν, να συντηρούν και να ενημερώνουν τα δεδομένα.</a:t>
            </a:r>
          </a:p>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Το λογισμικό ενός ΣΔΒΔ ελέγχει ποιοι χρήστες μπορούν να προσπελάσουν συγκεκριμένα τμήματα της βάσης δεδομένων.</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3610306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3600" dirty="0"/>
              <a:t>Συστατικά στοιχεία ΣΔΒΔ (3/5): ΔΕΔΟΜΕΝΑ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
        <p:nvSpPr>
          <p:cNvPr id="8" name="3 - Θέση περιεχομένου"/>
          <p:cNvSpPr txBox="1">
            <a:spLocks/>
          </p:cNvSpPr>
          <p:nvPr/>
        </p:nvSpPr>
        <p:spPr>
          <a:xfrm>
            <a:off x="755576" y="1273324"/>
            <a:ext cx="3419856" cy="3493008"/>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Σε μια βάση δεδομένων τα δεδομένα αποτελούν ξεχωριστή οντότητα σε σχέση με το λογισμικό που τα προσπελάζει. Αυτό συμβαίνει προκειμένου να μπορεί η επιχείρηση που διαθέτει μια βάση δεδομένων να αλλάζει το λογισμικό χωρίς αυτό να σημαίνει απώλεια των δεδομένων της.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358312" y="1273323"/>
            <a:ext cx="3419856" cy="349300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Για μια επιχείρηση σε πολλές περιπτώσεις η αξία των δεδομένων της είναι πολλαπλάσια μεγαλύτερη σε σχέση με την αξία του λογισμικού που τα χειρίζεται.</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Παραδείγματα δεδομένων: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Αρχείο πελατών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Αρχείο πωλήσεων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Αρχείο πληρωμών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635804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Συστατικά στοιχεία ΣΔΒΔ (4/5): ΧΡΗΣΤΕΣ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
        <p:nvSpPr>
          <p:cNvPr id="9" name="3 - Θέση περιεχομένου"/>
          <p:cNvSpPr txBox="1">
            <a:spLocks/>
          </p:cNvSpPr>
          <p:nvPr/>
        </p:nvSpPr>
        <p:spPr>
          <a:xfrm>
            <a:off x="683568" y="1372939"/>
            <a:ext cx="3419856" cy="3600400"/>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1" i="0" u="none" strike="noStrike" kern="1200" cap="none" spc="0" normalizeH="0" baseline="0" noProof="0" dirty="0" smtClean="0">
                <a:ln>
                  <a:noFill/>
                </a:ln>
                <a:solidFill>
                  <a:srgbClr val="3E3D2D"/>
                </a:solidFill>
                <a:effectLst/>
                <a:uLnTx/>
                <a:uFillTx/>
                <a:latin typeface="Calibri"/>
                <a:ea typeface="+mn-ea"/>
                <a:cs typeface="+mn-cs"/>
              </a:rPr>
              <a:t>Τελικοί χρήστες</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3E3D2D"/>
                </a:solidFill>
                <a:effectLst/>
                <a:uLnTx/>
                <a:uFillTx/>
                <a:latin typeface="Calibri"/>
                <a:ea typeface="+mn-ea"/>
                <a:cs typeface="+mn-cs"/>
              </a:rPr>
              <a:t>end users</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a:t>
            </a:r>
            <a:r>
              <a:rPr kumimoji="0" lang="en-US" sz="2000" b="0" i="0" u="none" strike="noStrike" kern="1200" cap="none" spc="0" normalizeH="0" baseline="0" noProof="0" dirty="0" smtClean="0">
                <a:ln>
                  <a:noFill/>
                </a:ln>
                <a:solidFill>
                  <a:srgbClr val="3E3D2D"/>
                </a:solidFill>
                <a:effectLst/>
                <a:uLnTx/>
                <a:uFillTx/>
                <a:latin typeface="Calibri"/>
                <a:ea typeface="+mn-ea"/>
                <a:cs typeface="+mn-cs"/>
              </a:rPr>
              <a:t>:</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 Είναι άτομα που μπορούν να προσπελάζουν τη βάση δεδομένων απευθείας προκειμένου να λάβουν πληροφορίες για θέματα που τους απασχολούν</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1" i="0" u="none" strike="noStrike" kern="1200" cap="none" spc="0" normalizeH="0" baseline="0" noProof="0" dirty="0" smtClean="0">
                <a:ln>
                  <a:noFill/>
                </a:ln>
                <a:solidFill>
                  <a:srgbClr val="3E3D2D"/>
                </a:solidFill>
                <a:effectLst/>
                <a:uLnTx/>
                <a:uFillTx/>
                <a:latin typeface="Calibri"/>
                <a:ea typeface="+mn-ea"/>
                <a:cs typeface="+mn-cs"/>
              </a:rPr>
              <a:t>Προγράμματα εφαρμογών</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 Οι χρήστες μέσω των προγραμμάτων εφαρμογών που έχουν γραφεί "πάνω" από την βάση δεδομένων μπορούν να προσπελάζουν τα δεδομένα της</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endParaRPr kumimoji="0" lang="el-GR" sz="2000" b="0" i="0" u="none" strike="noStrike" kern="1200" cap="none" spc="0" normalizeH="0" baseline="0" noProof="0" dirty="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6 - Θέση κειμένου"/>
          <p:cNvSpPr txBox="1">
            <a:spLocks/>
          </p:cNvSpPr>
          <p:nvPr/>
        </p:nvSpPr>
        <p:spPr>
          <a:xfrm>
            <a:off x="4898824" y="1277738"/>
            <a:ext cx="3302692" cy="41847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000" b="1" i="0" u="none" strike="noStrike" kern="1200" cap="none" spc="0" normalizeH="0" baseline="0" noProof="0" dirty="0" smtClean="0">
                <a:ln>
                  <a:noFill/>
                </a:ln>
                <a:solidFill>
                  <a:srgbClr val="94C600"/>
                </a:solidFill>
                <a:effectLst/>
                <a:uLnTx/>
                <a:uFillTx/>
                <a:latin typeface="Calibri"/>
                <a:ea typeface="+mn-ea"/>
                <a:cs typeface="+mn-cs"/>
              </a:rPr>
              <a:t>Κατηγορίες τελικών χρηστών</a:t>
            </a:r>
            <a:endParaRPr kumimoji="0" lang="el-GR" sz="2000" b="1" i="0" u="none" strike="noStrike" kern="1200" cap="none" spc="0" normalizeH="0" baseline="0" noProof="0" dirty="0">
              <a:ln>
                <a:noFill/>
              </a:ln>
              <a:solidFill>
                <a:srgbClr val="94C600"/>
              </a:solidFill>
              <a:effectLst/>
              <a:uLnTx/>
              <a:uFillTx/>
              <a:latin typeface="Calibri"/>
              <a:ea typeface="+mn-ea"/>
              <a:cs typeface="+mn-cs"/>
            </a:endParaRPr>
          </a:p>
        </p:txBody>
      </p:sp>
      <p:sp>
        <p:nvSpPr>
          <p:cNvPr id="11" name="7 - Θέση περιεχομένου"/>
          <p:cNvSpPr txBox="1">
            <a:spLocks/>
          </p:cNvSpPr>
          <p:nvPr/>
        </p:nvSpPr>
        <p:spPr>
          <a:xfrm>
            <a:off x="4283968" y="1698386"/>
            <a:ext cx="4245442" cy="326261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latin typeface="Calibri"/>
                <a:ea typeface="+mn-ea"/>
                <a:cs typeface="+mn-cs"/>
              </a:rPr>
              <a:t>Κανονικοί χρήστες</a:t>
            </a: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 Χρησιμοποιούν το τμήμα της βάσης που τους έχει δοθεί πρόσβαση. Έχουν δηλαδή περιορισμένη πρόσβαση είτε στο εύρος των δεδομένων που έχουν πρόσβαση είτε στο είδος των ενεργειών που είναι σε θέση να εκτελέσουν (π.χ. πρόσβαση μόνο για ανάγνωση). Δεν απαιτούνται ιδιαίτερες τεχνικές γνώσεις.</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latin typeface="Calibri"/>
                <a:ea typeface="+mn-ea"/>
                <a:cs typeface="+mn-cs"/>
              </a:rPr>
              <a:t>Διαχειριστές</a:t>
            </a: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 Συνήθως είναι ένας ανά ΒΔ και έχει το υψηλότερο δυνατό επίπεδο δικαιωμάτων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έχει υψηλή εξειδίκευση</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ελέγχει τους υπόλοιπους χρήστες</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παραχωρεί ή αφαιρεί προνόμια</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φροντίζει έτσι ώστε η βάση δεδομένων να λειτουργεί αποδοτικά.</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Λαμβάνει αντίγραφα ασφαλείας έτσι ώστε σε περίπτωση καταστροφής των δεομένων να μπορέσει να επαναφέρει το σύστημα σε λειτουργία.</a:t>
            </a:r>
          </a:p>
        </p:txBody>
      </p:sp>
    </p:spTree>
    <p:extLst>
      <p:ext uri="{BB962C8B-B14F-4D97-AF65-F5344CB8AC3E}">
        <p14:creationId xmlns:p14="http://schemas.microsoft.com/office/powerpoint/2010/main" val="959063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640960" cy="952500"/>
          </a:xfrm>
        </p:spPr>
        <p:txBody>
          <a:bodyPr>
            <a:noAutofit/>
          </a:bodyPr>
          <a:lstStyle/>
          <a:p>
            <a:r>
              <a:rPr lang="el-GR" sz="3600" dirty="0"/>
              <a:t>Συστατικά στοιχεία ΣΔΒΔ (5/5): ΔΙΑΔΙΚΑΣΙΕΣ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
        <p:nvSpPr>
          <p:cNvPr id="9" name="8 - Θέση περιεχομένου"/>
          <p:cNvSpPr txBox="1">
            <a:spLocks/>
          </p:cNvSpPr>
          <p:nvPr/>
        </p:nvSpPr>
        <p:spPr>
          <a:xfrm>
            <a:off x="467544" y="1305774"/>
            <a:ext cx="3419856" cy="3389603"/>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Διαδικασίες είναι οι κανόνες που πρέπει να ακολουθούνται έτσι ώστε η λειτουργία της βάσης δεδομένων να είναι χωρίς προβλήματα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11 - Θέση κειμένου"/>
          <p:cNvSpPr txBox="1">
            <a:spLocks/>
          </p:cNvSpPr>
          <p:nvPr/>
        </p:nvSpPr>
        <p:spPr>
          <a:xfrm>
            <a:off x="4427984" y="1129308"/>
            <a:ext cx="3055717" cy="639762"/>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400" b="1" i="0" u="none" strike="noStrike" kern="1200" cap="none" spc="0" normalizeH="0" baseline="0" noProof="0" dirty="0" smtClean="0">
                <a:ln>
                  <a:noFill/>
                </a:ln>
                <a:solidFill>
                  <a:srgbClr val="94C600"/>
                </a:solidFill>
                <a:effectLst/>
                <a:uLnTx/>
                <a:uFillTx/>
                <a:latin typeface="Calibri"/>
                <a:ea typeface="+mn-ea"/>
                <a:cs typeface="+mn-cs"/>
              </a:rPr>
              <a:t>Παραδείγματα κανόνων</a:t>
            </a:r>
          </a:p>
        </p:txBody>
      </p:sp>
      <p:sp>
        <p:nvSpPr>
          <p:cNvPr id="11" name="9 - Θέση περιεχομένου"/>
          <p:cNvSpPr txBox="1">
            <a:spLocks/>
          </p:cNvSpPr>
          <p:nvPr/>
        </p:nvSpPr>
        <p:spPr>
          <a:xfrm>
            <a:off x="4061299" y="1787992"/>
            <a:ext cx="3671264" cy="3118602"/>
          </a:xfrm>
          <a:prstGeom prst="rect">
            <a:avLst/>
          </a:prstGeom>
        </p:spPr>
        <p:txBody>
          <a:bodyPr vert="horz" lIns="91440" tIns="45720" rIns="91440" bIns="45720" rtlCol="0">
            <a:normAutofit fontScale="6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Πολιτική ασφάλειας που δεν επιτρέπει σε χρήστες να γνωστοποιούν σε τρίτους το </a:t>
            </a:r>
            <a:r>
              <a:rPr kumimoji="0" lang="en-US" sz="2400" b="0" i="0" u="none" strike="noStrike" kern="1200" cap="none" spc="0" normalizeH="0" baseline="0" noProof="0" dirty="0" err="1" smtClean="0">
                <a:ln>
                  <a:noFill/>
                </a:ln>
                <a:solidFill>
                  <a:srgbClr val="3E3D2D"/>
                </a:solidFill>
                <a:effectLst/>
                <a:uLnTx/>
                <a:uFillTx/>
                <a:latin typeface="Calibri"/>
                <a:ea typeface="+mn-ea"/>
                <a:cs typeface="+mn-cs"/>
              </a:rPr>
              <a:t>userid</a:t>
            </a:r>
            <a:r>
              <a:rPr kumimoji="0" lang="en-US" sz="2400" b="0" i="0" u="none" strike="noStrike" kern="1200" cap="none" spc="0" normalizeH="0" baseline="0" noProof="0" dirty="0" smtClean="0">
                <a:ln>
                  <a:noFill/>
                </a:ln>
                <a:solidFill>
                  <a:srgbClr val="3E3D2D"/>
                </a:solidFill>
                <a:effectLst/>
                <a:uLnTx/>
                <a:uFillTx/>
                <a:latin typeface="Calibri"/>
                <a:ea typeface="+mn-ea"/>
                <a:cs typeface="+mn-cs"/>
              </a:rPr>
              <a:t> </a:t>
            </a: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και το </a:t>
            </a:r>
            <a:r>
              <a:rPr kumimoji="0" lang="en-US" sz="2400" b="0" i="0" u="none" strike="noStrike" kern="1200" cap="none" spc="0" normalizeH="0" baseline="0" noProof="0" dirty="0" smtClean="0">
                <a:ln>
                  <a:noFill/>
                </a:ln>
                <a:solidFill>
                  <a:srgbClr val="3E3D2D"/>
                </a:solidFill>
                <a:effectLst/>
                <a:uLnTx/>
                <a:uFillTx/>
                <a:latin typeface="Calibri"/>
                <a:ea typeface="+mn-ea"/>
                <a:cs typeface="+mn-cs"/>
              </a:rPr>
              <a:t>password </a:t>
            </a: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τους.</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Πολιτική ασφάλειας που ορίζει διαβάθμιση στην πρόσβαση σε εμπιστευτικές πληροφορίες ανάλογα με το επίπεδο στην ιεραρχία της επιχείρησης και το τμήμα του χρήστη.</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Τακτική συντήρηση μηχανημάτων και λογισμικού έτσι ώστε να μην προκύπτουν προβλήματα λόγω κακής συντήρησης.</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Σαφώς ορισμένες πολιτικές λήψης αντιγράφων ασφαλείας </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Εμπειρία στην διαδικασία επαναφοράς του συστήματος από κάποιο αντίγραφο ασφαλείας.</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Σαφώς ορισμένες διαδικασίες ενημέρωσης υπευθύνων σε περίπτωση που παρουσιαστεί πρόβλημα.</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2190856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4000" dirty="0"/>
              <a:t>Πότε δε συνίσταται η χρήση ενός ΣΔΒΔ</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n-US" sz="3000" dirty="0">
                <a:solidFill>
                  <a:srgbClr val="3E3D2D"/>
                </a:solidFill>
              </a:rPr>
              <a:t>Open source </a:t>
            </a:r>
            <a:r>
              <a:rPr lang="el-GR" sz="3000" dirty="0">
                <a:solidFill>
                  <a:srgbClr val="3E3D2D"/>
                </a:solidFill>
              </a:rPr>
              <a:t>(δωρεάν)</a:t>
            </a:r>
          </a:p>
          <a:p>
            <a:pPr lvl="0" indent="-274320">
              <a:lnSpc>
                <a:spcPct val="90000"/>
              </a:lnSpc>
              <a:spcBef>
                <a:spcPct val="20000"/>
              </a:spcBef>
              <a:buClr>
                <a:srgbClr val="94C600"/>
              </a:buClr>
              <a:buSzPct val="76000"/>
              <a:buFont typeface="Wingdings 2" pitchFamily="18" charset="2"/>
              <a:buChar char=""/>
            </a:pPr>
            <a:r>
              <a:rPr lang="el-GR" sz="3000" dirty="0">
                <a:solidFill>
                  <a:srgbClr val="3E3D2D"/>
                </a:solidFill>
              </a:rPr>
              <a:t>Οικονομικές 100€ έως 3.000€</a:t>
            </a:r>
          </a:p>
          <a:p>
            <a:pPr lvl="0" indent="-274320">
              <a:lnSpc>
                <a:spcPct val="90000"/>
              </a:lnSpc>
              <a:spcBef>
                <a:spcPct val="20000"/>
              </a:spcBef>
              <a:buClr>
                <a:srgbClr val="94C600"/>
              </a:buClr>
              <a:buSzPct val="76000"/>
              <a:buFont typeface="Wingdings 2" pitchFamily="18" charset="2"/>
              <a:buChar char=""/>
            </a:pPr>
            <a:r>
              <a:rPr lang="el-GR" sz="3000" dirty="0">
                <a:solidFill>
                  <a:srgbClr val="3E3D2D"/>
                </a:solidFill>
              </a:rPr>
              <a:t>Αυξημένου κόστους 10.000€</a:t>
            </a:r>
            <a:r>
              <a:rPr lang="en-US" sz="3000" dirty="0">
                <a:solidFill>
                  <a:srgbClr val="3E3D2D"/>
                </a:solidFill>
              </a:rPr>
              <a:t> </a:t>
            </a:r>
            <a:r>
              <a:rPr lang="el-GR" sz="3000" dirty="0">
                <a:solidFill>
                  <a:srgbClr val="3E3D2D"/>
                </a:solidFill>
              </a:rPr>
              <a:t>ανά άδεια χρήσης</a:t>
            </a:r>
            <a:endParaRPr lang="el-GR" sz="2400" dirty="0">
              <a:solidFill>
                <a:srgbClr val="3E3D2D"/>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2254493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Κόστος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Όταν η ζητούμενη εφαρμογή είναι πολύ απλή</a:t>
            </a:r>
          </a:p>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Όταν το κόστος του ΣΔΒΔ δεν καλύπτεται από τα αναμενόμενα οφέλη</a:t>
            </a:r>
          </a:p>
          <a:p>
            <a:pPr marL="640080" lvl="1" indent="-274320">
              <a:lnSpc>
                <a:spcPct val="90000"/>
              </a:lnSpc>
              <a:spcBef>
                <a:spcPct val="20000"/>
              </a:spcBef>
              <a:buClr>
                <a:srgbClr val="94C600"/>
              </a:buClr>
              <a:buSzPct val="76000"/>
              <a:buFont typeface="Wingdings 2" pitchFamily="18" charset="2"/>
              <a:buChar char=""/>
            </a:pPr>
            <a:r>
              <a:rPr lang="el-GR" sz="2000" dirty="0">
                <a:solidFill>
                  <a:srgbClr val="3E3D2D"/>
                </a:solidFill>
              </a:rPr>
              <a:t>Παράγοντες αύξησης κόστους</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Λογισμικό</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Υλικό</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Εκπαίδευση</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Πρόσληψη ατόμων με την απαιτούμενη τεχνογνωσία</a:t>
            </a:r>
          </a:p>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Όταν δεν απαιτείται ταυτόχρονη πρόσβαση από δύο ή περισσότερους χρήστες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734016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Πλεονεκτήματα ΣΔΒΔ</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sp>
        <p:nvSpPr>
          <p:cNvPr id="8" name="2 - Θέση περιεχομένου"/>
          <p:cNvSpPr txBox="1">
            <a:spLocks/>
          </p:cNvSpPr>
          <p:nvPr/>
        </p:nvSpPr>
        <p:spPr>
          <a:xfrm>
            <a:off x="899592" y="1273324"/>
            <a:ext cx="3419856" cy="3493008"/>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Διαχείριση </a:t>
            </a:r>
            <a:r>
              <a:rPr kumimoji="0" lang="el-GR" sz="2400" b="1" i="0" u="none" strike="noStrike" kern="1200" cap="none" spc="0" normalizeH="0" baseline="0" noProof="0" smtClean="0">
                <a:ln>
                  <a:noFill/>
                </a:ln>
                <a:solidFill>
                  <a:srgbClr val="3E3D2D"/>
                </a:solidFill>
                <a:effectLst/>
                <a:uLnTx/>
                <a:uFillTx/>
                <a:latin typeface="Calibri"/>
                <a:ea typeface="+mn-ea"/>
                <a:cs typeface="+mn-cs"/>
              </a:rPr>
              <a:t>πλεονασμού</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Ασφάλεια- έλεγχος πρόσβασης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Μόνιμη αποθήκευση δεδομένων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Πολλαπλά </a:t>
            </a:r>
            <a:r>
              <a:rPr kumimoji="0" lang="en-US" sz="2400" b="1" i="0" u="none" strike="noStrike" kern="1200" cap="none" spc="0" normalizeH="0" baseline="0" noProof="0" smtClean="0">
                <a:ln>
                  <a:noFill/>
                </a:ln>
                <a:solidFill>
                  <a:srgbClr val="3E3D2D"/>
                </a:solidFill>
                <a:effectLst/>
                <a:uLnTx/>
                <a:uFillTx/>
                <a:latin typeface="Calibri"/>
                <a:ea typeface="+mn-ea"/>
                <a:cs typeface="+mn-cs"/>
              </a:rPr>
              <a:t>User Interfaces</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Έλεγχος </a:t>
            </a:r>
            <a:r>
              <a:rPr kumimoji="0" lang="el-GR" sz="2400" b="1" i="0" u="none" strike="noStrike" kern="1200" cap="none" spc="0" normalizeH="0" baseline="0" noProof="0" smtClean="0">
                <a:ln>
                  <a:noFill/>
                </a:ln>
                <a:solidFill>
                  <a:srgbClr val="3E3D2D"/>
                </a:solidFill>
                <a:effectLst/>
                <a:uLnTx/>
                <a:uFillTx/>
                <a:latin typeface="Calibri"/>
                <a:ea typeface="+mn-ea"/>
                <a:cs typeface="+mn-cs"/>
              </a:rPr>
              <a:t>ακεραιότητας δεδομένων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Αυτοματοποιημένες διαδικασίες λήψης αντιγράφων ασφαλείας</a:t>
            </a: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502328" y="1273323"/>
            <a:ext cx="3419856" cy="349300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400" b="1" i="0" u="none" strike="noStrike" kern="1200" cap="none" spc="0" normalizeH="0" baseline="0" noProof="0" smtClean="0">
                <a:ln>
                  <a:noFill/>
                </a:ln>
                <a:solidFill>
                  <a:srgbClr val="3E3D2D"/>
                </a:solidFill>
                <a:effectLst/>
                <a:uLnTx/>
                <a:uFillTx/>
                <a:latin typeface="Calibri"/>
                <a:ea typeface="+mn-ea"/>
                <a:cs typeface="+mn-cs"/>
              </a:rPr>
              <a:t>User Interfaces</a:t>
            </a:r>
            <a:r>
              <a:rPr kumimoji="0" lang="en-US" sz="2400" b="0" i="0" u="none" strike="noStrike" kern="1200" cap="none" spc="0" normalizeH="0" baseline="0" noProof="0" smtClean="0">
                <a:ln>
                  <a:noFill/>
                </a:ln>
                <a:solidFill>
                  <a:srgbClr val="3E3D2D"/>
                </a:solidFill>
                <a:effectLst/>
                <a:uLnTx/>
                <a:uFillTx/>
                <a:latin typeface="Calibri"/>
                <a:ea typeface="+mn-ea"/>
                <a:cs typeface="+mn-cs"/>
              </a:rPr>
              <a:t>:</a:t>
            </a:r>
            <a:r>
              <a:rPr kumimoji="0" lang="el-GR" sz="2400" b="0" i="0" u="none" strike="noStrike" kern="1200" cap="none" spc="0" normalizeH="0" baseline="0" noProof="0" smtClean="0">
                <a:ln>
                  <a:noFill/>
                </a:ln>
                <a:solidFill>
                  <a:srgbClr val="3E3D2D"/>
                </a:solidFill>
                <a:effectLst/>
                <a:uLnTx/>
                <a:uFillTx/>
                <a:latin typeface="Calibri"/>
                <a:ea typeface="+mn-ea"/>
                <a:cs typeface="+mn-cs"/>
              </a:rPr>
              <a:t> προσφέρουν ολοκληρωμένο σύστημα διεπαφής χρήστη για το σχεδιασμό και υλοποίηση της βάσης, δημιουργία ερωτημάτων, φορμών, αναφορών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smtClean="0">
                <a:ln>
                  <a:noFill/>
                </a:ln>
                <a:solidFill>
                  <a:srgbClr val="3E3D2D"/>
                </a:solidFill>
                <a:effectLst/>
                <a:uLnTx/>
                <a:uFillTx/>
                <a:latin typeface="Calibri"/>
                <a:ea typeface="+mn-ea"/>
                <a:cs typeface="+mn-cs"/>
              </a:rPr>
              <a:t>Πλεονασμός</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επανάληψη της ίδιας πληροφορίας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smtClean="0">
                <a:ln>
                  <a:noFill/>
                </a:ln>
                <a:solidFill>
                  <a:srgbClr val="3E3D2D"/>
                </a:solidFill>
                <a:effectLst/>
                <a:uLnTx/>
                <a:uFillTx/>
                <a:latin typeface="Calibri"/>
                <a:ea typeface="+mn-ea"/>
                <a:cs typeface="+mn-cs"/>
              </a:rPr>
              <a:t>Ακεραιότητα δεδομένων</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Η πληροφορία να μην βρίσκεται αντικρουόμενη μέσα στην βάση δεδομένων</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878816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Αρχιτεκτονική </a:t>
            </a:r>
            <a:r>
              <a:rPr lang="en-US" dirty="0"/>
              <a:t>3 </a:t>
            </a:r>
            <a:r>
              <a:rPr lang="el-GR" dirty="0"/>
              <a:t>επιπέδων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48</a:t>
            </a:fld>
            <a:endParaRPr lang="el-GR" dirty="0"/>
          </a:p>
        </p:txBody>
      </p:sp>
      <p:sp>
        <p:nvSpPr>
          <p:cNvPr id="9" name="4 - Θέση περιεχομένου"/>
          <p:cNvSpPr txBox="1">
            <a:spLocks/>
          </p:cNvSpPr>
          <p:nvPr/>
        </p:nvSpPr>
        <p:spPr>
          <a:xfrm>
            <a:off x="457200" y="1271187"/>
            <a:ext cx="3888432"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200" b="1" i="0" u="none" strike="noStrike" kern="1200" cap="none" spc="0" normalizeH="0" baseline="0" noProof="0" smtClean="0">
                <a:ln>
                  <a:noFill/>
                </a:ln>
                <a:solidFill>
                  <a:srgbClr val="3E3D2D"/>
                </a:solidFill>
                <a:effectLst/>
                <a:uLnTx/>
                <a:uFillTx/>
                <a:latin typeface="Calibri"/>
                <a:ea typeface="+mn-ea"/>
                <a:cs typeface="+mn-cs"/>
              </a:rPr>
              <a:t>Internal Level = Εσωτερικό επίπεδο.</a:t>
            </a:r>
            <a:r>
              <a:rPr kumimoji="0" lang="el-GR" sz="1200" b="0" i="0" u="none" strike="noStrike" kern="1200" cap="none" spc="0" normalizeH="0" baseline="0" noProof="0" smtClean="0">
                <a:ln>
                  <a:noFill/>
                </a:ln>
                <a:solidFill>
                  <a:srgbClr val="3E3D2D"/>
                </a:solidFill>
                <a:effectLst/>
                <a:uLnTx/>
                <a:uFillTx/>
                <a:latin typeface="Calibri"/>
                <a:ea typeface="+mn-ea"/>
                <a:cs typeface="+mn-cs"/>
              </a:rPr>
              <a:t> Αφορά τον τρόπο με τον οποίο τα δεδομένα είναι φυσικά αποθηκευμένα στις αποθηκευτικές μονάδες που περιλαμβάνει το υλικό. Ο τρόπος αποθήκευσης μπορεί να είναι με χρήση στατικών ή δυναμικών δομών δεδομένων. Αυτό έχει μικρή σημασία για τους χρήστες της βάσης δεδομένων καθώς δεν έρχονται ποτέ σε επαφή με το συγκεκριμένο επίπεδο παρά μόνο εμμέσως καθώς οι σχεδιαστικές αποφάσεις των κατασκευαστών του ΣΔΒΔ σε αυτό το επίπεδο καθορίζουν σε μεγάλο βαθμό και την απόδοση του συστήματος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200" b="1" i="0" u="none" strike="noStrike" kern="1200" cap="none" spc="0" normalizeH="0" baseline="0" noProof="0" smtClean="0">
                <a:ln>
                  <a:noFill/>
                </a:ln>
                <a:solidFill>
                  <a:srgbClr val="3E3D2D"/>
                </a:solidFill>
                <a:effectLst/>
                <a:uLnTx/>
                <a:uFillTx/>
                <a:latin typeface="Calibri"/>
                <a:ea typeface="+mn-ea"/>
                <a:cs typeface="+mn-cs"/>
              </a:rPr>
              <a:t>Conceptual Level = Εννοιολογικό επίπεδο. </a:t>
            </a:r>
            <a:r>
              <a:rPr kumimoji="0" lang="el-GR" sz="1200" b="0" i="0" u="none" strike="noStrike" kern="1200" cap="none" spc="0" normalizeH="0" baseline="0" noProof="0" smtClean="0">
                <a:ln>
                  <a:noFill/>
                </a:ln>
                <a:solidFill>
                  <a:srgbClr val="3E3D2D"/>
                </a:solidFill>
                <a:effectLst/>
                <a:uLnTx/>
                <a:uFillTx/>
                <a:latin typeface="Calibri"/>
                <a:ea typeface="+mn-ea"/>
                <a:cs typeface="+mn-cs"/>
              </a:rPr>
              <a:t>Καθορίζει την λογική άποψη των δεδομένων. Εδώ ορίζεται το λογικό μοντέλο στο οποίο αναπαρίστανται οι οντότητες που αποτελούν τα αντικείμενα ενδιαφέροντος της επιχείρησης ως ομαδοποιήσεις.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200" b="0" i="0" u="none" strike="noStrike" kern="1200" cap="none" spc="0" normalizeH="0" baseline="0" noProof="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2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5 - Θέση περιεχομένου"/>
          <p:cNvSpPr txBox="1">
            <a:spLocks/>
          </p:cNvSpPr>
          <p:nvPr/>
        </p:nvSpPr>
        <p:spPr>
          <a:xfrm>
            <a:off x="4274768" y="1271186"/>
            <a:ext cx="3743272"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200" b="1" i="0" u="none" strike="noStrike" kern="1200" cap="none" spc="0" normalizeH="0" baseline="0" noProof="0" smtClean="0">
                <a:ln>
                  <a:noFill/>
                </a:ln>
                <a:solidFill>
                  <a:srgbClr val="3E3D2D"/>
                </a:solidFill>
                <a:effectLst/>
                <a:uLnTx/>
                <a:uFillTx/>
                <a:latin typeface="Calibri"/>
                <a:ea typeface="+mn-ea"/>
                <a:cs typeface="+mn-cs"/>
              </a:rPr>
              <a:t>External Level = Εξωτερικό επίπεδο</a:t>
            </a:r>
            <a:r>
              <a:rPr kumimoji="0" lang="el-GR" sz="1200" b="0" i="0" u="none" strike="noStrike" kern="1200" cap="none" spc="0" normalizeH="0" baseline="0" noProof="0" smtClean="0">
                <a:ln>
                  <a:noFill/>
                </a:ln>
                <a:solidFill>
                  <a:srgbClr val="3E3D2D"/>
                </a:solidFill>
                <a:effectLst/>
                <a:uLnTx/>
                <a:uFillTx/>
                <a:latin typeface="Calibri"/>
                <a:ea typeface="+mn-ea"/>
                <a:cs typeface="+mn-cs"/>
              </a:rPr>
              <a:t>. Το εξωτερικό επίπεδο αλληλεπιδρά απευθείας με τους τελικούς χρήστες ή τα προγράμματα εφαρμογών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2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1" name="Picture 6"/>
          <p:cNvPicPr>
            <a:picLocks noChangeAspect="1" noChangeArrowheads="1"/>
          </p:cNvPicPr>
          <p:nvPr/>
        </p:nvPicPr>
        <p:blipFill>
          <a:blip r:embed="rId3" cstate="print"/>
          <a:srcRect/>
          <a:stretch>
            <a:fillRect/>
          </a:stretch>
        </p:blipFill>
        <p:spPr>
          <a:xfrm>
            <a:off x="4705672" y="2183893"/>
            <a:ext cx="2808312" cy="3083182"/>
          </a:xfrm>
          <a:prstGeom prst="rect">
            <a:avLst/>
          </a:prstGeom>
          <a:noFill/>
        </p:spPr>
      </p:pic>
    </p:spTree>
    <p:extLst>
      <p:ext uri="{BB962C8B-B14F-4D97-AF65-F5344CB8AC3E}">
        <p14:creationId xmlns:p14="http://schemas.microsoft.com/office/powerpoint/2010/main" val="2887237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Μοντέλα Βάσεων Δεδομένων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Στην ιστορία των βάσεων δεδομένων έχουν αναπτυχθεί τα ακόλουθα μοντέλα βάσεων δεδομένων (με χρονολογική σειρά)</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Ιεραρχικό μοντέλο</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Δικτυακό μοντέλο</a:t>
            </a:r>
          </a:p>
          <a:p>
            <a:pPr marL="640080" lvl="1" indent="-274320">
              <a:lnSpc>
                <a:spcPct val="90000"/>
              </a:lnSpc>
              <a:spcBef>
                <a:spcPct val="20000"/>
              </a:spcBef>
              <a:buClr>
                <a:srgbClr val="94C600"/>
              </a:buClr>
              <a:buSzPct val="76000"/>
              <a:buFont typeface="Wingdings 2" pitchFamily="18" charset="2"/>
              <a:buChar char=""/>
            </a:pPr>
            <a:r>
              <a:rPr lang="el-GR" sz="2200" b="1" dirty="0">
                <a:solidFill>
                  <a:srgbClr val="3E3D2D"/>
                </a:solidFill>
              </a:rPr>
              <a:t>Σχεσιακό μοντέλο (χρησιμοποιείται σήμερα από την πλειονότητα των εγκατεστημένων ΒΔ)</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Κατανεμημένο μοντέλο </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Αντικειμενοστραφές μοντέλο</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dirty="0"/>
          </a:p>
        </p:txBody>
      </p:sp>
    </p:spTree>
    <p:extLst>
      <p:ext uri="{BB962C8B-B14F-4D97-AF65-F5344CB8AC3E}">
        <p14:creationId xmlns:p14="http://schemas.microsoft.com/office/powerpoint/2010/main" val="101185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Λογισμικό Υπολογιστών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graphicFrame>
        <p:nvGraphicFramePr>
          <p:cNvPr id="7" name="Θέση περιεχομένου 7"/>
          <p:cNvGraphicFramePr>
            <a:graphicFrameLocks noGrp="1"/>
          </p:cNvGraphicFramePr>
          <p:nvPr>
            <p:ph idx="1"/>
            <p:extLst>
              <p:ext uri="{D42A27DB-BD31-4B8C-83A1-F6EECF244321}">
                <p14:modId xmlns:p14="http://schemas.microsoft.com/office/powerpoint/2010/main" val="3318476374"/>
              </p:ext>
            </p:extLst>
          </p:nvPr>
        </p:nvGraphicFramePr>
        <p:xfrm>
          <a:off x="611560" y="1273324"/>
          <a:ext cx="741682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280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Ιεραρχικό μοντέλο </a:t>
            </a:r>
            <a:r>
              <a:rPr lang="el-GR" dirty="0" smtClean="0"/>
              <a:t/>
            </a:r>
            <a:br>
              <a:rPr lang="el-GR" dirty="0" smtClean="0"/>
            </a:br>
            <a:r>
              <a:rPr lang="el-GR" dirty="0" smtClean="0"/>
              <a:t>(</a:t>
            </a:r>
            <a:r>
              <a:rPr lang="en-US" dirty="0"/>
              <a:t>hierarchical model)</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50</a:t>
            </a:fld>
            <a:endParaRPr lang="el-GR" dirty="0"/>
          </a:p>
        </p:txBody>
      </p:sp>
      <p:sp>
        <p:nvSpPr>
          <p:cNvPr id="9" name="4 - Θέση περιεχομένου"/>
          <p:cNvSpPr txBox="1">
            <a:spLocks/>
          </p:cNvSpPr>
          <p:nvPr/>
        </p:nvSpPr>
        <p:spPr>
          <a:xfrm>
            <a:off x="683568" y="1457241"/>
            <a:ext cx="3419856" cy="3493008"/>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Το πρώτο μοντέλο βάσης δεδομένων που παρουσιάστηκε.</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Τα δεδομένα οργανώνονται σε μια ιεραρχία (ανάποδο δένδρο).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Στην κορυφή υπάρχει μια οντότητα η οποία ονομάζεται ρίζα.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Οι σχέσεις είναι ένα προς πολλά από πάνω προς τα κάτω</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Χρησιμοποιείται σε περιπτώσεις που μια επιχείρηση έχει στην κατοχή της ένα τέτοιο σύστημα από παλιότερα πληροφοριακά συστήματα που διέθετε και δεν επιθυμεί να το αλλάξει.</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5 - Θέση περιεχομένου"/>
          <p:cNvSpPr txBox="1">
            <a:spLocks/>
          </p:cNvSpPr>
          <p:nvPr/>
        </p:nvSpPr>
        <p:spPr>
          <a:xfrm>
            <a:off x="4286304" y="1457240"/>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Στο παράδειγμα από μια εγγραφή DEPARTMENT μπορούμε γρήγορα να βρούμε τους STUDENTS του λόγω της φοράς της σχέσης.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Το αντίστροφο όμως δηλαδή για ένα σύνολο από σπουδαστές να βρούμε τα τμήματά τους είναι μια αργή διαδικασία.</a:t>
            </a:r>
          </a:p>
        </p:txBody>
      </p:sp>
      <p:pic>
        <p:nvPicPr>
          <p:cNvPr id="11" name="Picture 6"/>
          <p:cNvPicPr>
            <a:picLocks noChangeAspect="1" noChangeArrowheads="1"/>
          </p:cNvPicPr>
          <p:nvPr/>
        </p:nvPicPr>
        <p:blipFill>
          <a:blip r:embed="rId3" cstate="print"/>
          <a:srcRect/>
          <a:stretch>
            <a:fillRect/>
          </a:stretch>
        </p:blipFill>
        <p:spPr>
          <a:xfrm>
            <a:off x="4251542" y="3323403"/>
            <a:ext cx="4323946" cy="1973555"/>
          </a:xfrm>
          <a:prstGeom prst="rect">
            <a:avLst/>
          </a:prstGeom>
          <a:noFill/>
        </p:spPr>
      </p:pic>
    </p:spTree>
    <p:extLst>
      <p:ext uri="{BB962C8B-B14F-4D97-AF65-F5344CB8AC3E}">
        <p14:creationId xmlns:p14="http://schemas.microsoft.com/office/powerpoint/2010/main" val="1982286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Δικτυακό μοντέλο (</a:t>
            </a:r>
            <a:r>
              <a:rPr lang="en-US" dirty="0"/>
              <a:t>network model)</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51</a:t>
            </a:fld>
            <a:endParaRPr lang="el-GR" dirty="0"/>
          </a:p>
        </p:txBody>
      </p:sp>
      <p:sp>
        <p:nvSpPr>
          <p:cNvPr id="8" name="3 - Θέση περιεχομένου"/>
          <p:cNvSpPr txBox="1">
            <a:spLocks/>
          </p:cNvSpPr>
          <p:nvPr/>
        </p:nvSpPr>
        <p:spPr>
          <a:xfrm>
            <a:off x="755576" y="1301071"/>
            <a:ext cx="3419856" cy="399588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Οι οντότητες οργανώνονται σε ένα γράφο όπου κάποιες από αυτές μπορούν να προσπελαστούν μέσω διαφορετικών διαδρομών.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Πολύπλοκο. Πολλές ενημερώσεις όταν γίνεται κάποια αλλαγή στα δεδομένα.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Χρησιμοποιείται σε περιπτώσεις που μια επιχείρηση διαθέτει ένα τέτοιο σύστημα από παλιότερα πληροφοριακά συστήματα που διέθετε και δεν θέλει να το αλλάξει.</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9" name="Picture 6"/>
          <p:cNvPicPr>
            <a:picLocks noChangeAspect="1" noChangeArrowheads="1"/>
          </p:cNvPicPr>
          <p:nvPr/>
        </p:nvPicPr>
        <p:blipFill>
          <a:blip r:embed="rId3" cstate="print"/>
          <a:srcRect/>
          <a:stretch>
            <a:fillRect/>
          </a:stretch>
        </p:blipFill>
        <p:spPr>
          <a:xfrm>
            <a:off x="4210288" y="2209428"/>
            <a:ext cx="4381478" cy="1737005"/>
          </a:xfrm>
          <a:prstGeom prst="rect">
            <a:avLst/>
          </a:prstGeom>
          <a:noFill/>
        </p:spPr>
      </p:pic>
    </p:spTree>
    <p:extLst>
      <p:ext uri="{BB962C8B-B14F-4D97-AF65-F5344CB8AC3E}">
        <p14:creationId xmlns:p14="http://schemas.microsoft.com/office/powerpoint/2010/main" val="2581057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Σχεσιακό μοντέλο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dirty="0"/>
          </a:p>
        </p:txBody>
      </p:sp>
      <p:sp>
        <p:nvSpPr>
          <p:cNvPr id="8" name="3 - Θέση περιεχομένου"/>
          <p:cNvSpPr txBox="1">
            <a:spLocks/>
          </p:cNvSpPr>
          <p:nvPr/>
        </p:nvSpPr>
        <p:spPr>
          <a:xfrm>
            <a:off x="490904" y="1492658"/>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Το σχεσιακό μοντέλο έχει επικρατήσει έναντι των υπολοίπων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Τα δεδομένα στο σχεσιακό μοντέλο αναπαρίστανται ως ένα σύνολο σχέσεων.</a:t>
            </a: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p:txBody>
      </p:sp>
      <p:pic>
        <p:nvPicPr>
          <p:cNvPr id="9" name="Picture 6"/>
          <p:cNvPicPr>
            <a:picLocks noChangeAspect="1" noChangeArrowheads="1"/>
          </p:cNvPicPr>
          <p:nvPr/>
        </p:nvPicPr>
        <p:blipFill>
          <a:blip r:embed="rId3" cstate="print"/>
          <a:srcRect/>
          <a:stretch>
            <a:fillRect/>
          </a:stretch>
        </p:blipFill>
        <p:spPr>
          <a:xfrm>
            <a:off x="4139952" y="1705372"/>
            <a:ext cx="4320480" cy="2729058"/>
          </a:xfrm>
          <a:prstGeom prst="rect">
            <a:avLst/>
          </a:prstGeom>
          <a:noFill/>
        </p:spPr>
      </p:pic>
    </p:spTree>
    <p:extLst>
      <p:ext uri="{BB962C8B-B14F-4D97-AF65-F5344CB8AC3E}">
        <p14:creationId xmlns:p14="http://schemas.microsoft.com/office/powerpoint/2010/main" val="402463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Πίνακες-σχέσεις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dirty="0"/>
          </a:p>
        </p:txBody>
      </p:sp>
      <p:sp>
        <p:nvSpPr>
          <p:cNvPr id="8" name="3 - Θέση περιεχομένου"/>
          <p:cNvSpPr txBox="1">
            <a:spLocks/>
          </p:cNvSpPr>
          <p:nvPr/>
        </p:nvSpPr>
        <p:spPr>
          <a:xfrm>
            <a:off x="755576" y="1229063"/>
            <a:ext cx="3419856" cy="4067896"/>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Μια σχέση μοιάζει με ένα δισδιάστατο πίνακα και έχει τα ακόλουθα χαρακτηριστικά:</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Όνομα. Το όνομα της σχέσης πρέπει να είναι μοναδικό μεταξύ των άλλων σχέσεων.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Ιδιότητες (attributes). Κάθε στήλη μιας σχέσης ονομάζεται ιδιότητα. Κάθε ιδιότητα μιας σχέσης πρέπει να έχει ένα ξεχωριστό όνομα σε σχέση με τις άλλες ιδιότητες της σχέσης.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Πλειάδες (tuples). Κάθε γραμμή μιας σχέσης λέγεται πλειάδα. Ο συνολικός αριθμός των πλειάδων μιας σχέσης λέγεται πληθικότητα (cardinality) της σχέσης.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9" name="Picture 5"/>
          <p:cNvPicPr>
            <a:picLocks noChangeAspect="1" noChangeArrowheads="1"/>
          </p:cNvPicPr>
          <p:nvPr/>
        </p:nvPicPr>
        <p:blipFill>
          <a:blip r:embed="rId3" cstate="print"/>
          <a:srcRect/>
          <a:stretch>
            <a:fillRect/>
          </a:stretch>
        </p:blipFill>
        <p:spPr>
          <a:xfrm>
            <a:off x="4358185" y="1696559"/>
            <a:ext cx="3938281" cy="2260431"/>
          </a:xfrm>
          <a:prstGeom prst="rect">
            <a:avLst/>
          </a:prstGeom>
          <a:noFill/>
        </p:spPr>
      </p:pic>
    </p:spTree>
    <p:extLst>
      <p:ext uri="{BB962C8B-B14F-4D97-AF65-F5344CB8AC3E}">
        <p14:creationId xmlns:p14="http://schemas.microsoft.com/office/powerpoint/2010/main" val="3427228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σε σχέσεις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Σε μια βάση δεδομένων μπορούν να οριστούν διάφορες λειτουργίες για την δημιουργία νέων σχέσεων από τις υπάρχουσες, όπως οι παρακάτω:</a:t>
            </a:r>
          </a:p>
          <a:p>
            <a:pPr marL="640080" lvl="1" indent="-274320">
              <a:spcBef>
                <a:spcPct val="20000"/>
              </a:spcBef>
              <a:buClr>
                <a:srgbClr val="94C600"/>
              </a:buClr>
              <a:buSzPct val="76000"/>
              <a:buFont typeface="Wingdings 2" pitchFamily="18" charset="2"/>
              <a:buChar char=""/>
            </a:pPr>
            <a:r>
              <a:rPr lang="el-GR" sz="1900" dirty="0">
                <a:solidFill>
                  <a:srgbClr val="3E3D2D"/>
                </a:solidFill>
              </a:rPr>
              <a:t>Εισαγωγή (</a:t>
            </a:r>
            <a:r>
              <a:rPr lang="el-GR" sz="1900" dirty="0" err="1">
                <a:solidFill>
                  <a:srgbClr val="3E3D2D"/>
                </a:solidFill>
              </a:rPr>
              <a:t>insert</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Διαγραφή (</a:t>
            </a:r>
            <a:r>
              <a:rPr lang="el-GR" sz="1900" dirty="0" err="1">
                <a:solidFill>
                  <a:srgbClr val="3E3D2D"/>
                </a:solidFill>
              </a:rPr>
              <a:t>delete</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Ενημέρωση (</a:t>
            </a:r>
            <a:r>
              <a:rPr lang="el-GR" sz="1900" dirty="0" err="1">
                <a:solidFill>
                  <a:srgbClr val="3E3D2D"/>
                </a:solidFill>
              </a:rPr>
              <a:t>update</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Επιλογή (</a:t>
            </a:r>
            <a:r>
              <a:rPr lang="el-GR" sz="1900" dirty="0" err="1">
                <a:solidFill>
                  <a:srgbClr val="3E3D2D"/>
                </a:solidFill>
              </a:rPr>
              <a:t>select</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Προβολή (</a:t>
            </a:r>
            <a:r>
              <a:rPr lang="el-GR" sz="1900" dirty="0" err="1">
                <a:solidFill>
                  <a:srgbClr val="3E3D2D"/>
                </a:solidFill>
              </a:rPr>
              <a:t>project</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Σύνδεση (</a:t>
            </a:r>
            <a:r>
              <a:rPr lang="el-GR" sz="1900" dirty="0" err="1">
                <a:solidFill>
                  <a:srgbClr val="3E3D2D"/>
                </a:solidFill>
              </a:rPr>
              <a:t>join</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Ένωση (</a:t>
            </a:r>
            <a:r>
              <a:rPr lang="el-GR" sz="1900" dirty="0" err="1">
                <a:solidFill>
                  <a:srgbClr val="3E3D2D"/>
                </a:solidFill>
              </a:rPr>
              <a:t>union</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Τομή (</a:t>
            </a:r>
            <a:r>
              <a:rPr lang="el-GR" sz="1900" dirty="0" err="1">
                <a:solidFill>
                  <a:srgbClr val="3E3D2D"/>
                </a:solidFill>
              </a:rPr>
              <a:t>intersection</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Διαφορά (</a:t>
            </a:r>
            <a:r>
              <a:rPr lang="el-GR" sz="1900" dirty="0" err="1">
                <a:solidFill>
                  <a:srgbClr val="3E3D2D"/>
                </a:solidFill>
              </a:rPr>
              <a:t>difference</a:t>
            </a:r>
            <a:r>
              <a:rPr lang="el-GR" sz="1900" dirty="0">
                <a:solidFill>
                  <a:srgbClr val="3E3D2D"/>
                </a:solidFill>
              </a:rPr>
              <a:t>)</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54</a:t>
            </a:fld>
            <a:endParaRPr lang="el-GR" dirty="0"/>
          </a:p>
        </p:txBody>
      </p:sp>
    </p:spTree>
    <p:extLst>
      <p:ext uri="{BB962C8B-B14F-4D97-AF65-F5344CB8AC3E}">
        <p14:creationId xmlns:p14="http://schemas.microsoft.com/office/powerpoint/2010/main" val="1286028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a:xfrm>
            <a:off x="437785" y="1300518"/>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Η λειτουργία της εισαγωγής είναι μονομελής (δηλαδή εφαρμόζεται σε μια μόνο σχέση κάθε φορά)</a:t>
            </a:r>
          </a:p>
          <a:p>
            <a:pPr lvl="0" indent="-274320">
              <a:spcBef>
                <a:spcPct val="20000"/>
              </a:spcBef>
              <a:buClr>
                <a:srgbClr val="94C600"/>
              </a:buClr>
              <a:buSzPct val="76000"/>
              <a:buFont typeface="Wingdings 2" pitchFamily="18" charset="2"/>
              <a:buChar char=""/>
            </a:pPr>
            <a:r>
              <a:rPr lang="el-GR" sz="2400" dirty="0">
                <a:solidFill>
                  <a:srgbClr val="3E3D2D"/>
                </a:solidFill>
              </a:rPr>
              <a:t>Με την λειτουργία της εισαγωγής μια νέα πλειάδα προστίθεται σε μια σχέση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pic>
        <p:nvPicPr>
          <p:cNvPr id="5" name="Picture 6"/>
          <p:cNvPicPr>
            <a:picLocks noChangeAspect="1" noChangeArrowheads="1"/>
          </p:cNvPicPr>
          <p:nvPr/>
        </p:nvPicPr>
        <p:blipFill>
          <a:blip r:embed="rId3" cstate="print"/>
          <a:srcRect/>
          <a:stretch>
            <a:fillRect/>
          </a:stretch>
        </p:blipFill>
        <p:spPr>
          <a:xfrm>
            <a:off x="3966279" y="2209428"/>
            <a:ext cx="5028601" cy="1152128"/>
          </a:xfrm>
          <a:prstGeom prst="rect">
            <a:avLst/>
          </a:prstGeom>
          <a:noFill/>
        </p:spPr>
      </p:pic>
    </p:spTree>
    <p:extLst>
      <p:ext uri="{BB962C8B-B14F-4D97-AF65-F5344CB8AC3E}">
        <p14:creationId xmlns:p14="http://schemas.microsoft.com/office/powerpoint/2010/main" val="28326538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Διαγραφή</a:t>
            </a:r>
          </a:p>
        </p:txBody>
      </p:sp>
      <p:sp>
        <p:nvSpPr>
          <p:cNvPr id="3" name="Θέση περιεχομένου 2"/>
          <p:cNvSpPr>
            <a:spLocks noGrp="1"/>
          </p:cNvSpPr>
          <p:nvPr>
            <p:ph idx="1"/>
          </p:nvPr>
        </p:nvSpPr>
        <p:spPr>
          <a:xfrm>
            <a:off x="437785" y="1300518"/>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Η λειτουργία της διαγραφής είναι μονομελής.</a:t>
            </a:r>
          </a:p>
          <a:p>
            <a:pPr lvl="0" indent="-274320">
              <a:spcBef>
                <a:spcPct val="20000"/>
              </a:spcBef>
              <a:buClr>
                <a:srgbClr val="94C600"/>
              </a:buClr>
              <a:buSzPct val="76000"/>
              <a:buFont typeface="Wingdings 2" pitchFamily="18" charset="2"/>
              <a:buChar char=""/>
            </a:pPr>
            <a:r>
              <a:rPr lang="el-GR" sz="2400" dirty="0">
                <a:solidFill>
                  <a:srgbClr val="3E3D2D"/>
                </a:solidFill>
              </a:rPr>
              <a:t>Με την λειτουργία της διαγραφής μια πλειάδα αφαιρείται από μια σχέση.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pic>
        <p:nvPicPr>
          <p:cNvPr id="6" name="Picture 6"/>
          <p:cNvPicPr>
            <a:picLocks noChangeAspect="1" noChangeArrowheads="1"/>
          </p:cNvPicPr>
          <p:nvPr/>
        </p:nvPicPr>
        <p:blipFill>
          <a:blip r:embed="rId3" cstate="print"/>
          <a:srcRect/>
          <a:stretch>
            <a:fillRect/>
          </a:stretch>
        </p:blipFill>
        <p:spPr>
          <a:xfrm>
            <a:off x="3975659" y="2022591"/>
            <a:ext cx="4954410" cy="1224136"/>
          </a:xfrm>
          <a:prstGeom prst="rect">
            <a:avLst/>
          </a:prstGeom>
          <a:noFill/>
        </p:spPr>
      </p:pic>
    </p:spTree>
    <p:extLst>
      <p:ext uri="{BB962C8B-B14F-4D97-AF65-F5344CB8AC3E}">
        <p14:creationId xmlns:p14="http://schemas.microsoft.com/office/powerpoint/2010/main" val="3621950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Ενημέρωση</a:t>
            </a:r>
          </a:p>
        </p:txBody>
      </p:sp>
      <p:sp>
        <p:nvSpPr>
          <p:cNvPr id="3" name="Θέση περιεχομένου 2"/>
          <p:cNvSpPr>
            <a:spLocks noGrp="1"/>
          </p:cNvSpPr>
          <p:nvPr>
            <p:ph idx="1"/>
          </p:nvPr>
        </p:nvSpPr>
        <p:spPr>
          <a:xfrm>
            <a:off x="437785" y="1300518"/>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2200" dirty="0">
                <a:solidFill>
                  <a:srgbClr val="3E3D2D"/>
                </a:solidFill>
              </a:rPr>
              <a:t>Η λειτουργία της ενημέρωσης είναι μονομελής.</a:t>
            </a:r>
          </a:p>
          <a:p>
            <a:pPr lvl="0" indent="-274320">
              <a:spcBef>
                <a:spcPct val="20000"/>
              </a:spcBef>
              <a:buClr>
                <a:srgbClr val="94C600"/>
              </a:buClr>
              <a:buSzPct val="76000"/>
              <a:buFont typeface="Wingdings 2" pitchFamily="18" charset="2"/>
              <a:buChar char=""/>
            </a:pPr>
            <a:r>
              <a:rPr lang="el-GR" sz="2200" dirty="0">
                <a:solidFill>
                  <a:srgbClr val="3E3D2D"/>
                </a:solidFill>
              </a:rPr>
              <a:t>Με την λειτουργία της ενημέρωσης αλλάζει η τιμή των ιδιοτήτων μιας πλειάδας.</a:t>
            </a:r>
          </a:p>
          <a:p>
            <a:pPr lvl="0" indent="-274320">
              <a:spcBef>
                <a:spcPct val="20000"/>
              </a:spcBef>
              <a:buClr>
                <a:srgbClr val="94C600"/>
              </a:buClr>
              <a:buSzPct val="76000"/>
              <a:buFont typeface="Wingdings 2" pitchFamily="18" charset="2"/>
              <a:buChar char=""/>
            </a:pPr>
            <a:r>
              <a:rPr lang="el-GR" sz="2200" dirty="0">
                <a:solidFill>
                  <a:srgbClr val="3E3D2D"/>
                </a:solidFill>
              </a:rPr>
              <a:t>Στο παράδειγμα η πλειάδα του μαθήματος </a:t>
            </a:r>
            <a:r>
              <a:rPr lang="en-US" sz="2200" dirty="0">
                <a:solidFill>
                  <a:srgbClr val="3E3D2D"/>
                </a:solidFill>
              </a:rPr>
              <a:t>CIS51 </a:t>
            </a:r>
            <a:r>
              <a:rPr lang="el-GR" sz="2200" dirty="0">
                <a:solidFill>
                  <a:srgbClr val="3E3D2D"/>
                </a:solidFill>
              </a:rPr>
              <a:t>ενημερώνεται στην ιδιότητα </a:t>
            </a:r>
            <a:r>
              <a:rPr lang="en-US" sz="2200" dirty="0">
                <a:solidFill>
                  <a:srgbClr val="3E3D2D"/>
                </a:solidFill>
              </a:rPr>
              <a:t>Unit </a:t>
            </a:r>
            <a:r>
              <a:rPr lang="el-GR" sz="2200" dirty="0">
                <a:solidFill>
                  <a:srgbClr val="3E3D2D"/>
                </a:solidFill>
              </a:rPr>
              <a:t>από 5 σε 6.</a:t>
            </a:r>
          </a:p>
          <a:p>
            <a:pPr lvl="0" indent="-274320">
              <a:spcBef>
                <a:spcPct val="20000"/>
              </a:spcBef>
              <a:buClr>
                <a:srgbClr val="94C600"/>
              </a:buClr>
              <a:buSzPct val="76000"/>
              <a:buFont typeface="Wingdings 2" pitchFamily="18" charset="2"/>
              <a:buChar char=""/>
            </a:pPr>
            <a:endParaRPr lang="el-GR" sz="22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pic>
        <p:nvPicPr>
          <p:cNvPr id="7" name="Picture 6"/>
          <p:cNvPicPr>
            <a:picLocks noChangeAspect="1" noChangeArrowheads="1"/>
          </p:cNvPicPr>
          <p:nvPr/>
        </p:nvPicPr>
        <p:blipFill>
          <a:blip r:embed="rId3" cstate="print"/>
          <a:srcRect/>
          <a:stretch>
            <a:fillRect/>
          </a:stretch>
        </p:blipFill>
        <p:spPr>
          <a:xfrm>
            <a:off x="3995936" y="2353444"/>
            <a:ext cx="5013994" cy="1261301"/>
          </a:xfrm>
          <a:prstGeom prst="rect">
            <a:avLst/>
          </a:prstGeom>
          <a:noFill/>
        </p:spPr>
      </p:pic>
    </p:spTree>
    <p:extLst>
      <p:ext uri="{BB962C8B-B14F-4D97-AF65-F5344CB8AC3E}">
        <p14:creationId xmlns:p14="http://schemas.microsoft.com/office/powerpoint/2010/main" val="2008546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Επιλογή</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λειτουργία της επιλογής είναι μονομελής </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λειτουργία της επιλογής εφαρμόζεται σε μια σχέση και προκύπτει μια νέα σχέση.</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σχέση που προκύπτει έχει ένα σύνολο πλειάδων που είναι υποσύνολο του αντίστοιχου της αρχικής σχέσης.</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επιλογή των πλειάδων γίνεται με βάση κάποια κριτήρια.</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Το πλήθος των ιδιοτήτων παραμένει το ίδιο στην αρχική και στην </a:t>
            </a:r>
            <a:r>
              <a:rPr lang="el-GR" sz="1900" dirty="0" err="1">
                <a:solidFill>
                  <a:srgbClr val="3E3D2D"/>
                </a:solidFill>
              </a:rPr>
              <a:t>προκύπτουσα</a:t>
            </a:r>
            <a:r>
              <a:rPr lang="el-GR" sz="1900" dirty="0">
                <a:solidFill>
                  <a:srgbClr val="3E3D2D"/>
                </a:solidFill>
              </a:rPr>
              <a:t> σχέση.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pic>
        <p:nvPicPr>
          <p:cNvPr id="6" name="Picture 6"/>
          <p:cNvPicPr>
            <a:picLocks noChangeAspect="1" noChangeArrowheads="1"/>
          </p:cNvPicPr>
          <p:nvPr/>
        </p:nvPicPr>
        <p:blipFill>
          <a:blip r:embed="rId3" cstate="print"/>
          <a:srcRect/>
          <a:stretch>
            <a:fillRect/>
          </a:stretch>
        </p:blipFill>
        <p:spPr>
          <a:xfrm>
            <a:off x="3851920" y="2428875"/>
            <a:ext cx="5134101" cy="1296144"/>
          </a:xfrm>
          <a:prstGeom prst="rect">
            <a:avLst/>
          </a:prstGeom>
          <a:noFill/>
        </p:spPr>
      </p:pic>
    </p:spTree>
    <p:extLst>
      <p:ext uri="{BB962C8B-B14F-4D97-AF65-F5344CB8AC3E}">
        <p14:creationId xmlns:p14="http://schemas.microsoft.com/office/powerpoint/2010/main" val="4169028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Σύνδεση</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σύνδεσης είναι διμελής</a:t>
            </a:r>
          </a:p>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σύνδεσης εφαρμόζεται σε δύο σχέσεις τις οποίες συνδυάζει με βάση κάποιες </a:t>
            </a:r>
            <a:r>
              <a:rPr lang="el-GR" sz="1600" b="1" dirty="0">
                <a:solidFill>
                  <a:srgbClr val="3E3D2D"/>
                </a:solidFill>
              </a:rPr>
              <a:t>κοινές ιδιότητες</a:t>
            </a:r>
            <a:r>
              <a:rPr lang="el-GR" sz="1600" dirty="0">
                <a:solidFill>
                  <a:srgbClr val="3E3D2D"/>
                </a:solidFill>
              </a:rPr>
              <a:t> και παράγει μια νέα σχέση η οποία περιέχει συνδυασμό των ιδιοτήτων από τους δύο πίνακες</a:t>
            </a:r>
          </a:p>
          <a:p>
            <a:pPr lvl="0" indent="-274320">
              <a:spcBef>
                <a:spcPct val="20000"/>
              </a:spcBef>
              <a:buClr>
                <a:srgbClr val="94C600"/>
              </a:buClr>
              <a:buSzPct val="76000"/>
              <a:buFont typeface="Wingdings 2" pitchFamily="18" charset="2"/>
              <a:buChar char=""/>
            </a:pPr>
            <a:r>
              <a:rPr lang="el-GR" sz="1600" dirty="0">
                <a:solidFill>
                  <a:srgbClr val="3E3D2D"/>
                </a:solidFill>
              </a:rPr>
              <a:t>Στο παράδειγμα η σχέση COURSES (μαθήματα) συνδυάζεται με την σχέση TAUGHT_BY (διδάσκοντες) για την δημιουργία μιας σχέσης που περιέχει πλήρεις πληροφορίες σχετικά με τα μαθήματα (δηλαδή η νέα σχέση περιέχει και τα ονόματα των καθηγητών που διδάσκουν)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pic>
        <p:nvPicPr>
          <p:cNvPr id="7" name="Picture 6"/>
          <p:cNvPicPr>
            <a:picLocks noChangeAspect="1" noChangeArrowheads="1"/>
          </p:cNvPicPr>
          <p:nvPr/>
        </p:nvPicPr>
        <p:blipFill>
          <a:blip r:embed="rId3" cstate="print"/>
          <a:srcRect/>
          <a:stretch>
            <a:fillRect/>
          </a:stretch>
        </p:blipFill>
        <p:spPr>
          <a:xfrm>
            <a:off x="4182128" y="1921396"/>
            <a:ext cx="4742143" cy="2304256"/>
          </a:xfrm>
          <a:prstGeom prst="rect">
            <a:avLst/>
          </a:prstGeom>
          <a:noFill/>
        </p:spPr>
      </p:pic>
    </p:spTree>
    <p:extLst>
      <p:ext uri="{BB962C8B-B14F-4D97-AF65-F5344CB8AC3E}">
        <p14:creationId xmlns:p14="http://schemas.microsoft.com/office/powerpoint/2010/main" val="1363629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Λειτουργικό Σύστημα </a:t>
            </a:r>
            <a:r>
              <a:rPr lang="el-GR" dirty="0" smtClean="0"/>
              <a:t/>
            </a:r>
            <a:br>
              <a:rPr lang="el-GR" dirty="0" smtClean="0"/>
            </a:br>
            <a:r>
              <a:rPr lang="el-GR" dirty="0" smtClean="0"/>
              <a:t>(</a:t>
            </a:r>
            <a:r>
              <a:rPr lang="en-US" dirty="0"/>
              <a:t>Operating System</a:t>
            </a:r>
            <a:r>
              <a:rPr lang="el-GR" dirty="0"/>
              <a:t>)</a:t>
            </a:r>
          </a:p>
        </p:txBody>
      </p:sp>
      <p:sp>
        <p:nvSpPr>
          <p:cNvPr id="3" name="Θέση περιεχομένου 2"/>
          <p:cNvSpPr>
            <a:spLocks noGrp="1"/>
          </p:cNvSpPr>
          <p:nvPr>
            <p:ph idx="1"/>
          </p:nvPr>
        </p:nvSpPr>
        <p:spPr>
          <a:xfrm>
            <a:off x="437785" y="1452968"/>
            <a:ext cx="406220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000" b="1" dirty="0">
                <a:solidFill>
                  <a:srgbClr val="3E3D2D"/>
                </a:solidFill>
              </a:rPr>
              <a:t>Λειτουργικό Σύστημα (ΛΣ) </a:t>
            </a:r>
            <a:r>
              <a:rPr lang="el-GR" sz="2000" dirty="0">
                <a:solidFill>
                  <a:srgbClr val="3E3D2D"/>
                </a:solidFill>
              </a:rPr>
              <a:t>είναι ένα σύνολο προγραμμάτων που διευκολύνει την εκτέλεση άλλων προγραμμάτων που επιθυμούν να χρησιμοποιήσουν τους πόρους του υπολογιστή. Επιτρέπει την διασύνδεση μεταξύ του χρήστη και του υλικού του υπολογιστή και ελέγχει την λειτουργία του υπολογιστή συνολικά.</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pic>
        <p:nvPicPr>
          <p:cNvPr id="5" name="Picture 2" descr="Αρχείο:Operating system placement-e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08104" y="1448175"/>
            <a:ext cx="2362200" cy="3494087"/>
          </a:xfrm>
          <a:prstGeom prst="rect">
            <a:avLst/>
          </a:prstGeom>
        </p:spPr>
      </p:pic>
    </p:spTree>
    <p:extLst>
      <p:ext uri="{BB962C8B-B14F-4D97-AF65-F5344CB8AC3E}">
        <p14:creationId xmlns:p14="http://schemas.microsoft.com/office/powerpoint/2010/main" val="17356349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Ένωση</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ένωσης είναι διμελής.</a:t>
            </a:r>
          </a:p>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ένωσης εφαρμόζεται σε δύο σχέσεις οι οποίες πρέπει να έχουν τις ίδιες ιδιότητες και προκύπτει μια νέα σχέση με πλειάδες την ένωση των πλειάδων από τις δύο σχέσεις.</a:t>
            </a:r>
          </a:p>
          <a:p>
            <a:pPr lvl="0" indent="-274320">
              <a:spcBef>
                <a:spcPct val="20000"/>
              </a:spcBef>
              <a:buClr>
                <a:srgbClr val="94C600"/>
              </a:buClr>
              <a:buSzPct val="76000"/>
              <a:buFont typeface="Wingdings 2" pitchFamily="18" charset="2"/>
              <a:buChar char=""/>
            </a:pPr>
            <a:r>
              <a:rPr lang="el-GR" sz="1600" dirty="0">
                <a:solidFill>
                  <a:srgbClr val="3E3D2D"/>
                </a:solidFill>
              </a:rPr>
              <a:t>Στο παράδειγμα η σχέση CIS15-Roster συνενώνεται με την σχέση CIS52-Roster για την δημιουργία μιας νέας σχέσης που περιέχει όλους τους σπουδαστές και των δύο τμημάτων χωρίς να υπάρχουν διπλότυπα.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pic>
        <p:nvPicPr>
          <p:cNvPr id="6" name="Picture 6"/>
          <p:cNvPicPr>
            <a:picLocks noChangeAspect="1" noChangeArrowheads="1"/>
          </p:cNvPicPr>
          <p:nvPr/>
        </p:nvPicPr>
        <p:blipFill>
          <a:blip r:embed="rId3" cstate="print"/>
          <a:srcRect/>
          <a:stretch>
            <a:fillRect/>
          </a:stretch>
        </p:blipFill>
        <p:spPr>
          <a:xfrm>
            <a:off x="3999313" y="1849388"/>
            <a:ext cx="4689419" cy="1944216"/>
          </a:xfrm>
          <a:prstGeom prst="rect">
            <a:avLst/>
          </a:prstGeom>
          <a:noFill/>
        </p:spPr>
      </p:pic>
    </p:spTree>
    <p:extLst>
      <p:ext uri="{BB962C8B-B14F-4D97-AF65-F5344CB8AC3E}">
        <p14:creationId xmlns:p14="http://schemas.microsoft.com/office/powerpoint/2010/main" val="16012306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Τομή</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800" dirty="0">
                <a:solidFill>
                  <a:srgbClr val="3E3D2D"/>
                </a:solidFill>
              </a:rPr>
              <a:t>Η λειτουργία της τομής είναι διμελής.</a:t>
            </a:r>
          </a:p>
          <a:p>
            <a:pPr lvl="0" indent="-274320">
              <a:spcBef>
                <a:spcPct val="20000"/>
              </a:spcBef>
              <a:buClr>
                <a:srgbClr val="94C600"/>
              </a:buClr>
              <a:buSzPct val="76000"/>
              <a:buFont typeface="Wingdings 2" pitchFamily="18" charset="2"/>
              <a:buChar char=""/>
            </a:pPr>
            <a:r>
              <a:rPr lang="el-GR" sz="1800" dirty="0">
                <a:solidFill>
                  <a:srgbClr val="3E3D2D"/>
                </a:solidFill>
              </a:rPr>
              <a:t>Η λειτουργία της τομής εφαρμόζεται σε δύο σχέσεις οι οποίες πρέπει να έχουν τις ίδιες ιδιότητες και προκύπτει μια νέα σχέση με πλειάδες την τομή των πλειάδων από τις δύο σχέσεις.</a:t>
            </a:r>
          </a:p>
          <a:p>
            <a:pPr lvl="0" indent="-274320">
              <a:spcBef>
                <a:spcPct val="20000"/>
              </a:spcBef>
              <a:buClr>
                <a:srgbClr val="94C600"/>
              </a:buClr>
              <a:buSzPct val="76000"/>
              <a:buFont typeface="Wingdings 2" pitchFamily="18" charset="2"/>
              <a:buChar char=""/>
            </a:pPr>
            <a:r>
              <a:rPr lang="el-GR" sz="1800" dirty="0">
                <a:solidFill>
                  <a:srgbClr val="3E3D2D"/>
                </a:solidFill>
              </a:rPr>
              <a:t>Στο παράδειγμα γίνεται τομή της σχέση CIS15-Roster με την σχέση CIS52-Roster για την δημιουργία μιας νέας σχέσης που περιέχει τους σπουδαστές που βρίσκονται και στα δύο τμήματα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61</a:t>
            </a:fld>
            <a:endParaRPr lang="el-GR" dirty="0"/>
          </a:p>
        </p:txBody>
      </p:sp>
      <p:pic>
        <p:nvPicPr>
          <p:cNvPr id="7" name="Picture 6"/>
          <p:cNvPicPr>
            <a:picLocks noChangeAspect="1" noChangeArrowheads="1"/>
          </p:cNvPicPr>
          <p:nvPr/>
        </p:nvPicPr>
        <p:blipFill>
          <a:blip r:embed="rId3" cstate="print"/>
          <a:srcRect/>
          <a:stretch>
            <a:fillRect/>
          </a:stretch>
        </p:blipFill>
        <p:spPr>
          <a:xfrm>
            <a:off x="4139951" y="1993404"/>
            <a:ext cx="4863101" cy="2016224"/>
          </a:xfrm>
          <a:prstGeom prst="rect">
            <a:avLst/>
          </a:prstGeom>
          <a:noFill/>
        </p:spPr>
      </p:pic>
    </p:spTree>
    <p:extLst>
      <p:ext uri="{BB962C8B-B14F-4D97-AF65-F5344CB8AC3E}">
        <p14:creationId xmlns:p14="http://schemas.microsoft.com/office/powerpoint/2010/main" val="2389455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Διαφορά</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τομής είναι διμελής.</a:t>
            </a:r>
          </a:p>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τομής εφαρμόζεται σε δύο σχέσεις οι οποίες πρέπει να έχουν τις ίδιες ιδιότητες και προκύπτει μια νέα σχέση με τις πλειάδες που υπάρχουν στην πρώτη σχέση αλλά όχι στην </a:t>
            </a:r>
            <a:r>
              <a:rPr lang="el-GR" sz="1600" dirty="0" err="1">
                <a:solidFill>
                  <a:srgbClr val="3E3D2D"/>
                </a:solidFill>
              </a:rPr>
              <a:t>δέυτερη</a:t>
            </a:r>
            <a:r>
              <a:rPr lang="el-GR" sz="1600" dirty="0">
                <a:solidFill>
                  <a:srgbClr val="3E3D2D"/>
                </a:solidFill>
              </a:rPr>
              <a:t>.</a:t>
            </a:r>
          </a:p>
          <a:p>
            <a:pPr lvl="0" indent="-274320">
              <a:spcBef>
                <a:spcPct val="20000"/>
              </a:spcBef>
              <a:buClr>
                <a:srgbClr val="94C600"/>
              </a:buClr>
              <a:buSzPct val="76000"/>
              <a:buFont typeface="Wingdings 2" pitchFamily="18" charset="2"/>
              <a:buChar char=""/>
            </a:pPr>
            <a:r>
              <a:rPr lang="el-GR" sz="1600" dirty="0">
                <a:solidFill>
                  <a:srgbClr val="3E3D2D"/>
                </a:solidFill>
              </a:rPr>
              <a:t>Στο παράδειγμα γίνεται η διαφορά ανάμεσα στην σχέση CIS15-Roster και την σχέση CIS52-Roster για την δημιουργία μιας νέας σχέσης που περιέχει τους σπουδαστές που βρίσκονται στο τμήμα CIS15-Roster αλλά όχι και στο τμήμα CIS52-Roster.</a:t>
            </a:r>
          </a:p>
          <a:p>
            <a:pPr lvl="0" indent="-274320">
              <a:spcBef>
                <a:spcPct val="20000"/>
              </a:spcBef>
              <a:buClr>
                <a:srgbClr val="94C600"/>
              </a:buClr>
              <a:buSzPct val="76000"/>
              <a:buFont typeface="Wingdings 2" pitchFamily="18" charset="2"/>
              <a:buChar char=""/>
            </a:pPr>
            <a:endParaRPr lang="el-GR" sz="1500" dirty="0">
              <a:solidFill>
                <a:srgbClr val="3E3D2D"/>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62</a:t>
            </a:fld>
            <a:endParaRPr lang="el-GR" dirty="0"/>
          </a:p>
        </p:txBody>
      </p:sp>
      <p:pic>
        <p:nvPicPr>
          <p:cNvPr id="6" name="Picture 6"/>
          <p:cNvPicPr>
            <a:picLocks noChangeAspect="1" noChangeArrowheads="1"/>
          </p:cNvPicPr>
          <p:nvPr/>
        </p:nvPicPr>
        <p:blipFill>
          <a:blip r:embed="rId3" cstate="print"/>
          <a:srcRect/>
          <a:stretch>
            <a:fillRect/>
          </a:stretch>
        </p:blipFill>
        <p:spPr>
          <a:xfrm>
            <a:off x="3995936" y="1921396"/>
            <a:ext cx="4871588" cy="2016224"/>
          </a:xfrm>
          <a:prstGeom prst="rect">
            <a:avLst/>
          </a:prstGeom>
          <a:noFill/>
        </p:spPr>
      </p:pic>
    </p:spTree>
    <p:extLst>
      <p:ext uri="{BB962C8B-B14F-4D97-AF65-F5344CB8AC3E}">
        <p14:creationId xmlns:p14="http://schemas.microsoft.com/office/powerpoint/2010/main" val="2124687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28309312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64</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65</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66</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Εισαγωγή στην επιστήμη των υπολογιστών (Μέρος Γ)</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Διαδεδομένα ΛΣ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6" name="3 - Θέση περιεχομένου"/>
          <p:cNvSpPr>
            <a:spLocks noGrp="1"/>
          </p:cNvSpPr>
          <p:nvPr>
            <p:ph sz="quarter" idx="4294967295"/>
          </p:nvPr>
        </p:nvSpPr>
        <p:spPr>
          <a:xfrm>
            <a:off x="969963" y="1267487"/>
            <a:ext cx="3419475" cy="3494087"/>
          </a:xfrm>
          <a:prstGeom prst="rect">
            <a:avLst/>
          </a:prstGeom>
        </p:spPr>
        <p:txBody>
          <a:bodyPr rtlCol="0">
            <a:normAutofit fontScale="70000" lnSpcReduction="20000"/>
          </a:bodyPr>
          <a:lstStyle/>
          <a:p>
            <a:pPr indent="-274320" fontAlgn="auto">
              <a:spcAft>
                <a:spcPts val="0"/>
              </a:spcAft>
              <a:defRPr/>
            </a:pPr>
            <a:r>
              <a:rPr lang="en-US" dirty="0" smtClean="0"/>
              <a:t>Windows</a:t>
            </a:r>
          </a:p>
          <a:p>
            <a:pPr marL="640080" lvl="1" indent="-274320" fontAlgn="auto">
              <a:spcAft>
                <a:spcPts val="0"/>
              </a:spcAft>
              <a:defRPr/>
            </a:pPr>
            <a:r>
              <a:rPr lang="en-US" dirty="0" smtClean="0"/>
              <a:t>Windows 2003</a:t>
            </a:r>
          </a:p>
          <a:p>
            <a:pPr marL="640080" lvl="1" indent="-274320" fontAlgn="auto">
              <a:spcAft>
                <a:spcPts val="0"/>
              </a:spcAft>
              <a:defRPr/>
            </a:pPr>
            <a:r>
              <a:rPr lang="en-US" dirty="0" smtClean="0"/>
              <a:t>Windows XP</a:t>
            </a:r>
          </a:p>
          <a:p>
            <a:pPr marL="640080" lvl="1" indent="-274320" fontAlgn="auto">
              <a:spcAft>
                <a:spcPts val="0"/>
              </a:spcAft>
              <a:defRPr/>
            </a:pPr>
            <a:r>
              <a:rPr lang="en-US" dirty="0" smtClean="0"/>
              <a:t>Windows Vista</a:t>
            </a:r>
          </a:p>
          <a:p>
            <a:pPr marL="640080" lvl="1" indent="-274320" fontAlgn="auto">
              <a:spcAft>
                <a:spcPts val="0"/>
              </a:spcAft>
              <a:defRPr/>
            </a:pPr>
            <a:r>
              <a:rPr lang="en-US" dirty="0" smtClean="0"/>
              <a:t>Windows 7</a:t>
            </a:r>
          </a:p>
          <a:p>
            <a:pPr marL="640080" lvl="1" indent="-274320" fontAlgn="auto">
              <a:spcAft>
                <a:spcPts val="0"/>
              </a:spcAft>
              <a:defRPr/>
            </a:pPr>
            <a:r>
              <a:rPr lang="en-US" dirty="0" smtClean="0"/>
              <a:t>Windows 8</a:t>
            </a:r>
          </a:p>
          <a:p>
            <a:pPr indent="-274320" fontAlgn="auto">
              <a:spcAft>
                <a:spcPts val="0"/>
              </a:spcAft>
              <a:defRPr/>
            </a:pPr>
            <a:r>
              <a:rPr lang="en-US" dirty="0" smtClean="0"/>
              <a:t>Unix</a:t>
            </a:r>
          </a:p>
          <a:p>
            <a:pPr marL="640080" lvl="1" indent="-274320" fontAlgn="auto">
              <a:spcAft>
                <a:spcPts val="0"/>
              </a:spcAft>
              <a:defRPr/>
            </a:pPr>
            <a:r>
              <a:rPr lang="en-US" dirty="0" smtClean="0"/>
              <a:t>Solaris</a:t>
            </a:r>
          </a:p>
          <a:p>
            <a:pPr marL="640080" lvl="1" indent="-274320" fontAlgn="auto">
              <a:spcAft>
                <a:spcPts val="0"/>
              </a:spcAft>
              <a:defRPr/>
            </a:pPr>
            <a:r>
              <a:rPr lang="en-US" dirty="0" smtClean="0"/>
              <a:t>AIX</a:t>
            </a:r>
          </a:p>
          <a:p>
            <a:pPr indent="-274320" fontAlgn="auto">
              <a:spcAft>
                <a:spcPts val="0"/>
              </a:spcAft>
              <a:defRPr/>
            </a:pPr>
            <a:r>
              <a:rPr lang="en-US" dirty="0" smtClean="0"/>
              <a:t>Apple</a:t>
            </a:r>
          </a:p>
          <a:p>
            <a:pPr marL="640080" lvl="1" indent="-274320" fontAlgn="auto">
              <a:spcAft>
                <a:spcPts val="0"/>
              </a:spcAft>
              <a:defRPr/>
            </a:pPr>
            <a:r>
              <a:rPr lang="en-US" dirty="0" smtClean="0"/>
              <a:t>OS X</a:t>
            </a:r>
          </a:p>
          <a:p>
            <a:pPr indent="-274320" fontAlgn="auto">
              <a:spcAft>
                <a:spcPts val="0"/>
              </a:spcAft>
              <a:defRPr/>
            </a:pPr>
            <a:endParaRPr lang="en-US" dirty="0" smtClean="0"/>
          </a:p>
          <a:p>
            <a:pPr marL="640080" lvl="1" indent="-274320" fontAlgn="auto">
              <a:spcAft>
                <a:spcPts val="0"/>
              </a:spcAft>
              <a:defRPr/>
            </a:pPr>
            <a:endParaRPr lang="en-US" dirty="0" smtClean="0"/>
          </a:p>
          <a:p>
            <a:pPr marL="640080" lvl="1" indent="-274320" fontAlgn="auto">
              <a:spcAft>
                <a:spcPts val="0"/>
              </a:spcAft>
              <a:defRPr/>
            </a:pPr>
            <a:endParaRPr lang="el-GR" dirty="0"/>
          </a:p>
        </p:txBody>
      </p:sp>
      <p:sp>
        <p:nvSpPr>
          <p:cNvPr id="7" name="4 - Θέση περιεχομένου"/>
          <p:cNvSpPr>
            <a:spLocks noGrp="1"/>
          </p:cNvSpPr>
          <p:nvPr>
            <p:ph sz="quarter" idx="4294967295"/>
          </p:nvPr>
        </p:nvSpPr>
        <p:spPr>
          <a:xfrm>
            <a:off x="4572000" y="1267487"/>
            <a:ext cx="3419475" cy="3494087"/>
          </a:xfrm>
          <a:prstGeom prst="rect">
            <a:avLst/>
          </a:prstGeom>
        </p:spPr>
        <p:txBody>
          <a:bodyPr rtlCol="0">
            <a:normAutofit fontScale="55000" lnSpcReduction="20000"/>
          </a:bodyPr>
          <a:lstStyle/>
          <a:p>
            <a:pPr indent="-274320" fontAlgn="auto">
              <a:spcAft>
                <a:spcPts val="0"/>
              </a:spcAft>
              <a:defRPr/>
            </a:pPr>
            <a:r>
              <a:rPr lang="en-US" dirty="0" smtClean="0"/>
              <a:t>Linux</a:t>
            </a:r>
          </a:p>
          <a:p>
            <a:pPr marL="640080" lvl="1" indent="-274320" fontAlgn="auto">
              <a:spcAft>
                <a:spcPts val="0"/>
              </a:spcAft>
              <a:defRPr/>
            </a:pPr>
            <a:r>
              <a:rPr lang="en-US" dirty="0" err="1" smtClean="0"/>
              <a:t>Ubuntu</a:t>
            </a:r>
            <a:endParaRPr lang="en-US" dirty="0" smtClean="0"/>
          </a:p>
          <a:p>
            <a:pPr marL="640080" lvl="1" indent="-274320" fontAlgn="auto">
              <a:spcAft>
                <a:spcPts val="0"/>
              </a:spcAft>
              <a:defRPr/>
            </a:pPr>
            <a:r>
              <a:rPr lang="en-US" dirty="0" err="1" smtClean="0"/>
              <a:t>Xubuntu</a:t>
            </a:r>
            <a:endParaRPr lang="en-US" dirty="0" smtClean="0"/>
          </a:p>
          <a:p>
            <a:pPr marL="640080" lvl="1" indent="-274320" fontAlgn="auto">
              <a:spcAft>
                <a:spcPts val="0"/>
              </a:spcAft>
              <a:defRPr/>
            </a:pPr>
            <a:r>
              <a:rPr lang="en-US" dirty="0" smtClean="0"/>
              <a:t>Red Hat</a:t>
            </a:r>
          </a:p>
          <a:p>
            <a:pPr marL="640080" lvl="1" indent="-274320" fontAlgn="auto">
              <a:spcAft>
                <a:spcPts val="0"/>
              </a:spcAft>
              <a:defRPr/>
            </a:pPr>
            <a:r>
              <a:rPr lang="en-US" dirty="0" err="1" smtClean="0"/>
              <a:t>Suse</a:t>
            </a:r>
            <a:endParaRPr lang="en-US" dirty="0" smtClean="0"/>
          </a:p>
          <a:p>
            <a:pPr marL="640080" lvl="1" indent="-274320" fontAlgn="auto">
              <a:spcAft>
                <a:spcPts val="0"/>
              </a:spcAft>
              <a:defRPr/>
            </a:pPr>
            <a:r>
              <a:rPr lang="en-US" dirty="0" err="1" smtClean="0"/>
              <a:t>Debian</a:t>
            </a:r>
            <a:endParaRPr lang="en-US" dirty="0" smtClean="0"/>
          </a:p>
          <a:p>
            <a:pPr marL="640080" lvl="1" indent="-274320" fontAlgn="auto">
              <a:spcAft>
                <a:spcPts val="0"/>
              </a:spcAft>
              <a:defRPr/>
            </a:pPr>
            <a:r>
              <a:rPr lang="en-US" dirty="0" smtClean="0"/>
              <a:t>Scientific Linux</a:t>
            </a:r>
          </a:p>
          <a:p>
            <a:pPr marL="640080" lvl="1" indent="-274320" fontAlgn="auto">
              <a:spcAft>
                <a:spcPts val="0"/>
              </a:spcAft>
              <a:defRPr/>
            </a:pPr>
            <a:r>
              <a:rPr lang="en-US" dirty="0" err="1" smtClean="0"/>
              <a:t>Bodhi</a:t>
            </a:r>
            <a:r>
              <a:rPr lang="en-US" dirty="0" smtClean="0"/>
              <a:t> Linux</a:t>
            </a:r>
          </a:p>
          <a:p>
            <a:pPr marL="640080" lvl="1" indent="-274320" fontAlgn="auto">
              <a:spcAft>
                <a:spcPts val="0"/>
              </a:spcAft>
              <a:defRPr/>
            </a:pPr>
            <a:r>
              <a:rPr lang="en-US" dirty="0" smtClean="0"/>
              <a:t>…</a:t>
            </a:r>
          </a:p>
          <a:p>
            <a:pPr indent="-274320" fontAlgn="auto">
              <a:spcAft>
                <a:spcPts val="0"/>
              </a:spcAft>
              <a:defRPr/>
            </a:pPr>
            <a:r>
              <a:rPr lang="en-US" dirty="0" smtClean="0"/>
              <a:t>FreeBSD</a:t>
            </a:r>
          </a:p>
          <a:p>
            <a:pPr indent="-274320" fontAlgn="auto">
              <a:spcAft>
                <a:spcPts val="0"/>
              </a:spcAft>
              <a:defRPr/>
            </a:pPr>
            <a:r>
              <a:rPr lang="en-US" dirty="0" smtClean="0"/>
              <a:t>PC-BSD</a:t>
            </a:r>
          </a:p>
          <a:p>
            <a:pPr indent="-274320" fontAlgn="auto">
              <a:spcAft>
                <a:spcPts val="0"/>
              </a:spcAft>
              <a:defRPr/>
            </a:pPr>
            <a:r>
              <a:rPr lang="en-US" dirty="0" smtClean="0"/>
              <a:t>Haiku</a:t>
            </a:r>
            <a:endParaRPr lang="el-GR" dirty="0" smtClean="0"/>
          </a:p>
          <a:p>
            <a:pPr indent="-274320" fontAlgn="auto">
              <a:spcAft>
                <a:spcPts val="0"/>
              </a:spcAft>
              <a:defRPr/>
            </a:pPr>
            <a:r>
              <a:rPr lang="en-US" dirty="0" err="1" smtClean="0"/>
              <a:t>FreeDos</a:t>
            </a:r>
            <a:endParaRPr lang="el-GR" dirty="0"/>
          </a:p>
        </p:txBody>
      </p:sp>
      <p:pic>
        <p:nvPicPr>
          <p:cNvPr id="8" name="Picture 4" descr="http://upload.wikimedia.org/wikipedia/el/thumb/b/b9/MacOS_original_logo.svg/220px-MacOS_original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3391562"/>
            <a:ext cx="20955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Tu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1446874"/>
            <a:ext cx="9112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SD-daemon-rend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538" y="3462999"/>
            <a:ext cx="9032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icrosoft_Windows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75" y="1951699"/>
            <a:ext cx="1152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95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Επιφάνεια εργασίας του </a:t>
            </a:r>
            <a:r>
              <a:rPr lang="en-US" dirty="0"/>
              <a:t>Macintosh </a:t>
            </a:r>
            <a:r>
              <a:rPr lang="el-GR" dirty="0"/>
              <a:t>το 1984</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6" name="Picture 2" descr="File:Apple Macintosh Desktop.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672" y="1370525"/>
            <a:ext cx="5904656" cy="3944126"/>
          </a:xfrm>
        </p:spPr>
      </p:pic>
    </p:spTree>
    <p:extLst>
      <p:ext uri="{BB962C8B-B14F-4D97-AF65-F5344CB8AC3E}">
        <p14:creationId xmlns:p14="http://schemas.microsoft.com/office/powerpoint/2010/main" val="182605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ΛΣ για κινητά και για ταμπλέτες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6" name="3 - Θέση περιεχομένου"/>
          <p:cNvSpPr>
            <a:spLocks noGrp="1"/>
          </p:cNvSpPr>
          <p:nvPr>
            <p:ph sz="quarter" idx="4294967295"/>
          </p:nvPr>
        </p:nvSpPr>
        <p:spPr>
          <a:xfrm>
            <a:off x="827584" y="1331781"/>
            <a:ext cx="3419475" cy="3494087"/>
          </a:xfrm>
          <a:prstGeom prst="rect">
            <a:avLst/>
          </a:prstGeom>
        </p:spPr>
        <p:txBody>
          <a:bodyPr/>
          <a:lstStyle/>
          <a:p>
            <a:r>
              <a:rPr lang="en-US" altLang="el-GR" smtClean="0"/>
              <a:t>iOS</a:t>
            </a:r>
          </a:p>
          <a:p>
            <a:r>
              <a:rPr lang="en-US" altLang="el-GR" smtClean="0"/>
              <a:t>Android</a:t>
            </a:r>
          </a:p>
          <a:p>
            <a:r>
              <a:rPr lang="en-US" altLang="el-GR" smtClean="0"/>
              <a:t>Windows Mobile</a:t>
            </a:r>
            <a:endParaRPr lang="el-GR" altLang="el-GR" smtClean="0"/>
          </a:p>
          <a:p>
            <a:r>
              <a:rPr lang="en-US" altLang="el-GR" smtClean="0"/>
              <a:t>Symbian</a:t>
            </a:r>
            <a:endParaRPr lang="el-GR" altLang="el-GR" smtClean="0"/>
          </a:p>
        </p:txBody>
      </p:sp>
      <p:pic>
        <p:nvPicPr>
          <p:cNvPr id="7" name="Picture 6" descr="http://4.bp.blogspot.com/_-DW96ABIEYg/S83Aztyi7VI/AAAAAAAAASk/GCepXWIqB9g/s1600/wm_logo.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1332409" y="3600318"/>
            <a:ext cx="1727200" cy="904875"/>
          </a:xfrm>
          <a:prstGeom prst="rect">
            <a:avLst/>
          </a:prstGeom>
        </p:spPr>
      </p:pic>
      <p:pic>
        <p:nvPicPr>
          <p:cNvPr id="8" name="Picture 4" descr="http://2.bp.blogspot.com/_cmk_2gDu1SQ/TSGKSOfmj8I/AAAAAAAAAK0/iMKWWusiCkQ/s320/androi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59" y="158419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encrypted-tbn0.gstatic.com/images?q=tbn:ANd9GcQMuS39ViH9hHzcGPa-Ww6G3X7qSQK9KyD1QFCA8Kxnp199ohqOf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984" y="3405056"/>
            <a:ext cx="11033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techteam.gr/wp-content/uploads/2010/03/symbian_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159" y="3887656"/>
            <a:ext cx="16764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379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3758</TotalTime>
  <Words>3935</Words>
  <Application>Microsoft Office PowerPoint</Application>
  <PresentationFormat>Προβολή στην οθόνη (16:10)</PresentationFormat>
  <Paragraphs>557</Paragraphs>
  <Slides>67</Slides>
  <Notes>67</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67</vt:i4>
      </vt:variant>
    </vt:vector>
  </HeadingPairs>
  <TitlesOfParts>
    <vt:vector size="75" baseType="lpstr">
      <vt:lpstr>Arial Unicode MS</vt:lpstr>
      <vt:lpstr>Arial</vt:lpstr>
      <vt:lpstr>Calibri</vt:lpstr>
      <vt:lpstr>Times New Roman</vt:lpstr>
      <vt:lpstr>Wingdings</vt:lpstr>
      <vt:lpstr>Wingdings 2</vt:lpstr>
      <vt:lpstr>Θέμα του Office</vt:lpstr>
      <vt:lpstr>Visio</vt:lpstr>
      <vt:lpstr>Πληροφορική Υγείας</vt:lpstr>
      <vt:lpstr>Παρουσίαση του PowerPoint</vt:lpstr>
      <vt:lpstr>Άδειες Χρήσης</vt:lpstr>
      <vt:lpstr>Χρηματοδότηση</vt:lpstr>
      <vt:lpstr>Λογισμικό Υπολογιστών</vt:lpstr>
      <vt:lpstr>Λειτουργικό Σύστημα  (Operating System)</vt:lpstr>
      <vt:lpstr>Διαδεδομένα ΛΣ</vt:lpstr>
      <vt:lpstr>Επιφάνεια εργασίας του Macintosh το 1984</vt:lpstr>
      <vt:lpstr>ΛΣ για κινητά και για ταμπλέτες</vt:lpstr>
      <vt:lpstr>Στόχοι ΛΣ</vt:lpstr>
      <vt:lpstr>Πολυπλοκότητα ΛΣ</vt:lpstr>
      <vt:lpstr>Διαδικασία εκκίνησης Η/Υ</vt:lpstr>
      <vt:lpstr>Εξέλιξη των ΛΣ</vt:lpstr>
      <vt:lpstr>Πολυπρογραμματισμός</vt:lpstr>
      <vt:lpstr>Ειδικές κατηγορίες ΛΣ</vt:lpstr>
      <vt:lpstr>Συστατικά στοιχεία των ΛΣ</vt:lpstr>
      <vt:lpstr>Διασύνδεση χρήστη</vt:lpstr>
      <vt:lpstr>Διαχείριση μνήμης</vt:lpstr>
      <vt:lpstr>Διαμέριση (partitioning)</vt:lpstr>
      <vt:lpstr>Προβλήματα διαμέρισης</vt:lpstr>
      <vt:lpstr>Σελιδοποίηση (paging)</vt:lpstr>
      <vt:lpstr>Διαχείριση διεργασιών</vt:lpstr>
      <vt:lpstr>Διάγραμμα καταστάσεων με τα όρια μεταξύ προγράμματος, εργασίας, διεργασίας</vt:lpstr>
      <vt:lpstr>Χρονοπρογραμματιστές - Ουρές</vt:lpstr>
      <vt:lpstr>Πολιτικές επιλογής διεργασιών προς εκτέλεση</vt:lpstr>
      <vt:lpstr>Αδιέξοδο (deadlock)</vt:lpstr>
      <vt:lpstr>Προϋποθέσεις για να υπάρξει αδιέξοδο</vt:lpstr>
      <vt:lpstr>Λιμοκτονία (starvation)</vt:lpstr>
      <vt:lpstr>Δειπνούντες φιλόσοφοι</vt:lpstr>
      <vt:lpstr>Διαχείριση συσκευών</vt:lpstr>
      <vt:lpstr>Διαχείριση αρχείων</vt:lpstr>
      <vt:lpstr>Unix</vt:lpstr>
      <vt:lpstr>Βασικά συστατικά Unix</vt:lpstr>
      <vt:lpstr>Linux</vt:lpstr>
      <vt:lpstr>Επίπεδα αρχεία (flat files)</vt:lpstr>
      <vt:lpstr>Προβλήματα διαχείρισης δεδομένων με επίπεδα αρχεία</vt:lpstr>
      <vt:lpstr>Βάσεις Δεδομένων</vt:lpstr>
      <vt:lpstr>Ποιοι χρησιμοποιούν ΒΔ;</vt:lpstr>
      <vt:lpstr>Σύστημα Διαχείρισης Βάσεων Δεδομένων</vt:lpstr>
      <vt:lpstr>Συστατικά στοιχεία ΣΔΒΔ (1/5): ΥΛΙΚΟ</vt:lpstr>
      <vt:lpstr>Συστατικά στοιχεία ΣΔΒΔ (2/5): ΛΟΓΙΣΜΙΚΟ</vt:lpstr>
      <vt:lpstr>Συστατικά στοιχεία ΣΔΒΔ (3/5): ΔΕΔΟΜΕΝΑ</vt:lpstr>
      <vt:lpstr>Συστατικά στοιχεία ΣΔΒΔ (4/5): ΧΡΗΣΤΕΣ</vt:lpstr>
      <vt:lpstr>Συστατικά στοιχεία ΣΔΒΔ (5/5): ΔΙΑΔΙΚΑΣΙΕΣ</vt:lpstr>
      <vt:lpstr>Πότε δε συνίσταται η χρήση ενός ΣΔΒΔ</vt:lpstr>
      <vt:lpstr>Κόστος</vt:lpstr>
      <vt:lpstr>Πλεονεκτήματα ΣΔΒΔ</vt:lpstr>
      <vt:lpstr>Αρχιτεκτονική 3 επιπέδων</vt:lpstr>
      <vt:lpstr>Μοντέλα Βάσεων Δεδομένων</vt:lpstr>
      <vt:lpstr>Ιεραρχικό μοντέλο  (hierarchical model)</vt:lpstr>
      <vt:lpstr>Δικτυακό μοντέλο (network model)</vt:lpstr>
      <vt:lpstr>Σχεσιακό μοντέλο</vt:lpstr>
      <vt:lpstr>Πίνακες-σχέσεις</vt:lpstr>
      <vt:lpstr>Λειτουργίες σε σχέσεις</vt:lpstr>
      <vt:lpstr>Εισαγωγή</vt:lpstr>
      <vt:lpstr>Διαγραφή</vt:lpstr>
      <vt:lpstr>Ενημέρωση</vt:lpstr>
      <vt:lpstr>Επιλογή</vt:lpstr>
      <vt:lpstr>Σύνδεση</vt:lpstr>
      <vt:lpstr>Ένωση</vt:lpstr>
      <vt:lpstr>Τομή</vt:lpstr>
      <vt:lpstr>Διαφορά</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Gogos</dc:creator>
  <cp:lastModifiedBy>Evaggelos Karvounis</cp:lastModifiedBy>
  <cp:revision>284</cp:revision>
  <dcterms:created xsi:type="dcterms:W3CDTF">2012-09-06T09:03:05Z</dcterms:created>
  <dcterms:modified xsi:type="dcterms:W3CDTF">2015-09-30T16:37:48Z</dcterms:modified>
</cp:coreProperties>
</file>