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41"/>
  </p:notesMasterIdLst>
  <p:handoutMasterIdLst>
    <p:handoutMasterId r:id="rId42"/>
  </p:handoutMasterIdLst>
  <p:sldIdLst>
    <p:sldId id="257" r:id="rId4"/>
    <p:sldId id="258" r:id="rId5"/>
    <p:sldId id="320" r:id="rId6"/>
    <p:sldId id="321" r:id="rId7"/>
    <p:sldId id="259" r:id="rId8"/>
    <p:sldId id="292" r:id="rId9"/>
    <p:sldId id="261" r:id="rId10"/>
    <p:sldId id="262" r:id="rId11"/>
    <p:sldId id="334" r:id="rId12"/>
    <p:sldId id="373" r:id="rId13"/>
    <p:sldId id="374" r:id="rId14"/>
    <p:sldId id="375" r:id="rId15"/>
    <p:sldId id="376" r:id="rId16"/>
    <p:sldId id="370" r:id="rId17"/>
    <p:sldId id="377" r:id="rId18"/>
    <p:sldId id="378" r:id="rId19"/>
    <p:sldId id="379" r:id="rId20"/>
    <p:sldId id="380" r:id="rId21"/>
    <p:sldId id="381" r:id="rId22"/>
    <p:sldId id="382" r:id="rId23"/>
    <p:sldId id="341" r:id="rId24"/>
    <p:sldId id="383" r:id="rId25"/>
    <p:sldId id="384" r:id="rId26"/>
    <p:sldId id="385" r:id="rId27"/>
    <p:sldId id="386" r:id="rId28"/>
    <p:sldId id="387" r:id="rId29"/>
    <p:sldId id="389" r:id="rId30"/>
    <p:sldId id="390" r:id="rId31"/>
    <p:sldId id="391" r:id="rId32"/>
    <p:sldId id="392" r:id="rId33"/>
    <p:sldId id="322" r:id="rId34"/>
    <p:sldId id="323" r:id="rId35"/>
    <p:sldId id="324" r:id="rId36"/>
    <p:sldId id="277" r:id="rId37"/>
    <p:sldId id="278" r:id="rId38"/>
    <p:sldId id="291" r:id="rId39"/>
    <p:sldId id="279" r:id="rId40"/>
  </p:sldIdLst>
  <p:sldSz cx="10440988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12" y="-102"/>
      </p:cViewPr>
      <p:guideLst>
        <p:guide orient="horz" pos="2160"/>
        <p:guide pos="328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819150" y="685800"/>
            <a:ext cx="5219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81088" y="1143000"/>
            <a:ext cx="4695825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31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19150" y="685800"/>
            <a:ext cx="5219700" cy="3429000"/>
          </a:xfrm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36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83075" y="2130432"/>
            <a:ext cx="887484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566149" y="3886200"/>
            <a:ext cx="730869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7569716" y="274644"/>
            <a:ext cx="2349222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22049" y="274644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83075" y="2130434"/>
            <a:ext cx="887484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80527" y="3886200"/>
            <a:ext cx="887993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4767" y="4406903"/>
            <a:ext cx="887484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56113" y="1095941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574254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2051" y="2214017"/>
            <a:ext cx="4613249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303887" y="1574254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303887" y="2214017"/>
            <a:ext cx="4615062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082136" y="1556793"/>
            <a:ext cx="5836802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22061" y="1556793"/>
            <a:ext cx="34350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046507" y="1556792"/>
            <a:ext cx="6264593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046507" y="5157192"/>
            <a:ext cx="6264593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569716" y="274646"/>
            <a:ext cx="2349222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22049" y="274646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83075" y="2130430"/>
            <a:ext cx="887484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80527" y="3886200"/>
            <a:ext cx="887993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4767" y="4406902"/>
            <a:ext cx="887484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56113" y="1095941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574254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2051" y="2214017"/>
            <a:ext cx="4613249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303882" y="1574254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303882" y="2214017"/>
            <a:ext cx="4615062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24767" y="4406903"/>
            <a:ext cx="887484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082136" y="1556793"/>
            <a:ext cx="5836802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22054" y="1556793"/>
            <a:ext cx="34350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046507" y="1556792"/>
            <a:ext cx="6264593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046507" y="5157192"/>
            <a:ext cx="6264593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569716" y="274642"/>
            <a:ext cx="2349222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22049" y="274642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22051" y="1535116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2051" y="2174875"/>
            <a:ext cx="461324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303887" y="1535116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303887" y="2174875"/>
            <a:ext cx="46150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22059" y="273052"/>
            <a:ext cx="34350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082136" y="273052"/>
            <a:ext cx="583680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22059" y="1435104"/>
            <a:ext cx="34350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046507" y="4800600"/>
            <a:ext cx="626459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046507" y="612775"/>
            <a:ext cx="626459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046507" y="5367338"/>
            <a:ext cx="626459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22049" y="6356357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567338" y="6356357"/>
            <a:ext cx="33063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482708" y="6356357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482708" y="6356358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9967429" y="6559389"/>
            <a:ext cx="380352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482708" y="6356355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9967421" y="6559385"/>
            <a:ext cx="380352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COMP100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://www.php.ne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www.mysql.com/" TargetMode="External"/><Relationship Id="rId5" Type="http://schemas.openxmlformats.org/officeDocument/2006/relationships/hyperlink" Target="http://www.apache.org/" TargetMode="External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ΗΛΕΚΤΡΟΝΙΚΟ ΕΜΠΟΡΙΟ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51639" y="3476600"/>
            <a:ext cx="9455488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</a:t>
            </a:r>
            <a:r>
              <a:rPr lang="en-US" sz="2800" dirty="0" smtClean="0">
                <a:solidFill>
                  <a:schemeClr val="tx1"/>
                </a:solidFill>
              </a:rPr>
              <a:t>5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Δομές Ελέγχου της γλώσσας </a:t>
            </a:r>
            <a:r>
              <a:rPr lang="en-US" sz="2800" b="1" dirty="0" smtClean="0">
                <a:solidFill>
                  <a:schemeClr val="tx1"/>
                </a:solidFill>
              </a:rPr>
              <a:t>PHP</a:t>
            </a:r>
            <a:endParaRPr lang="el-GR" sz="2800" b="1" dirty="0" smtClean="0">
              <a:solidFill>
                <a:schemeClr val="tx1"/>
              </a:solidFill>
            </a:endParaRP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42" y="5827943"/>
            <a:ext cx="1806032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0515" y="5591697"/>
            <a:ext cx="4921661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733242" y="252000"/>
            <a:ext cx="4816138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Απλός επιλογέας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628800"/>
            <a:ext cx="97930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Ο απλός επιλογέας αποφασίζει για την επόμενη εντολή που θα εκτελεστεί με την</a:t>
            </a:r>
            <a:r>
              <a:rPr lang="en-US" sz="3200" dirty="0" smtClean="0"/>
              <a:t> </a:t>
            </a:r>
            <a:r>
              <a:rPr lang="el-GR" sz="3200" dirty="0" smtClean="0"/>
              <a:t>χρήση μιας λογικής συνθήκης. Η σύνταξή του είναι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if(condition)</a:t>
            </a:r>
          </a:p>
          <a:p>
            <a:r>
              <a:rPr lang="el-GR" sz="3200" b="1" dirty="0" smtClean="0">
                <a:solidFill>
                  <a:srgbClr val="FF0000"/>
                </a:solidFill>
              </a:rPr>
              <a:t>{</a:t>
            </a:r>
          </a:p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group1;</a:t>
            </a:r>
          </a:p>
          <a:p>
            <a:r>
              <a:rPr lang="el-GR" sz="3200" b="1" dirty="0" smtClean="0">
                <a:solidFill>
                  <a:srgbClr val="FF0000"/>
                </a:solidFill>
              </a:rPr>
              <a:t>}</a:t>
            </a:r>
          </a:p>
          <a:p>
            <a:r>
              <a:rPr lang="el-GR" sz="3200" dirty="0" smtClean="0"/>
              <a:t>Που σημαίνει πως αν ισχύει η λογική συνθήκη </a:t>
            </a:r>
            <a:r>
              <a:rPr lang="el-GR" sz="3200" dirty="0" err="1" smtClean="0"/>
              <a:t>condition</a:t>
            </a:r>
            <a:r>
              <a:rPr lang="el-GR" sz="3200" dirty="0" smtClean="0"/>
              <a:t>, τότε εκτελείται η</a:t>
            </a:r>
            <a:r>
              <a:rPr lang="en-US" sz="3200" dirty="0" smtClean="0"/>
              <a:t> </a:t>
            </a:r>
            <a:r>
              <a:rPr lang="el-GR" sz="3200" dirty="0" smtClean="0"/>
              <a:t>ομάδα εντολών </a:t>
            </a:r>
            <a:r>
              <a:rPr lang="el-GR" sz="3200" b="1" dirty="0" smtClean="0"/>
              <a:t>group1</a:t>
            </a:r>
            <a:r>
              <a:rPr lang="el-GR" sz="3200" dirty="0" smtClean="0"/>
              <a:t>. Διαφορετικά αυτή η ομάδα εντολών δεν εκτελείται.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Απλός επιλογέας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628800"/>
            <a:ext cx="97930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</a:rPr>
              <a:t>&lt;?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r>
              <a:rPr lang="en-US" sz="3200" b="1" dirty="0" smtClean="0">
                <a:solidFill>
                  <a:srgbClr val="FF0000"/>
                </a:solidFill>
              </a:rPr>
              <a:t>                                           $a=1;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                                           $b=2;</a:t>
            </a:r>
          </a:p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if($b &lt; $a)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                                           </a:t>
            </a:r>
            <a:r>
              <a:rPr lang="el-GR" sz="3200" b="1" dirty="0" smtClean="0">
                <a:solidFill>
                  <a:srgbClr val="FF0000"/>
                </a:solidFill>
              </a:rPr>
              <a:t>{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r>
              <a:rPr lang="en-US" sz="3200" b="1" dirty="0" smtClean="0">
                <a:solidFill>
                  <a:srgbClr val="FF0000"/>
                </a:solidFill>
              </a:rPr>
              <a:t>                                                          $b=$a;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                                           </a:t>
            </a:r>
            <a:r>
              <a:rPr lang="el-GR" sz="3200" b="1" dirty="0" smtClean="0">
                <a:solidFill>
                  <a:srgbClr val="FF0000"/>
                </a:solidFill>
              </a:rPr>
              <a:t>}</a:t>
            </a:r>
          </a:p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              echo “b=$b a=$a”;</a:t>
            </a:r>
          </a:p>
          <a:p>
            <a:r>
              <a:rPr lang="el-GR" sz="3200" b="1" dirty="0" smtClean="0">
                <a:solidFill>
                  <a:srgbClr val="FF0000"/>
                </a:solidFill>
              </a:rPr>
              <a:t>?&gt;</a:t>
            </a:r>
            <a:endParaRPr lang="en-US" sz="32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Απλός επιλογέας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467966" y="1916832"/>
            <a:ext cx="97930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Φυσικά πάντα δεν υπάρχει ένας μόνο δρόμος στις αποφάσεις. Για αυτόν τον</a:t>
            </a:r>
            <a:r>
              <a:rPr lang="en-US" sz="3200" dirty="0" smtClean="0"/>
              <a:t> </a:t>
            </a:r>
            <a:r>
              <a:rPr lang="el-GR" sz="3200" dirty="0" smtClean="0"/>
              <a:t>λόγο έχει προβλεφτεί να υπάρχει και ένα </a:t>
            </a:r>
            <a:r>
              <a:rPr lang="el-GR" sz="3200" b="1" dirty="0" err="1" smtClean="0"/>
              <a:t>else</a:t>
            </a:r>
            <a:r>
              <a:rPr lang="el-GR" sz="3200" dirty="0" smtClean="0"/>
              <a:t> για να καλύψει αυτήν την</a:t>
            </a:r>
          </a:p>
          <a:p>
            <a:r>
              <a:rPr lang="el-GR" sz="3200" dirty="0" smtClean="0"/>
              <a:t>περίπτωση, όπως δείχνει το επόμενο παράδειγμα</a:t>
            </a:r>
            <a:endParaRPr lang="en-US" sz="32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23950" y="535315"/>
            <a:ext cx="979308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>
                <a:solidFill>
                  <a:srgbClr val="FF0000"/>
                </a:solidFill>
              </a:rPr>
              <a:t>&lt;?</a:t>
            </a:r>
          </a:p>
          <a:p>
            <a:pPr lvl="6"/>
            <a:r>
              <a:rPr lang="en-US" sz="3200" dirty="0" smtClean="0">
                <a:solidFill>
                  <a:srgbClr val="FF0000"/>
                </a:solidFill>
              </a:rPr>
              <a:t>$a=1;</a:t>
            </a:r>
          </a:p>
          <a:p>
            <a:pPr lvl="6"/>
            <a:r>
              <a:rPr lang="en-US" sz="3200" dirty="0" smtClean="0">
                <a:solidFill>
                  <a:srgbClr val="FF0000"/>
                </a:solidFill>
              </a:rPr>
              <a:t>$b=2;</a:t>
            </a:r>
          </a:p>
          <a:p>
            <a:pPr lvl="6"/>
            <a:r>
              <a:rPr lang="en-US" sz="3200" b="1" dirty="0" smtClean="0">
                <a:solidFill>
                  <a:srgbClr val="FF0000"/>
                </a:solidFill>
              </a:rPr>
              <a:t>if($a &lt; $b)</a:t>
            </a:r>
          </a:p>
          <a:p>
            <a:pPr lvl="6"/>
            <a:r>
              <a:rPr lang="el-GR" sz="3200" dirty="0" smtClean="0">
                <a:solidFill>
                  <a:srgbClr val="FF0000"/>
                </a:solidFill>
              </a:rPr>
              <a:t>{</a:t>
            </a:r>
          </a:p>
          <a:p>
            <a:pPr lvl="7"/>
            <a:r>
              <a:rPr lang="el-GR" sz="3200" dirty="0" err="1" smtClean="0">
                <a:solidFill>
                  <a:srgbClr val="FF0000"/>
                </a:solidFill>
              </a:rPr>
              <a:t>echo</a:t>
            </a:r>
            <a:r>
              <a:rPr lang="el-GR" sz="3200" dirty="0" smtClean="0">
                <a:solidFill>
                  <a:srgbClr val="FF0000"/>
                </a:solidFill>
              </a:rPr>
              <a:t> “TO A EINAI ΜΙΚΡΟΤΕΡΟ ΤΟΥ Β”;</a:t>
            </a:r>
          </a:p>
          <a:p>
            <a:pPr lvl="6"/>
            <a:r>
              <a:rPr lang="el-GR" sz="3200" dirty="0" smtClean="0">
                <a:solidFill>
                  <a:srgbClr val="FF0000"/>
                </a:solidFill>
              </a:rPr>
              <a:t>}</a:t>
            </a:r>
            <a:endParaRPr lang="en-US" sz="3200" dirty="0" smtClean="0">
              <a:solidFill>
                <a:srgbClr val="FF0000"/>
              </a:solidFill>
            </a:endParaRPr>
          </a:p>
          <a:p>
            <a:pPr lvl="6"/>
            <a:endParaRPr lang="en-US" sz="3200" b="1" dirty="0" smtClean="0">
              <a:solidFill>
                <a:srgbClr val="FF0000"/>
              </a:solidFill>
            </a:endParaRPr>
          </a:p>
          <a:p>
            <a:pPr lvl="6"/>
            <a:r>
              <a:rPr lang="en-US" sz="3200" b="1" dirty="0" smtClean="0">
                <a:solidFill>
                  <a:srgbClr val="FF0000"/>
                </a:solidFill>
              </a:rPr>
              <a:t>else</a:t>
            </a:r>
          </a:p>
          <a:p>
            <a:pPr lvl="6"/>
            <a:r>
              <a:rPr lang="el-GR" sz="3200" dirty="0" smtClean="0">
                <a:solidFill>
                  <a:srgbClr val="FF0000"/>
                </a:solidFill>
              </a:rPr>
              <a:t>{</a:t>
            </a:r>
          </a:p>
          <a:p>
            <a:pPr lvl="7"/>
            <a:r>
              <a:rPr lang="el-GR" sz="3200" dirty="0" err="1" smtClean="0">
                <a:solidFill>
                  <a:srgbClr val="FF0000"/>
                </a:solidFill>
              </a:rPr>
              <a:t>echo</a:t>
            </a:r>
            <a:r>
              <a:rPr lang="el-GR" sz="3200" dirty="0" smtClean="0">
                <a:solidFill>
                  <a:srgbClr val="FF0000"/>
                </a:solidFill>
              </a:rPr>
              <a:t> “ΤΟ Β ΕΙΝΑΙ ΜΙΚΡΟΤΕΡΟ ΤΟΥ Α”;</a:t>
            </a:r>
          </a:p>
          <a:p>
            <a:pPr lvl="6"/>
            <a:r>
              <a:rPr lang="el-GR" sz="3200" dirty="0" smtClean="0">
                <a:solidFill>
                  <a:srgbClr val="FF0000"/>
                </a:solidFill>
              </a:rPr>
              <a:t>}</a:t>
            </a:r>
          </a:p>
          <a:p>
            <a:r>
              <a:rPr lang="el-GR" sz="3200" dirty="0" smtClean="0">
                <a:solidFill>
                  <a:srgbClr val="FF0000"/>
                </a:solidFill>
              </a:rPr>
              <a:t>?&gt;</a:t>
            </a:r>
            <a:endParaRPr lang="en-US" sz="32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Πολλαπλός επιλογέας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179934" y="1772816"/>
            <a:ext cx="1026105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Εκτός του απλού επιλογέα υπάρχει και ο </a:t>
            </a:r>
            <a:r>
              <a:rPr lang="el-GR" sz="3200" b="1" dirty="0" smtClean="0"/>
              <a:t>πολλαπλός επιλογέας</a:t>
            </a:r>
            <a:r>
              <a:rPr lang="el-GR" sz="3200" dirty="0" smtClean="0"/>
              <a:t>, στον οποίο δεν</a:t>
            </a:r>
            <a:r>
              <a:rPr lang="en-US" sz="3200" dirty="0" smtClean="0"/>
              <a:t> </a:t>
            </a:r>
            <a:r>
              <a:rPr lang="el-GR" sz="3200" dirty="0" smtClean="0"/>
              <a:t>εξετάζουμε μόνον μία περίπτωση για να πάρουμε απόφαση για την επόμενη</a:t>
            </a:r>
            <a:r>
              <a:rPr lang="en-US" sz="3200" dirty="0" smtClean="0"/>
              <a:t> </a:t>
            </a:r>
            <a:r>
              <a:rPr lang="el-GR" sz="3200" dirty="0" smtClean="0"/>
              <a:t>εντολή, αλλά περισσότερες. 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Πολλαπλός επιλογέας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974" y="1494087"/>
            <a:ext cx="9145016" cy="5184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Πολλαπλός επιλογέας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467966" y="1916833"/>
            <a:ext cx="95050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Αν η τιμή της μεταβλητής είναι ίση με value1, τότε εκτελούνται οι εντολές</a:t>
            </a:r>
            <a:r>
              <a:rPr lang="en-US" sz="3200" dirty="0" smtClean="0"/>
              <a:t> </a:t>
            </a:r>
            <a:r>
              <a:rPr lang="el-GR" sz="3200" dirty="0" smtClean="0"/>
              <a:t>group1. </a:t>
            </a:r>
            <a:endParaRPr lang="en-US" sz="32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Διαφορετικά ελέγχουμε αν είναι ίση με value2. </a:t>
            </a:r>
            <a:endParaRPr lang="en-US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Αν είναι έτσι,</a:t>
            </a:r>
            <a:r>
              <a:rPr lang="en-US" sz="2800" dirty="0" smtClean="0"/>
              <a:t> </a:t>
            </a:r>
            <a:r>
              <a:rPr lang="el-GR" sz="2800" dirty="0" smtClean="0"/>
              <a:t>εκτελούνται οι εντολές group2. </a:t>
            </a:r>
            <a:endParaRPr lang="en-US" sz="28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Αν δεν βρεθεί ταίριασμα εκτελούνται οι εντολές</a:t>
            </a:r>
            <a:r>
              <a:rPr lang="en-US" sz="2800" dirty="0" smtClean="0"/>
              <a:t> </a:t>
            </a:r>
            <a:r>
              <a:rPr lang="el-GR" sz="2800" dirty="0" smtClean="0"/>
              <a:t>που ακολουθούν πρόταση </a:t>
            </a:r>
            <a:r>
              <a:rPr lang="el-GR" sz="2800" dirty="0" err="1" smtClean="0"/>
              <a:t>default</a:t>
            </a:r>
            <a:r>
              <a:rPr lang="el-GR" sz="2800" dirty="0" smtClean="0"/>
              <a:t>. Εδώ θα πρέπει να επισημάνουμε τα</a:t>
            </a:r>
            <a:r>
              <a:rPr lang="en-US" sz="2800" dirty="0" smtClean="0"/>
              <a:t> </a:t>
            </a:r>
            <a:r>
              <a:rPr lang="el-GR" sz="2800" dirty="0" smtClean="0"/>
              <a:t>ακόλουθα σε σχέση με την </a:t>
            </a:r>
            <a:r>
              <a:rPr lang="el-GR" sz="2800" dirty="0" err="1" smtClean="0"/>
              <a:t>switch</a:t>
            </a:r>
            <a:r>
              <a:rPr lang="el-GR" sz="2800" dirty="0" smtClean="0"/>
              <a:t>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Πολλαπλός επιλογέας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467966" y="1412776"/>
            <a:ext cx="950505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</a:rPr>
              <a:t>1.</a:t>
            </a:r>
            <a:r>
              <a:rPr lang="el-GR" sz="3200" dirty="0" smtClean="0"/>
              <a:t>Οι εντολές </a:t>
            </a:r>
            <a:r>
              <a:rPr lang="el-GR" sz="3200" b="1" dirty="0" err="1" smtClean="0">
                <a:solidFill>
                  <a:srgbClr val="FF0000"/>
                </a:solidFill>
              </a:rPr>
              <a:t>break</a:t>
            </a:r>
            <a:r>
              <a:rPr lang="el-GR" sz="3200" b="1" dirty="0" smtClean="0"/>
              <a:t> </a:t>
            </a:r>
            <a:r>
              <a:rPr lang="el-GR" sz="3200" dirty="0" smtClean="0"/>
              <a:t>δεν είναι απαραίτητες για την συντακτική εγκυρότητα της</a:t>
            </a:r>
            <a:r>
              <a:rPr lang="en-US" sz="3200" dirty="0" smtClean="0"/>
              <a:t> </a:t>
            </a:r>
            <a:r>
              <a:rPr lang="el-GR" sz="3200" b="1" dirty="0" err="1" smtClean="0">
                <a:solidFill>
                  <a:srgbClr val="FF0000"/>
                </a:solidFill>
              </a:rPr>
              <a:t>switch</a:t>
            </a:r>
            <a:r>
              <a:rPr lang="el-GR" sz="3200" b="1" dirty="0" smtClean="0">
                <a:solidFill>
                  <a:srgbClr val="FF0000"/>
                </a:solidFill>
              </a:rPr>
              <a:t>.</a:t>
            </a:r>
            <a:r>
              <a:rPr lang="el-GR" sz="3200" dirty="0" smtClean="0"/>
              <a:t> </a:t>
            </a:r>
            <a:endParaRPr lang="en-US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Αν δεν υπάρχουν όμως τότε θα εκτελεστεί και το επόμενο μπλοκ</a:t>
            </a:r>
            <a:r>
              <a:rPr lang="en-US" sz="2800" dirty="0" smtClean="0"/>
              <a:t> </a:t>
            </a:r>
            <a:r>
              <a:rPr lang="el-GR" sz="2800" dirty="0" smtClean="0"/>
              <a:t>εντολών μετά το πρώτο ταίριασμα της μεταβλητής.</a:t>
            </a:r>
            <a:endParaRPr lang="en-US" sz="2800" dirty="0" smtClean="0"/>
          </a:p>
          <a:p>
            <a:pPr lvl="1">
              <a:buFont typeface="Wingdings" pitchFamily="2" charset="2"/>
              <a:buChar char="ü"/>
            </a:pPr>
            <a:endParaRPr lang="el-GR" sz="2800" dirty="0" smtClean="0"/>
          </a:p>
          <a:p>
            <a:r>
              <a:rPr lang="el-GR" sz="3200" b="1" dirty="0" smtClean="0">
                <a:solidFill>
                  <a:srgbClr val="FF0000"/>
                </a:solidFill>
              </a:rPr>
              <a:t>2.</a:t>
            </a:r>
            <a:r>
              <a:rPr lang="el-GR" sz="3200" dirty="0" smtClean="0"/>
              <a:t>Η πρόταση </a:t>
            </a:r>
            <a:r>
              <a:rPr lang="el-GR" sz="3200" b="1" dirty="0" err="1" smtClean="0">
                <a:solidFill>
                  <a:srgbClr val="FF0000"/>
                </a:solidFill>
              </a:rPr>
              <a:t>default</a:t>
            </a:r>
            <a:r>
              <a:rPr lang="el-GR" sz="3200" dirty="0" smtClean="0"/>
              <a:t> δεν είναι επίσης απαραίτητη. Ωστόσο</a:t>
            </a:r>
            <a:r>
              <a:rPr lang="en-US" sz="3200" dirty="0" smtClean="0"/>
              <a:t>,</a:t>
            </a:r>
            <a:r>
              <a:rPr lang="el-GR" sz="3200" dirty="0" smtClean="0"/>
              <a:t> συνίσταται η χρήση</a:t>
            </a:r>
            <a:r>
              <a:rPr lang="en-US" sz="3200" dirty="0" smtClean="0"/>
              <a:t> </a:t>
            </a:r>
            <a:r>
              <a:rPr lang="el-GR" sz="3200" dirty="0" smtClean="0"/>
              <a:t>της προκειμένου να εξασφαλίσουμε πως τουλάχιστον μία ομάδα εντολών θα</a:t>
            </a:r>
            <a:r>
              <a:rPr lang="en-US" sz="3200" dirty="0" smtClean="0"/>
              <a:t> </a:t>
            </a:r>
            <a:r>
              <a:rPr lang="el-GR" sz="3200" dirty="0" smtClean="0"/>
              <a:t>εκτελεστεί αλλά και πως έχουμε καλύψει όλες τις πιθανές περιπτώσεις για την</a:t>
            </a:r>
            <a:r>
              <a:rPr lang="en-US" sz="3200" dirty="0" smtClean="0"/>
              <a:t> </a:t>
            </a:r>
            <a:r>
              <a:rPr lang="el-GR" sz="3200" dirty="0" smtClean="0"/>
              <a:t>τιμή της μεταβλητής.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Πολλαπλός επιλογέας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467966" y="1916833"/>
            <a:ext cx="950505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</a:rPr>
              <a:t>3. </a:t>
            </a:r>
            <a:r>
              <a:rPr lang="el-GR" sz="3200" dirty="0" smtClean="0"/>
              <a:t>Δεν πρέπει σε καμία περίπτωση η πρόταση </a:t>
            </a:r>
            <a:r>
              <a:rPr lang="el-GR" sz="3200" b="1" dirty="0" err="1" smtClean="0">
                <a:solidFill>
                  <a:srgbClr val="FF0000"/>
                </a:solidFill>
              </a:rPr>
              <a:t>switch</a:t>
            </a:r>
            <a:r>
              <a:rPr lang="el-GR" sz="3200" b="1" dirty="0" smtClean="0">
                <a:solidFill>
                  <a:srgbClr val="FF0000"/>
                </a:solidFill>
              </a:rPr>
              <a:t> </a:t>
            </a:r>
            <a:r>
              <a:rPr lang="el-GR" sz="3200" dirty="0" smtClean="0"/>
              <a:t>να θεωρηθεί ισοδύναμη</a:t>
            </a:r>
            <a:r>
              <a:rPr lang="en-US" sz="3200" dirty="0" smtClean="0"/>
              <a:t> </a:t>
            </a:r>
            <a:r>
              <a:rPr lang="el-GR" sz="3200" dirty="0" smtClean="0"/>
              <a:t>με πολλαπλά </a:t>
            </a:r>
            <a:r>
              <a:rPr lang="el-GR" sz="3200" b="1" dirty="0" err="1" smtClean="0">
                <a:solidFill>
                  <a:srgbClr val="FF0000"/>
                </a:solidFill>
              </a:rPr>
              <a:t>if</a:t>
            </a:r>
            <a:r>
              <a:rPr lang="el-GR" sz="3200" b="1" dirty="0" smtClean="0">
                <a:solidFill>
                  <a:srgbClr val="FF0000"/>
                </a:solidFill>
              </a:rPr>
              <a:t>.</a:t>
            </a:r>
            <a:r>
              <a:rPr lang="el-GR" sz="3200" dirty="0" smtClean="0"/>
              <a:t> </a:t>
            </a:r>
            <a:endParaRPr lang="en-US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Στα πολλαπλά </a:t>
            </a:r>
            <a:r>
              <a:rPr lang="el-GR" sz="2800" b="1" dirty="0" err="1" smtClean="0"/>
              <a:t>if</a:t>
            </a:r>
            <a:r>
              <a:rPr lang="el-GR" sz="2800" dirty="0" smtClean="0"/>
              <a:t> δεν έχουμε μόνον ελέγχους για ισότητα.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Πολλαπλός επιλογέας</a:t>
            </a:r>
            <a:r>
              <a:rPr lang="en-US" dirty="0" smtClean="0"/>
              <a:t>-</a:t>
            </a:r>
            <a:r>
              <a:rPr lang="el-GR" dirty="0" smtClean="0"/>
              <a:t>παράδειγμα1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8006" y="1556792"/>
            <a:ext cx="9073008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3861" y="1614400"/>
            <a:ext cx="9373267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Ηλεκτρονικό εμπόριο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5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Δομές Ελέγχου της γλώσσας </a:t>
            </a:r>
            <a:r>
              <a:rPr lang="en-US" sz="2800" b="1" dirty="0" smtClean="0">
                <a:solidFill>
                  <a:schemeClr val="tx1"/>
                </a:solidFill>
              </a:rPr>
              <a:t>PHP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42" y="5827943"/>
            <a:ext cx="1806032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0515" y="5591697"/>
            <a:ext cx="4921661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1" y="4257"/>
            <a:ext cx="8509359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33809" y="4257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260648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Πολλαπλός επιλογέας</a:t>
            </a:r>
            <a:r>
              <a:rPr lang="en-US" dirty="0" smtClean="0"/>
              <a:t>-</a:t>
            </a:r>
            <a:r>
              <a:rPr lang="el-GR" dirty="0" smtClean="0"/>
              <a:t>παράδειγμα2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950" y="1124744"/>
            <a:ext cx="5256584" cy="5314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950" y="6162675"/>
            <a:ext cx="17049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5940574" y="1628800"/>
            <a:ext cx="41764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/>
              <a:t>Αν η μεταβλητή είναι από 1 μέχρι 3 εμφανίζεται το</a:t>
            </a:r>
          </a:p>
          <a:p>
            <a:r>
              <a:rPr lang="el-GR" sz="2800" dirty="0" smtClean="0"/>
              <a:t>πρώτο μήνυμα.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Αν είναι από 4 μέχρι 6 το δεύτερο αλλιώς το τρίτο. 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Δεν είναι ιδιαίτερα βολικός τρόπος για να καλύψουμε σύνολα αλλά τουλάχιστον είναι</a:t>
            </a:r>
          </a:p>
          <a:p>
            <a:r>
              <a:rPr lang="el-GR" sz="2800" dirty="0" smtClean="0"/>
              <a:t>ένας τρόπος.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Επανάληψη με </a:t>
            </a:r>
            <a:r>
              <a:rPr lang="en-US" dirty="0" smtClean="0"/>
              <a:t>while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7" y="1412776"/>
            <a:ext cx="9866597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Ο απλούστερος τρόπος για να γράψουμε μία επανάληψη είναι με την χρήση της εντολής </a:t>
            </a:r>
            <a:r>
              <a:rPr lang="el-GR" sz="3200" b="1" dirty="0" err="1" smtClean="0">
                <a:solidFill>
                  <a:srgbClr val="FF0000"/>
                </a:solidFill>
              </a:rPr>
              <a:t>while</a:t>
            </a:r>
            <a:r>
              <a:rPr lang="el-GR" sz="3200" b="1" dirty="0" smtClean="0">
                <a:solidFill>
                  <a:srgbClr val="FF0000"/>
                </a:solidFill>
              </a:rPr>
              <a:t>.</a:t>
            </a:r>
            <a:r>
              <a:rPr lang="el-GR" sz="3200" dirty="0" smtClean="0"/>
              <a:t> </a:t>
            </a:r>
          </a:p>
          <a:p>
            <a:r>
              <a:rPr lang="el-GR" sz="3200" dirty="0" smtClean="0"/>
              <a:t>Η σύνταξή της είναι ίδια με αυτήν που συναντάμε στην </a:t>
            </a:r>
            <a:r>
              <a:rPr lang="el-GR" sz="3200" b="1" dirty="0" smtClean="0"/>
              <a:t>C, </a:t>
            </a:r>
            <a:r>
              <a:rPr lang="el-GR" sz="3200" dirty="0" smtClean="0"/>
              <a:t>δηλαδή:</a:t>
            </a:r>
            <a:endParaRPr kumimoji="0" lang="el-GR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214" y="3573016"/>
            <a:ext cx="5040560" cy="299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Επανάληψη με </a:t>
            </a:r>
            <a:r>
              <a:rPr lang="en-US" dirty="0" smtClean="0"/>
              <a:t>while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942" y="1844824"/>
            <a:ext cx="9866597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Δηλαδή όσο ισχύει η </a:t>
            </a:r>
            <a:r>
              <a:rPr lang="el-GR" sz="3200" b="1" dirty="0" err="1" smtClean="0">
                <a:solidFill>
                  <a:srgbClr val="FF0000"/>
                </a:solidFill>
              </a:rPr>
              <a:t>condition</a:t>
            </a:r>
            <a:r>
              <a:rPr lang="el-GR" sz="3200" b="1" dirty="0" smtClean="0">
                <a:solidFill>
                  <a:srgbClr val="FF0000"/>
                </a:solidFill>
              </a:rPr>
              <a:t> </a:t>
            </a:r>
            <a:r>
              <a:rPr lang="el-GR" sz="3200" dirty="0" smtClean="0"/>
              <a:t>εκτελούνται οι εντολές στην ομάδα εντολών </a:t>
            </a:r>
            <a:r>
              <a:rPr lang="el-GR" sz="3200" b="1" dirty="0" err="1" smtClean="0">
                <a:solidFill>
                  <a:srgbClr val="FF0000"/>
                </a:solidFill>
              </a:rPr>
              <a:t>group</a:t>
            </a:r>
            <a:r>
              <a:rPr lang="el-GR" sz="3200" b="1" dirty="0" smtClean="0">
                <a:solidFill>
                  <a:srgbClr val="FF0000"/>
                </a:solidFill>
              </a:rPr>
              <a:t>.</a:t>
            </a:r>
            <a:r>
              <a:rPr lang="el-GR" sz="3200" dirty="0" smtClean="0"/>
              <a:t> </a:t>
            </a:r>
          </a:p>
          <a:p>
            <a:r>
              <a:rPr lang="el-GR" sz="3200" dirty="0" smtClean="0"/>
              <a:t>Ένα απλό παράδειγμα είναι αυτό ενός </a:t>
            </a:r>
            <a:r>
              <a:rPr lang="el-GR" sz="3200" b="1" dirty="0" smtClean="0"/>
              <a:t>απλού μετρητή:</a:t>
            </a:r>
            <a:endParaRPr kumimoji="0" lang="el-GR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950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Υπολογισμός αθροίσματος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6133731" y="1628800"/>
            <a:ext cx="430725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2800" dirty="0" smtClean="0"/>
              <a:t>ο βρόγχος</a:t>
            </a:r>
            <a:r>
              <a:rPr lang="en-US" sz="2800" dirty="0" smtClean="0"/>
              <a:t> </a:t>
            </a:r>
            <a:r>
              <a:rPr lang="el-GR" sz="2800" b="1" dirty="0" err="1" smtClean="0">
                <a:solidFill>
                  <a:srgbClr val="FF0000"/>
                </a:solidFill>
              </a:rPr>
              <a:t>while</a:t>
            </a:r>
            <a:r>
              <a:rPr lang="el-GR" sz="2800" b="1" dirty="0" smtClean="0">
                <a:solidFill>
                  <a:srgbClr val="FF0000"/>
                </a:solidFill>
              </a:rPr>
              <a:t> </a:t>
            </a:r>
            <a:r>
              <a:rPr lang="el-GR" sz="2800" dirty="0" smtClean="0"/>
              <a:t>δεν είναι πάντα ο πλέον κατάλληλος για προκαθορισμένο πλήθος</a:t>
            </a:r>
            <a:r>
              <a:rPr lang="en-US" sz="2800" dirty="0" smtClean="0"/>
              <a:t> </a:t>
            </a:r>
            <a:r>
              <a:rPr lang="el-GR" sz="2800" dirty="0" smtClean="0"/>
              <a:t>επαναλήψεων, καθώς θα πρέπει να</a:t>
            </a:r>
          </a:p>
          <a:p>
            <a:pPr>
              <a:buFont typeface="Wingdings" pitchFamily="2" charset="2"/>
              <a:buChar char="ü"/>
            </a:pPr>
            <a:r>
              <a:rPr lang="el-GR" sz="2800" dirty="0" smtClean="0"/>
              <a:t>φροντίζουμε για την</a:t>
            </a:r>
          </a:p>
          <a:p>
            <a:r>
              <a:rPr lang="el-GR" sz="2800" dirty="0" smtClean="0"/>
              <a:t>ανανέωση της μεταβλητής που ελέγχει τον βρόγχο. </a:t>
            </a:r>
          </a:p>
          <a:p>
            <a:pPr>
              <a:buFont typeface="Wingdings" pitchFamily="2" charset="2"/>
              <a:buChar char="ü"/>
            </a:pPr>
            <a:r>
              <a:rPr lang="el-GR" sz="2800" dirty="0" smtClean="0"/>
              <a:t>αν ξεχάσουμε την αύξηση</a:t>
            </a:r>
          </a:p>
          <a:p>
            <a:r>
              <a:rPr lang="el-GR" sz="2800" dirty="0" smtClean="0"/>
              <a:t>της μεταβλητής $i, τότε θα έχουμε έναν </a:t>
            </a:r>
            <a:r>
              <a:rPr lang="el-GR" sz="2800" dirty="0" err="1" smtClean="0"/>
              <a:t>ατέρμονό</a:t>
            </a:r>
            <a:r>
              <a:rPr lang="el-GR" sz="2800" dirty="0" smtClean="0"/>
              <a:t> βρόγχο.</a:t>
            </a:r>
            <a:endParaRPr lang="el-GR" sz="28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60854" y="476672"/>
            <a:ext cx="988690" cy="1138491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950" y="1628800"/>
            <a:ext cx="5558749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950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i="1" dirty="0" smtClean="0"/>
              <a:t>Επανάληψη με </a:t>
            </a:r>
            <a:r>
              <a:rPr lang="en-US" i="1" dirty="0" smtClean="0"/>
              <a:t>do .. while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251942" y="1412776"/>
            <a:ext cx="99730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Η σύνταξη του βρόχου </a:t>
            </a:r>
            <a:r>
              <a:rPr lang="el-GR" sz="3200" b="1" dirty="0" err="1" smtClean="0">
                <a:solidFill>
                  <a:srgbClr val="FF0000"/>
                </a:solidFill>
              </a:rPr>
              <a:t>do</a:t>
            </a:r>
            <a:r>
              <a:rPr lang="el-GR" sz="3200" b="1" dirty="0" smtClean="0">
                <a:solidFill>
                  <a:srgbClr val="FF0000"/>
                </a:solidFill>
              </a:rPr>
              <a:t>..</a:t>
            </a:r>
            <a:r>
              <a:rPr lang="el-GR" sz="3200" b="1" dirty="0" err="1" smtClean="0">
                <a:solidFill>
                  <a:srgbClr val="FF0000"/>
                </a:solidFill>
              </a:rPr>
              <a:t>while</a:t>
            </a:r>
            <a:r>
              <a:rPr lang="el-GR" sz="3200" b="1" dirty="0" smtClean="0">
                <a:solidFill>
                  <a:srgbClr val="FF0000"/>
                </a:solidFill>
              </a:rPr>
              <a:t> </a:t>
            </a:r>
            <a:r>
              <a:rPr lang="el-GR" sz="3200" dirty="0" smtClean="0"/>
              <a:t>του έχει ως ακολούθως:</a:t>
            </a:r>
            <a:endParaRPr lang="el-GR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942" y="2132856"/>
            <a:ext cx="161527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934" y="3356992"/>
            <a:ext cx="409308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Ορθογώνιο"/>
          <p:cNvSpPr/>
          <p:nvPr/>
        </p:nvSpPr>
        <p:spPr>
          <a:xfrm>
            <a:off x="6084590" y="2060848"/>
            <a:ext cx="396044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2800" dirty="0" smtClean="0"/>
              <a:t>το σύνολο εντολών θα εκτελεστεί και ύστερα θα ελέγξουμε αν η συνθήκη είναι αληθής ή ψευδής.</a:t>
            </a:r>
          </a:p>
          <a:p>
            <a:endParaRPr lang="el-GR" sz="2800" dirty="0" smtClean="0"/>
          </a:p>
          <a:p>
            <a:pPr>
              <a:buFont typeface="Wingdings" pitchFamily="2" charset="2"/>
              <a:buChar char="ü"/>
            </a:pPr>
            <a:r>
              <a:rPr lang="el-GR" sz="2800" dirty="0" smtClean="0"/>
              <a:t> Η διαφορά με τον προηγούμενο βρόγχο</a:t>
            </a:r>
          </a:p>
          <a:p>
            <a:r>
              <a:rPr lang="el-GR" sz="2800" dirty="0" smtClean="0"/>
              <a:t>είναι ότι με το </a:t>
            </a:r>
            <a:r>
              <a:rPr lang="el-GR" sz="2800" b="1" dirty="0" err="1" smtClean="0">
                <a:solidFill>
                  <a:srgbClr val="FF0000"/>
                </a:solidFill>
              </a:rPr>
              <a:t>do...while</a:t>
            </a:r>
            <a:r>
              <a:rPr lang="el-GR" sz="2800" b="1" dirty="0" smtClean="0">
                <a:solidFill>
                  <a:srgbClr val="FF0000"/>
                </a:solidFill>
              </a:rPr>
              <a:t> </a:t>
            </a:r>
            <a:r>
              <a:rPr lang="el-GR" sz="2800" dirty="0" smtClean="0"/>
              <a:t>οι εντολές θα εκτελεστούν τουλάχιστον μία φορά.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950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i="1" dirty="0" smtClean="0"/>
              <a:t>Επανάληψη με </a:t>
            </a:r>
            <a:r>
              <a:rPr lang="en-US" i="1" dirty="0" smtClean="0"/>
              <a:t>do .. while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966" y="1268760"/>
            <a:ext cx="4896544" cy="5431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Ορθογώνιο"/>
          <p:cNvSpPr/>
          <p:nvPr/>
        </p:nvSpPr>
        <p:spPr>
          <a:xfrm>
            <a:off x="5688460" y="1844824"/>
            <a:ext cx="47525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3200" dirty="0" smtClean="0"/>
              <a:t>Μετά την εκτέλεση του κώδικα η τιμή του </a:t>
            </a:r>
            <a:r>
              <a:rPr lang="el-GR" sz="3200" b="1" dirty="0" smtClean="0">
                <a:solidFill>
                  <a:srgbClr val="FF0000"/>
                </a:solidFill>
              </a:rPr>
              <a:t>$</a:t>
            </a:r>
            <a:r>
              <a:rPr lang="el-GR" sz="3200" b="1" dirty="0" err="1" smtClean="0">
                <a:solidFill>
                  <a:srgbClr val="FF0000"/>
                </a:solidFill>
              </a:rPr>
              <a:t>var</a:t>
            </a:r>
            <a:r>
              <a:rPr lang="el-GR" sz="32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el-GR" sz="3200" dirty="0" smtClean="0"/>
              <a:t>θα είναι </a:t>
            </a:r>
            <a:r>
              <a:rPr lang="el-GR" sz="3200" b="1" dirty="0" smtClean="0">
                <a:solidFill>
                  <a:srgbClr val="FF0000"/>
                </a:solidFill>
              </a:rPr>
              <a:t>101</a:t>
            </a:r>
            <a:r>
              <a:rPr lang="el-GR" sz="3200" dirty="0" smtClean="0"/>
              <a:t>, αφού θα εκτελεστεί ο βρόγχος τουλάχιστον μία φορά.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950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i="1" dirty="0" smtClean="0"/>
              <a:t>Επανάληψη με </a:t>
            </a:r>
            <a:r>
              <a:rPr lang="en-US" i="1" dirty="0" smtClean="0"/>
              <a:t>for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Ορθογώνιο"/>
          <p:cNvSpPr/>
          <p:nvPr/>
        </p:nvSpPr>
        <p:spPr>
          <a:xfrm>
            <a:off x="395958" y="1268760"/>
            <a:ext cx="100450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Η σύνταξή της εντολής </a:t>
            </a:r>
            <a:r>
              <a:rPr lang="en-US" sz="3200" b="1" i="1" dirty="0" smtClean="0">
                <a:solidFill>
                  <a:srgbClr val="FF0000"/>
                </a:solidFill>
              </a:rPr>
              <a:t>for</a:t>
            </a:r>
            <a:r>
              <a:rPr lang="en-US" sz="3200" dirty="0" smtClean="0"/>
              <a:t> </a:t>
            </a:r>
            <a:r>
              <a:rPr lang="el-GR" sz="3200" dirty="0" smtClean="0"/>
              <a:t>είναι ίδια με αυτήν που συναντάμε στην </a:t>
            </a:r>
            <a:r>
              <a:rPr lang="el-GR" sz="3200" b="1" dirty="0" smtClean="0"/>
              <a:t>γλώσσα</a:t>
            </a:r>
            <a:r>
              <a:rPr lang="en-US" sz="3200" b="1" dirty="0" smtClean="0"/>
              <a:t> C,</a:t>
            </a:r>
            <a:r>
              <a:rPr lang="en-US" sz="3200" dirty="0" smtClean="0"/>
              <a:t> </a:t>
            </a:r>
            <a:r>
              <a:rPr lang="el-GR" sz="3200" dirty="0" smtClean="0"/>
              <a:t>δηλαδή:</a:t>
            </a:r>
            <a:endParaRPr lang="el-GR" sz="32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6118" y="2852936"/>
            <a:ext cx="682577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950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 σημασία των “παραμέτρων” του </a:t>
            </a:r>
            <a:r>
              <a:rPr lang="el-GR" i="1" dirty="0" err="1" smtClean="0"/>
              <a:t>for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Ορθογώνιο"/>
          <p:cNvSpPr/>
          <p:nvPr/>
        </p:nvSpPr>
        <p:spPr>
          <a:xfrm>
            <a:off x="395958" y="1196752"/>
            <a:ext cx="1004503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3200" b="1" dirty="0" err="1" smtClean="0">
                <a:solidFill>
                  <a:srgbClr val="FF0000"/>
                </a:solidFill>
              </a:rPr>
              <a:t>init</a:t>
            </a:r>
            <a:r>
              <a:rPr lang="en-US" sz="3200" b="1" dirty="0" smtClean="0">
                <a:solidFill>
                  <a:srgbClr val="FF0000"/>
                </a:solidFill>
              </a:rPr>
              <a:t>:</a:t>
            </a:r>
            <a:r>
              <a:rPr lang="el-GR" sz="3200" b="1" dirty="0" smtClean="0">
                <a:solidFill>
                  <a:srgbClr val="FF0000"/>
                </a:solidFill>
              </a:rPr>
              <a:t> 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pPr marL="971550" lvl="1" indent="-514350">
              <a:buFont typeface="Wingdings" pitchFamily="2" charset="2"/>
              <a:buChar char="ü"/>
            </a:pPr>
            <a:r>
              <a:rPr lang="el-GR" sz="2800" dirty="0" smtClean="0"/>
              <a:t>Είναι μία εντολή που εκτελείται σε κάθε περίπτωση πριν την έναρξη του</a:t>
            </a:r>
            <a:r>
              <a:rPr lang="en-US" sz="2800" dirty="0" smtClean="0"/>
              <a:t> </a:t>
            </a:r>
            <a:r>
              <a:rPr lang="el-GR" sz="2800" dirty="0" smtClean="0"/>
              <a:t>βρόγχου ακόμα και αν οι εντολές στο σώμα του δεν εκτελεστούν καμία φορά.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3200" b="1" dirty="0" err="1" smtClean="0">
                <a:solidFill>
                  <a:srgbClr val="FF0000"/>
                </a:solidFill>
              </a:rPr>
              <a:t>check</a:t>
            </a:r>
            <a:r>
              <a:rPr lang="en-US" sz="3200" b="1" dirty="0" smtClean="0">
                <a:solidFill>
                  <a:srgbClr val="FF0000"/>
                </a:solidFill>
              </a:rPr>
              <a:t>:</a:t>
            </a:r>
            <a:r>
              <a:rPr lang="el-GR" sz="3200" dirty="0" smtClean="0"/>
              <a:t> </a:t>
            </a:r>
            <a:endParaRPr lang="en-US" sz="3200" dirty="0" smtClean="0"/>
          </a:p>
          <a:p>
            <a:pPr marL="971550" lvl="1" indent="-514350">
              <a:buFont typeface="Wingdings" pitchFamily="2" charset="2"/>
              <a:buChar char="ü"/>
            </a:pPr>
            <a:r>
              <a:rPr lang="el-GR" sz="2800" dirty="0" smtClean="0"/>
              <a:t>Είναι μία λογική συνθήκη που εκτελείται πριν την κάθε επανάληψη. Αν</a:t>
            </a:r>
            <a:r>
              <a:rPr lang="en-US" sz="2800" dirty="0" smtClean="0"/>
              <a:t> </a:t>
            </a:r>
            <a:r>
              <a:rPr lang="el-GR" sz="2800" dirty="0" smtClean="0"/>
              <a:t>εξαρχής δεν είναι αληθής , τότε οι εντολές στο σώμα του βρόγχου δεν θα</a:t>
            </a:r>
            <a:r>
              <a:rPr lang="en-US" sz="2800" dirty="0" smtClean="0"/>
              <a:t> </a:t>
            </a:r>
            <a:r>
              <a:rPr lang="el-GR" sz="2800" dirty="0" smtClean="0"/>
              <a:t>εκτελεστούν καμία φορά.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solidFill>
                  <a:srgbClr val="FF0000"/>
                </a:solidFill>
              </a:rPr>
              <a:t>U</a:t>
            </a:r>
            <a:r>
              <a:rPr lang="el-GR" sz="3200" b="1" dirty="0" err="1" smtClean="0">
                <a:solidFill>
                  <a:srgbClr val="FF0000"/>
                </a:solidFill>
              </a:rPr>
              <a:t>pdate</a:t>
            </a:r>
            <a:r>
              <a:rPr lang="en-US" sz="3200" b="1" dirty="0" smtClean="0">
                <a:solidFill>
                  <a:srgbClr val="FF0000"/>
                </a:solidFill>
              </a:rPr>
              <a:t>:</a:t>
            </a:r>
            <a:r>
              <a:rPr lang="en-US" sz="3200" dirty="0" smtClean="0"/>
              <a:t> </a:t>
            </a:r>
          </a:p>
          <a:p>
            <a:pPr marL="971550" lvl="1" indent="-514350">
              <a:buFont typeface="Wingdings" pitchFamily="2" charset="2"/>
              <a:buChar char="ü"/>
            </a:pPr>
            <a:r>
              <a:rPr lang="en-US" sz="3200" dirty="0" smtClean="0"/>
              <a:t> </a:t>
            </a:r>
            <a:r>
              <a:rPr lang="el-GR" sz="2800" dirty="0" smtClean="0"/>
              <a:t>Είναι μία εντολή που εκτελείται στο τέλος του βρόγχου μετά την</a:t>
            </a:r>
            <a:r>
              <a:rPr lang="en-US" sz="2800" dirty="0" smtClean="0"/>
              <a:t> </a:t>
            </a:r>
            <a:r>
              <a:rPr lang="el-GR" sz="2800" dirty="0" smtClean="0"/>
              <a:t>εκτέλεση των εντολών στο σώμα του βρόγχου και οπωσδήποτε πριν τον</a:t>
            </a:r>
            <a:r>
              <a:rPr lang="en-US" sz="2800" dirty="0" smtClean="0"/>
              <a:t> </a:t>
            </a:r>
            <a:r>
              <a:rPr lang="el-GR" sz="2800" dirty="0" smtClean="0"/>
              <a:t>έλεγχο της συνθήκης </a:t>
            </a:r>
            <a:r>
              <a:rPr lang="en-US" sz="2800" dirty="0" smtClean="0"/>
              <a:t>check.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950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 σημασία των “παραμέτρων” του </a:t>
            </a:r>
            <a:r>
              <a:rPr lang="el-GR" i="1" dirty="0" err="1" smtClean="0"/>
              <a:t>for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Ορθογώνιο"/>
          <p:cNvSpPr/>
          <p:nvPr/>
        </p:nvSpPr>
        <p:spPr>
          <a:xfrm>
            <a:off x="395958" y="1340768"/>
            <a:ext cx="100450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3200" dirty="0" smtClean="0"/>
              <a:t>A</a:t>
            </a:r>
            <a:r>
              <a:rPr lang="el-GR" sz="3200" dirty="0" err="1" smtClean="0"/>
              <a:t>πλό</a:t>
            </a:r>
            <a:r>
              <a:rPr lang="el-GR" sz="3200" dirty="0" smtClean="0"/>
              <a:t> παράδειγμα του βρόγχου</a:t>
            </a:r>
            <a:r>
              <a:rPr lang="en-US" sz="3200" dirty="0" smtClean="0"/>
              <a:t>:</a:t>
            </a:r>
            <a:endParaRPr lang="el-GR" sz="28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2182" y="2204864"/>
            <a:ext cx="6351791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6196" y="3933056"/>
            <a:ext cx="7049627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966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 σημασία των “παραμέτρων” του </a:t>
            </a:r>
            <a:r>
              <a:rPr lang="el-GR" i="1" dirty="0" err="1" smtClean="0"/>
              <a:t>for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Ορθογώνιο"/>
          <p:cNvSpPr/>
          <p:nvPr/>
        </p:nvSpPr>
        <p:spPr>
          <a:xfrm>
            <a:off x="395958" y="1844824"/>
            <a:ext cx="1004503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Κάποιες από τις παραμέτρους του βρόγχου μπορούν να</a:t>
            </a:r>
            <a:r>
              <a:rPr lang="en-US" sz="3200" dirty="0" smtClean="0"/>
              <a:t> </a:t>
            </a:r>
            <a:r>
              <a:rPr lang="el-GR" sz="3200" dirty="0" smtClean="0"/>
              <a:t>παραληφθούν, αλλά με κανέναν τρόπο δεν παραλείπονται τα Ελληνικά</a:t>
            </a:r>
            <a:r>
              <a:rPr lang="en-US" sz="3200" dirty="0" smtClean="0"/>
              <a:t> </a:t>
            </a:r>
            <a:r>
              <a:rPr lang="el-GR" sz="3200" dirty="0" smtClean="0"/>
              <a:t>ερωτηματικά που τις διαχωρίζουν. </a:t>
            </a:r>
            <a:endParaRPr lang="en-US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π.χ. στην επόμενη πρόταση δεν υπάρχει </a:t>
            </a:r>
            <a:r>
              <a:rPr lang="el-GR" sz="2800" b="1" dirty="0" err="1" smtClean="0"/>
              <a:t>init</a:t>
            </a:r>
            <a:r>
              <a:rPr lang="el-GR" sz="2800" dirty="0" smtClean="0"/>
              <a:t> και </a:t>
            </a:r>
            <a:r>
              <a:rPr lang="el-GR" sz="2800" b="1" dirty="0" err="1" smtClean="0"/>
              <a:t>update</a:t>
            </a:r>
            <a:r>
              <a:rPr lang="el-GR" sz="2800" dirty="0" smtClean="0"/>
              <a:t> και όμως ο βρόγχος δουλεύει κανονικά.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534740" y="476250"/>
            <a:ext cx="9396889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522051" y="1333500"/>
            <a:ext cx="9396889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4400" y="4117977"/>
            <a:ext cx="1805421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966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 σημασία των “παραμέτρων” του </a:t>
            </a:r>
            <a:r>
              <a:rPr lang="el-GR" i="1" dirty="0" err="1" smtClean="0"/>
              <a:t>for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4070" y="1556792"/>
            <a:ext cx="7426425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0" y="5805264"/>
            <a:ext cx="104409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Στην παραπάνω περίπτωση η πρόταση </a:t>
            </a:r>
            <a:r>
              <a:rPr lang="el-GR" sz="3200" b="1" dirty="0" err="1" smtClean="0">
                <a:solidFill>
                  <a:srgbClr val="FF0000"/>
                </a:solidFill>
              </a:rPr>
              <a:t>for</a:t>
            </a:r>
            <a:r>
              <a:rPr lang="el-GR" sz="3200" dirty="0" smtClean="0"/>
              <a:t> είναι </a:t>
            </a:r>
            <a:r>
              <a:rPr lang="el-GR" sz="3200" b="1" u="sng" dirty="0" smtClean="0"/>
              <a:t>ισοδύναμη</a:t>
            </a:r>
            <a:r>
              <a:rPr lang="el-GR" sz="3200" dirty="0" smtClean="0"/>
              <a:t> με ένα </a:t>
            </a:r>
            <a:r>
              <a:rPr lang="el-GR" sz="3200" b="1" dirty="0" err="1" smtClean="0">
                <a:solidFill>
                  <a:srgbClr val="FF0000"/>
                </a:solidFill>
              </a:rPr>
              <a:t>while</a:t>
            </a:r>
            <a:r>
              <a:rPr lang="el-GR" sz="3200" b="1" dirty="0" smtClean="0">
                <a:solidFill>
                  <a:srgbClr val="FF0000"/>
                </a:solidFill>
              </a:rPr>
              <a:t>.</a:t>
            </a:r>
            <a:endParaRPr lang="el-GR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723171" y="6559552"/>
            <a:ext cx="717818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31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646501" y="2894013"/>
            <a:ext cx="5220494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5,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5,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533860" y="2132856"/>
            <a:ext cx="9621069" cy="163121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62724" y="4149083"/>
            <a:ext cx="1806032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616083" y="5085185"/>
            <a:ext cx="9511439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780527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944972" y="6237312"/>
            <a:ext cx="7499700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3861" y="1412776"/>
            <a:ext cx="9396889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Ηλεκτρονικό Εμπόριο.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2013851" y="2996952"/>
            <a:ext cx="6709727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767185" y="4221091"/>
            <a:ext cx="8171833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41" y="5589241"/>
            <a:ext cx="3716884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16033" y="5661251"/>
            <a:ext cx="1806032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3861" y="1412776"/>
            <a:ext cx="9396889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645887" y="2411596"/>
            <a:ext cx="5220494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61025" y="1981200"/>
            <a:ext cx="9918939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435041" y="560388"/>
            <a:ext cx="9570906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10440988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97879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157" y="0"/>
            <a:ext cx="86283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500298" y="1300165"/>
            <a:ext cx="940776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Ηλεκτρονικό Εμπόριο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Πομπόρτσης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Τσούφλας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Τζιόλα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2002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Εμπόριο, Αρχές και Εξελίξεις,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E. Turban,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Γκιούρδας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Γ.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Δουκίδης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Ν. Γεωργόπουλος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Εγχειρίδιο Προγραμματισμού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Stephen Walther, Jonathan Levine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Web Development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Εύκολα και γρήγορα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Java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Οδηγός Προγραμματισμού για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XML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και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JSP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r>
              <a:rPr lang="en-US" sz="1400" dirty="0" smtClean="0">
                <a:hlinkClick r:id="rId5"/>
              </a:rPr>
              <a:t>Apache web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err="1" smtClean="0">
                <a:hlinkClick r:id="rId6"/>
              </a:rPr>
              <a:t>Mysql</a:t>
            </a:r>
            <a:r>
              <a:rPr lang="en-US" sz="1400" dirty="0" smtClean="0">
                <a:hlinkClick r:id="rId6"/>
              </a:rPr>
              <a:t> database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l-GR" sz="1400" dirty="0" smtClean="0">
                <a:hlinkClick r:id="rId7"/>
              </a:rPr>
              <a:t>Η γλώσσα προγραμματισμού </a:t>
            </a:r>
            <a:r>
              <a:rPr lang="en-US" sz="1400" dirty="0" err="1" smtClean="0">
                <a:hlinkClick r:id="rId7"/>
              </a:rPr>
              <a:t>php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32" y="5827938"/>
            <a:ext cx="1806032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82061" y="5733256"/>
            <a:ext cx="3699974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534740" y="476250"/>
            <a:ext cx="9396889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522051" y="1530352"/>
            <a:ext cx="9396889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0833" y="4592640"/>
            <a:ext cx="739932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5" y="1529572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Εφαρμογή των δομών ελέγχου της </a:t>
            </a:r>
            <a:r>
              <a:rPr lang="en-US" sz="3200" dirty="0" smtClean="0"/>
              <a:t>PHP </a:t>
            </a:r>
            <a:r>
              <a:rPr lang="el-GR" sz="3200" dirty="0" smtClean="0"/>
              <a:t>(δομές επιλογής και δομές ανακυκλώσεως).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5" y="1313548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61212" y="1465948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Δομές </a:t>
            </a:r>
            <a:r>
              <a:rPr lang="el-GR" sz="3200" dirty="0" smtClean="0"/>
              <a:t>Ελέγχου της </a:t>
            </a:r>
            <a:r>
              <a:rPr lang="en-US" sz="3200" dirty="0" smtClean="0"/>
              <a:t>PHP</a:t>
            </a:r>
            <a:endParaRPr lang="el-GR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400" i="1" dirty="0" smtClean="0"/>
              <a:t>Απλός επιλογέας-πολλαπλός επιλογέας</a:t>
            </a:r>
          </a:p>
          <a:p>
            <a:pPr lvl="1">
              <a:buFont typeface="Wingdings" pitchFamily="2" charset="2"/>
              <a:buChar char="ü"/>
            </a:pPr>
            <a:r>
              <a:rPr lang="el-GR" sz="2400" i="1" dirty="0" smtClean="0"/>
              <a:t>Επανάληψη </a:t>
            </a:r>
            <a:r>
              <a:rPr lang="el-GR" sz="2400" i="1" dirty="0" smtClean="0"/>
              <a:t>με </a:t>
            </a:r>
            <a:r>
              <a:rPr lang="en-US" sz="2400" i="1" dirty="0" smtClean="0"/>
              <a:t>while</a:t>
            </a:r>
            <a:endParaRPr lang="el-GR" sz="2400" i="1" dirty="0" smtClean="0"/>
          </a:p>
          <a:p>
            <a:pPr lvl="1">
              <a:buFont typeface="Wingdings" pitchFamily="2" charset="2"/>
              <a:buChar char="ü"/>
            </a:pPr>
            <a:r>
              <a:rPr lang="el-GR" sz="2400" i="1" dirty="0" smtClean="0"/>
              <a:t>Επανάληψη </a:t>
            </a:r>
            <a:r>
              <a:rPr lang="el-GR" sz="2400" i="1" dirty="0" smtClean="0"/>
              <a:t>με </a:t>
            </a:r>
            <a:r>
              <a:rPr lang="en-US" sz="2400" i="1" dirty="0" smtClean="0"/>
              <a:t>do .. </a:t>
            </a:r>
            <a:r>
              <a:rPr lang="en-US" sz="2400" i="1" dirty="0" smtClean="0"/>
              <a:t>While</a:t>
            </a:r>
            <a:endParaRPr lang="el-GR" sz="2400" i="1" dirty="0" smtClean="0"/>
          </a:p>
          <a:p>
            <a:pPr lvl="1">
              <a:buFont typeface="Wingdings" pitchFamily="2" charset="2"/>
              <a:buChar char="ü"/>
            </a:pPr>
            <a:r>
              <a:rPr lang="el-GR" sz="2400" i="1" dirty="0" smtClean="0"/>
              <a:t>Επανάληψη </a:t>
            </a:r>
            <a:r>
              <a:rPr lang="el-GR" sz="2400" i="1" dirty="0" smtClean="0"/>
              <a:t>με </a:t>
            </a:r>
            <a:r>
              <a:rPr lang="en-US" sz="2400" i="1" dirty="0" smtClean="0"/>
              <a:t>for</a:t>
            </a:r>
            <a:endParaRPr lang="el-GR" sz="24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=""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Ηλεκτρονικό Εμπόριο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Δομές Ελέγχου της γλώσσας</a:t>
            </a:r>
            <a:r>
              <a:rPr lang="en-US" dirty="0" smtClean="0"/>
              <a:t> PHP</a:t>
            </a:r>
            <a:r>
              <a:rPr lang="el-GR" dirty="0" smtClean="0"/>
              <a:t> 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Αριθμητικοί τελεστές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628800"/>
            <a:ext cx="97930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Μια γλώσσα προγραμματισμού θεωρείται νεκρή χωρίς δομές ελέγχου. Οι δομές</a:t>
            </a:r>
            <a:r>
              <a:rPr lang="en-US" sz="3200" dirty="0" smtClean="0"/>
              <a:t> </a:t>
            </a:r>
            <a:r>
              <a:rPr lang="el-GR" sz="3200" dirty="0" smtClean="0"/>
              <a:t>ελέγχου πάντα περιορίζονταν σε δύο κατηγορίες: </a:t>
            </a:r>
            <a:endParaRPr lang="en-US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3200" b="1" dirty="0" smtClean="0"/>
              <a:t>Δομές επιλογής</a:t>
            </a:r>
            <a:r>
              <a:rPr lang="en-US" sz="3200" b="1" dirty="0" smtClean="0"/>
              <a:t> </a:t>
            </a:r>
            <a:r>
              <a:rPr lang="en-US" sz="3200" dirty="0" smtClean="0"/>
              <a:t>(</a:t>
            </a:r>
            <a:r>
              <a:rPr lang="el-GR" sz="3200" dirty="0" smtClean="0"/>
              <a:t>αποφασίζουμε για το ποια θα είναι η</a:t>
            </a:r>
            <a:r>
              <a:rPr lang="en-US" sz="3200" dirty="0" smtClean="0"/>
              <a:t> </a:t>
            </a:r>
            <a:r>
              <a:rPr lang="el-GR" sz="3200" dirty="0" smtClean="0"/>
              <a:t>επόμενη εντολή που θα εκτελεστεί χρησιμοποιώντας μία λογική συνθήκη</a:t>
            </a:r>
            <a:r>
              <a:rPr lang="en-US" sz="3200" dirty="0" smtClean="0"/>
              <a:t>)</a:t>
            </a:r>
            <a:r>
              <a:rPr lang="el-GR" sz="3200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200" b="1" dirty="0" smtClean="0"/>
              <a:t>Δομές ανακυκλώσεως</a:t>
            </a:r>
            <a:r>
              <a:rPr lang="en-US" sz="3200" b="1" dirty="0" smtClean="0"/>
              <a:t> </a:t>
            </a:r>
            <a:r>
              <a:rPr lang="en-US" sz="3200" dirty="0" smtClean="0"/>
              <a:t>(</a:t>
            </a:r>
            <a:r>
              <a:rPr lang="el-GR" sz="3200" dirty="0" smtClean="0"/>
              <a:t>μια ομάδα εντολών εκτελείται πολλές φορές με βάση μία</a:t>
            </a:r>
            <a:r>
              <a:rPr lang="en-US" sz="3200" dirty="0" smtClean="0"/>
              <a:t> </a:t>
            </a:r>
            <a:r>
              <a:rPr lang="el-GR" sz="3200" dirty="0" smtClean="0"/>
              <a:t>λογική συνθήκη ή έναν προκαθορισμένο αριθμό επαναλήψεων</a:t>
            </a:r>
            <a:r>
              <a:rPr lang="en-US" sz="3200" dirty="0" smtClean="0"/>
              <a:t>)</a:t>
            </a:r>
            <a:r>
              <a:rPr lang="el-GR" sz="3200" dirty="0" smtClean="0"/>
              <a:t>. 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1895</TotalTime>
  <Words>1797</Words>
  <Application>Microsoft Office PowerPoint</Application>
  <PresentationFormat>Προσαρμογή</PresentationFormat>
  <Paragraphs>248</Paragraphs>
  <Slides>37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37</vt:i4>
      </vt:variant>
    </vt:vector>
  </HeadingPairs>
  <TitlesOfParts>
    <vt:vector size="40" baseType="lpstr">
      <vt:lpstr>Θέμα του Office</vt:lpstr>
      <vt:lpstr>1_Θέμα του Office</vt:lpstr>
      <vt:lpstr>2_Θέμα του Office</vt:lpstr>
      <vt:lpstr>ΗΛΕΚΤΡΟΝΙΚΟ ΕΜΠΟΡΙΟ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Ηλεκτρονικό Εμπόριο</vt:lpstr>
      <vt:lpstr>Αριθμητικοί τελεστές</vt:lpstr>
      <vt:lpstr>Απλός επιλογέας</vt:lpstr>
      <vt:lpstr>Απλός επιλογέας</vt:lpstr>
      <vt:lpstr>Απλός επιλογέας</vt:lpstr>
      <vt:lpstr>Διαφάνεια 13</vt:lpstr>
      <vt:lpstr>Πολλαπλός επιλογέας</vt:lpstr>
      <vt:lpstr>Πολλαπλός επιλογέας</vt:lpstr>
      <vt:lpstr>Πολλαπλός επιλογέας</vt:lpstr>
      <vt:lpstr>Πολλαπλός επιλογέας</vt:lpstr>
      <vt:lpstr>Πολλαπλός επιλογέας</vt:lpstr>
      <vt:lpstr>Πολλαπλός επιλογέας-παράδειγμα1</vt:lpstr>
      <vt:lpstr>Πολλαπλός επιλογέας-παράδειγμα2</vt:lpstr>
      <vt:lpstr>Επανάληψη με while</vt:lpstr>
      <vt:lpstr>Επανάληψη με while</vt:lpstr>
      <vt:lpstr>Υπολογισμός αθροίσματος </vt:lpstr>
      <vt:lpstr>Επανάληψη με do .. while</vt:lpstr>
      <vt:lpstr>Επανάληψη με do .. while</vt:lpstr>
      <vt:lpstr>Επανάληψη με for</vt:lpstr>
      <vt:lpstr>Η σημασία των “παραμέτρων” του for</vt:lpstr>
      <vt:lpstr>Η σημασία των “παραμέτρων” του for</vt:lpstr>
      <vt:lpstr>Η σημασία των “παραμέτρων” του for</vt:lpstr>
      <vt:lpstr>Η σημασία των “παραμέτρων” του for</vt:lpstr>
      <vt:lpstr>Διαφάνεια 31</vt:lpstr>
      <vt:lpstr>Σημείωμα Αδειοδότησης</vt:lpstr>
      <vt:lpstr>Σημείωμα Αναφοράς</vt:lpstr>
      <vt:lpstr>Διαφάνεια 34</vt:lpstr>
      <vt:lpstr>Διαφάνεια 35</vt:lpstr>
      <vt:lpstr>Διαφάνεια 36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146</cp:revision>
  <dcterms:created xsi:type="dcterms:W3CDTF">2015-04-14T16:45:01Z</dcterms:created>
  <dcterms:modified xsi:type="dcterms:W3CDTF">2015-09-17T18:17:18Z</dcterms:modified>
</cp:coreProperties>
</file>