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handoutMasterIdLst>
    <p:handoutMasterId r:id="rId42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373" r:id="rId13"/>
    <p:sldId id="374" r:id="rId14"/>
    <p:sldId id="375" r:id="rId15"/>
    <p:sldId id="376" r:id="rId16"/>
    <p:sldId id="370" r:id="rId17"/>
    <p:sldId id="377" r:id="rId18"/>
    <p:sldId id="378" r:id="rId19"/>
    <p:sldId id="379" r:id="rId20"/>
    <p:sldId id="380" r:id="rId21"/>
    <p:sldId id="381" r:id="rId22"/>
    <p:sldId id="382" r:id="rId23"/>
    <p:sldId id="341" r:id="rId24"/>
    <p:sldId id="383" r:id="rId25"/>
    <p:sldId id="384" r:id="rId26"/>
    <p:sldId id="385" r:id="rId27"/>
    <p:sldId id="386" r:id="rId28"/>
    <p:sldId id="387" r:id="rId29"/>
    <p:sldId id="389" r:id="rId30"/>
    <p:sldId id="390" r:id="rId31"/>
    <p:sldId id="391" r:id="rId32"/>
    <p:sldId id="392" r:id="rId33"/>
    <p:sldId id="322" r:id="rId34"/>
    <p:sldId id="323" r:id="rId35"/>
    <p:sldId id="324" r:id="rId36"/>
    <p:sldId id="277" r:id="rId37"/>
    <p:sldId id="278" r:id="rId38"/>
    <p:sldId id="291" r:id="rId39"/>
    <p:sldId id="279" r:id="rId40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31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5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Δομές Ελέγχου της γλώσσας </a:t>
            </a:r>
            <a:r>
              <a:rPr lang="en-US" sz="2800" b="1" dirty="0" smtClean="0">
                <a:solidFill>
                  <a:schemeClr val="tx1"/>
                </a:solidFill>
              </a:rPr>
              <a:t>PHP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8800"/>
            <a:ext cx="9793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Ο απλός επιλογέας αποφασίζει για την επόμενη εντολή που θα εκτελεστεί με την</a:t>
            </a:r>
            <a:r>
              <a:rPr lang="en-US" sz="3200" dirty="0" smtClean="0"/>
              <a:t> </a:t>
            </a:r>
            <a:r>
              <a:rPr lang="el-GR" sz="3200" dirty="0" smtClean="0"/>
              <a:t>χρήση μιας λογικής συνθήκης. Η σύνταξή του είναι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if(condition)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{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group1;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}</a:t>
            </a:r>
          </a:p>
          <a:p>
            <a:r>
              <a:rPr lang="el-GR" sz="3200" dirty="0" smtClean="0"/>
              <a:t>Που σημαίνει πως αν ισχύει η λογική συνθήκη </a:t>
            </a:r>
            <a:r>
              <a:rPr lang="el-GR" sz="3200" dirty="0" err="1" smtClean="0"/>
              <a:t>condition</a:t>
            </a:r>
            <a:r>
              <a:rPr lang="el-GR" sz="3200" dirty="0" smtClean="0"/>
              <a:t>, τότε εκτελείται η</a:t>
            </a:r>
            <a:r>
              <a:rPr lang="en-US" sz="3200" dirty="0" smtClean="0"/>
              <a:t> </a:t>
            </a:r>
            <a:r>
              <a:rPr lang="el-GR" sz="3200" dirty="0" smtClean="0"/>
              <a:t>ομάδα εντολών </a:t>
            </a:r>
            <a:r>
              <a:rPr lang="el-GR" sz="3200" b="1" dirty="0" smtClean="0"/>
              <a:t>group1</a:t>
            </a:r>
            <a:r>
              <a:rPr lang="el-GR" sz="3200" dirty="0" smtClean="0"/>
              <a:t>. Διαφορετικά αυτή η ομάδα εντολών δεν εκτελείται.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8800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&lt;?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$a=1;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$b=2;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if($b &lt; $a)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l-GR" sz="3200" b="1" dirty="0" smtClean="0">
                <a:solidFill>
                  <a:srgbClr val="FF0000"/>
                </a:solidFill>
              </a:rPr>
              <a:t>{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               $b=$a;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el-GR" sz="3200" b="1" dirty="0" smtClean="0">
                <a:solidFill>
                  <a:srgbClr val="FF0000"/>
                </a:solidFill>
              </a:rPr>
              <a:t>}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            echo “b=$b a=$a”;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?&gt;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966" y="1916832"/>
            <a:ext cx="9793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Φυσικά πάντα δεν υπάρχει ένας μόνο δρόμος στις αποφάσεις. Για αυτόν τον</a:t>
            </a:r>
            <a:r>
              <a:rPr lang="en-US" sz="3200" dirty="0" smtClean="0"/>
              <a:t> </a:t>
            </a:r>
            <a:r>
              <a:rPr lang="el-GR" sz="3200" dirty="0" smtClean="0"/>
              <a:t>λόγο έχει προβλεφτεί να υπάρχει και ένα </a:t>
            </a:r>
            <a:r>
              <a:rPr lang="el-GR" sz="3200" b="1" dirty="0" err="1" smtClean="0"/>
              <a:t>else</a:t>
            </a:r>
            <a:r>
              <a:rPr lang="el-GR" sz="3200" dirty="0" smtClean="0"/>
              <a:t> για να καλύψει αυτήν την</a:t>
            </a:r>
          </a:p>
          <a:p>
            <a:r>
              <a:rPr lang="el-GR" sz="3200" dirty="0" smtClean="0"/>
              <a:t>περίπτωση, όπως δείχνει το επόμενο παράδειγμα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535315"/>
            <a:ext cx="97930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&lt;?</a:t>
            </a:r>
          </a:p>
          <a:p>
            <a:pPr lvl="6"/>
            <a:r>
              <a:rPr lang="en-US" sz="3200" dirty="0" smtClean="0">
                <a:solidFill>
                  <a:srgbClr val="FF0000"/>
                </a:solidFill>
              </a:rPr>
              <a:t>$a=1;</a:t>
            </a:r>
          </a:p>
          <a:p>
            <a:pPr lvl="6"/>
            <a:r>
              <a:rPr lang="en-US" sz="3200" dirty="0" smtClean="0">
                <a:solidFill>
                  <a:srgbClr val="FF0000"/>
                </a:solidFill>
              </a:rPr>
              <a:t>$b=2;</a:t>
            </a:r>
          </a:p>
          <a:p>
            <a:pPr lvl="6"/>
            <a:r>
              <a:rPr lang="en-US" sz="3200" b="1" dirty="0" smtClean="0">
                <a:solidFill>
                  <a:srgbClr val="FF0000"/>
                </a:solidFill>
              </a:rPr>
              <a:t>if($a &lt; $b)</a:t>
            </a:r>
          </a:p>
          <a:p>
            <a:pPr lvl="6"/>
            <a:r>
              <a:rPr lang="el-GR" sz="3200" dirty="0" smtClean="0">
                <a:solidFill>
                  <a:srgbClr val="FF0000"/>
                </a:solidFill>
              </a:rPr>
              <a:t>{</a:t>
            </a:r>
          </a:p>
          <a:p>
            <a:pPr lvl="7"/>
            <a:r>
              <a:rPr lang="el-GR" sz="3200" dirty="0" err="1" smtClean="0">
                <a:solidFill>
                  <a:srgbClr val="FF0000"/>
                </a:solidFill>
              </a:rPr>
              <a:t>echo</a:t>
            </a:r>
            <a:r>
              <a:rPr lang="el-GR" sz="3200" dirty="0" smtClean="0">
                <a:solidFill>
                  <a:srgbClr val="FF0000"/>
                </a:solidFill>
              </a:rPr>
              <a:t> “TO A EINAI ΜΙΚΡΟΤΕΡΟ ΤΟΥ Β”;</a:t>
            </a:r>
          </a:p>
          <a:p>
            <a:pPr lvl="6"/>
            <a:r>
              <a:rPr lang="el-GR" sz="3200" dirty="0" smtClean="0">
                <a:solidFill>
                  <a:srgbClr val="FF0000"/>
                </a:solidFill>
              </a:rPr>
              <a:t>}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6"/>
            <a:endParaRPr lang="en-US" sz="3200" b="1" dirty="0" smtClean="0">
              <a:solidFill>
                <a:srgbClr val="FF0000"/>
              </a:solidFill>
            </a:endParaRPr>
          </a:p>
          <a:p>
            <a:pPr lvl="6"/>
            <a:r>
              <a:rPr lang="en-US" sz="3200" b="1" dirty="0" smtClean="0">
                <a:solidFill>
                  <a:srgbClr val="FF0000"/>
                </a:solidFill>
              </a:rPr>
              <a:t>else</a:t>
            </a:r>
          </a:p>
          <a:p>
            <a:pPr lvl="6"/>
            <a:r>
              <a:rPr lang="el-GR" sz="3200" dirty="0" smtClean="0">
                <a:solidFill>
                  <a:srgbClr val="FF0000"/>
                </a:solidFill>
              </a:rPr>
              <a:t>{</a:t>
            </a:r>
          </a:p>
          <a:p>
            <a:pPr lvl="7"/>
            <a:r>
              <a:rPr lang="el-GR" sz="3200" dirty="0" err="1" smtClean="0">
                <a:solidFill>
                  <a:srgbClr val="FF0000"/>
                </a:solidFill>
              </a:rPr>
              <a:t>echo</a:t>
            </a:r>
            <a:r>
              <a:rPr lang="el-GR" sz="3200" dirty="0" smtClean="0">
                <a:solidFill>
                  <a:srgbClr val="FF0000"/>
                </a:solidFill>
              </a:rPr>
              <a:t> “ΤΟ Β ΕΙΝΑΙ ΜΙΚΡΟΤΕΡΟ ΤΟΥ Α”;</a:t>
            </a:r>
          </a:p>
          <a:p>
            <a:pPr lvl="6"/>
            <a:r>
              <a:rPr lang="el-GR" sz="3200" dirty="0" smtClean="0">
                <a:solidFill>
                  <a:srgbClr val="FF0000"/>
                </a:solidFill>
              </a:rPr>
              <a:t>}</a:t>
            </a:r>
          </a:p>
          <a:p>
            <a:r>
              <a:rPr lang="el-GR" sz="3200" dirty="0" smtClean="0">
                <a:solidFill>
                  <a:srgbClr val="FF0000"/>
                </a:solidFill>
              </a:rPr>
              <a:t>?&gt;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934" y="1772816"/>
            <a:ext cx="102610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Εκτός του απλού επιλογέα υπάρχει και ο </a:t>
            </a:r>
            <a:r>
              <a:rPr lang="el-GR" sz="3200" b="1" dirty="0" smtClean="0"/>
              <a:t>πολλαπλός επιλογέας</a:t>
            </a:r>
            <a:r>
              <a:rPr lang="el-GR" sz="3200" dirty="0" smtClean="0"/>
              <a:t>, στον οποίο δεν</a:t>
            </a:r>
            <a:r>
              <a:rPr lang="en-US" sz="3200" dirty="0" smtClean="0"/>
              <a:t> </a:t>
            </a:r>
            <a:r>
              <a:rPr lang="el-GR" sz="3200" dirty="0" smtClean="0"/>
              <a:t>εξετάζουμε μόνον μία περίπτωση για να πάρουμε απόφαση για την επόμενη</a:t>
            </a:r>
            <a:r>
              <a:rPr lang="en-US" sz="3200" dirty="0" smtClean="0"/>
              <a:t> </a:t>
            </a:r>
            <a:r>
              <a:rPr lang="el-GR" sz="3200" dirty="0" smtClean="0"/>
              <a:t>εντολή, αλλά περισσότερες.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74" y="1494087"/>
            <a:ext cx="9145016" cy="51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966" y="1916833"/>
            <a:ext cx="9505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η τιμή της μεταβλητής είναι ίση με value1, τότε εκτελούνται οι εντολές</a:t>
            </a:r>
            <a:r>
              <a:rPr lang="en-US" sz="3200" dirty="0" smtClean="0"/>
              <a:t> </a:t>
            </a:r>
            <a:r>
              <a:rPr lang="el-GR" sz="3200" dirty="0" smtClean="0"/>
              <a:t>group1.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Διαφορετικά ελέγχουμε αν είναι ίση με value2.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είναι έτσι,</a:t>
            </a:r>
            <a:r>
              <a:rPr lang="en-US" sz="2800" dirty="0" smtClean="0"/>
              <a:t> </a:t>
            </a:r>
            <a:r>
              <a:rPr lang="el-GR" sz="2800" dirty="0" smtClean="0"/>
              <a:t>εκτελούνται οι εντολές group2. 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δεν βρεθεί ταίριασμα εκτελούνται οι εντολές</a:t>
            </a:r>
            <a:r>
              <a:rPr lang="en-US" sz="2800" dirty="0" smtClean="0"/>
              <a:t> </a:t>
            </a:r>
            <a:r>
              <a:rPr lang="el-GR" sz="2800" dirty="0" smtClean="0"/>
              <a:t>που ακολουθούν πρόταση </a:t>
            </a:r>
            <a:r>
              <a:rPr lang="el-GR" sz="2800" dirty="0" err="1" smtClean="0"/>
              <a:t>default</a:t>
            </a:r>
            <a:r>
              <a:rPr lang="el-GR" sz="2800" dirty="0" smtClean="0"/>
              <a:t>. Εδώ θα πρέπει να επισημάνουμε τα</a:t>
            </a:r>
            <a:r>
              <a:rPr lang="en-US" sz="2800" dirty="0" smtClean="0"/>
              <a:t> </a:t>
            </a:r>
            <a:r>
              <a:rPr lang="el-GR" sz="2800" dirty="0" smtClean="0"/>
              <a:t>ακόλουθα σε σχέση με την </a:t>
            </a:r>
            <a:r>
              <a:rPr lang="el-GR" sz="2800" dirty="0" err="1" smtClean="0"/>
              <a:t>switch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966" y="1412776"/>
            <a:ext cx="9505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1.</a:t>
            </a:r>
            <a:r>
              <a:rPr lang="el-GR" sz="3200" dirty="0" smtClean="0"/>
              <a:t>Οι εντολές </a:t>
            </a:r>
            <a:r>
              <a:rPr lang="el-GR" sz="3200" b="1" dirty="0" err="1" smtClean="0">
                <a:solidFill>
                  <a:srgbClr val="FF0000"/>
                </a:solidFill>
              </a:rPr>
              <a:t>break</a:t>
            </a:r>
            <a:r>
              <a:rPr lang="el-GR" sz="3200" b="1" dirty="0" smtClean="0"/>
              <a:t> </a:t>
            </a:r>
            <a:r>
              <a:rPr lang="el-GR" sz="3200" dirty="0" smtClean="0"/>
              <a:t>δεν είναι απαραίτητες για την συντακτική εγκυρότητα της</a:t>
            </a:r>
            <a:r>
              <a:rPr lang="en-US" sz="3200" dirty="0" smtClean="0"/>
              <a:t> </a:t>
            </a:r>
            <a:r>
              <a:rPr lang="el-GR" sz="3200" b="1" dirty="0" err="1" smtClean="0">
                <a:solidFill>
                  <a:srgbClr val="FF0000"/>
                </a:solidFill>
              </a:rPr>
              <a:t>switch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δεν υπάρχουν όμως τότε θα εκτελεστεί και το επόμενο μπλοκ</a:t>
            </a:r>
            <a:r>
              <a:rPr lang="en-US" sz="2800" dirty="0" smtClean="0"/>
              <a:t> </a:t>
            </a:r>
            <a:r>
              <a:rPr lang="el-GR" sz="2800" dirty="0" smtClean="0"/>
              <a:t>εντολών μετά το πρώτο ταίριασμα της μεταβλητής.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endParaRPr lang="el-GR" sz="2800" dirty="0" smtClean="0"/>
          </a:p>
          <a:p>
            <a:r>
              <a:rPr lang="el-GR" sz="3200" b="1" dirty="0" smtClean="0">
                <a:solidFill>
                  <a:srgbClr val="FF0000"/>
                </a:solidFill>
              </a:rPr>
              <a:t>2.</a:t>
            </a:r>
            <a:r>
              <a:rPr lang="el-GR" sz="3200" dirty="0" smtClean="0"/>
              <a:t>Η πρόταση </a:t>
            </a:r>
            <a:r>
              <a:rPr lang="el-GR" sz="3200" b="1" dirty="0" err="1" smtClean="0">
                <a:solidFill>
                  <a:srgbClr val="FF0000"/>
                </a:solidFill>
              </a:rPr>
              <a:t>default</a:t>
            </a:r>
            <a:r>
              <a:rPr lang="el-GR" sz="3200" dirty="0" smtClean="0"/>
              <a:t> δεν είναι επίσης απαραίτητη. Ωστόσο</a:t>
            </a:r>
            <a:r>
              <a:rPr lang="en-US" sz="3200" dirty="0" smtClean="0"/>
              <a:t>,</a:t>
            </a:r>
            <a:r>
              <a:rPr lang="el-GR" sz="3200" dirty="0" smtClean="0"/>
              <a:t> συνίσταται η χρήση</a:t>
            </a:r>
            <a:r>
              <a:rPr lang="en-US" sz="3200" dirty="0" smtClean="0"/>
              <a:t> </a:t>
            </a:r>
            <a:r>
              <a:rPr lang="el-GR" sz="3200" dirty="0" smtClean="0"/>
              <a:t>της προκειμένου να εξασφαλίσουμε πως τουλάχιστον μία ομάδα εντολών θα</a:t>
            </a:r>
            <a:r>
              <a:rPr lang="en-US" sz="3200" dirty="0" smtClean="0"/>
              <a:t> </a:t>
            </a:r>
            <a:r>
              <a:rPr lang="el-GR" sz="3200" dirty="0" smtClean="0"/>
              <a:t>εκτελεστεί αλλά και πως έχουμε καλύψει όλες τις πιθανές περιπτώσεις για την</a:t>
            </a:r>
            <a:r>
              <a:rPr lang="en-US" sz="3200" dirty="0" smtClean="0"/>
              <a:t> </a:t>
            </a:r>
            <a:r>
              <a:rPr lang="el-GR" sz="3200" dirty="0" smtClean="0"/>
              <a:t>τιμή της μεταβλητής.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7966" y="1916833"/>
            <a:ext cx="95050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3. </a:t>
            </a:r>
            <a:r>
              <a:rPr lang="el-GR" sz="3200" dirty="0" smtClean="0"/>
              <a:t>Δεν πρέπει σε καμία περίπτωση η πρόταση </a:t>
            </a:r>
            <a:r>
              <a:rPr lang="el-GR" sz="3200" b="1" dirty="0" err="1" smtClean="0">
                <a:solidFill>
                  <a:srgbClr val="FF0000"/>
                </a:solidFill>
              </a:rPr>
              <a:t>switch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να θεωρηθεί ισοδύναμη</a:t>
            </a:r>
            <a:r>
              <a:rPr lang="en-US" sz="3200" dirty="0" smtClean="0"/>
              <a:t> </a:t>
            </a:r>
            <a:r>
              <a:rPr lang="el-GR" sz="3200" dirty="0" smtClean="0"/>
              <a:t>με πολλαπλά </a:t>
            </a:r>
            <a:r>
              <a:rPr lang="el-GR" sz="3200" b="1" dirty="0" err="1" smtClean="0">
                <a:solidFill>
                  <a:srgbClr val="FF0000"/>
                </a:solidFill>
              </a:rPr>
              <a:t>if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Στα πολλαπλά </a:t>
            </a:r>
            <a:r>
              <a:rPr lang="el-GR" sz="2800" b="1" dirty="0" err="1" smtClean="0"/>
              <a:t>if</a:t>
            </a:r>
            <a:r>
              <a:rPr lang="el-GR" sz="2800" dirty="0" smtClean="0"/>
              <a:t> δεν έχουμε μόνον ελέγχους για ισότητα.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r>
              <a:rPr lang="en-US" dirty="0" smtClean="0"/>
              <a:t>-</a:t>
            </a:r>
            <a:r>
              <a:rPr lang="el-GR" dirty="0" smtClean="0"/>
              <a:t>παράδειγμα1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6" y="1556792"/>
            <a:ext cx="907300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5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Δομές Ελέγχου της γλώσσας </a:t>
            </a:r>
            <a:r>
              <a:rPr lang="en-US" sz="2800" b="1" dirty="0" smtClean="0">
                <a:solidFill>
                  <a:schemeClr val="tx1"/>
                </a:solidFill>
              </a:rPr>
              <a:t>PHP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260648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Πολλαπλός επιλογέας</a:t>
            </a:r>
            <a:r>
              <a:rPr lang="en-US" dirty="0" smtClean="0"/>
              <a:t>-</a:t>
            </a:r>
            <a:r>
              <a:rPr lang="el-GR" dirty="0" smtClean="0"/>
              <a:t>παράδειγμα2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50" y="1124744"/>
            <a:ext cx="5256584" cy="53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50" y="6162675"/>
            <a:ext cx="1704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5940574" y="1628800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Αν η μεταβλητή είναι από 1 μέχρι 3 εμφανίζεται το</a:t>
            </a:r>
          </a:p>
          <a:p>
            <a:r>
              <a:rPr lang="el-GR" sz="2800" dirty="0" smtClean="0"/>
              <a:t>πρώτο μήνυμα.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Αν είναι από 4 μέχρι 6 το δεύτερο αλλιώς το τρίτο.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Δεν είναι ιδιαίτερα βολικός τρόπος για να καλύψουμε σύνολα αλλά τουλάχιστον είναι</a:t>
            </a:r>
          </a:p>
          <a:p>
            <a:r>
              <a:rPr lang="el-GR" sz="2800" dirty="0" smtClean="0"/>
              <a:t>ένας τρόπος.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Επανάληψη με </a:t>
            </a:r>
            <a:r>
              <a:rPr lang="en-US" dirty="0" smtClean="0"/>
              <a:t>while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7" y="1412776"/>
            <a:ext cx="9866597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Ο απλούστερος τρόπος για να γράψουμε μία επανάληψη είναι με την χρήση της εντολής </a:t>
            </a:r>
            <a:r>
              <a:rPr lang="el-GR" sz="3200" b="1" dirty="0" err="1" smtClean="0">
                <a:solidFill>
                  <a:srgbClr val="FF0000"/>
                </a:solidFill>
              </a:rPr>
              <a:t>while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</a:t>
            </a:r>
          </a:p>
          <a:p>
            <a:r>
              <a:rPr lang="el-GR" sz="3200" dirty="0" smtClean="0"/>
              <a:t>Η σύνταξή της είναι ίδια με αυτήν που συναντάμε στην </a:t>
            </a:r>
            <a:r>
              <a:rPr lang="el-GR" sz="3200" b="1" dirty="0" smtClean="0"/>
              <a:t>C, </a:t>
            </a:r>
            <a:r>
              <a:rPr lang="el-GR" sz="3200" dirty="0" smtClean="0"/>
              <a:t>δηλαδή:</a:t>
            </a: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214" y="3573016"/>
            <a:ext cx="5040560" cy="29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Επανάληψη με </a:t>
            </a:r>
            <a:r>
              <a:rPr lang="en-US" dirty="0" smtClean="0"/>
              <a:t>while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942" y="1844824"/>
            <a:ext cx="9866597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Δηλαδή όσο ισχύει η </a:t>
            </a:r>
            <a:r>
              <a:rPr lang="el-GR" sz="3200" b="1" dirty="0" err="1" smtClean="0">
                <a:solidFill>
                  <a:srgbClr val="FF0000"/>
                </a:solidFill>
              </a:rPr>
              <a:t>condition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εκτελούνται οι εντολές στην ομάδα εντολών </a:t>
            </a:r>
            <a:r>
              <a:rPr lang="el-GR" sz="3200" b="1" dirty="0" err="1" smtClean="0">
                <a:solidFill>
                  <a:srgbClr val="FF0000"/>
                </a:solidFill>
              </a:rPr>
              <a:t>group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</a:t>
            </a:r>
          </a:p>
          <a:p>
            <a:r>
              <a:rPr lang="el-GR" sz="3200" dirty="0" smtClean="0"/>
              <a:t>Ένα απλό παράδειγμα είναι αυτό ενός </a:t>
            </a:r>
            <a:r>
              <a:rPr lang="el-GR" sz="3200" b="1" dirty="0" smtClean="0"/>
              <a:t>απλού μετρητή:</a:t>
            </a: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950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Υπολογισμός αθροίσματος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133731" y="1628800"/>
            <a:ext cx="43072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ο βρόγχος</a:t>
            </a:r>
            <a:r>
              <a:rPr lang="en-US" sz="2800" dirty="0" smtClean="0"/>
              <a:t> </a:t>
            </a:r>
            <a:r>
              <a:rPr lang="el-GR" sz="2800" b="1" dirty="0" err="1" smtClean="0">
                <a:solidFill>
                  <a:srgbClr val="FF0000"/>
                </a:solidFill>
              </a:rPr>
              <a:t>while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δεν είναι πάντα ο πλέον κατάλληλος για προκαθορισμένο πλήθος</a:t>
            </a:r>
            <a:r>
              <a:rPr lang="en-US" sz="2800" dirty="0" smtClean="0"/>
              <a:t> </a:t>
            </a:r>
            <a:r>
              <a:rPr lang="el-GR" sz="2800" dirty="0" smtClean="0"/>
              <a:t>επαναλήψεων, καθώς θα πρέπει να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φροντίζουμε για την</a:t>
            </a:r>
          </a:p>
          <a:p>
            <a:r>
              <a:rPr lang="el-GR" sz="2800" dirty="0" smtClean="0"/>
              <a:t>ανανέωση της μεταβλητής που ελέγχει τον βρόγχο.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αν ξεχάσουμε την αύξηση</a:t>
            </a:r>
          </a:p>
          <a:p>
            <a:r>
              <a:rPr lang="el-GR" sz="2800" dirty="0" smtClean="0"/>
              <a:t>της μεταβλητής $i, τότε θα έχουμε έναν </a:t>
            </a:r>
            <a:r>
              <a:rPr lang="el-GR" sz="2800" dirty="0" err="1" smtClean="0"/>
              <a:t>ατέρμονό</a:t>
            </a:r>
            <a:r>
              <a:rPr lang="el-GR" sz="2800" dirty="0" smtClean="0"/>
              <a:t> βρόγχο.</a:t>
            </a:r>
            <a:endParaRPr lang="el-G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854" y="476672"/>
            <a:ext cx="988690" cy="113849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50" y="1628800"/>
            <a:ext cx="555874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950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i="1" dirty="0" smtClean="0"/>
              <a:t>Επανάληψη με </a:t>
            </a:r>
            <a:r>
              <a:rPr lang="en-US" i="1" dirty="0" smtClean="0"/>
              <a:t>do .. while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251942" y="1412776"/>
            <a:ext cx="9973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σύνταξη του βρόχου </a:t>
            </a:r>
            <a:r>
              <a:rPr lang="el-GR" sz="3200" b="1" dirty="0" err="1" smtClean="0">
                <a:solidFill>
                  <a:srgbClr val="FF0000"/>
                </a:solidFill>
              </a:rPr>
              <a:t>do</a:t>
            </a:r>
            <a:r>
              <a:rPr lang="el-GR" sz="3200" b="1" dirty="0" smtClean="0">
                <a:solidFill>
                  <a:srgbClr val="FF0000"/>
                </a:solidFill>
              </a:rPr>
              <a:t>..</a:t>
            </a:r>
            <a:r>
              <a:rPr lang="el-GR" sz="3200" b="1" dirty="0" err="1" smtClean="0">
                <a:solidFill>
                  <a:srgbClr val="FF0000"/>
                </a:solidFill>
              </a:rPr>
              <a:t>while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του έχει ως ακολούθως:</a:t>
            </a:r>
            <a:endParaRPr lang="el-G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42" y="2132856"/>
            <a:ext cx="161527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934" y="3356992"/>
            <a:ext cx="40930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6084590" y="2060848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/>
              <a:t>το σύνολο εντολών θα εκτελεστεί και ύστερα θα ελέγξουμε αν η συνθήκη είναι αληθής ή ψευδής.</a:t>
            </a:r>
          </a:p>
          <a:p>
            <a:endParaRPr lang="el-GR" sz="2800" dirty="0" smtClean="0"/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Η διαφορά με τον προηγούμενο βρόγχο</a:t>
            </a:r>
          </a:p>
          <a:p>
            <a:r>
              <a:rPr lang="el-GR" sz="2800" dirty="0" smtClean="0"/>
              <a:t>είναι ότι με το </a:t>
            </a:r>
            <a:r>
              <a:rPr lang="el-GR" sz="2800" b="1" dirty="0" err="1" smtClean="0">
                <a:solidFill>
                  <a:srgbClr val="FF0000"/>
                </a:solidFill>
              </a:rPr>
              <a:t>do...while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οι εντολές θα εκτελεστούν τουλάχιστον μία φορά.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950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i="1" dirty="0" smtClean="0"/>
              <a:t>Επανάληψη με </a:t>
            </a:r>
            <a:r>
              <a:rPr lang="en-US" i="1" dirty="0" smtClean="0"/>
              <a:t>do .. while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66" y="1268760"/>
            <a:ext cx="4896544" cy="543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5688460" y="1844824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3200" dirty="0" smtClean="0"/>
              <a:t>Μετά την εκτέλεση του κώδικα η τιμή του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var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l-GR" sz="3200" dirty="0" smtClean="0"/>
              <a:t>θα είναι </a:t>
            </a:r>
            <a:r>
              <a:rPr lang="el-GR" sz="3200" b="1" dirty="0" smtClean="0">
                <a:solidFill>
                  <a:srgbClr val="FF0000"/>
                </a:solidFill>
              </a:rPr>
              <a:t>101</a:t>
            </a:r>
            <a:r>
              <a:rPr lang="el-GR" sz="3200" dirty="0" smtClean="0"/>
              <a:t>, αφού θα εκτελεστεί ο βρόγχος τουλάχιστον μία φορά.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950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i="1" dirty="0" smtClean="0"/>
              <a:t>Επανάληψη με </a:t>
            </a:r>
            <a:r>
              <a:rPr lang="en-US" i="1" dirty="0" smtClean="0"/>
              <a:t>for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95958" y="1268760"/>
            <a:ext cx="10045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σύνταξή της εντολής </a:t>
            </a:r>
            <a:r>
              <a:rPr lang="en-US" sz="3200" b="1" i="1" dirty="0" smtClean="0">
                <a:solidFill>
                  <a:srgbClr val="FF0000"/>
                </a:solidFill>
              </a:rPr>
              <a:t>for</a:t>
            </a:r>
            <a:r>
              <a:rPr lang="en-US" sz="3200" dirty="0" smtClean="0"/>
              <a:t> </a:t>
            </a:r>
            <a:r>
              <a:rPr lang="el-GR" sz="3200" dirty="0" smtClean="0"/>
              <a:t>είναι ίδια με αυτήν που συναντάμε στην </a:t>
            </a:r>
            <a:r>
              <a:rPr lang="el-GR" sz="3200" b="1" dirty="0" smtClean="0"/>
              <a:t>γλώσσα</a:t>
            </a:r>
            <a:r>
              <a:rPr lang="en-US" sz="3200" b="1" dirty="0" smtClean="0"/>
              <a:t> C,</a:t>
            </a:r>
            <a:r>
              <a:rPr lang="en-US" sz="3200" dirty="0" smtClean="0"/>
              <a:t> </a:t>
            </a:r>
            <a:r>
              <a:rPr lang="el-GR" sz="3200" dirty="0" smtClean="0"/>
              <a:t>δηλαδή:</a:t>
            </a:r>
            <a:endParaRPr lang="el-G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118" y="2852936"/>
            <a:ext cx="68257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950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σημασία των “παραμέτρων” του </a:t>
            </a:r>
            <a:r>
              <a:rPr lang="el-GR" i="1" dirty="0" err="1" smtClean="0"/>
              <a:t>for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95958" y="1196752"/>
            <a:ext cx="100450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b="1" dirty="0" err="1" smtClean="0">
                <a:solidFill>
                  <a:srgbClr val="FF0000"/>
                </a:solidFill>
              </a:rPr>
              <a:t>init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971550" lvl="1" indent="-514350">
              <a:buFont typeface="Wingdings" pitchFamily="2" charset="2"/>
              <a:buChar char="ü"/>
            </a:pPr>
            <a:r>
              <a:rPr lang="el-GR" sz="2800" dirty="0" smtClean="0"/>
              <a:t>Είναι μία εντολή που εκτελείται σε κάθε περίπτωση πριν την έναρξη του</a:t>
            </a:r>
            <a:r>
              <a:rPr lang="en-US" sz="2800" dirty="0" smtClean="0"/>
              <a:t> </a:t>
            </a:r>
            <a:r>
              <a:rPr lang="el-GR" sz="2800" dirty="0" smtClean="0"/>
              <a:t>βρόγχου ακόμα και αν οι εντολές στο σώμα του δεν εκτελεστούν καμία φορά.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b="1" dirty="0" err="1" smtClean="0">
                <a:solidFill>
                  <a:srgbClr val="FF0000"/>
                </a:solidFill>
              </a:rPr>
              <a:t>check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 marL="971550" lvl="1" indent="-514350">
              <a:buFont typeface="Wingdings" pitchFamily="2" charset="2"/>
              <a:buChar char="ü"/>
            </a:pPr>
            <a:r>
              <a:rPr lang="el-GR" sz="2800" dirty="0" smtClean="0"/>
              <a:t>Είναι μία λογική συνθήκη που εκτελείται πριν την κάθε επανάληψη. Αν</a:t>
            </a:r>
            <a:r>
              <a:rPr lang="en-US" sz="2800" dirty="0" smtClean="0"/>
              <a:t> </a:t>
            </a:r>
            <a:r>
              <a:rPr lang="el-GR" sz="2800" dirty="0" smtClean="0"/>
              <a:t>εξαρχής δεν είναι αληθής , τότε οι εντολές στο σώμα του βρόγχου δεν θα</a:t>
            </a:r>
            <a:r>
              <a:rPr lang="en-US" sz="2800" dirty="0" smtClean="0"/>
              <a:t> </a:t>
            </a:r>
            <a:r>
              <a:rPr lang="el-GR" sz="2800" dirty="0" smtClean="0"/>
              <a:t>εκτελεστούν καμία φορά.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r>
              <a:rPr lang="el-GR" sz="3200" b="1" dirty="0" err="1" smtClean="0">
                <a:solidFill>
                  <a:srgbClr val="FF0000"/>
                </a:solidFill>
              </a:rPr>
              <a:t>pdate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l-GR" sz="2800" dirty="0" smtClean="0"/>
              <a:t>Είναι μία εντολή που εκτελείται στο τέλος του βρόγχου μετά την</a:t>
            </a:r>
            <a:r>
              <a:rPr lang="en-US" sz="2800" dirty="0" smtClean="0"/>
              <a:t> </a:t>
            </a:r>
            <a:r>
              <a:rPr lang="el-GR" sz="2800" dirty="0" smtClean="0"/>
              <a:t>εκτέλεση των εντολών στο σώμα του βρόγχου και οπωσδήποτε πριν τον</a:t>
            </a:r>
            <a:r>
              <a:rPr lang="en-US" sz="2800" dirty="0" smtClean="0"/>
              <a:t> </a:t>
            </a:r>
            <a:r>
              <a:rPr lang="el-GR" sz="2800" dirty="0" smtClean="0"/>
              <a:t>έλεγχο της συνθήκης </a:t>
            </a:r>
            <a:r>
              <a:rPr lang="en-US" sz="2800" dirty="0" smtClean="0"/>
              <a:t>check.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950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σημασία των “παραμέτρων” του </a:t>
            </a:r>
            <a:r>
              <a:rPr lang="el-GR" i="1" dirty="0" err="1" smtClean="0"/>
              <a:t>for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95958" y="1340768"/>
            <a:ext cx="10045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/>
              <a:t>A</a:t>
            </a:r>
            <a:r>
              <a:rPr lang="el-GR" sz="3200" dirty="0" err="1" smtClean="0"/>
              <a:t>πλό</a:t>
            </a:r>
            <a:r>
              <a:rPr lang="el-GR" sz="3200" dirty="0" smtClean="0"/>
              <a:t> παράδειγμα του βρόγχου</a:t>
            </a:r>
            <a:r>
              <a:rPr lang="en-US" sz="3200" dirty="0" smtClean="0"/>
              <a:t>:</a:t>
            </a:r>
            <a:endParaRPr lang="el-G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182" y="2204864"/>
            <a:ext cx="63517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6196" y="3933056"/>
            <a:ext cx="70496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966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σημασία των “παραμέτρων” του </a:t>
            </a:r>
            <a:r>
              <a:rPr lang="el-GR" i="1" dirty="0" err="1" smtClean="0"/>
              <a:t>for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395958" y="1844824"/>
            <a:ext cx="1004503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Κάποιες από τις παραμέτρους του βρόγχου μπορούν να</a:t>
            </a:r>
            <a:r>
              <a:rPr lang="en-US" sz="3200" dirty="0" smtClean="0"/>
              <a:t> </a:t>
            </a:r>
            <a:r>
              <a:rPr lang="el-GR" sz="3200" dirty="0" smtClean="0"/>
              <a:t>παραληφθούν, αλλά με κανέναν τρόπο δεν παραλείπονται τα Ελληνικά</a:t>
            </a:r>
            <a:r>
              <a:rPr lang="en-US" sz="3200" dirty="0" smtClean="0"/>
              <a:t> </a:t>
            </a:r>
            <a:r>
              <a:rPr lang="el-GR" sz="3200" dirty="0" smtClean="0"/>
              <a:t>ερωτηματικά που τις διαχωρίζουν.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π.χ. στην επόμενη πρόταση δεν υπάρχει </a:t>
            </a:r>
            <a:r>
              <a:rPr lang="el-GR" sz="2800" b="1" dirty="0" err="1" smtClean="0"/>
              <a:t>init</a:t>
            </a:r>
            <a:r>
              <a:rPr lang="el-GR" sz="2800" dirty="0" smtClean="0"/>
              <a:t> και </a:t>
            </a:r>
            <a:r>
              <a:rPr lang="el-GR" sz="2800" b="1" dirty="0" err="1" smtClean="0"/>
              <a:t>update</a:t>
            </a:r>
            <a:r>
              <a:rPr lang="el-GR" sz="2800" dirty="0" smtClean="0"/>
              <a:t> και όμως ο βρόγχος δουλεύει κανονικά.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966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σημασία των “παραμέτρων” του </a:t>
            </a:r>
            <a:r>
              <a:rPr lang="el-GR" i="1" dirty="0" err="1" smtClean="0"/>
              <a:t>for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70" y="1556792"/>
            <a:ext cx="74264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5805264"/>
            <a:ext cx="10440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Στην παραπάνω περίπτωση η πρόταση </a:t>
            </a:r>
            <a:r>
              <a:rPr lang="el-GR" sz="3200" b="1" dirty="0" err="1" smtClean="0">
                <a:solidFill>
                  <a:srgbClr val="FF0000"/>
                </a:solidFill>
              </a:rPr>
              <a:t>for</a:t>
            </a:r>
            <a:r>
              <a:rPr lang="el-GR" sz="3200" dirty="0" smtClean="0"/>
              <a:t> είναι </a:t>
            </a:r>
            <a:r>
              <a:rPr lang="el-GR" sz="3200" b="1" u="sng" dirty="0" smtClean="0"/>
              <a:t>ισοδύναμη</a:t>
            </a:r>
            <a:r>
              <a:rPr lang="el-GR" sz="3200" dirty="0" smtClean="0"/>
              <a:t> με ένα </a:t>
            </a:r>
            <a:r>
              <a:rPr lang="el-GR" sz="3200" b="1" dirty="0" err="1" smtClean="0">
                <a:solidFill>
                  <a:srgbClr val="FF0000"/>
                </a:solidFill>
              </a:rPr>
              <a:t>while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31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5,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5,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Εφαρμογή των δομών ελέγχου της </a:t>
            </a:r>
            <a:r>
              <a:rPr lang="en-US" sz="3200" dirty="0" smtClean="0"/>
              <a:t>PHP </a:t>
            </a:r>
            <a:r>
              <a:rPr lang="el-GR" sz="3200" dirty="0" smtClean="0"/>
              <a:t>(δομές επιλογής και δομές ανακυκλώσεως).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Δομές </a:t>
            </a:r>
            <a:r>
              <a:rPr lang="el-GR" sz="3200" dirty="0" smtClean="0"/>
              <a:t>Ελέγχου της </a:t>
            </a:r>
            <a:r>
              <a:rPr lang="en-US" sz="3200" dirty="0" smtClean="0"/>
              <a:t>PHP</a:t>
            </a:r>
            <a:endParaRPr lang="el-GR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400" i="1" dirty="0" smtClean="0"/>
              <a:t>Απλός επιλογέας-πολλαπλός επιλογέας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i="1" dirty="0" smtClean="0"/>
              <a:t>Επανάληψη </a:t>
            </a:r>
            <a:r>
              <a:rPr lang="el-GR" sz="2400" i="1" dirty="0" smtClean="0"/>
              <a:t>με </a:t>
            </a:r>
            <a:r>
              <a:rPr lang="en-US" sz="2400" i="1" dirty="0" smtClean="0"/>
              <a:t>while</a:t>
            </a:r>
            <a:endParaRPr lang="el-GR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el-GR" sz="2400" i="1" dirty="0" smtClean="0"/>
              <a:t>Επανάληψη </a:t>
            </a:r>
            <a:r>
              <a:rPr lang="el-GR" sz="2400" i="1" dirty="0" smtClean="0"/>
              <a:t>με </a:t>
            </a:r>
            <a:r>
              <a:rPr lang="en-US" sz="2400" i="1" dirty="0" smtClean="0"/>
              <a:t>do .. </a:t>
            </a:r>
            <a:r>
              <a:rPr lang="en-US" sz="2400" i="1" dirty="0" smtClean="0"/>
              <a:t>While</a:t>
            </a:r>
            <a:endParaRPr lang="el-GR" sz="2400" i="1" dirty="0" smtClean="0"/>
          </a:p>
          <a:p>
            <a:pPr lvl="1">
              <a:buFont typeface="Wingdings" pitchFamily="2" charset="2"/>
              <a:buChar char="ü"/>
            </a:pPr>
            <a:r>
              <a:rPr lang="el-GR" sz="2400" i="1" dirty="0" smtClean="0"/>
              <a:t>Επανάληψη </a:t>
            </a:r>
            <a:r>
              <a:rPr lang="el-GR" sz="2400" i="1" dirty="0" smtClean="0"/>
              <a:t>με </a:t>
            </a:r>
            <a:r>
              <a:rPr lang="en-US" sz="2400" i="1" dirty="0" smtClean="0"/>
              <a:t>for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Δομές Ελέγχου της γλώσσας</a:t>
            </a:r>
            <a:r>
              <a:rPr lang="en-US" dirty="0" smtClean="0"/>
              <a:t> PHP</a:t>
            </a:r>
            <a:r>
              <a:rPr lang="el-GR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Αριθμητικοί τελεστές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5,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628800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Μια γλώσσα προγραμματισμού θεωρείται νεκρή χωρίς δομές ελέγχου. Οι δομές</a:t>
            </a:r>
            <a:r>
              <a:rPr lang="en-US" sz="3200" dirty="0" smtClean="0"/>
              <a:t> </a:t>
            </a:r>
            <a:r>
              <a:rPr lang="el-GR" sz="3200" dirty="0" smtClean="0"/>
              <a:t>ελέγχου πάντα περιορίζονταν σε δύο κατηγορίες: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b="1" dirty="0" smtClean="0"/>
              <a:t>Δομές επιλογής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l-GR" sz="3200" dirty="0" smtClean="0"/>
              <a:t>αποφασίζουμε για το ποια θα είναι η</a:t>
            </a:r>
            <a:r>
              <a:rPr lang="en-US" sz="3200" dirty="0" smtClean="0"/>
              <a:t> </a:t>
            </a:r>
            <a:r>
              <a:rPr lang="el-GR" sz="3200" dirty="0" smtClean="0"/>
              <a:t>επόμενη εντολή που θα εκτελεστεί χρησιμοποιώντας μία λογική συνθήκη</a:t>
            </a:r>
            <a:r>
              <a:rPr lang="en-US" sz="3200" dirty="0" smtClean="0"/>
              <a:t>)</a:t>
            </a:r>
            <a:r>
              <a:rPr lang="el-GR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b="1" dirty="0" smtClean="0"/>
              <a:t>Δομές ανακυκλώσεως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l-GR" sz="3200" dirty="0" smtClean="0"/>
              <a:t>μια ομάδα εντολών εκτελείται πολλές φορές με βάση μία</a:t>
            </a:r>
            <a:r>
              <a:rPr lang="en-US" sz="3200" dirty="0" smtClean="0"/>
              <a:t> </a:t>
            </a:r>
            <a:r>
              <a:rPr lang="el-GR" sz="3200" dirty="0" smtClean="0"/>
              <a:t>λογική συνθήκη ή έναν προκαθορισμένο αριθμό επαναλήψεων</a:t>
            </a:r>
            <a:r>
              <a:rPr lang="en-US" sz="3200" dirty="0" smtClean="0"/>
              <a:t>)</a:t>
            </a:r>
            <a:r>
              <a:rPr lang="el-GR" sz="3200" dirty="0" smtClean="0"/>
              <a:t>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1797</Words>
  <Application>Microsoft Office PowerPoint</Application>
  <PresentationFormat>Προσαρμογή</PresentationFormat>
  <Paragraphs>248</Paragraphs>
  <Slides>37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Αριθμητικοί τελεστές</vt:lpstr>
      <vt:lpstr>Απλός επιλογέας</vt:lpstr>
      <vt:lpstr>Απλός επιλογέας</vt:lpstr>
      <vt:lpstr>Απλός επιλογέας</vt:lpstr>
      <vt:lpstr>Διαφάνεια 13</vt:lpstr>
      <vt:lpstr>Πολλαπλός επιλογέας</vt:lpstr>
      <vt:lpstr>Πολλαπλός επιλογέας</vt:lpstr>
      <vt:lpstr>Πολλαπλός επιλογέας</vt:lpstr>
      <vt:lpstr>Πολλαπλός επιλογέας</vt:lpstr>
      <vt:lpstr>Πολλαπλός επιλογέας</vt:lpstr>
      <vt:lpstr>Πολλαπλός επιλογέας-παράδειγμα1</vt:lpstr>
      <vt:lpstr>Πολλαπλός επιλογέας-παράδειγμα2</vt:lpstr>
      <vt:lpstr>Επανάληψη με while</vt:lpstr>
      <vt:lpstr>Επανάληψη με while</vt:lpstr>
      <vt:lpstr>Υπολογισμός αθροίσματος </vt:lpstr>
      <vt:lpstr>Επανάληψη με do .. while</vt:lpstr>
      <vt:lpstr>Επανάληψη με do .. while</vt:lpstr>
      <vt:lpstr>Επανάληψη με for</vt:lpstr>
      <vt:lpstr>Η σημασία των “παραμέτρων” του for</vt:lpstr>
      <vt:lpstr>Η σημασία των “παραμέτρων” του for</vt:lpstr>
      <vt:lpstr>Η σημασία των “παραμέτρων” του for</vt:lpstr>
      <vt:lpstr>Η σημασία των “παραμέτρων” του for</vt:lpstr>
      <vt:lpstr>Διαφάνεια 31</vt:lpstr>
      <vt:lpstr>Σημείωμα Αδειοδότησης</vt:lpstr>
      <vt:lpstr>Σημείωμα Αναφοράς</vt:lpstr>
      <vt:lpstr>Διαφάνεια 34</vt:lpstr>
      <vt:lpstr>Διαφάνεια 35</vt:lpstr>
      <vt:lpstr>Διαφάνεια 36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146</cp:revision>
  <dcterms:created xsi:type="dcterms:W3CDTF">2015-04-14T16:45:01Z</dcterms:created>
  <dcterms:modified xsi:type="dcterms:W3CDTF">2015-09-17T18:17:18Z</dcterms:modified>
</cp:coreProperties>
</file>