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89" r:id="rId3"/>
    <p:sldId id="257" r:id="rId4"/>
    <p:sldId id="259" r:id="rId5"/>
    <p:sldId id="261" r:id="rId6"/>
    <p:sldId id="262" r:id="rId7"/>
    <p:sldId id="352" r:id="rId8"/>
    <p:sldId id="343" r:id="rId9"/>
    <p:sldId id="402" r:id="rId10"/>
    <p:sldId id="355" r:id="rId11"/>
    <p:sldId id="356" r:id="rId12"/>
    <p:sldId id="384" r:id="rId13"/>
    <p:sldId id="357" r:id="rId14"/>
    <p:sldId id="385" r:id="rId15"/>
    <p:sldId id="358" r:id="rId16"/>
    <p:sldId id="359" r:id="rId17"/>
    <p:sldId id="360" r:id="rId18"/>
    <p:sldId id="361" r:id="rId19"/>
    <p:sldId id="362" r:id="rId20"/>
    <p:sldId id="388" r:id="rId21"/>
    <p:sldId id="363" r:id="rId22"/>
    <p:sldId id="389" r:id="rId23"/>
    <p:sldId id="366" r:id="rId24"/>
    <p:sldId id="367" r:id="rId25"/>
    <p:sldId id="399" r:id="rId26"/>
    <p:sldId id="368" r:id="rId27"/>
    <p:sldId id="390" r:id="rId28"/>
    <p:sldId id="391" r:id="rId29"/>
    <p:sldId id="369" r:id="rId30"/>
    <p:sldId id="370" r:id="rId31"/>
    <p:sldId id="371" r:id="rId32"/>
    <p:sldId id="392" r:id="rId33"/>
    <p:sldId id="373" r:id="rId34"/>
    <p:sldId id="374" r:id="rId35"/>
    <p:sldId id="377" r:id="rId36"/>
    <p:sldId id="393" r:id="rId37"/>
    <p:sldId id="378" r:id="rId38"/>
    <p:sldId id="379" r:id="rId39"/>
    <p:sldId id="394" r:id="rId40"/>
    <p:sldId id="395" r:id="rId41"/>
    <p:sldId id="380" r:id="rId42"/>
    <p:sldId id="396" r:id="rId43"/>
    <p:sldId id="397" r:id="rId44"/>
    <p:sldId id="382" r:id="rId45"/>
    <p:sldId id="383" r:id="rId46"/>
    <p:sldId id="290" r:id="rId47"/>
    <p:sldId id="400" r:id="rId48"/>
    <p:sldId id="401" r:id="rId49"/>
    <p:sldId id="351" r:id="rId50"/>
    <p:sldId id="403" r:id="rId51"/>
    <p:sldId id="292" r:id="rId52"/>
    <p:sldId id="293" r:id="rId53"/>
    <p:sldId id="294" r:id="rId54"/>
    <p:sldId id="295" r:id="rId55"/>
    <p:sldId id="280" r:id="rId56"/>
  </p:sldIdLst>
  <p:sldSz cx="9144000" cy="5715000" type="screen16x10"/>
  <p:notesSz cx="6858000" cy="9144000"/>
  <p:custDataLst>
    <p:tags r:id="rId5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Ελένη Τσάνταλη" initials="ΕΤ" lastIdx="3" clrIdx="1">
    <p:extLst>
      <p:ext uri="{19B8F6BF-5375-455C-9EA6-DF929625EA0E}">
        <p15:presenceInfo xmlns:p15="http://schemas.microsoft.com/office/powerpoint/2012/main" userId="ca97fe87154994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28" autoAdjust="0"/>
    <p:restoredTop sz="99309" autoAdjust="0"/>
  </p:normalViewPr>
  <p:slideViewPr>
    <p:cSldViewPr>
      <p:cViewPr varScale="1">
        <p:scale>
          <a:sx n="89" d="100"/>
          <a:sy n="89" d="100"/>
        </p:scale>
        <p:origin x="360" y="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29/09/2015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3415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3313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91306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4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4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 smtClean="0">
              <a:solidFill>
                <a:schemeClr val="bg1"/>
              </a:solidFill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4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 smtClean="0">
              <a:solidFill>
                <a:schemeClr val="bg1"/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4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4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 smtClean="0">
              <a:solidFill>
                <a:schemeClr val="bg1"/>
              </a:solidFill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4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 smtClean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YdwaN4D_ks" TargetMode="External"/><Relationship Id="rId3" Type="http://schemas.openxmlformats.org/officeDocument/2006/relationships/hyperlink" Target="https://www.afsp.org/preventing-suicide/find-help" TargetMode="External"/><Relationship Id="rId7" Type="http://schemas.openxmlformats.org/officeDocument/2006/relationships/hyperlink" Target="https://www.youtube.com/watch?v=7AkREIgef5c" TargetMode="External"/><Relationship Id="rId2" Type="http://schemas.openxmlformats.org/officeDocument/2006/relationships/hyperlink" Target="https://www.afsp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folderview?id=0B_9piHSvkNcDb19ldTNSRF9wd1k&amp;usp=gmail&amp;tid=0B_9piHSvkNcDcFlwbXJORnZfTU0" TargetMode="External"/><Relationship Id="rId5" Type="http://schemas.openxmlformats.org/officeDocument/2006/relationships/hyperlink" Target="http://www.helpguide.org/articles/suicide-prevention/suicide-help-dealing-with-your-suicidal-thoughts-and-feelings.htm" TargetMode="External"/><Relationship Id="rId4" Type="http://schemas.openxmlformats.org/officeDocument/2006/relationships/hyperlink" Target="http://www.helpguide.org/articles/suicide-prevention/suicide-prevention-helping-someone-who-is-suicidal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02" TargetMode="Externa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Ψυχοπαθολογία Ενηλίκων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4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Αυτοκτονία</a:t>
            </a:r>
          </a:p>
          <a:p>
            <a:endParaRPr lang="el-GR" sz="2800" dirty="0" smtClean="0"/>
          </a:p>
          <a:p>
            <a:r>
              <a:rPr lang="el-GR" sz="2800" dirty="0" smtClean="0"/>
              <a:t>Σιαφάκα Βασιλική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Εισαγωγικά (2 από 2)</a:t>
            </a:r>
            <a:endParaRPr lang="el-GR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i="1" dirty="0" smtClean="0"/>
              <a:t>Κι αν </a:t>
            </a:r>
            <a:r>
              <a:rPr lang="el-GR" sz="2800" i="1" dirty="0" err="1" smtClean="0"/>
              <a:t>μ΄</a:t>
            </a:r>
            <a:r>
              <a:rPr lang="el-GR" sz="2800" i="1" dirty="0" smtClean="0"/>
              <a:t> αυτόν τον ύπνο παύουμε της καρδιάς τον πόνο και τις χίλιες λαχτάρες, φυσική κληρονομιά της σάρκας, είναι συντέλεια να μην εύχεσαι με ζήλο. </a:t>
            </a:r>
            <a:br>
              <a:rPr lang="el-GR" sz="2800" i="1" dirty="0" smtClean="0"/>
            </a:br>
            <a:r>
              <a:rPr lang="el-GR" sz="2800" i="1" dirty="0" smtClean="0"/>
              <a:t>Θάνατος. Ύπνος. Ύπνος, ίσως όνειρα! </a:t>
            </a:r>
            <a:br>
              <a:rPr lang="el-GR" sz="2800" i="1" dirty="0" smtClean="0"/>
            </a:br>
            <a:r>
              <a:rPr lang="el-GR" sz="2800" i="1" dirty="0" smtClean="0"/>
              <a:t>Ε, εδώ είναι ο κόμπος». </a:t>
            </a:r>
            <a:r>
              <a:rPr lang="el-GR" sz="2800" dirty="0" smtClean="0"/>
              <a:t>            </a:t>
            </a:r>
            <a:endParaRPr lang="el-GR" sz="2800" b="1" i="1" dirty="0" smtClean="0"/>
          </a:p>
          <a:p>
            <a:pPr marL="0" indent="0" algn="r">
              <a:buNone/>
            </a:pPr>
            <a:r>
              <a:rPr lang="el-GR" sz="2000" b="1" i="1" dirty="0" smtClean="0"/>
              <a:t>Απόσπασμα </a:t>
            </a:r>
            <a:r>
              <a:rPr lang="el-GR" sz="2000" b="1" i="1" dirty="0"/>
              <a:t>από τον Άμλετ, ΙΙΙ,  Σαίξπηρ, 1600</a:t>
            </a:r>
          </a:p>
          <a:p>
            <a:pPr marL="0" indent="0">
              <a:buNone/>
            </a:pPr>
            <a:endParaRPr lang="el-GR" sz="2000" dirty="0" smtClean="0"/>
          </a:p>
          <a:p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53891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71484"/>
            <a:ext cx="8229600" cy="6098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Αυτοκτονία = Κοινωνικό ζήτημα </a:t>
            </a:r>
            <a:br>
              <a:rPr lang="el-GR" dirty="0" smtClean="0"/>
            </a:br>
            <a:r>
              <a:rPr lang="el-GR" dirty="0" smtClean="0"/>
              <a:t>(1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Εδώ και αιώνες, η αυτοκτονία και το συνακόλουθο στίγμα αποτελούν κοινωνικό ζήτημα</a:t>
            </a:r>
            <a:br>
              <a:rPr lang="el-GR" sz="2800" dirty="0" smtClean="0"/>
            </a:b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Μέχρι τον 4ο αι. δε θεωρούνταν καταδικαστέα. Τότε ο Άγιος Αυγουστίνος την ανακήρυξε σε έγκλημα, λόγω της παραβίασης της 6ης εντολής «Ου φονεύσεις»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4207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85725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Αυτοκτονία = Κοινωνικό ζήτημα</a:t>
            </a:r>
            <a:br>
              <a:rPr lang="el-GR" dirty="0" smtClean="0"/>
            </a:br>
            <a:r>
              <a:rPr lang="el-GR" dirty="0" smtClean="0"/>
              <a:t>(2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Αγγλία: σταμάτησε να αποτελεί ποινικό αδίκημα το </a:t>
            </a:r>
            <a:br>
              <a:rPr lang="el-GR" sz="2800" dirty="0" smtClean="0"/>
            </a:br>
            <a:r>
              <a:rPr lang="el-GR" sz="2800" dirty="0" smtClean="0"/>
              <a:t>              1961</a:t>
            </a:r>
          </a:p>
          <a:p>
            <a:pPr marL="0" indent="0">
              <a:buNone/>
            </a:pPr>
            <a:r>
              <a:rPr lang="el-GR" sz="2800" dirty="0" smtClean="0"/>
              <a:t>ΗΠΑ: κάποιες πολιτείες καταδικάζουν τις απόπειρες </a:t>
            </a:r>
            <a:br>
              <a:rPr lang="el-GR" sz="2800" dirty="0" smtClean="0"/>
            </a:br>
            <a:r>
              <a:rPr lang="el-GR" sz="2800" dirty="0" smtClean="0"/>
              <a:t>          αυτοκτονίας ως παράπτωμα, αν και σπάνια </a:t>
            </a:r>
            <a:br>
              <a:rPr lang="el-GR" sz="2800" dirty="0" smtClean="0"/>
            </a:br>
            <a:r>
              <a:rPr lang="el-GR" sz="2800" dirty="0" smtClean="0"/>
              <a:t>          ασκείται δίωξη </a:t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Ετυμολογία: Λατινική ρίζα : </a:t>
            </a:r>
            <a:r>
              <a:rPr lang="en-US" sz="2800" u="sng" dirty="0" smtClean="0"/>
              <a:t>sui </a:t>
            </a:r>
            <a:r>
              <a:rPr lang="en-US" sz="2800" dirty="0" smtClean="0"/>
              <a:t>(</a:t>
            </a:r>
            <a:r>
              <a:rPr lang="el-GR" sz="2800" dirty="0" smtClean="0"/>
              <a:t>του εαυτού) </a:t>
            </a:r>
            <a:r>
              <a:rPr lang="en-US" sz="2800" u="sng" dirty="0" err="1" smtClean="0"/>
              <a:t>caedes</a:t>
            </a:r>
            <a:r>
              <a:rPr lang="en-US" sz="2800" dirty="0" smtClean="0"/>
              <a:t> (</a:t>
            </a:r>
            <a:r>
              <a:rPr lang="el-GR" sz="2800" dirty="0" smtClean="0"/>
              <a:t>φόνος) </a:t>
            </a:r>
            <a:r>
              <a:rPr lang="el-GR" sz="2800" dirty="0" smtClean="0">
                <a:sym typeface="Wingdings 3" pitchFamily="18" charset="2"/>
              </a:rPr>
              <a:t> </a:t>
            </a:r>
            <a:r>
              <a:rPr lang="en-US" sz="2800" dirty="0" smtClean="0">
                <a:sym typeface="Wingdings 3" pitchFamily="18" charset="2"/>
              </a:rPr>
              <a:t>suicide</a:t>
            </a:r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652967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Ιστορική αναδρομή  (1 από 4)</a:t>
            </a:r>
            <a:endParaRPr lang="el-GR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800" dirty="0" smtClean="0"/>
              <a:t>Η ελληνική ιστορία βρίθει αυτοκτονιών που έχουν μεγάλη απήχηση, σχεδόν θρυλική</a:t>
            </a:r>
            <a:br>
              <a:rPr lang="el-GR" sz="2800" dirty="0" smtClean="0"/>
            </a:br>
            <a:r>
              <a:rPr lang="el-GR" sz="2800" dirty="0" smtClean="0"/>
              <a:t>Υποκρύπτουν πολύ διαφορετικά κίνητρα:</a:t>
            </a:r>
            <a:br>
              <a:rPr lang="el-GR" sz="2800" dirty="0" smtClean="0"/>
            </a:br>
            <a:endParaRPr lang="el-GR" sz="2800" dirty="0" smtClean="0"/>
          </a:p>
          <a:p>
            <a:r>
              <a:rPr lang="el-GR" sz="2800" b="1" dirty="0" smtClean="0"/>
              <a:t>Πατριωτικά κίνητρα </a:t>
            </a:r>
            <a:r>
              <a:rPr lang="el-GR" sz="2800" dirty="0" smtClean="0"/>
              <a:t>για την αυτοκτονία  του Θεμιστοκλή, του Ισοκράτη, του Δημοσθένη</a:t>
            </a:r>
            <a:br>
              <a:rPr lang="el-GR" sz="2800" dirty="0" smtClean="0"/>
            </a:br>
            <a:endParaRPr lang="el-GR" sz="2800" dirty="0" smtClean="0"/>
          </a:p>
          <a:p>
            <a:r>
              <a:rPr lang="el-GR" sz="2800" dirty="0" smtClean="0"/>
              <a:t>Αυτοκτονία λόγω </a:t>
            </a:r>
            <a:r>
              <a:rPr lang="el-GR" sz="2800" b="1" dirty="0" smtClean="0"/>
              <a:t>τύψεων</a:t>
            </a:r>
            <a:r>
              <a:rPr lang="el-GR" sz="2800" dirty="0" smtClean="0"/>
              <a:t> για τον Αριστόδημο</a:t>
            </a:r>
          </a:p>
        </p:txBody>
      </p:sp>
    </p:spTree>
    <p:extLst>
      <p:ext uri="{BB962C8B-B14F-4D97-AF65-F5344CB8AC3E}">
        <p14:creationId xmlns:p14="http://schemas.microsoft.com/office/powerpoint/2010/main" val="301508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21"/>
            <a:ext cx="8229600" cy="538443"/>
          </a:xfrm>
        </p:spPr>
        <p:txBody>
          <a:bodyPr>
            <a:normAutofit fontScale="90000"/>
          </a:bodyPr>
          <a:lstStyle/>
          <a:p>
            <a:r>
              <a:rPr lang="el-GR" dirty="0"/>
              <a:t>Ιστορική αναδρομή </a:t>
            </a:r>
            <a:r>
              <a:rPr lang="el-GR" dirty="0" smtClean="0"/>
              <a:t>(2 από 4)</a:t>
            </a:r>
            <a:endParaRPr lang="el-GR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Για λόγους </a:t>
            </a:r>
            <a:r>
              <a:rPr lang="el-GR" sz="2800" b="1" dirty="0" smtClean="0"/>
              <a:t>τιμής </a:t>
            </a:r>
            <a:r>
              <a:rPr lang="el-GR" sz="2800" dirty="0" smtClean="0"/>
              <a:t>για τον Κλεομένη</a:t>
            </a:r>
          </a:p>
          <a:p>
            <a:r>
              <a:rPr lang="el-GR" sz="2800" dirty="0" smtClean="0"/>
              <a:t>Από </a:t>
            </a:r>
            <a:r>
              <a:rPr lang="el-GR" sz="2800" b="1" dirty="0" smtClean="0"/>
              <a:t>πίστη</a:t>
            </a:r>
            <a:r>
              <a:rPr lang="el-GR" sz="2800" dirty="0" smtClean="0"/>
              <a:t> σε μια θρησκευτική ιδέα για τον Πυθαγόρα</a:t>
            </a:r>
          </a:p>
          <a:p>
            <a:r>
              <a:rPr lang="el-GR" sz="2800" dirty="0" smtClean="0"/>
              <a:t>Για </a:t>
            </a:r>
            <a:r>
              <a:rPr lang="el-GR" sz="2800" b="1" dirty="0" smtClean="0"/>
              <a:t>να αποφευχθεί  η καθολική φθορά </a:t>
            </a:r>
            <a:r>
              <a:rPr lang="el-GR" sz="2800" dirty="0" smtClean="0"/>
              <a:t>λόγω γηρατειών για το Δημόκριτο</a:t>
            </a:r>
          </a:p>
          <a:p>
            <a:r>
              <a:rPr lang="el-GR" sz="2800" b="1" dirty="0" smtClean="0"/>
              <a:t>Ερωτική αυτοκτονία </a:t>
            </a:r>
            <a:r>
              <a:rPr lang="el-GR" sz="2800" dirty="0" smtClean="0"/>
              <a:t>για τη Σαπφώ</a:t>
            </a:r>
          </a:p>
          <a:p>
            <a:pPr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27752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4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el-GR" dirty="0"/>
              <a:t>Ιστορική </a:t>
            </a:r>
            <a:r>
              <a:rPr lang="el-GR" dirty="0" smtClean="0"/>
              <a:t>αναδρομή</a:t>
            </a:r>
            <a:br>
              <a:rPr lang="el-GR" dirty="0" smtClean="0"/>
            </a:br>
            <a:r>
              <a:rPr lang="el-GR" dirty="0" smtClean="0"/>
              <a:t>(3 από 4) 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3054"/>
            <a:ext cx="8229600" cy="3462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/>
              <a:t>Φιλοσοφικές οι αυτοκτονίες </a:t>
            </a:r>
            <a:r>
              <a:rPr lang="el-GR" sz="2800" dirty="0" smtClean="0"/>
              <a:t>του Ζήνωνα, του Κλεάνθη, του Επίκουρου, που υποκινούνται από ένα αίσθημα περιφρόνησης της ζωής </a:t>
            </a:r>
            <a:br>
              <a:rPr lang="el-GR" sz="2800" dirty="0" smtClean="0"/>
            </a:b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(ακόμη και του Σωκράτη, η πλέον αμφισβητούμενη, λόγω των απαντήσεων που δίνει κατά τη διάρκεια της δίκης)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697384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dirty="0"/>
              <a:t>Ιστορική </a:t>
            </a:r>
            <a:r>
              <a:rPr lang="el-GR" dirty="0" smtClean="0"/>
              <a:t>αναδρομή(4 από 4) </a:t>
            </a:r>
            <a:endParaRPr lang="el-GR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3000" dirty="0" smtClean="0"/>
              <a:t>Παρά τις τόσες αυτοκτονίες στην  Αρχαία Ελλάδα, </a:t>
            </a:r>
            <a:r>
              <a:rPr lang="el-GR" sz="3000" b="1" dirty="0" smtClean="0"/>
              <a:t>απουσιάζει ο όρος «αυτοκτονία»</a:t>
            </a:r>
            <a:br>
              <a:rPr lang="el-GR" sz="3000" b="1" dirty="0" smtClean="0"/>
            </a:br>
            <a:r>
              <a:rPr lang="el-GR" sz="3000" dirty="0" smtClean="0"/>
              <a:t>Αναφέρονται μόνον οι έννοιες «</a:t>
            </a:r>
            <a:r>
              <a:rPr lang="el-GR" sz="3000" i="1" dirty="0" err="1" smtClean="0"/>
              <a:t>αυτόχειρ</a:t>
            </a:r>
            <a:r>
              <a:rPr lang="el-GR" sz="3000" dirty="0" smtClean="0"/>
              <a:t>» και  «</a:t>
            </a:r>
            <a:r>
              <a:rPr lang="el-GR" sz="3000" i="1" dirty="0" err="1" smtClean="0"/>
              <a:t>φονεύειν</a:t>
            </a:r>
            <a:r>
              <a:rPr lang="el-GR" sz="3000" i="1" dirty="0" smtClean="0"/>
              <a:t> εαυτόν</a:t>
            </a:r>
            <a:r>
              <a:rPr lang="el-GR" sz="3000" dirty="0" smtClean="0"/>
              <a:t>» </a:t>
            </a:r>
            <a:br>
              <a:rPr lang="el-GR" sz="3000" dirty="0" smtClean="0"/>
            </a:br>
            <a:endParaRPr lang="el-GR" sz="3000" dirty="0" smtClean="0"/>
          </a:p>
          <a:p>
            <a:r>
              <a:rPr lang="el-GR" sz="3000" dirty="0" smtClean="0"/>
              <a:t>Ο όρος «αυτοκτονία» χρησιμοποιήθηκε τον 17ο αι., γεγονός που υποδηλώνει την εξέλιξη της σκέψης και την αυξανόμενη συχνότητα των συζητήσεων γύρω από αυτό το θέμα</a:t>
            </a:r>
          </a:p>
          <a:p>
            <a:endParaRPr lang="el-GR" dirty="0"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7426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642943"/>
          </a:xfrm>
        </p:spPr>
        <p:txBody>
          <a:bodyPr>
            <a:noAutofit/>
          </a:bodyPr>
          <a:lstStyle/>
          <a:p>
            <a:r>
              <a:rPr lang="el-GR" sz="4000" dirty="0" smtClean="0"/>
              <a:t>Αυτοκτονικός Ιδεασμός</a:t>
            </a:r>
            <a:br>
              <a:rPr lang="el-GR" sz="4000" dirty="0" smtClean="0"/>
            </a:br>
            <a:r>
              <a:rPr lang="el-GR" sz="4000" dirty="0" smtClean="0"/>
              <a:t>Απόπειρα – Αυτοκτονία 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b="1" dirty="0" smtClean="0"/>
              <a:t>Αυτοκτονικός ιδεασμός</a:t>
            </a:r>
            <a:r>
              <a:rPr lang="el-GR" dirty="0" smtClean="0"/>
              <a:t>: </a:t>
            </a:r>
            <a:br>
              <a:rPr lang="el-GR" dirty="0" smtClean="0"/>
            </a:br>
            <a:r>
              <a:rPr lang="el-GR" dirty="0" smtClean="0"/>
              <a:t>αναφέρεται στις σκέψεις του ατόμου να τερματίσει τη ζωή του</a:t>
            </a:r>
          </a:p>
          <a:p>
            <a:r>
              <a:rPr lang="el-GR" b="1" dirty="0" smtClean="0"/>
              <a:t>Απόπειρα αυτοκτονίας</a:t>
            </a:r>
            <a:r>
              <a:rPr lang="el-GR" dirty="0" smtClean="0"/>
              <a:t>: </a:t>
            </a:r>
            <a:br>
              <a:rPr lang="el-GR" dirty="0" smtClean="0"/>
            </a:br>
            <a:r>
              <a:rPr lang="el-GR" dirty="0" smtClean="0"/>
              <a:t>συμπεριφορές που έχουν ως στόχο να προκαλέσουν το θάνατο, αλλά δεν το επιτυγχάνουν</a:t>
            </a:r>
          </a:p>
          <a:p>
            <a:r>
              <a:rPr lang="el-GR" b="1" dirty="0" smtClean="0"/>
              <a:t>Αυτοκτονία</a:t>
            </a:r>
            <a:r>
              <a:rPr lang="el-GR" dirty="0" smtClean="0"/>
              <a:t>: </a:t>
            </a:r>
            <a:br>
              <a:rPr lang="el-GR" dirty="0" smtClean="0"/>
            </a:br>
            <a:r>
              <a:rPr lang="el-GR" dirty="0" smtClean="0"/>
              <a:t>συμπεριφορές που έχουν ως στόχο να προκαλέσουν το θάνατο και όντως το επιτυγχάνουν 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991717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Επιδημιολογικά στοιχεία (1 από 5)</a:t>
            </a:r>
            <a:endParaRPr lang="el-GR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Τα επίσημα στοιχεία στην Ελλάδα δεν αντικατοπτρίζουν την πραγματικότητα</a:t>
            </a:r>
            <a:br>
              <a:rPr lang="el-GR" sz="2800" dirty="0" smtClean="0"/>
            </a:br>
            <a:r>
              <a:rPr lang="el-GR" sz="2800" dirty="0" smtClean="0"/>
              <a:t>Το ποσοστό θανάτων από αυτοκτονία κυμαίνεται από 4-12 ανά 100.000 κατοίκους</a:t>
            </a:r>
            <a:br>
              <a:rPr lang="el-GR" sz="2800" dirty="0" smtClean="0"/>
            </a:br>
            <a:endParaRPr lang="el-GR" sz="2800" dirty="0" smtClean="0"/>
          </a:p>
          <a:p>
            <a:r>
              <a:rPr lang="el-GR" sz="2800" dirty="0" smtClean="0"/>
              <a:t>Τα ποσοστά αυτοκτονιών αυξάνονται σημαντικά στην εφηβεία τα τελευταία χρόνια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629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Επιδημιολογικά στοιχεία (2 από 5)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Autofit/>
          </a:bodyPr>
          <a:lstStyle/>
          <a:p>
            <a:r>
              <a:rPr lang="el-GR" sz="2800" dirty="0" smtClean="0"/>
              <a:t>Βόρεια και Κεντρική Ευρώπη: τα ποσοστά αυξάνουν (&lt;=45 αυτοκτονίες ανά 100.000 κατοίκους)</a:t>
            </a:r>
            <a:br>
              <a:rPr lang="el-GR" sz="2800" dirty="0" smtClean="0"/>
            </a:br>
            <a:endParaRPr lang="el-GR" sz="2800" dirty="0" smtClean="0"/>
          </a:p>
          <a:p>
            <a:r>
              <a:rPr lang="el-GR" sz="2800" dirty="0" smtClean="0"/>
              <a:t> Νότια Ευρώπη: το ποσοστό κυμαίνεται στις 10 αυτοκτονίες ανά 100.000</a:t>
            </a:r>
            <a:br>
              <a:rPr lang="el-GR" sz="2800" dirty="0" smtClean="0"/>
            </a:br>
            <a:endParaRPr lang="el-GR" sz="2800" dirty="0" smtClean="0"/>
          </a:p>
          <a:p>
            <a:r>
              <a:rPr lang="el-GR" sz="2800" dirty="0" smtClean="0"/>
              <a:t>ΗΠΑ:  10-20% πληθ. αναφέρει αυτοκτονικό ιδεασμό τουλάχιστον 1 φορά στη ζωή τους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656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smtClean="0"/>
              <a:t>Ψυχοπαθολογία Ενηλίκων</a:t>
            </a:r>
            <a:endParaRPr lang="el-GR" b="1" dirty="0"/>
          </a:p>
          <a:p>
            <a:pPr algn="l"/>
            <a:r>
              <a:rPr lang="el-GR" sz="2800" b="1" dirty="0" smtClean="0"/>
              <a:t>Ενότητα 4:</a:t>
            </a:r>
            <a:r>
              <a:rPr lang="en-US" sz="2800" dirty="0" smtClean="0"/>
              <a:t> </a:t>
            </a:r>
            <a:r>
              <a:rPr lang="el-GR" sz="2800" dirty="0" smtClean="0"/>
              <a:t>Αυτοκτονία</a:t>
            </a:r>
          </a:p>
          <a:p>
            <a:pPr algn="l"/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Σιαφάκα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Βασιλική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Επιδημιολογικά στοιχεία (3 από 5)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ΗΠΑ: 3-5% κάνει τουλάχιστον μια απόπειρα αυτοκτονίας </a:t>
            </a:r>
          </a:p>
          <a:p>
            <a:r>
              <a:rPr lang="el-GR" sz="2800" b="1" dirty="0" smtClean="0"/>
              <a:t>Αυτοχειρία</a:t>
            </a:r>
            <a:r>
              <a:rPr lang="el-GR" sz="2800" dirty="0" smtClean="0"/>
              <a:t>: σαφής </a:t>
            </a:r>
            <a:r>
              <a:rPr lang="el-GR" sz="2800" dirty="0"/>
              <a:t>επικράτηση του ανδρικού </a:t>
            </a:r>
            <a:r>
              <a:rPr lang="el-GR" sz="2800" dirty="0" smtClean="0"/>
              <a:t>φύλου (78 από 100 </a:t>
            </a:r>
            <a:r>
              <a:rPr lang="el-GR" sz="2800" dirty="0"/>
              <a:t>αυτόχειρες </a:t>
            </a:r>
            <a:r>
              <a:rPr lang="el-GR" sz="2800" dirty="0" smtClean="0"/>
              <a:t> </a:t>
            </a:r>
            <a:r>
              <a:rPr lang="el-GR" sz="2800" dirty="0"/>
              <a:t>είναι άνδρες και οι 28 </a:t>
            </a:r>
            <a:r>
              <a:rPr lang="el-GR" sz="2800" dirty="0" smtClean="0"/>
              <a:t>γυναίκες)</a:t>
            </a:r>
          </a:p>
          <a:p>
            <a:r>
              <a:rPr lang="el-GR" sz="2800" b="1" dirty="0" smtClean="0"/>
              <a:t>Απόπειρες αυτοκτονίας </a:t>
            </a:r>
            <a:r>
              <a:rPr lang="el-GR" sz="2800" dirty="0" smtClean="0"/>
              <a:t>: σαφής επικράτηση του γυναικείου φύλου διεθνώς (3 φορές περισσότερο)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6802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57169"/>
            <a:ext cx="8229600" cy="82419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Επιδημιολογικά στοιχεία (4 από 5)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4"/>
            <a:ext cx="8229600" cy="381927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τα  10% των ατόμων που έχουν κάνει μια απόπειρα, κάποτε θα αυτοκτονήσουν</a:t>
            </a:r>
            <a:br>
              <a:rPr lang="el-GR" sz="2800" dirty="0" smtClean="0"/>
            </a:br>
            <a:endParaRPr lang="el-GR" sz="2800" dirty="0" smtClean="0"/>
          </a:p>
          <a:p>
            <a:r>
              <a:rPr lang="el-GR" sz="2800" dirty="0" smtClean="0"/>
              <a:t>10-15 απόπειρες αντιστοιχούν σε μια αυτοκτονία</a:t>
            </a:r>
            <a:br>
              <a:rPr lang="el-GR" sz="2800" dirty="0" smtClean="0"/>
            </a:br>
            <a:endParaRPr lang="el-GR" sz="2800" dirty="0" smtClean="0"/>
          </a:p>
          <a:p>
            <a:r>
              <a:rPr lang="el-GR" sz="2800" dirty="0" smtClean="0"/>
              <a:t>Το ποσοστό αυτοκτονίας αυξάνεται σημαντικά και για τα δυο φύλα στην </a:t>
            </a:r>
            <a:r>
              <a:rPr lang="el-GR" sz="2800" b="1" dirty="0" smtClean="0"/>
              <a:t>εφηβεία</a:t>
            </a:r>
            <a:r>
              <a:rPr lang="el-GR" sz="2800" dirty="0" smtClean="0"/>
              <a:t> και </a:t>
            </a:r>
            <a:r>
              <a:rPr lang="el-GR" sz="2800" b="1" dirty="0" smtClean="0"/>
              <a:t>διπλασιάζεται</a:t>
            </a:r>
            <a:r>
              <a:rPr lang="el-GR" sz="2800" dirty="0" smtClean="0"/>
              <a:t> ξανά μεταξύ </a:t>
            </a:r>
            <a:r>
              <a:rPr lang="el-GR" sz="2800" b="1" dirty="0" smtClean="0"/>
              <a:t>40 και 75 ετών</a:t>
            </a:r>
          </a:p>
          <a:p>
            <a:pPr>
              <a:buNone/>
            </a:pPr>
            <a:endParaRPr lang="el-GR" sz="2800" dirty="0" smtClean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726430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Επιδημιολογικά στοιχεία (5 από 5)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Στις ΗΠΑ τα όπλα είναι το συνηθέστερο μέσο </a:t>
            </a:r>
          </a:p>
          <a:p>
            <a:pPr>
              <a:buNone/>
            </a:pPr>
            <a:endParaRPr lang="el-GR" sz="2800" dirty="0" smtClean="0"/>
          </a:p>
          <a:p>
            <a:r>
              <a:rPr lang="el-GR" sz="2800" dirty="0" smtClean="0"/>
              <a:t>Οι γυναίκες επιλέγουν μια λιγότερο θανατηφόρο μέθοδο π.χ. χάπια </a:t>
            </a:r>
            <a:br>
              <a:rPr lang="el-GR" sz="2800" dirty="0" smtClean="0"/>
            </a:br>
            <a:endParaRPr lang="el-GR" sz="2800" dirty="0" smtClean="0"/>
          </a:p>
          <a:p>
            <a:r>
              <a:rPr lang="el-GR" sz="2800" dirty="0" smtClean="0"/>
              <a:t>Το να είναι κανείς διαζευγμένος ή χήρος αυξάνει τον κίνδυνο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866663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57171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Μύθοι και πραγματικότητες(1 από 2)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Μύθος</a:t>
            </a:r>
          </a:p>
          <a:p>
            <a:pPr marL="0" indent="0">
              <a:buNone/>
            </a:pPr>
            <a:r>
              <a:rPr lang="el-GR" dirty="0" smtClean="0"/>
              <a:t>Τα άτομα που μιλούν για αυτοκτονία στην πραγματικότητα δεν πρόκειται να αυτοκτονήσουν 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Η αυτοκτονία διαπράττεται χωρίς προειδοποίηση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142988"/>
            <a:ext cx="4038600" cy="42148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Πραγματικότητα </a:t>
            </a:r>
          </a:p>
          <a:p>
            <a:pPr marL="0" indent="0">
              <a:buNone/>
            </a:pPr>
            <a:r>
              <a:rPr lang="el-GR" dirty="0" smtClean="0"/>
              <a:t>¾ των ατόμων που αυτοκτονούν έχουν εκφράσει με άμεσο ή έμμεσο τρόπο την πρόθεσή τους 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Το άτομο συνήθως προειδοποιεί για την πρόθεσή του (π.χ. χαρίζει πολύτιμα υπάρχοντά του)</a:t>
            </a:r>
          </a:p>
          <a:p>
            <a:pPr marL="0" indent="0" algn="r">
              <a:buNone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n-US" sz="2100" dirty="0" smtClean="0"/>
              <a:t>http://www.suicide.org/</a:t>
            </a:r>
            <a:r>
              <a:rPr lang="el-GR" sz="2100" dirty="0" smtClean="0"/>
              <a:t/>
            </a:r>
            <a:br>
              <a:rPr lang="el-GR" sz="2100" dirty="0" smtClean="0"/>
            </a:br>
            <a:r>
              <a:rPr lang="en-US" sz="2100" dirty="0" smtClean="0"/>
              <a:t>http://www.suicide-help.gr/</a:t>
            </a:r>
            <a:endParaRPr lang="el-GR" sz="2100" dirty="0"/>
          </a:p>
        </p:txBody>
      </p:sp>
      <p:cxnSp>
        <p:nvCxnSpPr>
          <p:cNvPr id="6" name="5 - Ευθεία γραμμή σύνδεσης"/>
          <p:cNvCxnSpPr/>
          <p:nvPr/>
        </p:nvCxnSpPr>
        <p:spPr>
          <a:xfrm rot="5400000">
            <a:off x="2131874" y="3333082"/>
            <a:ext cx="4762513" cy="13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458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Μύθοι και πραγματικότητες (2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Μύθος</a:t>
            </a:r>
          </a:p>
          <a:p>
            <a:pPr marL="0" indent="0">
              <a:buNone/>
            </a:pPr>
            <a:r>
              <a:rPr lang="el-GR" sz="3400" dirty="0" smtClean="0"/>
              <a:t>Τα άτομα που σκέπτονται σοβαρά την επιθυμία θέλουν να πεθάνουν πραγματικά </a:t>
            </a:r>
          </a:p>
          <a:p>
            <a:pPr marL="0" indent="0">
              <a:buNone/>
            </a:pPr>
            <a:endParaRPr lang="el-GR" sz="3400" dirty="0" smtClean="0"/>
          </a:p>
          <a:p>
            <a:pPr marL="0" indent="0">
              <a:buNone/>
            </a:pPr>
            <a:r>
              <a:rPr lang="el-GR" sz="3400" dirty="0" smtClean="0"/>
              <a:t>Τα άτομα που αποπειρώνται να αυτοκτονήσουν με μέσα που δεν είναι τόσο φονικά, δεν έχουν σοβαρή πρόθεση να το κάνουν </a:t>
            </a:r>
          </a:p>
          <a:p>
            <a:pPr marL="0" indent="0">
              <a:buNone/>
            </a:pPr>
            <a:endParaRPr lang="el-GR" sz="34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71550"/>
            <a:ext cx="4038600" cy="42148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Πραγματικότητα </a:t>
            </a:r>
          </a:p>
          <a:p>
            <a:pPr marL="0" indent="0">
              <a:buNone/>
            </a:pPr>
            <a:r>
              <a:rPr lang="el-GR" sz="3100" dirty="0" smtClean="0"/>
              <a:t>Τα περισσότερα άτομα που αυτοκτονούν είναι αμφιθυμικά απέναντι στο ενδεχόμενο του θανάτου τους</a:t>
            </a:r>
          </a:p>
          <a:p>
            <a:pPr marL="0" indent="0">
              <a:buNone/>
            </a:pPr>
            <a:endParaRPr lang="el-GR" sz="3100" dirty="0" smtClean="0"/>
          </a:p>
          <a:p>
            <a:pPr marL="0" indent="0">
              <a:buNone/>
            </a:pPr>
            <a:r>
              <a:rPr lang="el-GR" sz="3100" dirty="0" smtClean="0"/>
              <a:t>Πολλοί άνθρωποι δεν έχουν γνώσεις γύρω από τις δόσεις των χαπιών ή τη λειτουργία του ανθρώπινου σώματος. </a:t>
            </a:r>
            <a:r>
              <a:rPr lang="el-GR" sz="3100" dirty="0" err="1" smtClean="0"/>
              <a:t>Γι΄αυτό</a:t>
            </a:r>
            <a:r>
              <a:rPr lang="el-GR" sz="3100" dirty="0" smtClean="0"/>
              <a:t> άτομα που θέλουν να πεθάνουν κάνουν αποτυχημένες απόπειρες </a:t>
            </a:r>
            <a:endParaRPr lang="el-GR" sz="3100" dirty="0"/>
          </a:p>
        </p:txBody>
      </p:sp>
      <p:cxnSp>
        <p:nvCxnSpPr>
          <p:cNvPr id="7" name="6 - Ευθεία γραμμή σύνδεσης"/>
          <p:cNvCxnSpPr/>
          <p:nvPr/>
        </p:nvCxnSpPr>
        <p:spPr>
          <a:xfrm rot="5400000">
            <a:off x="2131874" y="3333082"/>
            <a:ext cx="4762513" cy="13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396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42862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Μοντέλα για την αυτοκτονία(1 από 3)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 fontScale="85000" lnSpcReduction="20000"/>
          </a:bodyPr>
          <a:lstStyle/>
          <a:p>
            <a:r>
              <a:rPr lang="el-GR" sz="3000" dirty="0" smtClean="0"/>
              <a:t>Σύνθετη και πολύπλευρη πράξη που κανένα μεμονωμένο μοντέλο δεν μπορεί να την ερμηνεύσει</a:t>
            </a:r>
            <a:br>
              <a:rPr lang="el-GR" sz="3000" dirty="0" smtClean="0"/>
            </a:br>
            <a:endParaRPr lang="el-GR" sz="3000" dirty="0" smtClean="0"/>
          </a:p>
          <a:p>
            <a:r>
              <a:rPr lang="el-GR" sz="3000" dirty="0" smtClean="0"/>
              <a:t>Η μελέτη της αυτοκτονίας αναγκάζει τους ανθρώπους να σκεφτούν τις δικές τους απόψεις για τη ζωή και το θάνατο </a:t>
            </a:r>
            <a:br>
              <a:rPr lang="el-GR" sz="3000" dirty="0" smtClean="0"/>
            </a:br>
            <a:endParaRPr lang="el-GR" sz="3000" dirty="0" smtClean="0"/>
          </a:p>
          <a:p>
            <a:r>
              <a:rPr lang="el-GR" sz="3000" dirty="0" smtClean="0"/>
              <a:t>Προκαλεί παρατεταμένα </a:t>
            </a:r>
            <a:r>
              <a:rPr lang="el-GR" sz="3000" b="1" dirty="0" smtClean="0"/>
              <a:t>αισθήματα ενοχής</a:t>
            </a:r>
            <a:r>
              <a:rPr lang="el-GR" sz="3000" dirty="0" smtClean="0"/>
              <a:t>, </a:t>
            </a:r>
            <a:r>
              <a:rPr lang="el-GR" sz="3000" b="1" dirty="0" smtClean="0"/>
              <a:t>σύγχυσης</a:t>
            </a:r>
            <a:r>
              <a:rPr lang="el-GR" sz="3000" dirty="0" smtClean="0"/>
              <a:t>, </a:t>
            </a:r>
            <a:r>
              <a:rPr lang="el-GR" sz="3000" b="1" dirty="0" smtClean="0"/>
              <a:t>ντροπής</a:t>
            </a:r>
            <a:r>
              <a:rPr lang="el-GR" sz="3000" dirty="0" smtClean="0"/>
              <a:t>, </a:t>
            </a:r>
            <a:r>
              <a:rPr lang="el-GR" sz="3000" b="1" dirty="0" smtClean="0"/>
              <a:t>αναστάτωσης</a:t>
            </a:r>
            <a:r>
              <a:rPr lang="el-GR" sz="3000" dirty="0" smtClean="0"/>
              <a:t> κ.ά. </a:t>
            </a:r>
          </a:p>
          <a:p>
            <a:pPr algn="r">
              <a:buNone/>
            </a:pPr>
            <a:r>
              <a:rPr lang="el-GR" sz="2400" dirty="0" smtClean="0"/>
              <a:t>(</a:t>
            </a:r>
            <a:r>
              <a:rPr lang="en-US" sz="2400" dirty="0" err="1" smtClean="0"/>
              <a:t>Kring</a:t>
            </a:r>
            <a:r>
              <a:rPr lang="en-US" sz="2400" dirty="0" smtClean="0"/>
              <a:t> A.M., Davison G.C., Neale J.M., Johnson S.L., 2010)</a:t>
            </a:r>
            <a:endParaRPr lang="el-GR" sz="2400" dirty="0" smtClean="0"/>
          </a:p>
          <a:p>
            <a:endParaRPr lang="el-GR" sz="3000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3459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Μοντέλα για την αυτοκτονία </a:t>
            </a:r>
            <a:br>
              <a:rPr lang="el-GR" dirty="0" smtClean="0"/>
            </a:br>
            <a:r>
              <a:rPr lang="el-GR" dirty="0" smtClean="0"/>
              <a:t>(2 από 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 err="1" smtClean="0"/>
              <a:t>Κοινωνικο</a:t>
            </a:r>
            <a:r>
              <a:rPr lang="el-GR" b="1" dirty="0" smtClean="0"/>
              <a:t>-πολιτισμικά μοντέλα </a:t>
            </a:r>
            <a:br>
              <a:rPr lang="el-GR" b="1" dirty="0" smtClean="0"/>
            </a:br>
            <a:r>
              <a:rPr lang="el-GR" dirty="0" smtClean="0"/>
              <a:t>3 είδη αυτοκτονίας:</a:t>
            </a:r>
          </a:p>
          <a:p>
            <a:pPr marL="355600" indent="0">
              <a:buNone/>
            </a:pPr>
            <a:r>
              <a:rPr lang="el-GR" dirty="0" smtClean="0"/>
              <a:t>1. </a:t>
            </a:r>
            <a:r>
              <a:rPr lang="el-GR" b="1" dirty="0" smtClean="0"/>
              <a:t>Εγωιστική αυτοκτονία</a:t>
            </a:r>
            <a:r>
              <a:rPr lang="el-GR" dirty="0" smtClean="0"/>
              <a:t>:</a:t>
            </a:r>
            <a:br>
              <a:rPr lang="el-GR" dirty="0" smtClean="0"/>
            </a:br>
            <a:r>
              <a:rPr lang="el-GR" dirty="0" smtClean="0"/>
              <a:t>    Διαπράττεται από άτομα που έχουν ελάχιστους   </a:t>
            </a:r>
            <a:br>
              <a:rPr lang="el-GR" dirty="0" smtClean="0"/>
            </a:br>
            <a:r>
              <a:rPr lang="el-GR" dirty="0" smtClean="0"/>
              <a:t>    δεσμούς με την οικογένεια και την κοινωνία</a:t>
            </a:r>
            <a:br>
              <a:rPr lang="el-GR" dirty="0" smtClean="0"/>
            </a:br>
            <a:r>
              <a:rPr lang="el-GR" dirty="0" smtClean="0"/>
              <a:t> </a:t>
            </a:r>
          </a:p>
          <a:p>
            <a:pPr marL="355600" indent="0">
              <a:buNone/>
            </a:pPr>
            <a:r>
              <a:rPr lang="el-GR" dirty="0" smtClean="0"/>
              <a:t>2. </a:t>
            </a:r>
            <a:r>
              <a:rPr lang="el-GR" b="1" dirty="0" smtClean="0"/>
              <a:t>Αλτρουιστική αυτοκτονία</a:t>
            </a:r>
            <a:r>
              <a:rPr lang="el-GR" dirty="0" smtClean="0"/>
              <a:t>: </a:t>
            </a:r>
            <a:br>
              <a:rPr lang="el-GR" dirty="0" smtClean="0"/>
            </a:br>
            <a:r>
              <a:rPr lang="el-GR" dirty="0" smtClean="0"/>
              <a:t>    Διαπράττεται, επειδή το άτομο πιστεύει ότι η πράξη </a:t>
            </a:r>
            <a:br>
              <a:rPr lang="el-GR" dirty="0" smtClean="0"/>
            </a:br>
            <a:r>
              <a:rPr lang="el-GR" dirty="0" smtClean="0"/>
              <a:t>    του θα αποβεί σε καλό της κοινωνίας </a:t>
            </a:r>
            <a:br>
              <a:rPr lang="el-GR" dirty="0" smtClean="0"/>
            </a:br>
            <a:r>
              <a:rPr lang="el-GR" dirty="0" smtClean="0"/>
              <a:t>    (π.χ. χαρακίρι Ιαπώνων, καμικάζι με εκρηκτικά)</a:t>
            </a:r>
          </a:p>
        </p:txBody>
      </p:sp>
    </p:spTree>
    <p:extLst>
      <p:ext uri="{BB962C8B-B14F-4D97-AF65-F5344CB8AC3E}">
        <p14:creationId xmlns:p14="http://schemas.microsoft.com/office/powerpoint/2010/main" val="2223514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42922"/>
            <a:ext cx="8229600" cy="53844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Μοντέλα για την αυτοκτονία </a:t>
            </a:r>
            <a:br>
              <a:rPr lang="el-GR" dirty="0" smtClean="0"/>
            </a:br>
            <a:r>
              <a:rPr lang="el-GR" dirty="0" smtClean="0"/>
              <a:t>(3 από 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4492"/>
            <a:ext cx="8229600" cy="3390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3. </a:t>
            </a:r>
            <a:r>
              <a:rPr lang="el-GR" sz="2800" b="1" dirty="0" err="1" smtClean="0"/>
              <a:t>Ανομική</a:t>
            </a:r>
            <a:r>
              <a:rPr lang="el-GR" sz="2800" b="1" dirty="0" smtClean="0"/>
              <a:t> αυτοκτονία</a:t>
            </a:r>
            <a:r>
              <a:rPr lang="el-GR" sz="2800" dirty="0" smtClean="0"/>
              <a:t>: </a:t>
            </a:r>
            <a:br>
              <a:rPr lang="el-GR" sz="2800" dirty="0" smtClean="0"/>
            </a:br>
            <a:r>
              <a:rPr lang="el-GR" sz="2800" dirty="0" smtClean="0"/>
              <a:t>    Προκαλείται από ξαφνική μεταβολή της θέσης του    </a:t>
            </a:r>
            <a:br>
              <a:rPr lang="el-GR" sz="2800" dirty="0" smtClean="0"/>
            </a:br>
            <a:r>
              <a:rPr lang="el-GR" sz="2800" dirty="0" smtClean="0"/>
              <a:t>    ατόμου στην κοινωνία (οικονομικά, κοινωνικά </a:t>
            </a:r>
            <a:r>
              <a:rPr lang="el-GR" sz="2800" dirty="0" err="1" smtClean="0"/>
              <a:t>κ.λ.π</a:t>
            </a:r>
            <a:r>
              <a:rPr lang="el-GR" sz="2800" dirty="0" smtClean="0"/>
              <a:t>.)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 algn="r">
              <a:buNone/>
            </a:pPr>
            <a:r>
              <a:rPr lang="el-GR" sz="2000" dirty="0" smtClean="0"/>
              <a:t>(</a:t>
            </a:r>
            <a:r>
              <a:rPr lang="en-US" sz="2000" dirty="0" err="1" smtClean="0"/>
              <a:t>Kring</a:t>
            </a:r>
            <a:r>
              <a:rPr lang="en-US" sz="2000" dirty="0" smtClean="0"/>
              <a:t> A.M., Davison G.C., Neale J.M., Johnson S.L., 2010)</a:t>
            </a:r>
            <a:endParaRPr lang="el-GR" sz="2000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9953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Αυτοκτονία – αιτιολογία (1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dirty="0" smtClean="0">
                <a:sym typeface="Wingdings 2"/>
              </a:rPr>
              <a:t>  </a:t>
            </a:r>
            <a:r>
              <a:rPr lang="el-GR" sz="2800" dirty="0" smtClean="0"/>
              <a:t>Ψυχιατρική νοσηρότητα (κυρίως κατάθλιψη)</a:t>
            </a:r>
            <a:br>
              <a:rPr lang="el-GR" sz="2800" dirty="0" smtClean="0"/>
            </a:br>
            <a:r>
              <a:rPr lang="el-GR" sz="2800" dirty="0" smtClean="0">
                <a:sym typeface="Wingdings 2"/>
              </a:rPr>
              <a:t>  </a:t>
            </a:r>
            <a:r>
              <a:rPr lang="el-GR" sz="2800" dirty="0" smtClean="0"/>
              <a:t>Αίσθημα απελπισίας και αβοήθητου</a:t>
            </a:r>
            <a:br>
              <a:rPr lang="el-GR" sz="2800" dirty="0" smtClean="0"/>
            </a:br>
            <a:r>
              <a:rPr lang="el-GR" sz="2800" dirty="0" smtClean="0">
                <a:sym typeface="Wingdings 2"/>
              </a:rPr>
              <a:t>  </a:t>
            </a:r>
            <a:r>
              <a:rPr lang="el-GR" sz="2800" dirty="0" smtClean="0"/>
              <a:t>Θυμός</a:t>
            </a:r>
            <a:br>
              <a:rPr lang="el-GR" sz="2800" dirty="0" smtClean="0"/>
            </a:br>
            <a:r>
              <a:rPr lang="el-GR" sz="2800" dirty="0" smtClean="0">
                <a:sym typeface="Wingdings 2"/>
              </a:rPr>
              <a:t>  </a:t>
            </a:r>
            <a:r>
              <a:rPr lang="el-GR" sz="2800" dirty="0" smtClean="0"/>
              <a:t>Ελλιπής κοινωνική προσαρμογή</a:t>
            </a:r>
            <a:br>
              <a:rPr lang="el-GR" sz="2800" dirty="0" smtClean="0"/>
            </a:br>
            <a:r>
              <a:rPr lang="el-GR" sz="2800" dirty="0" smtClean="0">
                <a:sym typeface="Wingdings 2"/>
              </a:rPr>
              <a:t>  </a:t>
            </a:r>
            <a:r>
              <a:rPr lang="el-GR" sz="2800" dirty="0" err="1" smtClean="0"/>
              <a:t>Σεροτονεργική</a:t>
            </a:r>
            <a:r>
              <a:rPr lang="el-GR" sz="2800" dirty="0" smtClean="0"/>
              <a:t> δραστηριότητα – </a:t>
            </a:r>
            <a:r>
              <a:rPr lang="el-GR" sz="2800" dirty="0" smtClean="0">
                <a:sym typeface="Wingdings 2"/>
              </a:rPr>
              <a:t>Γονίδια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>
                <a:sym typeface="Wingdings 2"/>
              </a:rPr>
              <a:t>  </a:t>
            </a:r>
            <a:r>
              <a:rPr lang="el-GR" sz="2800" dirty="0" smtClean="0"/>
              <a:t>Χαλαροί οικογενειακοί δεσμοί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8554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Αυτοκτονία – αιτιολογία (2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sym typeface="Wingdings 2"/>
              </a:rPr>
              <a:t>  </a:t>
            </a:r>
            <a:r>
              <a:rPr lang="el-GR" dirty="0" smtClean="0"/>
              <a:t>Ανεργία</a:t>
            </a:r>
            <a:br>
              <a:rPr lang="el-GR" dirty="0" smtClean="0"/>
            </a:br>
            <a:r>
              <a:rPr lang="el-GR" dirty="0" smtClean="0">
                <a:sym typeface="Wingdings 2"/>
              </a:rPr>
              <a:t>  </a:t>
            </a:r>
            <a:r>
              <a:rPr lang="el-GR" dirty="0" smtClean="0"/>
              <a:t>Μετανάστευση</a:t>
            </a:r>
            <a:br>
              <a:rPr lang="el-GR" dirty="0" smtClean="0"/>
            </a:br>
            <a:r>
              <a:rPr lang="el-GR" dirty="0" smtClean="0">
                <a:sym typeface="Wingdings 2"/>
              </a:rPr>
              <a:t>  </a:t>
            </a:r>
            <a:r>
              <a:rPr lang="el-GR" dirty="0" smtClean="0"/>
              <a:t>Μοναξιά</a:t>
            </a:r>
            <a:br>
              <a:rPr lang="el-GR" dirty="0" smtClean="0"/>
            </a:br>
            <a:r>
              <a:rPr lang="el-GR" dirty="0" smtClean="0">
                <a:sym typeface="Wingdings 2"/>
              </a:rPr>
              <a:t>  Έ</a:t>
            </a:r>
            <a:r>
              <a:rPr lang="el-GR" dirty="0" smtClean="0"/>
              <a:t>λλειψη αξιών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1643054"/>
            <a:ext cx="4346136" cy="295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7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85725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Αυτοκτονία και ψυχικές ασθένειες</a:t>
            </a:r>
            <a:br>
              <a:rPr lang="el-GR" dirty="0" smtClean="0"/>
            </a:br>
            <a:r>
              <a:rPr lang="el-GR" dirty="0" smtClean="0"/>
              <a:t> (1 από 3)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3054"/>
            <a:ext cx="8229600" cy="346208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80- 95% όσων αυτοκτονούν εμφανίζουν ψυχιατρική νοσηρότητα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5% των αυτοκτονιών έχουν ιδεολογική αιτιολογία  (π.χ. καμικάζι)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30% των ατόμων με </a:t>
            </a:r>
            <a:r>
              <a:rPr lang="el-GR" dirty="0" err="1" smtClean="0"/>
              <a:t>ετεροεπιθετικότητα</a:t>
            </a:r>
            <a:r>
              <a:rPr lang="el-GR" dirty="0" smtClean="0"/>
              <a:t> έχει αυτοκαταστροφική συμπεριφορά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20% των ατόμων που αποπειρώνται αυτοκτονία έχουν βίαιη συμπεριφορά</a:t>
            </a:r>
          </a:p>
          <a:p>
            <a:pPr algn="r">
              <a:buNone/>
            </a:pPr>
            <a:r>
              <a:rPr lang="el-GR" sz="2600" dirty="0" smtClean="0"/>
              <a:t>(</a:t>
            </a:r>
            <a:r>
              <a:rPr lang="en-US" sz="2600" dirty="0" err="1" smtClean="0"/>
              <a:t>Kring</a:t>
            </a:r>
            <a:r>
              <a:rPr lang="en-US" sz="2600" dirty="0" smtClean="0"/>
              <a:t> A.M., Davison G.C., Neale J.M., Johnson S.L., 2010)</a:t>
            </a:r>
            <a:endParaRPr lang="el-GR" sz="2600" dirty="0" smtClean="0"/>
          </a:p>
          <a:p>
            <a:pPr>
              <a:buFont typeface="Wingdings" panose="05000000000000000000" pitchFamily="2" charset="2"/>
              <a:buChar char="Ø"/>
            </a:pP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5959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Αυτοκτονία και ψυχικές ασθένειες</a:t>
            </a:r>
            <a:br>
              <a:rPr lang="el-GR" dirty="0" smtClean="0"/>
            </a:br>
            <a:r>
              <a:rPr lang="el-GR" dirty="0" smtClean="0"/>
              <a:t>(2 από 3)</a:t>
            </a:r>
            <a:endParaRPr lang="el-GR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30"/>
            <a:ext cx="8229600" cy="3319206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Από τους </a:t>
            </a:r>
            <a:r>
              <a:rPr lang="el-GR" u="sng" dirty="0" smtClean="0"/>
              <a:t>χρόνιους ασθενείς</a:t>
            </a:r>
            <a:r>
              <a:rPr lang="el-GR" dirty="0" smtClean="0"/>
              <a:t> αυτοκτονεί </a:t>
            </a:r>
            <a:r>
              <a:rPr lang="en-US" dirty="0" smtClean="0"/>
              <a:t> </a:t>
            </a:r>
            <a:r>
              <a:rPr lang="el-GR" dirty="0" smtClean="0"/>
              <a:t>το 25-75%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Στους ασθενείς με </a:t>
            </a:r>
            <a:r>
              <a:rPr lang="el-GR" u="sng" dirty="0" smtClean="0"/>
              <a:t>σχιζοφρένεια</a:t>
            </a:r>
            <a:r>
              <a:rPr lang="el-GR" dirty="0" smtClean="0"/>
              <a:t> το ποσοστό αυτοκτονιών ανέρχεται στο 10%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Στους </a:t>
            </a:r>
            <a:r>
              <a:rPr lang="el-GR" u="sng" dirty="0" smtClean="0"/>
              <a:t>αλκοολικούς</a:t>
            </a:r>
            <a:r>
              <a:rPr lang="el-GR" dirty="0" smtClean="0"/>
              <a:t> το ποσοστό κυμαίνεται </a:t>
            </a:r>
            <a:br>
              <a:rPr lang="el-GR" dirty="0" smtClean="0"/>
            </a:br>
            <a:r>
              <a:rPr lang="el-GR" dirty="0" smtClean="0"/>
              <a:t>από 10-15%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838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9"/>
            <a:ext cx="8229600" cy="714379"/>
          </a:xfrm>
        </p:spPr>
        <p:txBody>
          <a:bodyPr>
            <a:normAutofit fontScale="90000"/>
          </a:bodyPr>
          <a:lstStyle/>
          <a:p>
            <a:r>
              <a:rPr lang="el-GR" dirty="0"/>
              <a:t>Αυτοκτονία και ψυχικές </a:t>
            </a:r>
            <a:r>
              <a:rPr lang="el-GR" dirty="0" smtClean="0"/>
              <a:t>ασθένειες </a:t>
            </a:r>
            <a:br>
              <a:rPr lang="el-GR" dirty="0" smtClean="0"/>
            </a:br>
            <a:r>
              <a:rPr lang="el-GR" dirty="0" smtClean="0"/>
              <a:t>(3 από 3)</a:t>
            </a:r>
            <a:endParaRPr lang="el-GR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40"/>
            <a:ext cx="8229600" cy="3676396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Άτομα με </a:t>
            </a:r>
            <a:r>
              <a:rPr lang="el-GR" u="sng" dirty="0" err="1" smtClean="0"/>
              <a:t>μεταιχμιακή</a:t>
            </a:r>
            <a:r>
              <a:rPr lang="el-GR" u="sng" dirty="0" smtClean="0"/>
              <a:t> διαταραχή προσωπικότητας </a:t>
            </a:r>
            <a:r>
              <a:rPr lang="el-GR" dirty="0" smtClean="0"/>
              <a:t>αποπειρώνται συχνά και κάποια το επιτυγχάνουν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/>
              <a:t>Αυτοκτονούν άνδρες, ώριμης ηλικίας, με </a:t>
            </a:r>
            <a:r>
              <a:rPr lang="el-GR" u="sng" dirty="0"/>
              <a:t>μείζονα ψυχοπαθολογία</a:t>
            </a:r>
            <a:r>
              <a:rPr lang="el-GR" dirty="0"/>
              <a:t>, χρησιμοποιώντας βίαιους </a:t>
            </a:r>
            <a:r>
              <a:rPr lang="el-GR" dirty="0" smtClean="0"/>
              <a:t>τρόπους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Αποπειρώνται αυτοκτονία </a:t>
            </a:r>
            <a:r>
              <a:rPr lang="el-GR" u="sng" dirty="0" smtClean="0"/>
              <a:t>γυναίκες, νεαρές</a:t>
            </a:r>
            <a:r>
              <a:rPr lang="el-GR" dirty="0" smtClean="0"/>
              <a:t>, με </a:t>
            </a:r>
            <a:r>
              <a:rPr lang="el-GR" u="sng" dirty="0" smtClean="0"/>
              <a:t>ελάσσονα ψυχοπαθολογία</a:t>
            </a:r>
            <a:r>
              <a:rPr lang="el-GR" dirty="0" smtClean="0"/>
              <a:t>, χρησιμοποιώντας μη βίαιες μεθόδους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788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42862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Ψυχολογικά μοντέλα (1 από 8)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50"/>
            <a:ext cx="8229600" cy="41434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l-GR" sz="11200" b="1" dirty="0" smtClean="0"/>
              <a:t>Ποικίλες υποθέσεις</a:t>
            </a:r>
            <a:r>
              <a:rPr lang="el-GR" sz="11200" dirty="0" smtClean="0"/>
              <a:t>:</a:t>
            </a:r>
          </a:p>
          <a:p>
            <a:pPr marL="720725" indent="-635000">
              <a:buFont typeface="Wingdings" panose="05000000000000000000" pitchFamily="2" charset="2"/>
              <a:buChar char="ü"/>
            </a:pPr>
            <a:r>
              <a:rPr lang="el-GR" sz="8600" dirty="0" smtClean="0"/>
              <a:t>αποτελεί αντεκδίκηση που έχει ως στόχο να  προκαλέσει στους άλλους ενοχή</a:t>
            </a:r>
            <a:br>
              <a:rPr lang="el-GR" sz="8600" dirty="0" smtClean="0"/>
            </a:br>
            <a:endParaRPr lang="el-GR" sz="8600" dirty="0" smtClean="0"/>
          </a:p>
          <a:p>
            <a:pPr marL="720725" indent="-635000">
              <a:buFont typeface="Wingdings" panose="05000000000000000000" pitchFamily="2" charset="2"/>
              <a:buChar char="ü"/>
            </a:pPr>
            <a:r>
              <a:rPr lang="el-GR" sz="8600" dirty="0" smtClean="0"/>
              <a:t>είναι ένας τρόπος να εξαναγκάσει τους άλλους να του δώσουν περισσότερη προσοχή και αγάπη</a:t>
            </a:r>
            <a:br>
              <a:rPr lang="el-GR" sz="8600" dirty="0" smtClean="0"/>
            </a:br>
            <a:endParaRPr lang="el-GR" sz="8600" dirty="0" smtClean="0"/>
          </a:p>
          <a:p>
            <a:pPr marL="720725" indent="-635000">
              <a:buFont typeface="Wingdings" panose="05000000000000000000" pitchFamily="2" charset="2"/>
              <a:buChar char="ü"/>
            </a:pPr>
            <a:r>
              <a:rPr lang="el-GR" sz="8600" dirty="0" smtClean="0"/>
              <a:t>είναι μια προσπάθεια του ατόμου να απαλλαγεί </a:t>
            </a:r>
            <a:br>
              <a:rPr lang="el-GR" sz="8600" dirty="0" smtClean="0"/>
            </a:br>
            <a:r>
              <a:rPr lang="el-GR" sz="8600" dirty="0" smtClean="0"/>
              <a:t>από μη αποδεκτά συναισθήματα</a:t>
            </a:r>
          </a:p>
          <a:p>
            <a:pPr marL="720725" indent="-635000" algn="r">
              <a:buNone/>
            </a:pPr>
            <a:r>
              <a:rPr lang="el-GR" sz="8000" dirty="0" smtClean="0"/>
              <a:t>(</a:t>
            </a:r>
            <a:r>
              <a:rPr lang="en-US" sz="8000" dirty="0" err="1" smtClean="0"/>
              <a:t>Kring</a:t>
            </a:r>
            <a:r>
              <a:rPr lang="en-US" sz="8000" dirty="0" smtClean="0"/>
              <a:t> A.M., Davison G.C., Neale J.M., Johnson S.L., 2010)</a:t>
            </a:r>
            <a:endParaRPr lang="el-GR" sz="8000" dirty="0" smtClean="0"/>
          </a:p>
          <a:p>
            <a:pPr marL="720725" indent="-635000">
              <a:buNone/>
            </a:pPr>
            <a:r>
              <a:rPr lang="el-GR" sz="4100" dirty="0" smtClean="0"/>
              <a:t/>
            </a:r>
            <a:br>
              <a:rPr lang="el-GR" sz="4100" dirty="0" smtClean="0"/>
            </a:br>
            <a:endParaRPr lang="el-GR" sz="4100" dirty="0"/>
          </a:p>
        </p:txBody>
      </p:sp>
    </p:spTree>
    <p:extLst>
      <p:ext uri="{BB962C8B-B14F-4D97-AF65-F5344CB8AC3E}">
        <p14:creationId xmlns:p14="http://schemas.microsoft.com/office/powerpoint/2010/main" val="3142204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Ψυχολογικά μοντέλα (2 από 8)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/>
              <a:t>είναι έκφραση της επιθυμίας του ατόμου να </a:t>
            </a:r>
            <a:br>
              <a:rPr lang="el-GR" sz="2800" dirty="0" smtClean="0"/>
            </a:br>
            <a:r>
              <a:rPr lang="el-GR" sz="2800" dirty="0" smtClean="0"/>
              <a:t>επανασυνδεθεί με αγαπημένο πρόσωπο που έχει πεθάνει</a:t>
            </a:r>
            <a:br>
              <a:rPr lang="el-GR" sz="2800" dirty="0" smtClean="0"/>
            </a:br>
            <a:endParaRPr lang="el-GR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/>
              <a:t> είναι έκφραση της επιθυμίας του ατόμου να </a:t>
            </a:r>
            <a:br>
              <a:rPr lang="el-GR" sz="2800" dirty="0" smtClean="0"/>
            </a:br>
            <a:r>
              <a:rPr lang="el-GR" sz="2800" dirty="0" smtClean="0"/>
              <a:t> γλιτώσει από συναισθηματικό κενό ή πόνο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030157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Ψυχολογικά μοντέλα (3 από 8)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Θεωρία</a:t>
            </a:r>
            <a:r>
              <a:rPr lang="el-GR" sz="2800" dirty="0" smtClean="0"/>
              <a:t> :η αυτοκτονία προέρχεται από την έντονη επιθυμία του ατόμου να </a:t>
            </a:r>
            <a:r>
              <a:rPr lang="el-GR" sz="2800" u="sng" dirty="0" smtClean="0"/>
              <a:t>ξεφύγει από μια συνειδητοποίηση που τού είναι ιδιαίτερα οδυνηρή</a:t>
            </a:r>
            <a:br>
              <a:rPr lang="el-GR" sz="2800" u="sng" dirty="0" smtClean="0"/>
            </a:br>
            <a:endParaRPr lang="el-GR" sz="2800" u="sng" dirty="0" smtClean="0"/>
          </a:p>
          <a:p>
            <a:r>
              <a:rPr lang="el-GR" sz="2800" dirty="0" smtClean="0"/>
              <a:t>Δηλ. το άτομο κινδυνεύει όταν θέτει ακατόρθωτους στόχους και στη συνέχεια κατηγορεί τον εαυτό του, επειδή δεν τους πέτυχε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379212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642921"/>
            <a:ext cx="8229600" cy="53844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Ψυχολογικά μοντέλα (4 από 8)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u="sng" dirty="0" smtClean="0"/>
              <a:t>Αποτυχία επίτευξης στόχων</a:t>
            </a:r>
            <a:r>
              <a:rPr lang="el-GR" sz="2800" dirty="0" smtClean="0"/>
              <a:t>, </a:t>
            </a:r>
            <a:r>
              <a:rPr lang="el-GR" sz="2800" u="sng" dirty="0" smtClean="0"/>
              <a:t>τελειομανία</a:t>
            </a:r>
            <a:r>
              <a:rPr lang="el-GR" sz="2800" dirty="0" smtClean="0"/>
              <a:t> και </a:t>
            </a:r>
            <a:r>
              <a:rPr lang="el-GR" sz="2800" u="sng" dirty="0" err="1" smtClean="0"/>
              <a:t>αυτομομφή</a:t>
            </a:r>
            <a:r>
              <a:rPr lang="el-GR" sz="2800" dirty="0" smtClean="0"/>
              <a:t> είναι παράγοντες που σχετίζονται με την αυτοκτονία</a:t>
            </a:r>
            <a:br>
              <a:rPr lang="el-GR" sz="2800" dirty="0" smtClean="0"/>
            </a:br>
            <a:endParaRPr lang="el-GR" sz="2800" dirty="0" smtClean="0"/>
          </a:p>
          <a:p>
            <a:r>
              <a:rPr lang="el-GR" sz="2800" b="1" dirty="0" smtClean="0"/>
              <a:t>Απελπισία</a:t>
            </a:r>
            <a:r>
              <a:rPr lang="el-GR" sz="2800" dirty="0" smtClean="0"/>
              <a:t>: η </a:t>
            </a:r>
            <a:r>
              <a:rPr lang="el-GR" sz="2800" dirty="0"/>
              <a:t>προσδοκία του ατόμου ότι η ζωή του στο μέλλον δεν πρόκειται να βελτιωθεί καθόλου, συγκριτικά με την τρέχουσα κατάσταση</a:t>
            </a:r>
            <a:br>
              <a:rPr lang="el-GR" sz="2800" dirty="0"/>
            </a:br>
            <a:endParaRPr lang="el-GR" sz="2800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8429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Ψυχολογικά μοντέλα (5 από 8)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3000" dirty="0" smtClean="0"/>
              <a:t>Υψηλό επίπεδο απελπισίας </a:t>
            </a:r>
            <a:r>
              <a:rPr lang="el-GR" sz="3000" dirty="0" smtClean="0">
                <a:sym typeface="Wingdings 3"/>
              </a:rPr>
              <a:t> τετραπλάσια αύξηση του κινδύνου αυτοκτονίας</a:t>
            </a:r>
            <a:br>
              <a:rPr lang="el-GR" sz="3000" dirty="0" smtClean="0">
                <a:sym typeface="Wingdings 3"/>
              </a:rPr>
            </a:br>
            <a:endParaRPr lang="el-GR" sz="3000" dirty="0" smtClean="0">
              <a:sym typeface="Wingdings 3"/>
            </a:endParaRPr>
          </a:p>
          <a:p>
            <a:r>
              <a:rPr lang="el-GR" sz="3000" dirty="0" smtClean="0">
                <a:sym typeface="Wingdings 3"/>
              </a:rPr>
              <a:t>Βαρύτητα κατάθλιψης, ηλικία, γενική νοητική λειτουργία </a:t>
            </a:r>
            <a:br>
              <a:rPr lang="el-GR" sz="3000" dirty="0" smtClean="0">
                <a:sym typeface="Wingdings 3"/>
              </a:rPr>
            </a:br>
            <a:endParaRPr lang="el-GR" sz="3000" dirty="0" smtClean="0">
              <a:sym typeface="Wingdings 3"/>
            </a:endParaRPr>
          </a:p>
          <a:p>
            <a:r>
              <a:rPr lang="el-GR" sz="3000" dirty="0">
                <a:sym typeface="Wingdings 3"/>
              </a:rPr>
              <a:t>Θετικά στοιχεία που μπορεί να κινητοποιήσουν κάποιον να ζήσει</a:t>
            </a:r>
            <a:r>
              <a:rPr lang="el-GR" sz="3000" dirty="0" smtClean="0">
                <a:sym typeface="Wingdings 3"/>
              </a:rPr>
              <a:t>: έγνοια </a:t>
            </a:r>
            <a:r>
              <a:rPr lang="el-GR" sz="3000" dirty="0">
                <a:sym typeface="Wingdings 3"/>
              </a:rPr>
              <a:t>για τα παιδιά και </a:t>
            </a:r>
            <a:r>
              <a:rPr lang="el-GR" sz="3000" dirty="0" smtClean="0">
                <a:sym typeface="Wingdings 3"/>
              </a:rPr>
              <a:t>η ευθύνη </a:t>
            </a:r>
            <a:r>
              <a:rPr lang="el-GR" sz="3000" dirty="0">
                <a:sym typeface="Wingdings 3"/>
              </a:rPr>
              <a:t>για την οικογένεια</a:t>
            </a:r>
          </a:p>
          <a:p>
            <a:endParaRPr lang="el-GR" dirty="0" smtClean="0">
              <a:sym typeface="Wingdings 3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83338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642921"/>
            <a:ext cx="8229600" cy="53844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Ψυχολογικά μοντέλα (6 από 8)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Επίπεδο ικανοποίησης του ατόμου από τη ζωή του : όσοι είναι δυσαρεστημένοι έχουν 25 φορές περισσότερες πιθανότητες να αυτοκτονήσουν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594386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5798"/>
            <a:ext cx="8229600" cy="214314"/>
          </a:xfrm>
        </p:spPr>
        <p:txBody>
          <a:bodyPr>
            <a:noAutofit/>
          </a:bodyPr>
          <a:lstStyle/>
          <a:p>
            <a:r>
              <a:rPr lang="el-GR" sz="4000" dirty="0" smtClean="0"/>
              <a:t>Αυτοκτονία – </a:t>
            </a:r>
            <a:br>
              <a:rPr lang="el-GR" sz="4000" dirty="0" smtClean="0"/>
            </a:br>
            <a:r>
              <a:rPr lang="el-GR" sz="4000" dirty="0" smtClean="0"/>
              <a:t>Ψυχαναλυτική Θεωρία (7 από 8)</a:t>
            </a:r>
            <a:endParaRPr lang="el-GR" sz="400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54"/>
            <a:ext cx="8229600" cy="346208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600" dirty="0" smtClean="0"/>
              <a:t>S. </a:t>
            </a:r>
            <a:r>
              <a:rPr lang="en-US" sz="4600" b="1" dirty="0" smtClean="0"/>
              <a:t>Freud </a:t>
            </a:r>
            <a:r>
              <a:rPr lang="en-US" sz="4600" dirty="0" smtClean="0"/>
              <a:t>(1905)</a:t>
            </a:r>
            <a:r>
              <a:rPr lang="el-GR" sz="4600" dirty="0" smtClean="0"/>
              <a:t>: </a:t>
            </a:r>
            <a:br>
              <a:rPr lang="el-GR" sz="4600" dirty="0" smtClean="0"/>
            </a:br>
            <a:r>
              <a:rPr lang="el-GR" sz="4600" dirty="0" smtClean="0"/>
              <a:t>Αν η επιθετικότητα του ανθρώπου δεν μπορεί να εκφραστεί, λόγω των κοινωνικών πιέσεων, κατά του πραγματικού αντικειμένου της, στρέφεται κατά του ίδιου του υποκειμένου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 smtClean="0"/>
          </a:p>
          <a:p>
            <a:pPr algn="r">
              <a:buNone/>
            </a:pPr>
            <a:r>
              <a:rPr lang="el-GR" dirty="0" smtClean="0"/>
              <a:t>(</a:t>
            </a:r>
            <a:r>
              <a:rPr lang="en-US" dirty="0" err="1" smtClean="0"/>
              <a:t>Kring</a:t>
            </a:r>
            <a:r>
              <a:rPr lang="en-US" dirty="0" smtClean="0"/>
              <a:t> A.M., Davison G.C., Neale J.M., Johnson S.L., 2010)</a:t>
            </a:r>
            <a:endParaRPr lang="el-GR" dirty="0" smtClean="0"/>
          </a:p>
          <a:p>
            <a:pPr>
              <a:buNone/>
            </a:pP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92727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71484"/>
            <a:ext cx="8229600" cy="428628"/>
          </a:xfrm>
        </p:spPr>
        <p:txBody>
          <a:bodyPr>
            <a:noAutofit/>
          </a:bodyPr>
          <a:lstStyle/>
          <a:p>
            <a:r>
              <a:rPr lang="el-GR" sz="4000" dirty="0" smtClean="0"/>
              <a:t>Αυτοκτονία – </a:t>
            </a:r>
            <a:br>
              <a:rPr lang="el-GR" sz="4000" dirty="0" smtClean="0"/>
            </a:br>
            <a:r>
              <a:rPr lang="el-GR" sz="4000" dirty="0" smtClean="0"/>
              <a:t>Ψυχαναλυτική Θεωρία (8 από 8)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S. Freud </a:t>
            </a:r>
            <a:r>
              <a:rPr lang="el-GR" dirty="0" smtClean="0"/>
              <a:t>(1920): </a:t>
            </a:r>
            <a:br>
              <a:rPr lang="el-GR" dirty="0" smtClean="0"/>
            </a:br>
            <a:r>
              <a:rPr lang="el-GR" dirty="0" smtClean="0"/>
              <a:t>Διατύπωση της θεωρίας της ύπαρξης του </a:t>
            </a:r>
            <a:r>
              <a:rPr lang="el-GR" b="1" dirty="0" smtClean="0"/>
              <a:t>ενστίκτου / </a:t>
            </a:r>
            <a:r>
              <a:rPr lang="el-GR" b="1" dirty="0" err="1" smtClean="0"/>
              <a:t>ενόρμησης</a:t>
            </a:r>
            <a:r>
              <a:rPr lang="el-GR" b="1" dirty="0" smtClean="0"/>
              <a:t> του θανάτου </a:t>
            </a:r>
            <a:r>
              <a:rPr lang="el-GR" dirty="0" smtClean="0"/>
              <a:t>(</a:t>
            </a:r>
            <a:r>
              <a:rPr lang="en-US" dirty="0" err="1" smtClean="0"/>
              <a:t>destrudo</a:t>
            </a:r>
            <a:r>
              <a:rPr lang="en-US" dirty="0" smtClean="0"/>
              <a:t>)</a:t>
            </a:r>
            <a:r>
              <a:rPr lang="el-GR" dirty="0" smtClean="0"/>
              <a:t>, που αντιτίθεται στην </a:t>
            </a:r>
            <a:r>
              <a:rPr lang="el-GR" dirty="0" err="1" smtClean="0"/>
              <a:t>ενόρμηση</a:t>
            </a:r>
            <a:r>
              <a:rPr lang="el-GR" dirty="0" smtClean="0"/>
              <a:t> της ζωής και της αναπαραγωγής (</a:t>
            </a:r>
            <a:r>
              <a:rPr lang="en-US" dirty="0" smtClean="0"/>
              <a:t>libido)</a:t>
            </a:r>
            <a:r>
              <a:rPr lang="el-GR" dirty="0" smtClean="0"/>
              <a:t> 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Η αυτοκτονία προκύπτει από μια βαθιά </a:t>
            </a:r>
            <a:r>
              <a:rPr lang="el-GR" b="1" dirty="0" smtClean="0"/>
              <a:t>αίσθηση ριζικής απόρριψης </a:t>
            </a:r>
            <a:r>
              <a:rPr lang="el-GR" dirty="0" smtClean="0"/>
              <a:t>του πάσχοντος ως ύπαρξης</a:t>
            </a:r>
          </a:p>
          <a:p>
            <a:pPr algn="r">
              <a:buNone/>
            </a:pPr>
            <a:r>
              <a:rPr lang="el-GR" sz="2400" dirty="0" smtClean="0"/>
              <a:t>(</a:t>
            </a:r>
            <a:r>
              <a:rPr lang="en-US" sz="2400" dirty="0" err="1" smtClean="0"/>
              <a:t>Kring</a:t>
            </a:r>
            <a:r>
              <a:rPr lang="en-US" sz="2400" dirty="0" smtClean="0"/>
              <a:t> A.M., Davison G.C., Neale J.M., Johnson S.L., 2010)</a:t>
            </a:r>
            <a:endParaRPr lang="el-GR" sz="2400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08999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Πρόληψη της αυτοκτονίας  (1 από 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Ανοιχτή συζήτηση γύρω από το θέμα της αυτοκτονίας:</a:t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α. βοηθάει στην ανακούφιση από μια αίσθηση </a:t>
            </a:r>
            <a:br>
              <a:rPr lang="el-GR" sz="2800" dirty="0" smtClean="0"/>
            </a:br>
            <a:r>
              <a:rPr lang="el-GR" sz="2800" dirty="0" smtClean="0"/>
              <a:t>    απομόνωσης</a:t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β. επιτρέπει την καλύτερη αξιολόγηση του κινδύνου </a:t>
            </a:r>
            <a:br>
              <a:rPr lang="el-GR" sz="2800" dirty="0" smtClean="0"/>
            </a:br>
            <a:r>
              <a:rPr lang="el-GR" sz="2800" dirty="0" smtClean="0"/>
              <a:t>     που διατρέχει το άτομο</a:t>
            </a:r>
          </a:p>
        </p:txBody>
      </p:sp>
    </p:spTree>
    <p:extLst>
      <p:ext uri="{BB962C8B-B14F-4D97-AF65-F5344CB8AC3E}">
        <p14:creationId xmlns:p14="http://schemas.microsoft.com/office/powerpoint/2010/main" val="27444281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Πρόληψη της αυτοκτονίας (2 από 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Ο θεραπευτής πιθανά να γίνει πρόσωπο με ιδιαίτερη σημασία στη ζωή του ατόμου με αυτοκτονικό ιδεασμό (θεραπευτική συμμαχία, συνεργατικός εμπειρισμός…)</a:t>
            </a:r>
            <a:br>
              <a:rPr lang="el-GR" sz="2800" dirty="0" smtClean="0"/>
            </a:br>
            <a:endParaRPr lang="el-GR" sz="2800" dirty="0" smtClean="0"/>
          </a:p>
          <a:p>
            <a:r>
              <a:rPr lang="el-GR" sz="2800" dirty="0" smtClean="0"/>
              <a:t>Αντιμετώπιση των </a:t>
            </a:r>
            <a:r>
              <a:rPr lang="el-GR" sz="2800" b="1" dirty="0" smtClean="0"/>
              <a:t>συνοδών ψυχικών διαταραχών</a:t>
            </a:r>
            <a:r>
              <a:rPr lang="el-GR" sz="2800" dirty="0" smtClean="0"/>
              <a:t>:</a:t>
            </a:r>
            <a:br>
              <a:rPr lang="el-GR" sz="2800" dirty="0" smtClean="0"/>
            </a:br>
            <a:r>
              <a:rPr lang="el-GR" sz="2800" dirty="0" smtClean="0"/>
              <a:t>με φαρμακευτική αγωγή ή ψυχοθεραπεία ο κίνδυνος μπορεί να μειωθεί 3-4 φορές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96941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Πρόληψη της αυτοκτονίας (3 από 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Γνωστικές – </a:t>
            </a:r>
            <a:r>
              <a:rPr lang="el-GR" sz="2800" b="1" dirty="0" err="1" smtClean="0"/>
              <a:t>συμπεριφορικές</a:t>
            </a:r>
            <a:r>
              <a:rPr lang="el-GR" sz="2800" b="1" dirty="0" smtClean="0"/>
              <a:t> προσεγγίσεις</a:t>
            </a:r>
            <a:r>
              <a:rPr lang="el-GR" sz="2800" dirty="0" smtClean="0"/>
              <a:t>:</a:t>
            </a:r>
            <a:br>
              <a:rPr lang="el-GR" sz="2800" dirty="0" smtClean="0"/>
            </a:br>
            <a:r>
              <a:rPr lang="el-GR" sz="2800" b="1" dirty="0" smtClean="0"/>
              <a:t>Στόχος: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1. να μειώσουν τον έντονο ψυχικό πόνο</a:t>
            </a:r>
            <a:br>
              <a:rPr lang="el-GR" sz="2800" dirty="0" smtClean="0"/>
            </a:br>
            <a:r>
              <a:rPr lang="el-GR" sz="2800" dirty="0" smtClean="0"/>
              <a:t>2. να βοηθήσουν το άτομο να δει κι άλλες </a:t>
            </a:r>
            <a:br>
              <a:rPr lang="el-GR" sz="2800" dirty="0" smtClean="0"/>
            </a:br>
            <a:r>
              <a:rPr lang="el-GR" sz="2800" dirty="0" smtClean="0"/>
              <a:t>     εναλλακτικές</a:t>
            </a:r>
            <a:br>
              <a:rPr lang="el-GR" sz="2800" dirty="0" smtClean="0"/>
            </a:br>
            <a:r>
              <a:rPr lang="el-GR" sz="2800" dirty="0" smtClean="0"/>
              <a:t>3. να ενθαρρύνει το άτομο να πάρει κάποια </a:t>
            </a:r>
            <a:br>
              <a:rPr lang="el-GR" sz="2800" dirty="0" smtClean="0"/>
            </a:br>
            <a:r>
              <a:rPr lang="el-GR" sz="2800" dirty="0" smtClean="0"/>
              <a:t>    απόσταση από αυτοκαταστροφικές πράξεις</a:t>
            </a:r>
            <a:br>
              <a:rPr lang="el-GR" sz="2800" dirty="0" smtClean="0"/>
            </a:br>
            <a:r>
              <a:rPr lang="el-GR" sz="2800" dirty="0" smtClean="0"/>
              <a:t>    (επίλυση διαπροσωπικών προβλημάτων)</a:t>
            </a:r>
          </a:p>
        </p:txBody>
      </p:sp>
    </p:spTree>
    <p:extLst>
      <p:ext uri="{BB962C8B-B14F-4D97-AF65-F5344CB8AC3E}">
        <p14:creationId xmlns:p14="http://schemas.microsoft.com/office/powerpoint/2010/main" val="25925389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Πρόληψη της αυτοκτονίας (4 από 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Autofit/>
          </a:bodyPr>
          <a:lstStyle/>
          <a:p>
            <a:r>
              <a:rPr lang="el-GR" sz="2800" dirty="0" smtClean="0"/>
              <a:t>Ψυχιατρικοί Σύλλογοι – Σύλλογοι Ψυχολόγων :</a:t>
            </a:r>
            <a:br>
              <a:rPr lang="el-GR" sz="2800" dirty="0" smtClean="0"/>
            </a:br>
            <a:r>
              <a:rPr lang="el-GR" sz="2800" dirty="0" smtClean="0"/>
              <a:t>υποχρεώνουν τα μέλη τους να προστατεύουν τους ασθενείς τους από αυτοκτονία, ακόμη και παραβιάζοντας το απόρρητο της σχέσης θεραπευτή – </a:t>
            </a:r>
            <a:r>
              <a:rPr lang="el-GR" sz="2800" dirty="0" err="1" smtClean="0"/>
              <a:t>θεραπευόμενου</a:t>
            </a:r>
            <a:r>
              <a:rPr lang="el-GR" sz="2800" dirty="0" smtClean="0"/>
              <a:t> </a:t>
            </a:r>
            <a:br>
              <a:rPr lang="el-GR" sz="2800" dirty="0" smtClean="0"/>
            </a:br>
            <a:endParaRPr lang="el-GR" sz="2800" dirty="0" smtClean="0"/>
          </a:p>
          <a:p>
            <a:r>
              <a:rPr lang="el-GR" sz="2800" b="1" dirty="0" smtClean="0"/>
              <a:t>Κέντρα Πρόληψης της Αυτοκτονίας</a:t>
            </a:r>
            <a:r>
              <a:rPr lang="el-GR" sz="2800" dirty="0" smtClean="0"/>
              <a:t>:</a:t>
            </a:r>
            <a:br>
              <a:rPr lang="el-GR" sz="2800" dirty="0" smtClean="0"/>
            </a:br>
            <a:r>
              <a:rPr lang="el-GR" sz="2800" dirty="0" smtClean="0"/>
              <a:t>Παροχή 24ωρης γραμμής άμεσης τηλεφωνικής υποστήριξης (</a:t>
            </a:r>
            <a:r>
              <a:rPr lang="el-GR" sz="2800" b="1" dirty="0" smtClean="0"/>
              <a:t>1018</a:t>
            </a:r>
            <a:r>
              <a:rPr lang="el-GR" sz="2800" dirty="0" smtClean="0"/>
              <a:t>)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7465823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Βάσω\Documents\Φωτο μαστός\αυτοκτονία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61356"/>
            <a:ext cx="3988623" cy="26789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395536" y="2497460"/>
            <a:ext cx="4032448" cy="952500"/>
          </a:xfrm>
        </p:spPr>
        <p:txBody>
          <a:bodyPr>
            <a:noAutofit/>
          </a:bodyPr>
          <a:lstStyle/>
          <a:p>
            <a:r>
              <a:rPr lang="el-GR" sz="3200" dirty="0" smtClean="0"/>
              <a:t>Η  αυτοκτονία μπορεί να παρεμποδιστεί 100%.</a:t>
            </a:r>
            <a:br>
              <a:rPr lang="el-GR" sz="3200" dirty="0" smtClean="0"/>
            </a:br>
            <a:r>
              <a:rPr lang="el-GR" sz="3200" dirty="0" smtClean="0"/>
              <a:t> Μιλήστε με κάποιον ειδικό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2378577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5717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Βιβλιογραφία (1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000112"/>
            <a:ext cx="8240150" cy="4153210"/>
          </a:xfrm>
        </p:spPr>
        <p:txBody>
          <a:bodyPr>
            <a:noAutofit/>
          </a:bodyPr>
          <a:lstStyle/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Antoon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A. </a:t>
            </a:r>
            <a:r>
              <a:rPr lang="en-US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Leenaars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(2004). </a:t>
            </a:r>
            <a:r>
              <a:rPr lang="en-US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Psychotherapy with Suicidal People. A person-</a:t>
            </a:r>
            <a:r>
              <a:rPr lang="en-US" sz="1400" i="1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centred</a:t>
            </a:r>
            <a:r>
              <a:rPr lang="en-US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approach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John Wiley and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/>
            </a:r>
            <a:b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</a:b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Sons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Publications. 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Beck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J.S., (2004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στη Γνωστική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Θεραπεία.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Αθήνα: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Πατάκη.</a:t>
            </a:r>
            <a:endParaRPr lang="en-US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Feldman, G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(2007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n-US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Cognitive </a:t>
            </a:r>
            <a:r>
              <a:rPr lang="en-US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 Behavioral Therapies for Depression: Overview, New Directions, and Practical </a:t>
            </a:r>
            <a:endParaRPr lang="el-GR" sz="1400" i="1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</a:t>
            </a:r>
            <a:r>
              <a:rPr lang="en-US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Recommendations </a:t>
            </a:r>
            <a:r>
              <a:rPr lang="en-US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for </a:t>
            </a:r>
            <a:r>
              <a:rPr lang="en-US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Dissemination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</a:t>
            </a:r>
            <a:r>
              <a:rPr lang="en-US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Psychiatr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Clin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N Am, 30: 39-50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Freeman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A. and M.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Reinecke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(1994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Cognitive therapy of suicidal </a:t>
            </a:r>
            <a:r>
              <a:rPr lang="en-US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behavior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Ν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ew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Υ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ork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Springer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Publishing </a:t>
            </a:r>
            <a:endParaRPr lang="en-US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Company.</a:t>
            </a:r>
            <a:endParaRPr lang="en-US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Greenberger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D. and C.A.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Padesky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(1995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).,</a:t>
            </a:r>
            <a:r>
              <a:rPr lang="en-US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Mind Over Mood, Change How You Feel By Changing the Way You </a:t>
            </a:r>
            <a:endParaRPr lang="en-US" sz="1400" i="1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Think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. USA: The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Guilford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Press.</a:t>
            </a:r>
            <a:endParaRPr lang="en-US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aplan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H.I.S. and B.J.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Sadock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(2000).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Ψυχιατρική, τόμος Β΄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Αθήνα: Ιατρικές Εκδόσεις Λίτσας.</a:t>
            </a:r>
          </a:p>
          <a:p>
            <a:pPr marL="0" indent="0">
              <a:buNone/>
            </a:pPr>
            <a:r>
              <a:rPr lang="el-GR" sz="1400" dirty="0" err="1" smtClean="0"/>
              <a:t>Kring</a:t>
            </a:r>
            <a:r>
              <a:rPr lang="el-GR" sz="1400" dirty="0" smtClean="0"/>
              <a:t>, Α., </a:t>
            </a:r>
            <a:r>
              <a:rPr lang="el-GR" sz="1400" dirty="0" err="1" smtClean="0"/>
              <a:t>Davison</a:t>
            </a:r>
            <a:r>
              <a:rPr lang="el-GR" sz="1400" dirty="0" smtClean="0"/>
              <a:t>, G., </a:t>
            </a:r>
            <a:r>
              <a:rPr lang="el-GR" sz="1400" dirty="0" err="1" smtClean="0"/>
              <a:t>Neale</a:t>
            </a:r>
            <a:r>
              <a:rPr lang="el-GR" sz="1400" dirty="0" smtClean="0"/>
              <a:t>, J., &amp; </a:t>
            </a:r>
            <a:r>
              <a:rPr lang="el-GR" sz="1400" dirty="0" err="1" smtClean="0"/>
              <a:t>Johnson</a:t>
            </a:r>
            <a:r>
              <a:rPr lang="el-GR" sz="1400" dirty="0" smtClean="0"/>
              <a:t>, S.(2010). </a:t>
            </a:r>
            <a:r>
              <a:rPr lang="el-GR" sz="1400" i="1" dirty="0" smtClean="0"/>
              <a:t>Ψυχοπαθολογία</a:t>
            </a:r>
            <a:r>
              <a:rPr lang="el-GR" sz="1400" dirty="0" smtClean="0"/>
              <a:t>. Αθήνα : </a:t>
            </a:r>
            <a:r>
              <a:rPr lang="el-GR" sz="1400" dirty="0" err="1" smtClean="0"/>
              <a:t>Gutenberg</a:t>
            </a:r>
            <a:endParaRPr lang="el-GR" sz="1400" dirty="0" smtClean="0"/>
          </a:p>
          <a:p>
            <a:pPr marL="0" indent="0">
              <a:buNone/>
            </a:pPr>
            <a:r>
              <a:rPr lang="en-US" sz="1400" dirty="0" err="1" smtClean="0"/>
              <a:t>Minois</a:t>
            </a:r>
            <a:r>
              <a:rPr lang="en-US" sz="1400" dirty="0" smtClean="0"/>
              <a:t>, G. (</a:t>
            </a:r>
            <a:r>
              <a:rPr lang="el-GR" sz="1400" dirty="0" smtClean="0"/>
              <a:t>2006</a:t>
            </a:r>
            <a:r>
              <a:rPr lang="en-US" sz="1400" dirty="0" smtClean="0"/>
              <a:t>). </a:t>
            </a:r>
            <a:r>
              <a:rPr lang="el-GR" sz="1400" i="1" dirty="0" smtClean="0"/>
              <a:t>Ιστορία της Αυτοκτονίας. Η δυτική κοινωνία αντιμέτωπη με τον εκούσιο θάνατο</a:t>
            </a:r>
            <a:r>
              <a:rPr lang="el-GR" sz="1400" dirty="0" smtClean="0"/>
              <a:t>. Αθήνα: </a:t>
            </a:r>
            <a:br>
              <a:rPr lang="el-GR" sz="1400" dirty="0" smtClean="0"/>
            </a:br>
            <a:r>
              <a:rPr lang="el-GR" sz="1400" dirty="0" smtClean="0"/>
              <a:t>      </a:t>
            </a:r>
            <a:r>
              <a:rPr lang="el-GR" sz="1400" dirty="0" err="1" smtClean="0"/>
              <a:t>Πολύτροπον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642921"/>
            <a:ext cx="8229600" cy="53844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Βιβλιογραφία (2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Van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Heeringen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K. (2001). </a:t>
            </a:r>
            <a:r>
              <a:rPr lang="en-US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Understanding Suicidal Behavior: The Suicidal Process Approach to Research, Treatment and Prevention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Chichester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:  John Wiley and Sons Publications.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Westbrook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D.,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Kennerley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H. and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Kirk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(2012)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στη </a:t>
            </a:r>
            <a:r>
              <a:rPr lang="el-GR" sz="1400" i="1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γνωσιακή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-συμπεριφοριστική θεραπεία: Τεχνικές </a:t>
            </a: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 και εφαρμογές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Αθήνα: Εκδόσεις Πεδίο.</a:t>
            </a:r>
            <a:endParaRPr lang="el-GR" sz="1400" dirty="0" smtClean="0"/>
          </a:p>
          <a:p>
            <a:pPr marL="0" indent="0">
              <a:buNone/>
            </a:pPr>
            <a:r>
              <a:rPr lang="el-GR" sz="1400" dirty="0" smtClean="0"/>
              <a:t>Ευθυμίου</a:t>
            </a:r>
            <a:r>
              <a:rPr lang="el-GR" sz="1400" dirty="0"/>
              <a:t>, Κ., Μαυροειδή, Α., </a:t>
            </a:r>
            <a:r>
              <a:rPr lang="el-GR" sz="1400" dirty="0" err="1"/>
              <a:t>Παυλάτου</a:t>
            </a:r>
            <a:r>
              <a:rPr lang="el-GR" sz="1400" dirty="0"/>
              <a:t>, Ε. και Καλαντζή-</a:t>
            </a:r>
            <a:r>
              <a:rPr lang="el-GR" sz="1400" dirty="0" err="1"/>
              <a:t>Αζίζι</a:t>
            </a:r>
            <a:r>
              <a:rPr lang="el-GR" sz="1400" dirty="0"/>
              <a:t>, Α</a:t>
            </a:r>
            <a:r>
              <a:rPr lang="el-GR" sz="1400" dirty="0" smtClean="0"/>
              <a:t>. </a:t>
            </a:r>
            <a:r>
              <a:rPr lang="el-GR" sz="1400" dirty="0"/>
              <a:t>(2006</a:t>
            </a:r>
            <a:r>
              <a:rPr lang="el-GR" sz="1400" dirty="0" smtClean="0"/>
              <a:t>)</a:t>
            </a:r>
            <a:r>
              <a:rPr lang="en-US" sz="1400" dirty="0" smtClean="0"/>
              <a:t>.</a:t>
            </a:r>
            <a:r>
              <a:rPr lang="el-GR" sz="1400" dirty="0" smtClean="0"/>
              <a:t>,</a:t>
            </a:r>
            <a:r>
              <a:rPr lang="el-GR" sz="1400" i="1" dirty="0" smtClean="0"/>
              <a:t> </a:t>
            </a:r>
            <a:r>
              <a:rPr lang="el-GR" sz="1400" i="1" dirty="0"/>
              <a:t>Πρώτες  βοήθειες ψυχικής  </a:t>
            </a:r>
            <a:endParaRPr lang="el-GR" sz="1400" i="1" dirty="0" smtClean="0"/>
          </a:p>
          <a:p>
            <a:pPr marL="0" indent="0">
              <a:buNone/>
            </a:pPr>
            <a:r>
              <a:rPr lang="el-GR" sz="1400" i="1" dirty="0"/>
              <a:t> </a:t>
            </a:r>
            <a:r>
              <a:rPr lang="el-GR" sz="1400" i="1" dirty="0" smtClean="0"/>
              <a:t>    υγείας</a:t>
            </a:r>
            <a:r>
              <a:rPr lang="el-GR" sz="1400" i="1" dirty="0"/>
              <a:t>. Ένας οδηγός για τις ψυχικές διαταραχές και την αντιμετώπισή </a:t>
            </a:r>
            <a:r>
              <a:rPr lang="el-GR" sz="1400" i="1" dirty="0" smtClean="0"/>
              <a:t>τους</a:t>
            </a:r>
            <a:r>
              <a:rPr lang="en-US" sz="1400" i="1" dirty="0" smtClean="0"/>
              <a:t>. </a:t>
            </a:r>
            <a:r>
              <a:rPr lang="el-GR" sz="1400" dirty="0" smtClean="0"/>
              <a:t>Αθήνα: </a:t>
            </a:r>
            <a:r>
              <a:rPr lang="el-GR" sz="1400" dirty="0"/>
              <a:t>Ελληνικά </a:t>
            </a:r>
            <a:endParaRPr lang="el-GR" sz="1400" dirty="0" smtClean="0"/>
          </a:p>
          <a:p>
            <a:pPr marL="0" indent="0">
              <a:buNone/>
            </a:pPr>
            <a:r>
              <a:rPr lang="el-GR" sz="1400" dirty="0"/>
              <a:t> </a:t>
            </a:r>
            <a:r>
              <a:rPr lang="el-GR" sz="1400" dirty="0" smtClean="0"/>
              <a:t>    Γράμματα.</a:t>
            </a:r>
            <a:endParaRPr lang="el-GR" sz="1400" dirty="0"/>
          </a:p>
          <a:p>
            <a:pPr marL="0" indent="0">
              <a:buNone/>
            </a:pPr>
            <a:r>
              <a:rPr lang="el-GR" sz="1400" dirty="0"/>
              <a:t>Παπακώστας, Γ</a:t>
            </a:r>
            <a:r>
              <a:rPr lang="el-GR" sz="1400" dirty="0" smtClean="0"/>
              <a:t>. </a:t>
            </a:r>
            <a:r>
              <a:rPr lang="el-GR" sz="1400" dirty="0"/>
              <a:t>(1994</a:t>
            </a:r>
            <a:r>
              <a:rPr lang="el-GR" sz="1400" dirty="0" smtClean="0"/>
              <a:t>). </a:t>
            </a:r>
            <a:r>
              <a:rPr lang="el-GR" sz="1400" i="1" dirty="0"/>
              <a:t>Γνωσιακή Ψυχοθεραπεία: Θεωρία και </a:t>
            </a:r>
            <a:r>
              <a:rPr lang="el-GR" sz="1400" i="1" dirty="0" smtClean="0"/>
              <a:t>Πράξη</a:t>
            </a:r>
            <a:r>
              <a:rPr lang="el-GR" sz="1400" dirty="0" smtClean="0"/>
              <a:t>. Αθήνα: Εκδόσεις </a:t>
            </a:r>
            <a:r>
              <a:rPr lang="el-GR" sz="1400" dirty="0"/>
              <a:t>Ινστιτούτο </a:t>
            </a:r>
            <a:endParaRPr lang="el-GR" sz="1400" dirty="0" smtClean="0"/>
          </a:p>
          <a:p>
            <a:pPr marL="0" indent="0">
              <a:buNone/>
            </a:pPr>
            <a:r>
              <a:rPr lang="el-GR" sz="1400" dirty="0"/>
              <a:t> </a:t>
            </a:r>
            <a:r>
              <a:rPr lang="el-GR" sz="1400" dirty="0" smtClean="0"/>
              <a:t>    Έρευνας </a:t>
            </a:r>
            <a:r>
              <a:rPr lang="el-GR" sz="1400" dirty="0"/>
              <a:t>της </a:t>
            </a:r>
            <a:r>
              <a:rPr lang="el-GR" sz="1400" dirty="0" smtClean="0"/>
              <a:t>Συμπεριφοράς.</a:t>
            </a:r>
            <a:endParaRPr lang="el-GR" sz="1400" dirty="0"/>
          </a:p>
          <a:p>
            <a:pPr marL="0" indent="0">
              <a:buNone/>
            </a:pPr>
            <a:endParaRPr lang="el-GR" sz="15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6795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71484"/>
            <a:ext cx="8229600" cy="357190"/>
          </a:xfrm>
        </p:spPr>
        <p:txBody>
          <a:bodyPr>
            <a:noAutofit/>
          </a:bodyPr>
          <a:lstStyle/>
          <a:p>
            <a:r>
              <a:rPr lang="el-GR" sz="3600" dirty="0" smtClean="0"/>
              <a:t>Βιβλιογραφία αυτοβοήθειας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 dirty="0" err="1" smtClean="0"/>
              <a:t>Burns</a:t>
            </a:r>
            <a:r>
              <a:rPr lang="el-GR" sz="1600" dirty="0"/>
              <a:t>, D. D. (1997). </a:t>
            </a:r>
            <a:r>
              <a:rPr lang="el-GR" sz="1600" i="1" dirty="0"/>
              <a:t>Αισθανθείτε καλά! </a:t>
            </a:r>
            <a:r>
              <a:rPr lang="el-GR" sz="1600" i="1" dirty="0" smtClean="0"/>
              <a:t> </a:t>
            </a:r>
            <a:r>
              <a:rPr lang="el-GR" sz="1600" dirty="0"/>
              <a:t>Αθήνα: Εκδόσεις Πατάκη. </a:t>
            </a:r>
          </a:p>
          <a:p>
            <a:pPr marL="0" indent="0">
              <a:buNone/>
            </a:pPr>
            <a:r>
              <a:rPr lang="el-GR" sz="1600" dirty="0" err="1" smtClean="0"/>
              <a:t>Gilbert</a:t>
            </a:r>
            <a:r>
              <a:rPr lang="el-GR" sz="1600" dirty="0"/>
              <a:t>, P. (1999). </a:t>
            </a:r>
            <a:r>
              <a:rPr lang="el-GR" sz="1600" i="1" dirty="0"/>
              <a:t>Ξεπερνώντας την κατάθλιψη: Ένας οδηγός αυτοβοήθειας με </a:t>
            </a:r>
            <a:r>
              <a:rPr lang="el-GR" sz="1600" i="1" dirty="0" smtClean="0"/>
              <a:t>γνωστικές-</a:t>
            </a:r>
          </a:p>
          <a:p>
            <a:pPr marL="0" indent="0">
              <a:buNone/>
            </a:pPr>
            <a:r>
              <a:rPr lang="el-GR" sz="1600" i="1" dirty="0"/>
              <a:t> </a:t>
            </a:r>
            <a:r>
              <a:rPr lang="el-GR" sz="1600" i="1" dirty="0" smtClean="0"/>
              <a:t>    συμπεριφοριστικές </a:t>
            </a:r>
            <a:r>
              <a:rPr lang="el-GR" sz="1600" i="1" dirty="0"/>
              <a:t>τεχνικές</a:t>
            </a:r>
            <a:r>
              <a:rPr lang="el-GR" sz="1600" dirty="0"/>
              <a:t> </a:t>
            </a:r>
            <a:r>
              <a:rPr lang="el-GR" sz="1600" dirty="0" smtClean="0"/>
              <a:t> </a:t>
            </a:r>
            <a:r>
              <a:rPr lang="el-GR" sz="1600" dirty="0"/>
              <a:t>Αθήνα: Ελληνικά Γράμματα. </a:t>
            </a:r>
          </a:p>
          <a:p>
            <a:pPr marL="0" indent="0">
              <a:buNone/>
            </a:pPr>
            <a:r>
              <a:rPr lang="el-GR" sz="1600" dirty="0" err="1"/>
              <a:t>Kennerley</a:t>
            </a:r>
            <a:r>
              <a:rPr lang="el-GR" sz="1600" dirty="0"/>
              <a:t>, H. (1999). </a:t>
            </a:r>
            <a:r>
              <a:rPr lang="el-GR" sz="1600" i="1" dirty="0"/>
              <a:t>Ξεπερνώντας το άγχος: Ένας οδηγός αυτοβοήθειας με </a:t>
            </a:r>
            <a:r>
              <a:rPr lang="el-GR" sz="1600" i="1" dirty="0" smtClean="0"/>
              <a:t>γνωστικές-</a:t>
            </a:r>
          </a:p>
          <a:p>
            <a:pPr marL="0" indent="0">
              <a:buNone/>
            </a:pPr>
            <a:r>
              <a:rPr lang="el-GR" sz="1600" i="1" dirty="0"/>
              <a:t> </a:t>
            </a:r>
            <a:r>
              <a:rPr lang="el-GR" sz="1600" i="1" dirty="0" smtClean="0"/>
              <a:t>    συμπεριφοριστικές τεχνικές</a:t>
            </a:r>
            <a:r>
              <a:rPr lang="el-GR" sz="1600" dirty="0" smtClean="0"/>
              <a:t>. </a:t>
            </a:r>
            <a:r>
              <a:rPr lang="el-GR" sz="1600" dirty="0"/>
              <a:t>Αθήνα: Ελληνικά Γράμματα. </a:t>
            </a:r>
            <a:endParaRPr lang="el-GR" sz="1600" dirty="0" smtClean="0"/>
          </a:p>
          <a:p>
            <a:pPr marL="0" indent="0">
              <a:buNone/>
            </a:pPr>
            <a:r>
              <a:rPr lang="el-GR" sz="1600" dirty="0" err="1" smtClean="0"/>
              <a:t>Silove</a:t>
            </a:r>
            <a:r>
              <a:rPr lang="el-GR" sz="1600" dirty="0"/>
              <a:t>, D., &amp; </a:t>
            </a:r>
            <a:r>
              <a:rPr lang="el-GR" sz="1600" dirty="0" err="1"/>
              <a:t>Manicavasagar</a:t>
            </a:r>
            <a:r>
              <a:rPr lang="el-GR" sz="1600" dirty="0"/>
              <a:t>, V. (2000). </a:t>
            </a:r>
            <a:r>
              <a:rPr lang="el-GR" sz="1600" i="1" dirty="0"/>
              <a:t>Ξεπερνώντας τον πανικό: Ένας οδηγός αυτοβοήθειας </a:t>
            </a:r>
            <a:endParaRPr lang="el-GR" sz="1600" i="1" dirty="0" smtClean="0"/>
          </a:p>
          <a:p>
            <a:pPr marL="0" indent="0">
              <a:buNone/>
            </a:pPr>
            <a:r>
              <a:rPr lang="el-GR" sz="1600" i="1" dirty="0"/>
              <a:t> </a:t>
            </a:r>
            <a:r>
              <a:rPr lang="el-GR" sz="1600" i="1" dirty="0" smtClean="0"/>
              <a:t>    με </a:t>
            </a:r>
            <a:r>
              <a:rPr lang="el-GR" sz="1600" i="1" dirty="0"/>
              <a:t>γνωστικές-συμπεριφοριστικές </a:t>
            </a:r>
            <a:r>
              <a:rPr lang="el-GR" sz="1600" i="1" dirty="0" smtClean="0"/>
              <a:t>τεχνικές</a:t>
            </a:r>
            <a:r>
              <a:rPr lang="el-GR" sz="1600" dirty="0" smtClean="0"/>
              <a:t>. </a:t>
            </a:r>
            <a:r>
              <a:rPr lang="el-GR" sz="1600" dirty="0"/>
              <a:t>Αθήνα: Ελληνικά Γράμματα.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0228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4294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Χρήσιμες ιστοσελίδες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 smtClean="0"/>
              <a:t>http://www.suicide.org/</a:t>
            </a: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n-US" sz="1600" dirty="0" smtClean="0"/>
              <a:t>http://www.suicide-help.gr</a:t>
            </a:r>
            <a:endParaRPr lang="el-GR" sz="1500" dirty="0" smtClean="0">
              <a:hlinkClick r:id="rId2"/>
            </a:endParaRPr>
          </a:p>
          <a:p>
            <a:pPr marL="0" indent="0">
              <a:buNone/>
            </a:pPr>
            <a:r>
              <a:rPr lang="en-US" sz="1500" dirty="0" smtClean="0">
                <a:hlinkClick r:id="rId2"/>
              </a:rPr>
              <a:t>https</a:t>
            </a:r>
            <a:r>
              <a:rPr lang="en-US" sz="1500" dirty="0">
                <a:hlinkClick r:id="rId2"/>
              </a:rPr>
              <a:t>://www.afsp.org</a:t>
            </a:r>
            <a:r>
              <a:rPr lang="en-US" sz="1500" dirty="0" smtClean="0">
                <a:hlinkClick r:id="rId2"/>
              </a:rPr>
              <a:t>/</a:t>
            </a:r>
            <a:endParaRPr lang="en-US" sz="1500" dirty="0" smtClean="0"/>
          </a:p>
          <a:p>
            <a:pPr marL="0" indent="0">
              <a:buNone/>
            </a:pPr>
            <a:r>
              <a:rPr lang="en-US" sz="1500" dirty="0">
                <a:hlinkClick r:id="rId3"/>
              </a:rPr>
              <a:t>https://</a:t>
            </a:r>
            <a:r>
              <a:rPr lang="en-US" sz="1500" dirty="0" smtClean="0">
                <a:hlinkClick r:id="rId3"/>
              </a:rPr>
              <a:t>www.afsp.org/preventing-suicide/find-help</a:t>
            </a:r>
            <a:endParaRPr lang="en-US" sz="1500" dirty="0" smtClean="0"/>
          </a:p>
          <a:p>
            <a:pPr marL="0" indent="0">
              <a:buNone/>
            </a:pPr>
            <a:r>
              <a:rPr lang="en-US" sz="1500" dirty="0">
                <a:hlinkClick r:id="rId4"/>
              </a:rPr>
              <a:t>http://</a:t>
            </a:r>
            <a:r>
              <a:rPr lang="en-US" sz="1500" dirty="0" smtClean="0">
                <a:hlinkClick r:id="rId4"/>
              </a:rPr>
              <a:t>www.helpguide.org/articles/suicide-prevention/suicide-prevention-helping-someone-who-is-suicidal.htm</a:t>
            </a:r>
            <a:endParaRPr lang="en-US" sz="1500" dirty="0" smtClean="0"/>
          </a:p>
          <a:p>
            <a:pPr marL="0" indent="0">
              <a:buNone/>
            </a:pPr>
            <a:r>
              <a:rPr lang="en-US" sz="1500" dirty="0">
                <a:hlinkClick r:id="rId5"/>
              </a:rPr>
              <a:t>http://</a:t>
            </a:r>
            <a:r>
              <a:rPr lang="en-US" sz="1500" dirty="0" smtClean="0">
                <a:hlinkClick r:id="rId5"/>
              </a:rPr>
              <a:t>www.helpguide.org/articles/suicide-prevention/suicide-help-dealing-with-your-suicidal-thoughts-and-feelings.htm</a:t>
            </a:r>
            <a:endParaRPr lang="en-US" sz="1500" dirty="0" smtClean="0"/>
          </a:p>
          <a:p>
            <a:pPr marL="0" indent="0">
              <a:buNone/>
            </a:pPr>
            <a:r>
              <a:rPr lang="en-US" sz="1500" dirty="0">
                <a:hlinkClick r:id="rId6"/>
              </a:rPr>
              <a:t>https://</a:t>
            </a:r>
            <a:r>
              <a:rPr lang="en-US" sz="1500" dirty="0" smtClean="0">
                <a:hlinkClick r:id="rId6"/>
              </a:rPr>
              <a:t>docs.google.com/folderview?id=0B_9piHSvkNcDb19ldTNSRF9wd1k&amp;usp=gmail&amp;tid=0B_9piHSvkNcDcFlwbXJORnZfTU0</a:t>
            </a:r>
            <a:endParaRPr lang="el-GR" sz="1500" dirty="0" smtClean="0"/>
          </a:p>
          <a:p>
            <a:pPr marL="0" indent="0">
              <a:buNone/>
            </a:pPr>
            <a:r>
              <a:rPr lang="en-US" sz="1500" dirty="0">
                <a:hlinkClick r:id="rId7"/>
              </a:rPr>
              <a:t>https://</a:t>
            </a:r>
            <a:r>
              <a:rPr lang="en-US" sz="1500" dirty="0" smtClean="0">
                <a:hlinkClick r:id="rId7"/>
              </a:rPr>
              <a:t>www.youtube.com/watch?v=7AkREIgef5c</a:t>
            </a:r>
            <a:endParaRPr lang="el-GR" sz="1500" dirty="0" smtClean="0"/>
          </a:p>
          <a:p>
            <a:pPr marL="0" indent="0">
              <a:buNone/>
            </a:pPr>
            <a:r>
              <a:rPr lang="en-US" sz="1500" dirty="0">
                <a:hlinkClick r:id="rId8"/>
              </a:rPr>
              <a:t>https://</a:t>
            </a:r>
            <a:r>
              <a:rPr lang="en-US" sz="1500" dirty="0" smtClean="0">
                <a:hlinkClick r:id="rId8"/>
              </a:rPr>
              <a:t>www.youtube.com/watch?v=FYdwaN4D_ks</a:t>
            </a:r>
            <a:endParaRPr lang="el-GR" sz="1500" dirty="0" smtClean="0"/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7760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7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Σκοποί  ενότητας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 fontScale="92500" lnSpcReduction="10000"/>
          </a:bodyPr>
          <a:lstStyle/>
          <a:p>
            <a:pPr marL="0">
              <a:buNone/>
            </a:pPr>
            <a:r>
              <a:rPr lang="el-GR" sz="2800" dirty="0" smtClean="0"/>
              <a:t>Με την ολοκλήρωση της ενότητας  ο φοιτητής</a:t>
            </a:r>
            <a:r>
              <a:rPr lang="en-US" sz="2800" dirty="0" smtClean="0"/>
              <a:t> </a:t>
            </a:r>
            <a:r>
              <a:rPr lang="el-GR" sz="2800" dirty="0" smtClean="0"/>
              <a:t>θα  πρέπει να γνωρίζει:</a:t>
            </a:r>
          </a:p>
          <a:p>
            <a:pPr marL="0"/>
            <a:r>
              <a:rPr lang="el-GR" sz="2800" dirty="0" smtClean="0"/>
              <a:t>Τι είναι αυτοκτονία, αυτοκτονικός ιδεασμός, </a:t>
            </a:r>
            <a:br>
              <a:rPr lang="el-GR" sz="2800" dirty="0" smtClean="0"/>
            </a:br>
            <a:r>
              <a:rPr lang="el-GR" sz="2800" dirty="0" smtClean="0"/>
              <a:t>     απόπειρα αυτοκτονίας</a:t>
            </a:r>
          </a:p>
          <a:p>
            <a:pPr marL="0"/>
            <a:r>
              <a:rPr lang="el-GR" sz="2800" dirty="0" smtClean="0"/>
              <a:t>Βασικά επιδημιολογικά στοιχεία για την αυτοκτονία</a:t>
            </a:r>
          </a:p>
          <a:p>
            <a:pPr marL="0"/>
            <a:r>
              <a:rPr lang="el-GR" sz="2800" dirty="0" smtClean="0"/>
              <a:t>Τα ψυχολογικά μοντέλα για την αυτοκτονία</a:t>
            </a:r>
          </a:p>
          <a:p>
            <a:pPr marL="0"/>
            <a:r>
              <a:rPr lang="el-GR" sz="2800" dirty="0" smtClean="0"/>
              <a:t>Τα πιθανά αίτια της αυτοκτονικής συμπεριφοράς</a:t>
            </a:r>
          </a:p>
          <a:p>
            <a:pPr marL="0"/>
            <a:r>
              <a:rPr lang="el-GR" sz="2800" dirty="0" smtClean="0"/>
              <a:t>Αν μπορεί να προληφθεί και πώς </a:t>
            </a:r>
          </a:p>
          <a:p>
            <a:pPr marL="0"/>
            <a:endParaRPr lang="el-GR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50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500045"/>
            <a:ext cx="8062025" cy="714381"/>
          </a:xfrm>
        </p:spPr>
        <p:txBody>
          <a:bodyPr>
            <a:normAutofit fontScale="90000"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1571616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&lt;Σιαφάκα Βασιλική&gt;.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&lt;Ψυχοπαθολογία Ενηλίκων&gt;.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&lt;Ιωάννινα&gt;,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eclass.teiep.gr/courses/LOGO102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357169"/>
            <a:ext cx="8062025" cy="785819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&lt;Τσάνταλη Ελένη&gt;</a:t>
            </a:r>
            <a:endParaRPr lang="el-GR" sz="2900" b="1" dirty="0"/>
          </a:p>
          <a:p>
            <a:pPr algn="r"/>
            <a:r>
              <a:rPr lang="el-GR" sz="2900" dirty="0" smtClean="0"/>
              <a:t>&lt;Ιωάννινα&gt;,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ΑΥΤΟΚΤΟΝΙΑ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4,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53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86" y="5407508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ΑΥΤΟΚΤΟΝΙΑ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4,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54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Περιεχόμενα ενότητας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Αυτοκτονία: εισαγωγικά</a:t>
            </a:r>
          </a:p>
          <a:p>
            <a:pPr marL="0" indent="0">
              <a:buNone/>
            </a:pPr>
            <a:r>
              <a:rPr lang="el-GR" sz="2800" dirty="0" smtClean="0"/>
              <a:t>      1.1 Ιστορική αναδρομή</a:t>
            </a:r>
          </a:p>
          <a:p>
            <a:pPr marL="0" indent="0">
              <a:buNone/>
            </a:pPr>
            <a:r>
              <a:rPr lang="el-GR" sz="2800" dirty="0"/>
              <a:t> </a:t>
            </a:r>
            <a:r>
              <a:rPr lang="el-GR" sz="2800" dirty="0" smtClean="0"/>
              <a:t>     1.2 Αυτοκτονικός ιδεασμός, Απόπειρα αυτοκτονίας, </a:t>
            </a:r>
            <a:br>
              <a:rPr lang="el-GR" sz="2800" dirty="0" smtClean="0"/>
            </a:br>
            <a:r>
              <a:rPr lang="el-GR" sz="2800" dirty="0" smtClean="0"/>
              <a:t>            Αυτοκτονία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2800" dirty="0" smtClean="0"/>
              <a:t>Επιδημιολογία αυτοκτονίας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2800" dirty="0" smtClean="0"/>
              <a:t>Μύθοι και πραγματικότητα για την αυτοκτονία</a:t>
            </a:r>
          </a:p>
          <a:p>
            <a:pPr marL="0" indent="0">
              <a:buNone/>
            </a:pPr>
            <a:endParaRPr lang="el-GR" dirty="0" smtClean="0"/>
          </a:p>
          <a:p>
            <a:pPr marL="514350" indent="-514350">
              <a:buFont typeface="+mj-lt"/>
              <a:buAutoNum type="arabicPeriod" startAt="3"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Περιεχόμενα </a:t>
            </a:r>
            <a:r>
              <a:rPr lang="el-GR" dirty="0" smtClean="0"/>
              <a:t>ενότητας (2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/>
          </a:bodyPr>
          <a:lstStyle/>
          <a:p>
            <a:pPr marL="1138237" indent="-514350">
              <a:buFont typeface="+mj-lt"/>
              <a:buAutoNum type="arabicPeriod" startAt="4"/>
            </a:pPr>
            <a:r>
              <a:rPr lang="el-GR" sz="2800" dirty="0"/>
              <a:t>Μοντέλα για την αυτοκτονία</a:t>
            </a:r>
          </a:p>
          <a:p>
            <a:pPr marL="623887" indent="0">
              <a:buNone/>
            </a:pPr>
            <a:r>
              <a:rPr lang="el-GR" sz="2800" dirty="0"/>
              <a:t>     </a:t>
            </a:r>
            <a:r>
              <a:rPr lang="el-GR" sz="2800" dirty="0" smtClean="0"/>
              <a:t>4.1 </a:t>
            </a:r>
            <a:r>
              <a:rPr lang="el-GR" sz="2800" dirty="0"/>
              <a:t>ψυχαναλυτική </a:t>
            </a:r>
            <a:r>
              <a:rPr lang="el-GR" sz="2800" dirty="0" smtClean="0"/>
              <a:t>θεωρία</a:t>
            </a:r>
          </a:p>
          <a:p>
            <a:pPr marL="1138237" indent="-514350">
              <a:buFont typeface="+mj-lt"/>
              <a:buAutoNum type="arabicPeriod" startAt="5"/>
            </a:pPr>
            <a:r>
              <a:rPr lang="el-GR" sz="2800" dirty="0" smtClean="0"/>
              <a:t>Αιτιολογία της αυτοκτονίας</a:t>
            </a:r>
          </a:p>
          <a:p>
            <a:pPr marL="1138237" indent="-514350">
              <a:buFont typeface="+mj-lt"/>
              <a:buAutoNum type="arabicPeriod" startAt="5"/>
            </a:pPr>
            <a:r>
              <a:rPr lang="el-GR" sz="2800" dirty="0" smtClean="0"/>
              <a:t>Πρόληψη της αυτοκτονίας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631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Αυτοκτονία</a:t>
            </a:r>
            <a:endParaRPr lang="el-GR" dirty="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642921"/>
            <a:ext cx="8229600" cy="53844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Εισαγωγικά (1 από 2)</a:t>
            </a:r>
            <a:endParaRPr lang="el-GR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40"/>
            <a:ext cx="8229600" cy="3786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i="1" dirty="0" smtClean="0"/>
              <a:t>«Να ΄ναι κανείς ή να μην είναι, - αυτό είναι το ζήτημα</a:t>
            </a:r>
            <a:r>
              <a:rPr lang="el-GR" sz="2800" dirty="0" smtClean="0"/>
              <a:t>. </a:t>
            </a:r>
            <a:br>
              <a:rPr lang="el-GR" sz="2800" dirty="0" smtClean="0"/>
            </a:br>
            <a:r>
              <a:rPr lang="el-GR" sz="2800" i="1" dirty="0" smtClean="0"/>
              <a:t>Τι είναι στο πνεύμα ανώτερο, να </a:t>
            </a:r>
            <a:br>
              <a:rPr lang="el-GR" sz="2800" i="1" dirty="0" smtClean="0"/>
            </a:br>
            <a:r>
              <a:rPr lang="el-GR" sz="2800" i="1" dirty="0" smtClean="0"/>
              <a:t>υποφέρεις πετριές και σαϊτιές αχρείας </a:t>
            </a:r>
            <a:br>
              <a:rPr lang="el-GR" sz="2800" i="1" dirty="0" smtClean="0"/>
            </a:br>
            <a:r>
              <a:rPr lang="el-GR" sz="2800" i="1" dirty="0" smtClean="0"/>
              <a:t>τύχης, ή να παίρνεις τα όπλα ενάντια </a:t>
            </a:r>
            <a:br>
              <a:rPr lang="el-GR" sz="2800" i="1" dirty="0" smtClean="0"/>
            </a:br>
            <a:r>
              <a:rPr lang="el-GR" sz="2800" i="1" dirty="0" smtClean="0"/>
              <a:t>σε ένα πέπλο βάσανα, κι αντιχτυπώντας, </a:t>
            </a:r>
            <a:br>
              <a:rPr lang="el-GR" sz="2800" i="1" dirty="0" smtClean="0"/>
            </a:br>
            <a:r>
              <a:rPr lang="el-GR" sz="2800" i="1" dirty="0" smtClean="0"/>
              <a:t>να τους δίνεις τέλος</a:t>
            </a:r>
            <a:r>
              <a:rPr lang="el-GR" sz="2800" dirty="0" smtClean="0"/>
              <a:t>; </a:t>
            </a:r>
            <a:br>
              <a:rPr lang="el-GR" sz="2800" dirty="0" smtClean="0"/>
            </a:br>
            <a:r>
              <a:rPr lang="el-GR" sz="2800" i="1" dirty="0" smtClean="0"/>
              <a:t>Θάνατος, Ύπνος και </a:t>
            </a:r>
            <a:r>
              <a:rPr lang="el-GR" sz="2800" i="1" dirty="0" err="1" smtClean="0"/>
              <a:t>τίποτ</a:t>
            </a:r>
            <a:r>
              <a:rPr lang="el-GR" sz="2800" i="1" dirty="0" smtClean="0"/>
              <a:t>΄ άλλο.</a:t>
            </a:r>
            <a:r>
              <a:rPr lang="el-GR" i="1" dirty="0" smtClean="0"/>
              <a:t/>
            </a:r>
            <a:br>
              <a:rPr lang="el-GR" i="1" dirty="0" smtClean="0"/>
            </a:br>
            <a:endParaRPr lang="el-GR" i="1" dirty="0" smtClean="0"/>
          </a:p>
          <a:p>
            <a:pPr marL="0" indent="0" algn="r">
              <a:buNone/>
            </a:pPr>
            <a:endParaRPr lang="el-GR" sz="2000" b="1" i="1" dirty="0"/>
          </a:p>
          <a:p>
            <a:pPr marL="0" indent="0" algn="r">
              <a:buNone/>
            </a:pPr>
            <a:endParaRPr lang="el-GR" sz="2000" b="1" i="1" dirty="0" smtClean="0"/>
          </a:p>
          <a:p>
            <a:pPr marL="0" indent="0" algn="r">
              <a:buNone/>
            </a:pPr>
            <a:r>
              <a:rPr lang="el-GR" sz="2000" b="1" i="1" dirty="0" smtClean="0"/>
              <a:t>Απόσπασμα </a:t>
            </a:r>
            <a:r>
              <a:rPr lang="el-GR" sz="2000" b="1" i="1" dirty="0"/>
              <a:t>από τον Άμλετ, ΙΙΙ,  Σαίξπηρ, 1600</a:t>
            </a:r>
          </a:p>
          <a:p>
            <a:pPr marL="0" indent="0">
              <a:buNone/>
            </a:pPr>
            <a:endParaRPr lang="el-GR" sz="2000" dirty="0" smtClean="0"/>
          </a:p>
          <a:p>
            <a:endParaRPr lang="el-GR" sz="2400" dirty="0" smtClean="0"/>
          </a:p>
        </p:txBody>
      </p:sp>
      <p:pic>
        <p:nvPicPr>
          <p:cNvPr id="49156" name="Picture 4" descr="σαίξπηρ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3120"/>
            <a:ext cx="1763640" cy="22860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52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2349</TotalTime>
  <Words>1532</Words>
  <Application>Microsoft Office PowerPoint</Application>
  <PresentationFormat>Προβολή στην οθόνη (16:10)</PresentationFormat>
  <Paragraphs>279</Paragraphs>
  <Slides>55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55</vt:i4>
      </vt:variant>
    </vt:vector>
  </HeadingPairs>
  <TitlesOfParts>
    <vt:vector size="63" baseType="lpstr">
      <vt:lpstr>Arial Unicode MS</vt:lpstr>
      <vt:lpstr>Arial</vt:lpstr>
      <vt:lpstr>Calibri</vt:lpstr>
      <vt:lpstr>Times New Roman</vt:lpstr>
      <vt:lpstr>Wingdings</vt:lpstr>
      <vt:lpstr>Wingdings 2</vt:lpstr>
      <vt:lpstr>Wingdings 3</vt:lpstr>
      <vt:lpstr>Θέμα του Office</vt:lpstr>
      <vt:lpstr>Ψυχοπαθολογία Ενηλίκων</vt:lpstr>
      <vt:lpstr>Παρουσίαση του PowerPoint</vt:lpstr>
      <vt:lpstr>Άδειες Χρήσης</vt:lpstr>
      <vt:lpstr>Χρηματοδότηση</vt:lpstr>
      <vt:lpstr>Σκοποί  ενότητας </vt:lpstr>
      <vt:lpstr>Περιεχόμενα ενότητας (1 από 2)</vt:lpstr>
      <vt:lpstr>Περιεχόμενα ενότητας (2 από 2)</vt:lpstr>
      <vt:lpstr>Αυτοκτονία</vt:lpstr>
      <vt:lpstr>Εισαγωγικά (1 από 2)</vt:lpstr>
      <vt:lpstr>Εισαγωγικά (2 από 2)</vt:lpstr>
      <vt:lpstr>Αυτοκτονία = Κοινωνικό ζήτημα  (1 από 2)</vt:lpstr>
      <vt:lpstr>Αυτοκτονία = Κοινωνικό ζήτημα (2 από 2)</vt:lpstr>
      <vt:lpstr>Ιστορική αναδρομή  (1 από 4)</vt:lpstr>
      <vt:lpstr>Ιστορική αναδρομή (2 από 4)</vt:lpstr>
      <vt:lpstr>Ιστορική αναδρομή (3 από 4)  </vt:lpstr>
      <vt:lpstr>Ιστορική αναδρομή(4 από 4) </vt:lpstr>
      <vt:lpstr>Αυτοκτονικός Ιδεασμός Απόπειρα – Αυτοκτονία </vt:lpstr>
      <vt:lpstr>Επιδημιολογικά στοιχεία (1 από 5)</vt:lpstr>
      <vt:lpstr>Επιδημιολογικά στοιχεία (2 από 5)</vt:lpstr>
      <vt:lpstr>Επιδημιολογικά στοιχεία (3 από 5)</vt:lpstr>
      <vt:lpstr>Επιδημιολογικά στοιχεία (4 από 5)</vt:lpstr>
      <vt:lpstr>Επιδημιολογικά στοιχεία (5 από 5)</vt:lpstr>
      <vt:lpstr>Μύθοι και πραγματικότητες(1 από 2) </vt:lpstr>
      <vt:lpstr>Μύθοι και πραγματικότητες (2 από 2)</vt:lpstr>
      <vt:lpstr>Μοντέλα για την αυτοκτονία(1 από 3) </vt:lpstr>
      <vt:lpstr>Μοντέλα για την αυτοκτονία  (2 από 3)</vt:lpstr>
      <vt:lpstr>Μοντέλα για την αυτοκτονία  (3 από 3)</vt:lpstr>
      <vt:lpstr>Αυτοκτονία – αιτιολογία (1 από 2)</vt:lpstr>
      <vt:lpstr>Αυτοκτονία – αιτιολογία (2 από 2)</vt:lpstr>
      <vt:lpstr>Αυτοκτονία και ψυχικές ασθένειες  (1 από 3) </vt:lpstr>
      <vt:lpstr>Αυτοκτονία και ψυχικές ασθένειες (2 από 3)</vt:lpstr>
      <vt:lpstr>Αυτοκτονία και ψυχικές ασθένειες  (3 από 3)</vt:lpstr>
      <vt:lpstr>Ψυχολογικά μοντέλα (1 από 8)</vt:lpstr>
      <vt:lpstr>Ψυχολογικά μοντέλα (2 από 8) </vt:lpstr>
      <vt:lpstr>Ψυχολογικά μοντέλα (3 από 8) </vt:lpstr>
      <vt:lpstr>Ψυχολογικά μοντέλα (4 από 8) </vt:lpstr>
      <vt:lpstr>Ψυχολογικά μοντέλα (5 από 8) </vt:lpstr>
      <vt:lpstr>Ψυχολογικά μοντέλα (6 από 8)</vt:lpstr>
      <vt:lpstr>Αυτοκτονία –  Ψυχαναλυτική Θεωρία (7 από 8)</vt:lpstr>
      <vt:lpstr>Αυτοκτονία –  Ψυχαναλυτική Θεωρία (8 από 8)</vt:lpstr>
      <vt:lpstr>Πρόληψη της αυτοκτονίας  (1 από 4)</vt:lpstr>
      <vt:lpstr>Πρόληψη της αυτοκτονίας (2 από 4)</vt:lpstr>
      <vt:lpstr>Πρόληψη της αυτοκτονίας (3 από 4)</vt:lpstr>
      <vt:lpstr>Πρόληψη της αυτοκτονίας (4 από 4)</vt:lpstr>
      <vt:lpstr>Η  αυτοκτονία μπορεί να παρεμποδιστεί 100%.  Μιλήστε με κάποιον ειδικό</vt:lpstr>
      <vt:lpstr>Βιβλιογραφία (1 από 2)</vt:lpstr>
      <vt:lpstr>Βιβλιογραφία (2 από 2)</vt:lpstr>
      <vt:lpstr>Βιβλιογραφία αυτοβοήθειας </vt:lpstr>
      <vt:lpstr>Χρήσιμες ιστοσελίδες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nikolaos kyrgios</cp:lastModifiedBy>
  <cp:revision>227</cp:revision>
  <dcterms:created xsi:type="dcterms:W3CDTF">2012-09-06T09:03:05Z</dcterms:created>
  <dcterms:modified xsi:type="dcterms:W3CDTF">2015-09-29T08:36:21Z</dcterms:modified>
</cp:coreProperties>
</file>