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9" r:id="rId3"/>
    <p:sldId id="257" r:id="rId4"/>
    <p:sldId id="259" r:id="rId5"/>
    <p:sldId id="447" r:id="rId6"/>
    <p:sldId id="458" r:id="rId7"/>
    <p:sldId id="360" r:id="rId8"/>
    <p:sldId id="355" r:id="rId9"/>
    <p:sldId id="356" r:id="rId10"/>
    <p:sldId id="357" r:id="rId11"/>
    <p:sldId id="353" r:id="rId12"/>
    <p:sldId id="354" r:id="rId13"/>
    <p:sldId id="349" r:id="rId14"/>
    <p:sldId id="350" r:id="rId15"/>
    <p:sldId id="351" r:id="rId16"/>
    <p:sldId id="346" r:id="rId17"/>
    <p:sldId id="347" r:id="rId18"/>
    <p:sldId id="348" r:id="rId19"/>
    <p:sldId id="303" r:id="rId20"/>
    <p:sldId id="291" r:id="rId21"/>
    <p:sldId id="292" r:id="rId22"/>
    <p:sldId id="293" r:id="rId23"/>
    <p:sldId id="294" r:id="rId24"/>
    <p:sldId id="295" r:id="rId25"/>
    <p:sldId id="280" r:id="rId26"/>
  </p:sldIdLst>
  <p:sldSz cx="9144000" cy="5715000" type="screen16x10"/>
  <p:notesSz cx="6858000" cy="9144000"/>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0" autoAdjust="0"/>
    <p:restoredTop sz="99309" autoAdjust="0"/>
  </p:normalViewPr>
  <p:slideViewPr>
    <p:cSldViewPr>
      <p:cViewPr>
        <p:scale>
          <a:sx n="66" d="100"/>
          <a:sy n="66" d="100"/>
        </p:scale>
        <p:origin x="-1368" y="-57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01F14AC-D62A-49DD-B952-D6F715C2313E}" type="datetimeFigureOut">
              <a:rPr lang="en-GB"/>
              <a:pPr>
                <a:defRPr/>
              </a:pPr>
              <a:t>31/01/2016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2FFC920-9D69-4E38-A61A-036ECE2C691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8DA1495-9B68-4A6C-A440-9D75F8E1A3E0}" type="datetimeFigureOut">
              <a:rPr lang="el-GR"/>
              <a:pPr>
                <a:defRPr/>
              </a:pPr>
              <a:t>31/1/2016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DCD0529-FCCF-417D-9355-54530A5AF645}"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638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638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E8835E-5ACD-41CB-95C4-73087B1EA5CD}" type="slidenum">
              <a:rPr lang="el-GR"/>
              <a:pPr fontAlgn="base">
                <a:spcBef>
                  <a:spcPct val="0"/>
                </a:spcBef>
                <a:spcAft>
                  <a:spcPct val="0"/>
                </a:spcAft>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5427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427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FF53C-4232-4498-9568-6A66064FD33C}" type="slidenum">
              <a:rPr lang="el-GR"/>
              <a:pPr fontAlgn="base">
                <a:spcBef>
                  <a:spcPct val="0"/>
                </a:spcBef>
                <a:spcAft>
                  <a:spcPct val="0"/>
                </a:spcAft>
              </a:pPr>
              <a:t>24</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5632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632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D0DF4E-FEE2-422F-A6C1-C59A4BB96AC4}" type="slidenum">
              <a:rPr lang="el-GR"/>
              <a:pPr fontAlgn="base">
                <a:spcBef>
                  <a:spcPct val="0"/>
                </a:spcBef>
                <a:spcAft>
                  <a:spcPct val="0"/>
                </a:spcAft>
              </a:pPr>
              <a:t>25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84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843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51ED1A-30E8-434B-9DC2-DF32804FD89A}" type="slidenum">
              <a:rPr lang="el-GR"/>
              <a:pPr fontAlgn="base">
                <a:spcBef>
                  <a:spcPct val="0"/>
                </a:spcBef>
                <a:spcAft>
                  <a:spcPct val="0"/>
                </a:spcAft>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04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2048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9F8684-0681-4D87-B380-DF4E0BBFD3C2}" type="slidenum">
              <a:rPr lang="el-GR"/>
              <a:pPr fontAlgn="base">
                <a:spcBef>
                  <a:spcPct val="0"/>
                </a:spcBef>
                <a:spcAft>
                  <a:spcPct val="0"/>
                </a:spcAft>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25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2253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4EE97F-A9AC-4CF4-A867-5A074ACE75EC}" type="slidenum">
              <a:rPr lang="el-GR"/>
              <a:pPr fontAlgn="base">
                <a:spcBef>
                  <a:spcPct val="0"/>
                </a:spcBef>
                <a:spcAft>
                  <a:spcPct val="0"/>
                </a:spcAft>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40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403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6D398F-0E8A-4490-9808-F9E85DB432E8}" type="slidenum">
              <a:rPr lang="el-GR"/>
              <a:pPr fontAlgn="base">
                <a:spcBef>
                  <a:spcPct val="0"/>
                </a:spcBef>
                <a:spcAft>
                  <a:spcPct val="0"/>
                </a:spcAft>
              </a:pPr>
              <a:t>19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60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608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F8A454-FC04-4FD4-963C-ACE3EDBDAABB}" type="slidenum">
              <a:rPr lang="el-GR"/>
              <a:pPr fontAlgn="base">
                <a:spcBef>
                  <a:spcPct val="0"/>
                </a:spcBef>
                <a:spcAft>
                  <a:spcPct val="0"/>
                </a:spcAft>
              </a:pPr>
              <a:t>20</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81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813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D6F512-63AC-4A4D-8CAB-9D30B43539B9}" type="slidenum">
              <a:rPr lang="el-GR"/>
              <a:pPr fontAlgn="base">
                <a:spcBef>
                  <a:spcPct val="0"/>
                </a:spcBef>
                <a:spcAft>
                  <a:spcPct val="0"/>
                </a:spcAft>
              </a:pPr>
              <a:t>21</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5017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017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CEFCA-4178-4D2F-B0CF-07CE3D070D65}" type="slidenum">
              <a:rPr lang="el-GR"/>
              <a:pPr fontAlgn="base">
                <a:spcBef>
                  <a:spcPct val="0"/>
                </a:spcBef>
                <a:spcAft>
                  <a:spcPct val="0"/>
                </a:spcAft>
              </a:pPr>
              <a:t>22</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5222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5222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8A95E1-6C99-4435-935C-23B1070FEB73}" type="slidenum">
              <a:rPr lang="el-GR"/>
              <a:pPr fontAlgn="base">
                <a:spcBef>
                  <a:spcPct val="0"/>
                </a:spcBef>
                <a:spcAft>
                  <a:spcPct val="0"/>
                </a:spcAft>
              </a:pPr>
              <a:t>23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76CFCBE0-211B-4731-8011-74F3776CC388}"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9A2879C3-5B22-4E52-B550-1F60EFEEE31B}"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Ορθογώνιο 4"/>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5" name="TextBox 6"/>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6" name="Εικόνα 7"/>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7" name="Εικόνα 8"/>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8" name="Θέση αριθμού διαφάνειας 5"/>
          <p:cNvSpPr>
            <a:spLocks noGrp="1"/>
          </p:cNvSpPr>
          <p:nvPr>
            <p:ph type="sldNum" sz="quarter" idx="10"/>
          </p:nvPr>
        </p:nvSpPr>
        <p:spPr/>
        <p:txBody>
          <a:bodyPr/>
          <a:lstStyle>
            <a:lvl1pPr>
              <a:defRPr/>
            </a:lvl1pPr>
          </a:lstStyle>
          <a:p>
            <a:pPr>
              <a:defRPr/>
            </a:pPr>
            <a:fld id="{816A3853-6947-4BF3-8E02-2634DAFFBA88}"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Εικόνα 7"/>
          <p:cNvPicPr>
            <a:picLocks noChangeAspect="1"/>
          </p:cNvPicPr>
          <p:nvPr userDrawn="1"/>
        </p:nvPicPr>
        <p:blipFill>
          <a:blip r:embed="rId2" cstate="print"/>
          <a:srcRect/>
          <a:stretch>
            <a:fillRect/>
          </a:stretch>
        </p:blipFill>
        <p:spPr bwMode="auto">
          <a:xfrm>
            <a:off x="3463925" y="912813"/>
            <a:ext cx="2216150" cy="1031875"/>
          </a:xfrm>
          <a:prstGeom prst="rect">
            <a:avLst/>
          </a:prstGeom>
          <a:noFill/>
          <a:ln w="9525">
            <a:noFill/>
            <a:miter lim="800000"/>
            <a:headEnd/>
            <a:tailEnd/>
          </a:ln>
        </p:spPr>
      </p:pic>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Ορθογώνιο 10"/>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6" name="TextBox 11"/>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7" name="Εικόνα 12"/>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8" name="Εικόνα 13"/>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6"/>
          <p:cNvSpPr>
            <a:spLocks noGrp="1"/>
          </p:cNvSpPr>
          <p:nvPr>
            <p:ph type="sldNum" sz="quarter" idx="10"/>
          </p:nvPr>
        </p:nvSpPr>
        <p:spPr/>
        <p:txBody>
          <a:bodyPr/>
          <a:lstStyle>
            <a:lvl1pPr>
              <a:defRPr/>
            </a:lvl1pPr>
          </a:lstStyle>
          <a:p>
            <a:pPr>
              <a:defRPr/>
            </a:pPr>
            <a:fld id="{FE24BDC3-40A1-493B-AC4D-FAE4418E5E81}"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Ορθογώνιο 12"/>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8" name="TextBox 13"/>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9" name="Εικόνα 14"/>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10" name="Εικόνα 15"/>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1" name="Θέση αριθμού διαφάνειας 8"/>
          <p:cNvSpPr>
            <a:spLocks noGrp="1"/>
          </p:cNvSpPr>
          <p:nvPr>
            <p:ph type="sldNum" sz="quarter" idx="10"/>
          </p:nvPr>
        </p:nvSpPr>
        <p:spPr/>
        <p:txBody>
          <a:bodyPr/>
          <a:lstStyle>
            <a:lvl1pPr>
              <a:defRPr/>
            </a:lvl1pPr>
          </a:lstStyle>
          <a:p>
            <a:pPr>
              <a:defRPr/>
            </a:pPr>
            <a:fld id="{840BDD6B-66B4-4B99-8297-01A8C1F94EBD}"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Ορθογώνιο 8"/>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4" name="TextBox 9"/>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5" name="Εικόνα 10"/>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6" name="Εικόνα 11"/>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7" name="Θέση αριθμού διαφάνειας 4"/>
          <p:cNvSpPr>
            <a:spLocks noGrp="1"/>
          </p:cNvSpPr>
          <p:nvPr>
            <p:ph type="sldNum" sz="quarter" idx="10"/>
          </p:nvPr>
        </p:nvSpPr>
        <p:spPr/>
        <p:txBody>
          <a:bodyPr/>
          <a:lstStyle>
            <a:lvl1pPr>
              <a:defRPr/>
            </a:lvl1pPr>
          </a:lstStyle>
          <a:p>
            <a:pPr>
              <a:defRPr/>
            </a:pPr>
            <a:fld id="{2C92F399-30E7-44CA-87AC-07F6CBDF7474}"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Ορθογώνιο 7"/>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3" name="TextBox 8"/>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4" name="Εικόνα 9"/>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5" name="Εικόνα 10"/>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6" name="Θέση αριθμού διαφάνειας 3"/>
          <p:cNvSpPr>
            <a:spLocks noGrp="1"/>
          </p:cNvSpPr>
          <p:nvPr>
            <p:ph type="sldNum" sz="quarter" idx="10"/>
          </p:nvPr>
        </p:nvSpPr>
        <p:spPr/>
        <p:txBody>
          <a:bodyPr/>
          <a:lstStyle>
            <a:lvl1pPr>
              <a:defRPr/>
            </a:lvl1pPr>
          </a:lstStyle>
          <a:p>
            <a:pPr>
              <a:defRPr/>
            </a:pPr>
            <a:fld id="{D88260A2-CFC7-45E2-B242-D3E78AB667C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Ορθογώνιο 11"/>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12"/>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8" name="Εικόνα 13"/>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9" name="Εικόνα 14"/>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28000"/>
            <a:ext cx="8229600" cy="954000"/>
          </a:xfrm>
        </p:spPr>
        <p:txBody>
          <a:bodyPr rtlCol="0">
            <a:normAutofit/>
          </a:bodyPr>
          <a:lstStyle>
            <a:lvl1pPr>
              <a:defRPr lang="el-GR"/>
            </a:lvl1pPr>
          </a:lstStyle>
          <a:p>
            <a:pPr lvl="0"/>
            <a:r>
              <a:rPr lang="el-GR" smtClean="0"/>
              <a:t>Στυλ κύριου τίτλου</a:t>
            </a:r>
            <a:endParaRPr lang="el-GR"/>
          </a:p>
        </p:txBody>
      </p:sp>
      <p:sp>
        <p:nvSpPr>
          <p:cNvPr id="10" name="Θέση αριθμού διαφάνειας 6"/>
          <p:cNvSpPr>
            <a:spLocks noGrp="1"/>
          </p:cNvSpPr>
          <p:nvPr>
            <p:ph type="sldNum" sz="quarter" idx="10"/>
          </p:nvPr>
        </p:nvSpPr>
        <p:spPr/>
        <p:txBody>
          <a:bodyPr/>
          <a:lstStyle>
            <a:lvl1pPr>
              <a:defRPr/>
            </a:lvl1pPr>
          </a:lstStyle>
          <a:p>
            <a:pPr>
              <a:defRPr/>
            </a:pPr>
            <a:fld id="{4668D4A3-3433-429E-A961-0E4E278217E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Ορθογώνιο 11"/>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6" name="TextBox 12"/>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7" name="Εικόνα 13"/>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8" name="Εικόνα 14"/>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3" name="Θέση εικόνας 2"/>
          <p:cNvSpPr>
            <a:spLocks noGrp="1"/>
          </p:cNvSpPr>
          <p:nvPr>
            <p:ph type="pic" idx="1"/>
          </p:nvPr>
        </p:nvSpPr>
        <p:spPr>
          <a:xfrm>
            <a:off x="1792288" y="1297327"/>
            <a:ext cx="5486400" cy="28803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28000"/>
            <a:ext cx="8229600" cy="954000"/>
          </a:xfrm>
        </p:spPr>
        <p:txBody>
          <a:bodyPr rtlCol="0">
            <a:normAutofit/>
          </a:bodyPr>
          <a:lstStyle>
            <a:lvl1pPr>
              <a:defRPr lang="el-GR"/>
            </a:lvl1pPr>
          </a:lstStyle>
          <a:p>
            <a:pPr lvl="0"/>
            <a:r>
              <a:rPr lang="el-GR" smtClean="0"/>
              <a:t>Στυλ κύριου τίτλου</a:t>
            </a:r>
            <a:endParaRPr lang="el-GR"/>
          </a:p>
        </p:txBody>
      </p:sp>
      <p:sp>
        <p:nvSpPr>
          <p:cNvPr id="10" name="Θέση αριθμού διαφάνειας 6"/>
          <p:cNvSpPr>
            <a:spLocks noGrp="1"/>
          </p:cNvSpPr>
          <p:nvPr>
            <p:ph type="sldNum" sz="quarter" idx="10"/>
          </p:nvPr>
        </p:nvSpPr>
        <p:spPr/>
        <p:txBody>
          <a:bodyPr/>
          <a:lstStyle>
            <a:lvl1pPr>
              <a:defRPr/>
            </a:lvl1pPr>
          </a:lstStyle>
          <a:p>
            <a:pPr>
              <a:defRPr/>
            </a:pPr>
            <a:fld id="{4A401D7F-212D-44B6-9FE9-41ABD459511D}"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defRPr>
            </a:lvl1pPr>
          </a:lstStyle>
          <a:p>
            <a:pPr>
              <a:defRPr/>
            </a:pPr>
            <a:fld id="{5383FEBB-81B7-4245-8E47-B9448765406A}" type="slidenum">
              <a:rPr lang="el-GR"/>
              <a:pPr>
                <a:defRPr/>
              </a:pPr>
              <a:t>‹#›</a:t>
            </a:fld>
            <a:endParaRPr lang="el-GR" dirty="0"/>
          </a:p>
        </p:txBody>
      </p:sp>
      <p:sp>
        <p:nvSpPr>
          <p:cNvPr id="9" name="Θέση αριθμού διαφάνειας 3"/>
          <p:cNvSpPr txBox="1">
            <a:spLocks/>
          </p:cNvSpPr>
          <p:nvPr userDrawn="1"/>
        </p:nvSpPr>
        <p:spPr bwMode="auto">
          <a:xfrm>
            <a:off x="8729663" y="5465763"/>
            <a:ext cx="333375" cy="304800"/>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3FC25AAA-E6CC-412F-B0B5-BB77A17E168E}" type="slidenum">
              <a:rPr lang="el-GR" altLang="el-GR" sz="1600" smtClean="0">
                <a:solidFill>
                  <a:schemeClr val="bg1"/>
                </a:solidFill>
              </a:rPr>
              <a:pPr algn="r" fontAlgn="auto">
                <a:spcBef>
                  <a:spcPts val="0"/>
                </a:spcBef>
                <a:spcAft>
                  <a:spcPts val="0"/>
                </a:spcAft>
                <a:defRPr/>
              </a:pPr>
              <a:t>‹#›</a:t>
            </a:fld>
            <a:endParaRPr lang="el-GR" altLang="el-GR" sz="16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8" r:id="rId10"/>
    <p:sldLayoutId id="2147483659"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1"/>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ctrTitle"/>
          </p:nvPr>
        </p:nvSpPr>
        <p:spPr>
          <a:xfrm>
            <a:off x="684213" y="1633538"/>
            <a:ext cx="7772400" cy="1225550"/>
          </a:xfrm>
        </p:spPr>
        <p:txBody>
          <a:bodyPr/>
          <a:lstStyle/>
          <a:p>
            <a:r>
              <a:rPr lang="en-US" sz="4000" dirty="0" smtClean="0"/>
              <a:t/>
            </a:r>
            <a:br>
              <a:rPr lang="en-US" sz="4000" dirty="0" smtClean="0"/>
            </a:br>
            <a:r>
              <a:rPr lang="el-GR" sz="4000" dirty="0" smtClean="0"/>
              <a:t>Ενοποιημένες Χρηματοοικονομικές Καταστάσεις</a:t>
            </a:r>
            <a:br>
              <a:rPr lang="el-GR" sz="4000" dirty="0" smtClean="0"/>
            </a:br>
            <a:endParaRPr lang="el-GR" sz="4000" dirty="0" smtClean="0"/>
          </a:p>
        </p:txBody>
      </p:sp>
      <p:sp>
        <p:nvSpPr>
          <p:cNvPr id="15362" name="Υπότιτλος 2"/>
          <p:cNvSpPr>
            <a:spLocks noGrp="1"/>
          </p:cNvSpPr>
          <p:nvPr>
            <p:ph type="subTitle" idx="1"/>
          </p:nvPr>
        </p:nvSpPr>
        <p:spPr>
          <a:xfrm>
            <a:off x="684213" y="2857500"/>
            <a:ext cx="7488237" cy="936625"/>
          </a:xfrm>
        </p:spPr>
        <p:txBody>
          <a:bodyPr/>
          <a:lstStyle/>
          <a:p>
            <a:r>
              <a:rPr lang="el-GR" sz="2600" b="1" dirty="0" smtClean="0"/>
              <a:t>Άρθρο 34. </a:t>
            </a:r>
          </a:p>
          <a:p>
            <a:r>
              <a:rPr lang="el-GR" sz="2600" b="1" dirty="0" smtClean="0"/>
              <a:t>Κανόνες κατάρτισης ενοποιημένων χρηματοοικονομικών καταστάσεων  </a:t>
            </a:r>
            <a:endParaRPr lang="el-GR" sz="2600" dirty="0" smtClean="0"/>
          </a:p>
          <a:p>
            <a:r>
              <a:rPr lang="el-GR" sz="2600" dirty="0" smtClean="0"/>
              <a:t>Δρ. Χύτης Ευάγγελος</a:t>
            </a:r>
          </a:p>
        </p:txBody>
      </p:sp>
      <p:pic>
        <p:nvPicPr>
          <p:cNvPr id="15363" name="7 - Εικόνα" descr="Λογότυπο για Άδειες χρήσης Creative Commons BY-NC-ND"/>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15364"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0925" y="4659313"/>
            <a:ext cx="4310063" cy="855662"/>
          </a:xfrm>
          <a:prstGeom prst="rect">
            <a:avLst/>
          </a:prstGeom>
          <a:noFill/>
          <a:ln w="9525">
            <a:noFill/>
            <a:miter lim="800000"/>
            <a:headEnd/>
            <a:tailEnd/>
          </a:ln>
        </p:spPr>
      </p:pic>
      <p:grpSp>
        <p:nvGrpSpPr>
          <p:cNvPr id="15365" name="Ομάδα 9"/>
          <p:cNvGrpSpPr>
            <a:grpSpLocks/>
          </p:cNvGrpSpPr>
          <p:nvPr/>
        </p:nvGrpSpPr>
        <p:grpSpPr bwMode="auto">
          <a:xfrm>
            <a:off x="642938" y="209550"/>
            <a:ext cx="4216400" cy="1147763"/>
            <a:chOff x="642158" y="252000"/>
            <a:chExt cx="4217874" cy="1376800"/>
          </a:xfrm>
        </p:grpSpPr>
        <p:pic>
          <p:nvPicPr>
            <p:cNvPr id="15366" name="Εικόνα 7"/>
            <p:cNvPicPr>
              <a:picLocks noChangeAspect="1"/>
            </p:cNvPicPr>
            <p:nvPr/>
          </p:nvPicPr>
          <p:blipFill>
            <a:blip r:embed="rId5" cstate="print"/>
            <a:srcRect t="-11105" b="11105"/>
            <a:stretch>
              <a:fillRect/>
            </a:stretch>
          </p:blipFill>
          <p:spPr bwMode="auto">
            <a:xfrm>
              <a:off x="642158" y="252000"/>
              <a:ext cx="905506" cy="1374430"/>
            </a:xfrm>
            <a:prstGeom prst="rect">
              <a:avLst/>
            </a:prstGeom>
            <a:noFill/>
            <a:ln w="9525">
              <a:noFill/>
              <a:miter lim="800000"/>
              <a:headEnd/>
              <a:tailEnd/>
            </a:ln>
          </p:spPr>
        </p:pic>
        <p:sp>
          <p:nvSpPr>
            <p:cNvPr id="15367" name="TextBox 8"/>
            <p:cNvSpPr txBox="1">
              <a:spLocks noChangeArrowheads="1"/>
            </p:cNvSpPr>
            <p:nvPr/>
          </p:nvSpPr>
          <p:spPr bwMode="auto">
            <a:xfrm>
              <a:off x="1619672" y="404664"/>
              <a:ext cx="3240360" cy="1224136"/>
            </a:xfrm>
            <a:prstGeom prst="rect">
              <a:avLst/>
            </a:prstGeom>
            <a:noFill/>
            <a:ln w="9525">
              <a:noFill/>
              <a:miter lim="800000"/>
              <a:headEnd/>
              <a:tailEnd/>
            </a:ln>
          </p:spPr>
          <p:txBody>
            <a:bodyPr anchor="ctr"/>
            <a:lstStyle/>
            <a:p>
              <a:pPr>
                <a:lnSpc>
                  <a:spcPts val="2600"/>
                </a:lnSpc>
              </a:pPr>
              <a:r>
                <a:rPr lang="el-GR" sz="2000" dirty="0">
                  <a:latin typeface="Calibri" pitchFamily="34" charset="0"/>
                </a:rPr>
                <a:t>Ελληνική Δημοκρατία</a:t>
              </a:r>
            </a:p>
            <a:p>
              <a:pPr>
                <a:lnSpc>
                  <a:spcPts val="2600"/>
                </a:lnSpc>
              </a:pPr>
              <a:r>
                <a:rPr lang="el-GR" sz="2000" dirty="0">
                  <a:latin typeface="Calibri" pitchFamily="34" charset="0"/>
                </a:rPr>
                <a:t>Τεχνολογικό Εκπαιδευτικό Ίδρυμα Ηπείρου</a:t>
              </a:r>
              <a:endParaRPr lang="en-GB" sz="2000" dirty="0">
                <a:latin typeface="Calibri"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p:txBody>
          <a:bodyPr/>
          <a:lstStyle/>
          <a:p>
            <a:r>
              <a:rPr lang="el-GR" sz="3600" smtClean="0"/>
              <a:t>Κανόνες κατάρτισης Ε.Ο.Κ.</a:t>
            </a:r>
            <a:r>
              <a:rPr lang="el-GR" sz="1800" smtClean="0">
                <a:ea typeface="Calibri" pitchFamily="34" charset="0"/>
                <a:cs typeface="Times New Roman" pitchFamily="18" charset="0"/>
              </a:rPr>
              <a:t> ( </a:t>
            </a:r>
            <a:r>
              <a:rPr lang="el-GR" sz="1800" smtClean="0"/>
              <a:t>Άρθρο 34. )</a:t>
            </a:r>
            <a:r>
              <a:rPr lang="el-GR" sz="3600" smtClean="0"/>
              <a:t> </a:t>
            </a:r>
            <a:br>
              <a:rPr lang="el-GR" sz="3600" smtClean="0"/>
            </a:br>
            <a:r>
              <a:rPr lang="el-GR" sz="3600" smtClean="0"/>
              <a:t> Δικαιώματα Μειοψηφίας</a:t>
            </a:r>
            <a:endParaRPr lang="en-US" sz="3600" smtClean="0"/>
          </a:p>
        </p:txBody>
      </p:sp>
      <p:sp>
        <p:nvSpPr>
          <p:cNvPr id="3" name="2 - Θέση περιεχομένου"/>
          <p:cNvSpPr>
            <a:spLocks noGrp="1"/>
          </p:cNvSpPr>
          <p:nvPr>
            <p:ph idx="1"/>
          </p:nvPr>
        </p:nvSpPr>
        <p:spPr/>
        <p:txBody>
          <a:bodyPr rtlCol="0">
            <a:normAutofit fontScale="77500" lnSpcReduction="20000"/>
          </a:bodyPr>
          <a:lstStyle/>
          <a:p>
            <a:pPr algn="just" fontAlgn="auto">
              <a:spcAft>
                <a:spcPts val="0"/>
              </a:spcAft>
              <a:buFont typeface="Arial" pitchFamily="34" charset="0"/>
              <a:buNone/>
              <a:defRPr/>
            </a:pPr>
            <a:r>
              <a:rPr lang="el-GR" dirty="0" smtClean="0"/>
              <a:t>5. Όταν μετοχές θυγατρικών οντοτήτων που περιλαμβάνονται στην ενοποίηση </a:t>
            </a:r>
            <a:r>
              <a:rPr lang="el-GR" b="1" dirty="0" smtClean="0"/>
              <a:t>κατέχονται από πρόσωπα </a:t>
            </a:r>
            <a:r>
              <a:rPr lang="el-GR" dirty="0" smtClean="0"/>
              <a:t>άλλα </a:t>
            </a:r>
            <a:r>
              <a:rPr lang="el-GR" b="1" dirty="0" smtClean="0"/>
              <a:t>εκτός</a:t>
            </a:r>
            <a:r>
              <a:rPr lang="el-GR" dirty="0" smtClean="0"/>
              <a:t> του </a:t>
            </a:r>
            <a:r>
              <a:rPr lang="el-GR" b="1" dirty="0" smtClean="0"/>
              <a:t>ομίλου</a:t>
            </a:r>
            <a:r>
              <a:rPr lang="el-GR" dirty="0" smtClean="0"/>
              <a:t>, το ποσό που αποδίδεται σε αυτές τις μετοχές </a:t>
            </a:r>
            <a:r>
              <a:rPr lang="el-GR" b="1" dirty="0" smtClean="0"/>
              <a:t>εμφανίζεται</a:t>
            </a:r>
            <a:r>
              <a:rPr lang="el-GR" dirty="0" smtClean="0"/>
              <a:t> ξεχωριστά στην </a:t>
            </a:r>
            <a:r>
              <a:rPr lang="el-GR" b="1" dirty="0" smtClean="0"/>
              <a:t>καθαρή θέση </a:t>
            </a:r>
            <a:r>
              <a:rPr lang="el-GR" dirty="0" smtClean="0"/>
              <a:t>του ενοποιημένου ισολογισμού ως </a:t>
            </a:r>
            <a:r>
              <a:rPr lang="el-GR" b="1" dirty="0" smtClean="0"/>
              <a:t>«δικαιώματα που δεν ασκούν έλεγχο».</a:t>
            </a:r>
            <a:endParaRPr lang="en-US" b="1" dirty="0" smtClean="0"/>
          </a:p>
          <a:p>
            <a:pPr algn="just" fontAlgn="auto">
              <a:spcAft>
                <a:spcPts val="0"/>
              </a:spcAft>
              <a:buFont typeface="Arial" pitchFamily="34" charset="0"/>
              <a:buNone/>
              <a:defRPr/>
            </a:pPr>
            <a:r>
              <a:rPr lang="el-GR" dirty="0" smtClean="0"/>
              <a:t>6. Τα </a:t>
            </a:r>
            <a:r>
              <a:rPr lang="el-GR" b="1" dirty="0" smtClean="0"/>
              <a:t>έσοδα, κέρδη, έξοδα και ζημίες </a:t>
            </a:r>
            <a:r>
              <a:rPr lang="el-GR" dirty="0" smtClean="0"/>
              <a:t>των οντοτήτων που περιλαμβάνονται στην ενοποίηση </a:t>
            </a:r>
            <a:r>
              <a:rPr lang="el-GR" b="1" dirty="0" smtClean="0"/>
              <a:t>ενσωματώνονται</a:t>
            </a:r>
            <a:r>
              <a:rPr lang="el-GR" dirty="0" smtClean="0"/>
              <a:t> πλήρως στην ενοποιημένη </a:t>
            </a:r>
            <a:r>
              <a:rPr lang="el-GR" b="1" dirty="0" smtClean="0"/>
              <a:t>κατάσταση αποτελεσμάτων</a:t>
            </a:r>
            <a:r>
              <a:rPr lang="el-GR" dirty="0" smtClean="0"/>
              <a:t>.</a:t>
            </a:r>
            <a:endParaRPr lang="en-US" dirty="0" smtClean="0"/>
          </a:p>
          <a:p>
            <a:pPr fontAlgn="auto">
              <a:spcAft>
                <a:spcPts val="0"/>
              </a:spcAft>
              <a:buFont typeface="Arial" pitchFamily="34" charset="0"/>
              <a:buNone/>
              <a:defRPr/>
            </a:pPr>
            <a:endParaRPr lang="en-US" dirty="0"/>
          </a:p>
        </p:txBody>
      </p:sp>
      <p:sp>
        <p:nvSpPr>
          <p:cNvPr id="28675"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EC50F2-1E11-4B30-B72B-55E7FF03A281}" type="slidenum">
              <a:rPr lang="el-GR"/>
              <a:pPr fontAlgn="base">
                <a:spcBef>
                  <a:spcPct val="0"/>
                </a:spcBef>
                <a:spcAft>
                  <a:spcPct val="0"/>
                </a:spcAft>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Τίτλος"/>
          <p:cNvSpPr>
            <a:spLocks noGrp="1"/>
          </p:cNvSpPr>
          <p:nvPr>
            <p:ph type="title"/>
          </p:nvPr>
        </p:nvSpPr>
        <p:spPr/>
        <p:txBody>
          <a:bodyPr/>
          <a:lstStyle/>
          <a:p>
            <a:r>
              <a:rPr lang="el-GR" sz="3600" smtClean="0"/>
              <a:t>Κανόνες κατάρτισης Ε.Ο.Κ. </a:t>
            </a:r>
            <a:r>
              <a:rPr lang="el-GR" sz="1800" smtClean="0">
                <a:ea typeface="Calibri" pitchFamily="34" charset="0"/>
                <a:cs typeface="Times New Roman" pitchFamily="18" charset="0"/>
              </a:rPr>
              <a:t>( </a:t>
            </a:r>
            <a:r>
              <a:rPr lang="el-GR" sz="1800" smtClean="0"/>
              <a:t>Άρθρο 34.)</a:t>
            </a:r>
            <a:r>
              <a:rPr lang="el-GR" sz="3600" smtClean="0"/>
              <a:t/>
            </a:r>
            <a:br>
              <a:rPr lang="el-GR" sz="3600" smtClean="0"/>
            </a:br>
            <a:r>
              <a:rPr lang="el-GR" sz="3600" smtClean="0"/>
              <a:t> Δικαιώματα Μειοψηφίας</a:t>
            </a:r>
            <a:endParaRPr lang="en-US" sz="3600" smtClean="0"/>
          </a:p>
        </p:txBody>
      </p:sp>
      <p:sp>
        <p:nvSpPr>
          <p:cNvPr id="3" name="2 - Θέση περιεχομένου"/>
          <p:cNvSpPr>
            <a:spLocks noGrp="1"/>
          </p:cNvSpPr>
          <p:nvPr>
            <p:ph idx="1"/>
          </p:nvPr>
        </p:nvSpPr>
        <p:spPr/>
        <p:txBody>
          <a:bodyPr rtlCol="0">
            <a:normAutofit fontScale="77500" lnSpcReduction="20000"/>
          </a:bodyPr>
          <a:lstStyle/>
          <a:p>
            <a:pPr algn="just" fontAlgn="auto">
              <a:spcAft>
                <a:spcPts val="0"/>
              </a:spcAft>
              <a:buFont typeface="Arial" pitchFamily="34" charset="0"/>
              <a:buNone/>
              <a:defRPr/>
            </a:pPr>
            <a:r>
              <a:rPr lang="el-GR" dirty="0" smtClean="0"/>
              <a:t>7. Το ποσό του </a:t>
            </a:r>
            <a:r>
              <a:rPr lang="el-GR" b="1" dirty="0" smtClean="0"/>
              <a:t>κέρδους ή ζημίας </a:t>
            </a:r>
            <a:r>
              <a:rPr lang="el-GR" dirty="0" smtClean="0"/>
              <a:t>που αποδίδεται στις μετοχές που αναφέρονται </a:t>
            </a:r>
            <a:r>
              <a:rPr lang="el-GR" dirty="0"/>
              <a:t> </a:t>
            </a:r>
            <a:r>
              <a:rPr lang="el-GR" dirty="0" smtClean="0"/>
              <a:t>σε « </a:t>
            </a:r>
            <a:r>
              <a:rPr lang="el-GR" b="1" dirty="0" smtClean="0">
                <a:solidFill>
                  <a:prstClr val="black"/>
                </a:solidFill>
              </a:rPr>
              <a:t>πρόσωπα εκτός</a:t>
            </a:r>
            <a:r>
              <a:rPr lang="el-GR" dirty="0">
                <a:solidFill>
                  <a:prstClr val="black"/>
                </a:solidFill>
              </a:rPr>
              <a:t> </a:t>
            </a:r>
            <a:r>
              <a:rPr lang="el-GR" dirty="0" smtClean="0">
                <a:solidFill>
                  <a:prstClr val="black"/>
                </a:solidFill>
              </a:rPr>
              <a:t> </a:t>
            </a:r>
            <a:r>
              <a:rPr lang="el-GR" b="1" dirty="0" smtClean="0">
                <a:solidFill>
                  <a:prstClr val="black"/>
                </a:solidFill>
              </a:rPr>
              <a:t>ομίλου (5) </a:t>
            </a:r>
            <a:r>
              <a:rPr lang="el-GR" dirty="0" smtClean="0"/>
              <a:t>εμφανίζεται ξεχωριστά στην ενοποιημένη κατάσταση αποτελεσμάτων, </a:t>
            </a:r>
            <a:r>
              <a:rPr lang="el-GR" b="1" dirty="0" smtClean="0"/>
              <a:t>ως κέρδος ή ζημία που αποδίδεται στα δικαιώματα που δεν ασκούν έλεγχο.</a:t>
            </a:r>
            <a:endParaRPr lang="en-US" b="1" dirty="0" smtClean="0"/>
          </a:p>
          <a:p>
            <a:pPr algn="just" fontAlgn="auto">
              <a:spcAft>
                <a:spcPts val="0"/>
              </a:spcAft>
              <a:buFont typeface="Arial" pitchFamily="34" charset="0"/>
              <a:buNone/>
              <a:defRPr/>
            </a:pPr>
            <a:r>
              <a:rPr lang="el-GR" dirty="0" smtClean="0"/>
              <a:t>8. </a:t>
            </a:r>
            <a:r>
              <a:rPr lang="el-GR" b="1" dirty="0" smtClean="0"/>
              <a:t>Οι ενοποιημένες </a:t>
            </a:r>
            <a:r>
              <a:rPr lang="el-GR" dirty="0" smtClean="0"/>
              <a:t>χρηματοοικονομικές καταστάσεις εμφανίζουν τα περιουσιακά στοιχεία, τις υποχρεώσεις, τις χρηματοοικονομικές θέσεις, τα κέρδη ή τις ζημίες των οντοτήτων που περιλαμβάνονται στην ενοποίηση, </a:t>
            </a:r>
            <a:r>
              <a:rPr lang="el-GR" b="1" dirty="0" smtClean="0"/>
              <a:t>ως να ήταν μια οντότητα.</a:t>
            </a:r>
            <a:endParaRPr lang="en-US" b="1" dirty="0"/>
          </a:p>
        </p:txBody>
      </p:sp>
      <p:sp>
        <p:nvSpPr>
          <p:cNvPr id="29699"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AD5402-4C32-46A6-B31B-CA6122A91CBB}" type="slidenum">
              <a:rPr lang="el-GR"/>
              <a:pPr fontAlgn="base">
                <a:spcBef>
                  <a:spcPct val="0"/>
                </a:spcBef>
                <a:spcAft>
                  <a:spcPct val="0"/>
                </a:spcAft>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sz="4000" dirty="0" smtClean="0"/>
              <a:t/>
            </a:r>
            <a:br>
              <a:rPr lang="el-GR" sz="4000" dirty="0" smtClean="0"/>
            </a:br>
            <a:r>
              <a:rPr lang="el-GR" sz="4000" dirty="0" smtClean="0"/>
              <a:t>Κανόνες </a:t>
            </a:r>
            <a:r>
              <a:rPr lang="el-GR" sz="4000" dirty="0"/>
              <a:t>κατάρτισης Ε.Ο.Κ. </a:t>
            </a:r>
            <a:r>
              <a:rPr lang="el-GR" sz="1800" dirty="0">
                <a:ea typeface="Calibri"/>
                <a:cs typeface="Times New Roman"/>
              </a:rPr>
              <a:t>( </a:t>
            </a:r>
            <a:r>
              <a:rPr lang="el-GR" sz="1800" dirty="0"/>
              <a:t>Άρθρο 34. )</a:t>
            </a:r>
            <a:r>
              <a:rPr lang="el-GR" sz="4000" dirty="0" smtClean="0"/>
              <a:t/>
            </a:r>
            <a:br>
              <a:rPr lang="el-GR" sz="4000" dirty="0" smtClean="0"/>
            </a:br>
            <a:r>
              <a:rPr lang="el-GR" sz="4000" dirty="0"/>
              <a:t> </a:t>
            </a:r>
            <a:r>
              <a:rPr lang="el-GR" sz="4000" dirty="0" smtClean="0"/>
              <a:t>Απαλειφές (αντιλογισμοί) </a:t>
            </a:r>
            <a:r>
              <a:rPr lang="el-GR" dirty="0"/>
              <a:t/>
            </a:r>
            <a:br>
              <a:rPr lang="el-GR" dirty="0"/>
            </a:br>
            <a:endParaRPr lang="en-US" dirty="0"/>
          </a:p>
        </p:txBody>
      </p:sp>
      <p:sp>
        <p:nvSpPr>
          <p:cNvPr id="3" name="2 - Θέση περιεχομένου"/>
          <p:cNvSpPr>
            <a:spLocks noGrp="1"/>
          </p:cNvSpPr>
          <p:nvPr>
            <p:ph idx="1"/>
          </p:nvPr>
        </p:nvSpPr>
        <p:spPr/>
        <p:txBody>
          <a:bodyPr rtlCol="0">
            <a:normAutofit fontScale="85000" lnSpcReduction="10000"/>
          </a:bodyPr>
          <a:lstStyle/>
          <a:p>
            <a:pPr algn="just" fontAlgn="auto">
              <a:spcAft>
                <a:spcPts val="0"/>
              </a:spcAft>
              <a:buFont typeface="Arial" pitchFamily="34" charset="0"/>
              <a:buNone/>
              <a:defRPr/>
            </a:pPr>
            <a:r>
              <a:rPr lang="el-GR" dirty="0" smtClean="0"/>
              <a:t>Ιδιαίτερα, τα κατωτέρω </a:t>
            </a:r>
            <a:r>
              <a:rPr lang="el-GR" b="1" dirty="0" smtClean="0"/>
              <a:t>απαλείφονται</a:t>
            </a:r>
            <a:r>
              <a:rPr lang="el-GR" dirty="0" smtClean="0"/>
              <a:t> από τις ενοποιημένες χρηματοοικονομικές καταστάσεις:</a:t>
            </a:r>
            <a:endParaRPr lang="en-US" dirty="0" smtClean="0"/>
          </a:p>
          <a:p>
            <a:pPr algn="just" fontAlgn="auto">
              <a:spcAft>
                <a:spcPts val="0"/>
              </a:spcAft>
              <a:buFont typeface="Arial" pitchFamily="34" charset="0"/>
              <a:buNone/>
              <a:defRPr/>
            </a:pPr>
            <a:r>
              <a:rPr lang="el-GR" dirty="0" smtClean="0"/>
              <a:t>α) </a:t>
            </a:r>
            <a:r>
              <a:rPr lang="el-GR" b="1" dirty="0" smtClean="0"/>
              <a:t>Υποχρεώσεις και απαιτήσεις </a:t>
            </a:r>
            <a:r>
              <a:rPr lang="el-GR" dirty="0" smtClean="0"/>
              <a:t>μεταξύ των οντοτήτων.</a:t>
            </a:r>
            <a:endParaRPr lang="en-US" dirty="0" smtClean="0"/>
          </a:p>
          <a:p>
            <a:pPr algn="just" fontAlgn="auto">
              <a:spcAft>
                <a:spcPts val="0"/>
              </a:spcAft>
              <a:buFont typeface="Arial" pitchFamily="34" charset="0"/>
              <a:buNone/>
              <a:defRPr/>
            </a:pPr>
            <a:r>
              <a:rPr lang="el-GR" dirty="0" smtClean="0"/>
              <a:t>β) </a:t>
            </a:r>
            <a:r>
              <a:rPr lang="el-GR" b="1" dirty="0" smtClean="0"/>
              <a:t>Έσοδα, κέρδη, έξοδα και ζημίες </a:t>
            </a:r>
            <a:r>
              <a:rPr lang="el-GR" dirty="0" smtClean="0"/>
              <a:t>που σχετίζονται με συναλλαγές μεταξύ των οντοτήτων.</a:t>
            </a:r>
            <a:endParaRPr lang="en-US" dirty="0" smtClean="0"/>
          </a:p>
          <a:p>
            <a:pPr algn="just" fontAlgn="auto">
              <a:spcAft>
                <a:spcPts val="0"/>
              </a:spcAft>
              <a:buFont typeface="Arial" pitchFamily="34" charset="0"/>
              <a:buNone/>
              <a:defRPr/>
            </a:pPr>
            <a:r>
              <a:rPr lang="el-GR" dirty="0" smtClean="0"/>
              <a:t>γ) </a:t>
            </a:r>
            <a:r>
              <a:rPr lang="el-GR" b="1" dirty="0" smtClean="0"/>
              <a:t>Κέρδη και ζημίες </a:t>
            </a:r>
            <a:r>
              <a:rPr lang="el-GR" dirty="0" smtClean="0"/>
              <a:t>που προκύπτουν από συναλλαγές μεταξύ των οντοτήτων, όταν περιλαμβάνονται στις λογιστικές αξίες των </a:t>
            </a:r>
            <a:r>
              <a:rPr lang="el-GR" b="1" dirty="0" smtClean="0"/>
              <a:t>περιουσιακών στοιχείων</a:t>
            </a:r>
            <a:r>
              <a:rPr lang="el-GR" dirty="0" smtClean="0"/>
              <a:t>.</a:t>
            </a:r>
            <a:endParaRPr lang="en-US" dirty="0" smtClean="0"/>
          </a:p>
          <a:p>
            <a:pPr algn="just" fontAlgn="auto">
              <a:spcAft>
                <a:spcPts val="0"/>
              </a:spcAft>
              <a:buFont typeface="Arial" pitchFamily="34" charset="0"/>
              <a:buNone/>
              <a:defRPr/>
            </a:pPr>
            <a:endParaRPr lang="en-US" dirty="0"/>
          </a:p>
        </p:txBody>
      </p:sp>
      <p:sp>
        <p:nvSpPr>
          <p:cNvPr id="30723"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BB434D-2810-41D1-B5D4-FBDEE7B41C7E}" type="slidenum">
              <a:rPr lang="el-GR"/>
              <a:pPr fontAlgn="base">
                <a:spcBef>
                  <a:spcPct val="0"/>
                </a:spcBef>
                <a:spcAft>
                  <a:spcPct val="0"/>
                </a:spcAft>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Τίτλος"/>
          <p:cNvSpPr>
            <a:spLocks noGrp="1"/>
          </p:cNvSpPr>
          <p:nvPr>
            <p:ph type="title"/>
          </p:nvPr>
        </p:nvSpPr>
        <p:spPr/>
        <p:txBody>
          <a:bodyPr/>
          <a:lstStyle/>
          <a:p>
            <a:r>
              <a:rPr lang="el-GR" sz="3600" smtClean="0"/>
              <a:t>Κανόνες κατάρτισης Ε.Ο.Κ.</a:t>
            </a:r>
            <a:r>
              <a:rPr lang="el-GR" sz="1800" smtClean="0">
                <a:ea typeface="Calibri" pitchFamily="34" charset="0"/>
                <a:cs typeface="Times New Roman" pitchFamily="18" charset="0"/>
              </a:rPr>
              <a:t> ( </a:t>
            </a:r>
            <a:r>
              <a:rPr lang="el-GR" sz="1800" smtClean="0"/>
              <a:t>Άρθρο 34. )</a:t>
            </a:r>
            <a:r>
              <a:rPr lang="el-GR" sz="3600" smtClean="0"/>
              <a:t/>
            </a:r>
            <a:br>
              <a:rPr lang="el-GR" sz="3600" smtClean="0"/>
            </a:br>
            <a:r>
              <a:rPr lang="el-GR" sz="3600" smtClean="0"/>
              <a:t>Ημερομηνίες- Μέθοδοι Επιμέτρησης</a:t>
            </a:r>
            <a:endParaRPr lang="en-US" sz="3600" smtClean="0"/>
          </a:p>
        </p:txBody>
      </p:sp>
      <p:sp>
        <p:nvSpPr>
          <p:cNvPr id="31746" name="2 - Θέση περιεχομένου"/>
          <p:cNvSpPr>
            <a:spLocks noGrp="1"/>
          </p:cNvSpPr>
          <p:nvPr>
            <p:ph idx="1"/>
          </p:nvPr>
        </p:nvSpPr>
        <p:spPr/>
        <p:txBody>
          <a:bodyPr/>
          <a:lstStyle/>
          <a:p>
            <a:pPr algn="just">
              <a:buFont typeface="Arial" charset="0"/>
              <a:buNone/>
            </a:pPr>
            <a:r>
              <a:rPr lang="el-GR" sz="2600" smtClean="0"/>
              <a:t>9. Οι ενοποιημένες χρηματοοικονομικές καταστάσεις συντάσσονται κατά την ίδια </a:t>
            </a:r>
            <a:r>
              <a:rPr lang="el-GR" sz="2600" b="1" smtClean="0"/>
              <a:t>ημερομηνία</a:t>
            </a:r>
            <a:r>
              <a:rPr lang="el-GR" sz="2600" smtClean="0"/>
              <a:t> με τις ετήσιες χρηματοοικονομικές καταστάσεις της </a:t>
            </a:r>
            <a:r>
              <a:rPr lang="el-GR" sz="2600" b="1" smtClean="0"/>
              <a:t>μητρικής</a:t>
            </a:r>
            <a:r>
              <a:rPr lang="el-GR" sz="2600" smtClean="0"/>
              <a:t> οντότητας.</a:t>
            </a:r>
            <a:endParaRPr lang="en-US" sz="2600" smtClean="0"/>
          </a:p>
          <a:p>
            <a:pPr algn="just">
              <a:buFont typeface="Arial" charset="0"/>
              <a:buNone/>
            </a:pPr>
            <a:r>
              <a:rPr lang="el-GR" sz="2600" smtClean="0"/>
              <a:t>10. Τα </a:t>
            </a:r>
            <a:r>
              <a:rPr lang="el-GR" sz="2600" b="1" smtClean="0"/>
              <a:t>περιουσιακά στοιχεία </a:t>
            </a:r>
            <a:r>
              <a:rPr lang="el-GR" sz="2600" smtClean="0"/>
              <a:t>και οι </a:t>
            </a:r>
            <a:r>
              <a:rPr lang="el-GR" sz="2600" b="1" smtClean="0"/>
              <a:t>υποχρεώσεις </a:t>
            </a:r>
            <a:r>
              <a:rPr lang="el-GR" sz="2600" smtClean="0"/>
              <a:t>που περιλαμβάνονται στην ενοποίηση </a:t>
            </a:r>
            <a:r>
              <a:rPr lang="el-GR" sz="2600" b="1" smtClean="0"/>
              <a:t>επιμετρούνται</a:t>
            </a:r>
            <a:r>
              <a:rPr lang="el-GR" sz="2600" smtClean="0"/>
              <a:t> με τις ίδιες </a:t>
            </a:r>
            <a:r>
              <a:rPr lang="el-GR" sz="2600" b="1" smtClean="0"/>
              <a:t>μεθόδους</a:t>
            </a:r>
            <a:r>
              <a:rPr lang="el-GR" sz="2600" smtClean="0"/>
              <a:t> και σύμφωνα με τα άρθρα 16 έως 29 του νόμου 4308/2014.</a:t>
            </a:r>
            <a:endParaRPr lang="en-US" sz="2600" smtClean="0"/>
          </a:p>
          <a:p>
            <a:pPr algn="just">
              <a:buFont typeface="Arial" charset="0"/>
              <a:buNone/>
            </a:pPr>
            <a:endParaRPr lang="en-US" sz="2600" smtClean="0"/>
          </a:p>
        </p:txBody>
      </p:sp>
      <p:sp>
        <p:nvSpPr>
          <p:cNvPr id="31747"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478AD7-A0AB-4F26-9845-B9E647C96F43}" type="slidenum">
              <a:rPr lang="el-GR"/>
              <a:pPr fontAlgn="base">
                <a:spcBef>
                  <a:spcPct val="0"/>
                </a:spcBef>
                <a:spcAft>
                  <a:spcPct val="0"/>
                </a:spcAft>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sz="3600" dirty="0"/>
              <a:t>Κανόνες κατάρτισης Ε.Ο.Κ.</a:t>
            </a:r>
            <a:br>
              <a:rPr lang="el-GR" sz="3600" dirty="0"/>
            </a:br>
            <a:r>
              <a:rPr lang="el-GR" sz="3600" dirty="0" smtClean="0"/>
              <a:t>Μέθοδοι </a:t>
            </a:r>
            <a:r>
              <a:rPr lang="el-GR" sz="3600" dirty="0"/>
              <a:t>Επιμέτρησης</a:t>
            </a:r>
            <a:endParaRPr lang="en-US" dirty="0"/>
          </a:p>
        </p:txBody>
      </p:sp>
      <p:sp>
        <p:nvSpPr>
          <p:cNvPr id="32770" name="2 - Θέση περιεχομένου"/>
          <p:cNvSpPr>
            <a:spLocks noGrp="1"/>
          </p:cNvSpPr>
          <p:nvPr>
            <p:ph idx="1"/>
          </p:nvPr>
        </p:nvSpPr>
        <p:spPr/>
        <p:txBody>
          <a:bodyPr/>
          <a:lstStyle/>
          <a:p>
            <a:pPr algn="just">
              <a:buFont typeface="Arial" charset="0"/>
              <a:buNone/>
            </a:pPr>
            <a:r>
              <a:rPr lang="el-GR" sz="2400" smtClean="0"/>
              <a:t>11. Όταν </a:t>
            </a:r>
            <a:r>
              <a:rPr lang="el-GR" sz="2400" b="1" smtClean="0"/>
              <a:t>περιουσιακά στοιχεία </a:t>
            </a:r>
            <a:r>
              <a:rPr lang="el-GR" sz="2400" smtClean="0"/>
              <a:t>και οι </a:t>
            </a:r>
            <a:r>
              <a:rPr lang="el-GR" sz="2400" b="1" smtClean="0"/>
              <a:t>υποχρεώσεις</a:t>
            </a:r>
            <a:r>
              <a:rPr lang="el-GR" sz="2400" smtClean="0"/>
              <a:t> που περιλαμβάνονται στις ΕΟΚ έχουν επιμετρηθεί, από οντότητες που περιλαμβάνονται στην ενοποίηση, </a:t>
            </a:r>
            <a:r>
              <a:rPr lang="el-GR" sz="2400" b="1" smtClean="0"/>
              <a:t>με τη χρήση διαφορετικών μεθόδων</a:t>
            </a:r>
            <a:r>
              <a:rPr lang="el-GR" sz="2400" smtClean="0"/>
              <a:t> από αυτές που χρησιμοποιούνται για σκοπούς της ενοποίησης, τα εν λόγω περιουσιακά στοιχεία και οι υποχρεώσεις </a:t>
            </a:r>
            <a:r>
              <a:rPr lang="el-GR" sz="2400" b="1" smtClean="0"/>
              <a:t>επαναμετρούνται</a:t>
            </a:r>
            <a:r>
              <a:rPr lang="el-GR" sz="2400" smtClean="0"/>
              <a:t> σύμφωνα με τις μεθόδους που χρησιμοποιούνται στην ενοποίηση. </a:t>
            </a:r>
            <a:r>
              <a:rPr lang="el-GR" sz="2400" b="1" smtClean="0"/>
              <a:t>Παρέκκλιση</a:t>
            </a:r>
            <a:r>
              <a:rPr lang="el-GR" sz="2400" smtClean="0"/>
              <a:t> από αυτή την απαίτηση επιτρέπεται σε </a:t>
            </a:r>
            <a:r>
              <a:rPr lang="el-GR" sz="2400" b="1" smtClean="0"/>
              <a:t>εξαιρετικές περιπτώσεις</a:t>
            </a:r>
            <a:r>
              <a:rPr lang="el-GR" sz="2400" smtClean="0"/>
              <a:t>. Κάθε παρέκκλιση </a:t>
            </a:r>
            <a:r>
              <a:rPr lang="el-GR" sz="2400" b="1" smtClean="0"/>
              <a:t>γνωστοποιείται και δικαιολογείται </a:t>
            </a:r>
            <a:r>
              <a:rPr lang="el-GR" sz="2400" smtClean="0"/>
              <a:t>στις σημειώσεις των ΕΟΚ.</a:t>
            </a:r>
            <a:endParaRPr lang="en-US" sz="2400" smtClean="0"/>
          </a:p>
          <a:p>
            <a:pPr algn="just">
              <a:buFont typeface="Arial" charset="0"/>
              <a:buNone/>
            </a:pPr>
            <a:endParaRPr lang="en-US" sz="2400" smtClean="0"/>
          </a:p>
        </p:txBody>
      </p:sp>
      <p:sp>
        <p:nvSpPr>
          <p:cNvPr id="32771"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88CA0E-E913-4BC2-BA52-FBC3FFFAE0E4}" type="slidenum">
              <a:rPr lang="el-GR"/>
              <a:pPr fontAlgn="base">
                <a:spcBef>
                  <a:spcPct val="0"/>
                </a:spcBef>
                <a:spcAft>
                  <a:spcPct val="0"/>
                </a:spcAft>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sz="3200" dirty="0"/>
              <a:t>Κανόνες κατάρτισης Ε.Ο.Κ</a:t>
            </a:r>
            <a:r>
              <a:rPr lang="el-GR" sz="3200" dirty="0" smtClean="0"/>
              <a:t>.</a:t>
            </a:r>
            <a:r>
              <a:rPr lang="el-GR" sz="1800" dirty="0">
                <a:ea typeface="Calibri"/>
                <a:cs typeface="Times New Roman"/>
              </a:rPr>
              <a:t> ( </a:t>
            </a:r>
            <a:r>
              <a:rPr lang="el-GR" sz="1800" dirty="0"/>
              <a:t>Άρθρο 34. )</a:t>
            </a:r>
            <a:r>
              <a:rPr lang="el-GR" sz="3200" dirty="0"/>
              <a:t/>
            </a:r>
            <a:br>
              <a:rPr lang="el-GR" sz="3200" dirty="0"/>
            </a:br>
            <a:r>
              <a:rPr lang="el-GR" sz="3200" dirty="0"/>
              <a:t>Μέθοδοι Επιμέτρησης</a:t>
            </a:r>
            <a:endParaRPr lang="en-US" dirty="0"/>
          </a:p>
        </p:txBody>
      </p:sp>
      <p:sp>
        <p:nvSpPr>
          <p:cNvPr id="33794" name="2 - Θέση περιεχομένου"/>
          <p:cNvSpPr>
            <a:spLocks noGrp="1"/>
          </p:cNvSpPr>
          <p:nvPr>
            <p:ph idx="1"/>
          </p:nvPr>
        </p:nvSpPr>
        <p:spPr/>
        <p:txBody>
          <a:bodyPr/>
          <a:lstStyle/>
          <a:p>
            <a:pPr>
              <a:buFont typeface="Arial" charset="0"/>
              <a:buNone/>
            </a:pPr>
            <a:r>
              <a:rPr lang="el-GR" sz="2600" smtClean="0"/>
              <a:t>12. </a:t>
            </a:r>
            <a:r>
              <a:rPr lang="el-GR" sz="2600" b="1" smtClean="0"/>
              <a:t>Αναβαλλόμενοι φόροι </a:t>
            </a:r>
            <a:r>
              <a:rPr lang="el-GR" sz="2600" smtClean="0"/>
              <a:t>αναγνωρίζονται στις ενοποιημένες χρηματοοικονομικές καταστάσεις σύμφωνα με τα οριζόμενα στο άρθρο 23 .</a:t>
            </a:r>
            <a:endParaRPr lang="en-US" sz="2600" smtClean="0"/>
          </a:p>
          <a:p>
            <a:pPr>
              <a:buFont typeface="Arial" charset="0"/>
              <a:buNone/>
            </a:pPr>
            <a:r>
              <a:rPr lang="el-GR" sz="2600" smtClean="0"/>
              <a:t>13. </a:t>
            </a:r>
            <a:r>
              <a:rPr lang="el-GR" sz="2600" b="1" smtClean="0"/>
              <a:t>Κοινές δραστηριότητες </a:t>
            </a:r>
            <a:r>
              <a:rPr lang="el-GR" sz="2600" smtClean="0"/>
              <a:t>ενοποιούνται με τη χρήση της </a:t>
            </a:r>
            <a:r>
              <a:rPr lang="el-GR" sz="2600" b="1" smtClean="0"/>
              <a:t>μεθόδου της αναλογικής ενοποίησης</a:t>
            </a:r>
            <a:r>
              <a:rPr lang="el-GR" sz="2600" smtClean="0"/>
              <a:t>. </a:t>
            </a:r>
            <a:r>
              <a:rPr lang="el-GR" sz="1900" smtClean="0"/>
              <a:t>Οι παράγραφοι (6) και (7) του άρθρου 33 και το παρόν άρθρο εφαρμόζονται κατ΄ αναλογία στην αναλογική ενοποίηση.</a:t>
            </a:r>
            <a:endParaRPr lang="en-US" sz="1900" smtClean="0"/>
          </a:p>
          <a:p>
            <a:pPr>
              <a:buFont typeface="Arial" charset="0"/>
              <a:buNone/>
            </a:pPr>
            <a:endParaRPr lang="en-US" smtClean="0"/>
          </a:p>
        </p:txBody>
      </p:sp>
      <p:sp>
        <p:nvSpPr>
          <p:cNvPr id="33795"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EEC2AE-039A-4FF2-8833-C0F3A345DA4A}" type="slidenum">
              <a:rPr lang="el-GR"/>
              <a:pPr fontAlgn="base">
                <a:spcBef>
                  <a:spcPct val="0"/>
                </a:spcBef>
                <a:spcAft>
                  <a:spcPct val="0"/>
                </a:spcAft>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sz="3200" dirty="0"/>
              <a:t>Κανόνες κατάρτισης Ε.Ο.Κ</a:t>
            </a:r>
            <a:r>
              <a:rPr lang="el-GR" sz="3200" dirty="0" smtClean="0"/>
              <a:t>.</a:t>
            </a:r>
            <a:r>
              <a:rPr lang="el-GR" sz="1800" dirty="0">
                <a:ea typeface="Calibri"/>
                <a:cs typeface="Times New Roman"/>
              </a:rPr>
              <a:t> ( </a:t>
            </a:r>
            <a:r>
              <a:rPr lang="el-GR" sz="1800" dirty="0"/>
              <a:t>Άρθρο 34. )</a:t>
            </a:r>
            <a:r>
              <a:rPr lang="el-GR" sz="3200" dirty="0"/>
              <a:t/>
            </a:r>
            <a:br>
              <a:rPr lang="el-GR" sz="3200" dirty="0"/>
            </a:br>
            <a:r>
              <a:rPr lang="el-GR" sz="3200" dirty="0"/>
              <a:t>Μέθοδοι </a:t>
            </a:r>
            <a:r>
              <a:rPr lang="el-GR" sz="3200" dirty="0" smtClean="0"/>
              <a:t>Επιμέτρησης- Ξένο Νόμισμα </a:t>
            </a:r>
            <a:endParaRPr lang="en-US" dirty="0"/>
          </a:p>
        </p:txBody>
      </p:sp>
      <p:sp>
        <p:nvSpPr>
          <p:cNvPr id="3" name="2 - Θέση περιεχομένου"/>
          <p:cNvSpPr>
            <a:spLocks noGrp="1"/>
          </p:cNvSpPr>
          <p:nvPr>
            <p:ph idx="1"/>
          </p:nvPr>
        </p:nvSpPr>
        <p:spPr/>
        <p:txBody>
          <a:bodyPr rtlCol="0">
            <a:normAutofit fontScale="77500" lnSpcReduction="20000"/>
          </a:bodyPr>
          <a:lstStyle/>
          <a:p>
            <a:pPr algn="just" fontAlgn="auto">
              <a:spcAft>
                <a:spcPts val="0"/>
              </a:spcAft>
              <a:buFont typeface="Arial" pitchFamily="34" charset="0"/>
              <a:buNone/>
              <a:defRPr/>
            </a:pPr>
            <a:r>
              <a:rPr lang="el-GR" dirty="0" smtClean="0"/>
              <a:t>14. Όταν η </a:t>
            </a:r>
            <a:r>
              <a:rPr lang="el-GR" b="1" dirty="0" smtClean="0"/>
              <a:t>θυγατρική</a:t>
            </a:r>
            <a:r>
              <a:rPr lang="el-GR" dirty="0" smtClean="0"/>
              <a:t> καταρτίζει τις χρηματοοικονομικές της  καταστάσεις </a:t>
            </a:r>
            <a:r>
              <a:rPr lang="el-GR" b="1" dirty="0" smtClean="0"/>
              <a:t>σε ένα νόμισμα άλλο </a:t>
            </a:r>
            <a:r>
              <a:rPr lang="el-GR" dirty="0" smtClean="0"/>
              <a:t>από το νόμισμα στο οποίο καταρτίζονται οι χρηματοοικονομικές καταστάσεις της </a:t>
            </a:r>
            <a:r>
              <a:rPr lang="el-GR" b="1" dirty="0" smtClean="0"/>
              <a:t>μητρικής</a:t>
            </a:r>
            <a:r>
              <a:rPr lang="el-GR" dirty="0" smtClean="0"/>
              <a:t> , τα στοιχεία των χρηματοοικονομικών καταστάσεων της θυγατρικής </a:t>
            </a:r>
            <a:r>
              <a:rPr lang="el-GR" b="1" dirty="0" smtClean="0"/>
              <a:t>μετατρέπονται στο νόμισμα </a:t>
            </a:r>
            <a:r>
              <a:rPr lang="el-GR" dirty="0" smtClean="0"/>
              <a:t>στο οποίο καταρτίζονται οι χρηματοοικονομικές καταστάσεις </a:t>
            </a:r>
            <a:r>
              <a:rPr lang="el-GR" b="1" dirty="0" smtClean="0"/>
              <a:t>της μητρικής </a:t>
            </a:r>
            <a:r>
              <a:rPr lang="el-GR" dirty="0" smtClean="0"/>
              <a:t>οντότητας ως εξής: </a:t>
            </a:r>
            <a:endParaRPr lang="en-US" dirty="0" smtClean="0"/>
          </a:p>
          <a:p>
            <a:pPr algn="just" fontAlgn="auto">
              <a:spcAft>
                <a:spcPts val="0"/>
              </a:spcAft>
              <a:buFont typeface="Arial" pitchFamily="34" charset="0"/>
              <a:buNone/>
              <a:defRPr/>
            </a:pPr>
            <a:r>
              <a:rPr lang="el-GR" dirty="0" smtClean="0"/>
              <a:t>α) Τα στοιχεία της </a:t>
            </a:r>
            <a:r>
              <a:rPr lang="el-GR" b="1" dirty="0" smtClean="0"/>
              <a:t>κατάστασης αποτελεσμάτων </a:t>
            </a:r>
            <a:r>
              <a:rPr lang="el-GR" dirty="0" smtClean="0"/>
              <a:t>μετατρέπονται με τη μέση ισοτιμία της περιόδου αναφοράς. </a:t>
            </a:r>
            <a:endParaRPr lang="en-US" dirty="0" smtClean="0"/>
          </a:p>
          <a:p>
            <a:pPr algn="just" fontAlgn="auto">
              <a:spcAft>
                <a:spcPts val="0"/>
              </a:spcAft>
              <a:buFont typeface="Arial" pitchFamily="34" charset="0"/>
              <a:buNone/>
              <a:defRPr/>
            </a:pPr>
            <a:endParaRPr lang="en-US" dirty="0"/>
          </a:p>
        </p:txBody>
      </p:sp>
      <p:sp>
        <p:nvSpPr>
          <p:cNvPr id="34819"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51F6ED-0008-4798-98FB-8402AD6B5C4E}" type="slidenum">
              <a:rPr lang="el-GR"/>
              <a:pPr fontAlgn="base">
                <a:spcBef>
                  <a:spcPct val="0"/>
                </a:spcBef>
                <a:spcAft>
                  <a:spcPct val="0"/>
                </a:spcAft>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sz="3200" dirty="0"/>
              <a:t>Κανόνες κατάρτισης Ε.Ο.Κ</a:t>
            </a:r>
            <a:r>
              <a:rPr lang="el-GR" sz="3200" dirty="0" smtClean="0"/>
              <a:t>.</a:t>
            </a:r>
            <a:r>
              <a:rPr lang="el-GR" sz="1800" dirty="0">
                <a:ea typeface="Calibri"/>
                <a:cs typeface="Times New Roman"/>
              </a:rPr>
              <a:t> ( </a:t>
            </a:r>
            <a:r>
              <a:rPr lang="el-GR" sz="1800" dirty="0"/>
              <a:t>Άρθρο 34. )</a:t>
            </a:r>
            <a:r>
              <a:rPr lang="el-GR" sz="3200" dirty="0"/>
              <a:t/>
            </a:r>
            <a:br>
              <a:rPr lang="el-GR" sz="3200" dirty="0"/>
            </a:br>
            <a:r>
              <a:rPr lang="el-GR" sz="3200" dirty="0"/>
              <a:t>Μέθοδοι Επιμέτρησης- </a:t>
            </a:r>
            <a:r>
              <a:rPr lang="el-GR" sz="3200" dirty="0" smtClean="0"/>
              <a:t>Ξένο Νόμισμα </a:t>
            </a:r>
            <a:endParaRPr lang="en-US" dirty="0"/>
          </a:p>
        </p:txBody>
      </p:sp>
      <p:sp>
        <p:nvSpPr>
          <p:cNvPr id="35842" name="2 - Θέση περιεχομένου"/>
          <p:cNvSpPr>
            <a:spLocks noGrp="1"/>
          </p:cNvSpPr>
          <p:nvPr>
            <p:ph idx="1"/>
          </p:nvPr>
        </p:nvSpPr>
        <p:spPr/>
        <p:txBody>
          <a:bodyPr/>
          <a:lstStyle/>
          <a:p>
            <a:pPr algn="just">
              <a:buFont typeface="Arial" charset="0"/>
              <a:buNone/>
            </a:pPr>
            <a:r>
              <a:rPr lang="el-GR" sz="2500" smtClean="0"/>
              <a:t>β) Τα </a:t>
            </a:r>
            <a:r>
              <a:rPr lang="el-GR" sz="2500" b="1" smtClean="0"/>
              <a:t>περιουσιακά </a:t>
            </a:r>
            <a:r>
              <a:rPr lang="el-GR" sz="2500" smtClean="0"/>
              <a:t>στοιχεία και οι </a:t>
            </a:r>
            <a:r>
              <a:rPr lang="el-GR" sz="2500" b="1" smtClean="0"/>
              <a:t>υποχρεώσεις</a:t>
            </a:r>
            <a:r>
              <a:rPr lang="el-GR" sz="2500" smtClean="0"/>
              <a:t> μετατρέπονται με τη </a:t>
            </a:r>
            <a:r>
              <a:rPr lang="el-GR" sz="2500" b="1" smtClean="0"/>
              <a:t>συναλλαγματική ισοτιμία κλεισίματος</a:t>
            </a:r>
            <a:r>
              <a:rPr lang="el-GR" sz="2500" smtClean="0"/>
              <a:t> της ημερομηνίας του </a:t>
            </a:r>
            <a:r>
              <a:rPr lang="el-GR" sz="2500" b="1" smtClean="0"/>
              <a:t>ισολογισμού</a:t>
            </a:r>
            <a:r>
              <a:rPr lang="el-GR" sz="2500" smtClean="0"/>
              <a:t>. </a:t>
            </a:r>
            <a:endParaRPr lang="en-US" sz="2500" smtClean="0"/>
          </a:p>
          <a:p>
            <a:pPr algn="just">
              <a:buFont typeface="Arial" charset="0"/>
              <a:buNone/>
            </a:pPr>
            <a:r>
              <a:rPr lang="el-GR" sz="2500" smtClean="0"/>
              <a:t>γ) Τα στοιχεία της </a:t>
            </a:r>
            <a:r>
              <a:rPr lang="el-GR" sz="2500" b="1" smtClean="0"/>
              <a:t>καθαρής θέσης </a:t>
            </a:r>
            <a:r>
              <a:rPr lang="el-GR" sz="2500" smtClean="0"/>
              <a:t>μετατρέπονται με τη συναλλαγματική ισοτιμία </a:t>
            </a:r>
            <a:r>
              <a:rPr lang="el-GR" sz="2500" b="1" smtClean="0"/>
              <a:t>της ημερομηνίας </a:t>
            </a:r>
            <a:r>
              <a:rPr lang="el-GR" sz="2500" smtClean="0"/>
              <a:t>κατά την οποία </a:t>
            </a:r>
            <a:r>
              <a:rPr lang="el-GR" sz="2500" b="1" smtClean="0"/>
              <a:t>εισφέρθηκαν ή σχηματίσθηκαν</a:t>
            </a:r>
            <a:r>
              <a:rPr lang="el-GR" sz="2500" smtClean="0"/>
              <a:t>. </a:t>
            </a:r>
            <a:endParaRPr lang="en-US" sz="2500" smtClean="0"/>
          </a:p>
          <a:p>
            <a:pPr algn="just">
              <a:buFont typeface="Arial" charset="0"/>
              <a:buNone/>
            </a:pPr>
            <a:r>
              <a:rPr lang="el-GR" sz="2500" smtClean="0"/>
              <a:t>δ) Οι </a:t>
            </a:r>
            <a:r>
              <a:rPr lang="el-GR" sz="2500" b="1" smtClean="0"/>
              <a:t>συναλλαγματικές διαφορές </a:t>
            </a:r>
            <a:r>
              <a:rPr lang="el-GR" sz="2500" smtClean="0"/>
              <a:t>που προκύπτουν από τις παραπάνω μετατροπές υπό (α), (β) και (γ) </a:t>
            </a:r>
            <a:r>
              <a:rPr lang="el-GR" sz="2500" b="1" smtClean="0"/>
              <a:t>αναγνωρίζονται</a:t>
            </a:r>
            <a:r>
              <a:rPr lang="el-GR" sz="2500" smtClean="0"/>
              <a:t> κατευθείαν ως στοιχείο (διαφορά) </a:t>
            </a:r>
            <a:r>
              <a:rPr lang="el-GR" sz="2500" b="1" smtClean="0"/>
              <a:t>στην καθαρή θέση.</a:t>
            </a:r>
            <a:endParaRPr lang="en-US" sz="2500" b="1" smtClean="0"/>
          </a:p>
        </p:txBody>
      </p:sp>
      <p:sp>
        <p:nvSpPr>
          <p:cNvPr id="35843"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631EC3-29A9-4E4A-9FBF-C649ED65C468}" type="slidenum">
              <a:rPr lang="el-GR"/>
              <a:pPr fontAlgn="base">
                <a:spcBef>
                  <a:spcPct val="0"/>
                </a:spcBef>
                <a:spcAft>
                  <a:spcPct val="0"/>
                </a:spcAft>
              </a:pPr>
              <a:t>17</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sz="3200" dirty="0"/>
              <a:t>Κανόνες κατάρτισης Ε.Ο.Κ</a:t>
            </a:r>
            <a:r>
              <a:rPr lang="el-GR" sz="3200" dirty="0" smtClean="0"/>
              <a:t>.</a:t>
            </a:r>
            <a:r>
              <a:rPr lang="el-GR" sz="1800" dirty="0">
                <a:ea typeface="Calibri"/>
                <a:cs typeface="Times New Roman"/>
              </a:rPr>
              <a:t> ( </a:t>
            </a:r>
            <a:r>
              <a:rPr lang="el-GR" sz="1800" dirty="0"/>
              <a:t>Άρθρο 34. )</a:t>
            </a:r>
            <a:r>
              <a:rPr lang="el-GR" sz="3200" dirty="0"/>
              <a:t/>
            </a:r>
            <a:br>
              <a:rPr lang="el-GR" sz="3200" dirty="0"/>
            </a:br>
            <a:r>
              <a:rPr lang="el-GR" sz="3200" dirty="0"/>
              <a:t>Μέθοδοι Επιμέτρησης</a:t>
            </a:r>
            <a:endParaRPr lang="en-US" dirty="0"/>
          </a:p>
        </p:txBody>
      </p:sp>
      <p:sp>
        <p:nvSpPr>
          <p:cNvPr id="3" name="2 - Θέση περιεχομένου"/>
          <p:cNvSpPr>
            <a:spLocks noGrp="1"/>
          </p:cNvSpPr>
          <p:nvPr>
            <p:ph idx="1"/>
          </p:nvPr>
        </p:nvSpPr>
        <p:spPr/>
        <p:txBody>
          <a:bodyPr rtlCol="0">
            <a:normAutofit/>
          </a:bodyPr>
          <a:lstStyle/>
          <a:p>
            <a:pPr marL="0" fontAlgn="auto">
              <a:spcAft>
                <a:spcPts val="0"/>
              </a:spcAft>
              <a:buFont typeface="Arial" pitchFamily="34" charset="0"/>
              <a:buNone/>
              <a:defRPr/>
            </a:pPr>
            <a:r>
              <a:rPr lang="el-GR" sz="2200" dirty="0" smtClean="0"/>
              <a:t>Το στοιχείο αυτό της </a:t>
            </a:r>
            <a:r>
              <a:rPr lang="el-GR" sz="2200" b="1" dirty="0" smtClean="0"/>
              <a:t>καθαρής θέσης μεταφέρεται </a:t>
            </a:r>
            <a:r>
              <a:rPr lang="el-GR" sz="2200" dirty="0" smtClean="0"/>
              <a:t>στην ενοποιημένη </a:t>
            </a:r>
            <a:r>
              <a:rPr lang="el-GR" sz="2200" b="1" dirty="0" smtClean="0"/>
              <a:t>κατάσταση αποτελεσμάτων κατά την εκποίηση</a:t>
            </a:r>
            <a:r>
              <a:rPr lang="el-GR" sz="2200" dirty="0" smtClean="0"/>
              <a:t> της θυγατρικής.</a:t>
            </a:r>
            <a:endParaRPr lang="en-US" sz="2200" dirty="0" smtClean="0"/>
          </a:p>
          <a:p>
            <a:pPr marL="0" fontAlgn="auto">
              <a:spcAft>
                <a:spcPts val="0"/>
              </a:spcAft>
              <a:buFont typeface="Arial" pitchFamily="34" charset="0"/>
              <a:buNone/>
              <a:defRPr/>
            </a:pPr>
            <a:r>
              <a:rPr lang="el-GR" sz="2200" dirty="0" smtClean="0"/>
              <a:t>Εξαγορά και υπεραξία (Άρθρο 34),</a:t>
            </a:r>
            <a:endParaRPr lang="en-US" sz="2200" dirty="0" smtClean="0"/>
          </a:p>
          <a:p>
            <a:pPr marL="0" fontAlgn="auto">
              <a:spcAft>
                <a:spcPts val="0"/>
              </a:spcAft>
              <a:buFont typeface="Arial" pitchFamily="34" charset="0"/>
              <a:buNone/>
              <a:defRPr/>
            </a:pPr>
            <a:r>
              <a:rPr lang="el-GR" sz="2200" dirty="0" smtClean="0"/>
              <a:t>Πρώτη ενοποίηση θυγατρικής και προσαρμογές κατά την ενοποίηση (Άρθρο 34),</a:t>
            </a:r>
            <a:endParaRPr lang="en-US" sz="2200" dirty="0" smtClean="0"/>
          </a:p>
          <a:p>
            <a:pPr marL="0" fontAlgn="auto">
              <a:spcAft>
                <a:spcPts val="0"/>
              </a:spcAft>
              <a:buFont typeface="Arial" pitchFamily="34" charset="0"/>
              <a:buNone/>
              <a:defRPr/>
            </a:pPr>
            <a:r>
              <a:rPr lang="el-GR" sz="2200" dirty="0" err="1" smtClean="0"/>
              <a:t>Ενδο</a:t>
            </a:r>
            <a:r>
              <a:rPr lang="el-GR" sz="2200" dirty="0" smtClean="0"/>
              <a:t>-</a:t>
            </a:r>
            <a:r>
              <a:rPr lang="el-GR" sz="2200" dirty="0" err="1" smtClean="0"/>
              <a:t>ομιλικές</a:t>
            </a:r>
            <a:r>
              <a:rPr lang="el-GR" sz="2200" dirty="0" smtClean="0"/>
              <a:t> συναλλαγές (Άρθρο 34),</a:t>
            </a:r>
            <a:endParaRPr lang="en-US" sz="2200" dirty="0" smtClean="0"/>
          </a:p>
          <a:p>
            <a:pPr marL="0" fontAlgn="auto">
              <a:spcAft>
                <a:spcPts val="0"/>
              </a:spcAft>
              <a:buFont typeface="Arial" pitchFamily="34" charset="0"/>
              <a:buNone/>
              <a:defRPr/>
            </a:pPr>
            <a:r>
              <a:rPr lang="el-GR" sz="2200" dirty="0" smtClean="0"/>
              <a:t>Ενοποίηση για «Κοινές Δραστηριότητες» με την μέθοδο της αναλογικής ενοποίησης (Άρθρο 34),</a:t>
            </a:r>
            <a:endParaRPr lang="en-US" sz="2200" dirty="0" smtClean="0"/>
          </a:p>
          <a:p>
            <a:pPr fontAlgn="auto">
              <a:spcAft>
                <a:spcPts val="0"/>
              </a:spcAft>
              <a:buFont typeface="Arial" pitchFamily="34" charset="0"/>
              <a:buNone/>
              <a:defRPr/>
            </a:pPr>
            <a:endParaRPr lang="en-US" sz="2200" dirty="0"/>
          </a:p>
        </p:txBody>
      </p:sp>
      <p:sp>
        <p:nvSpPr>
          <p:cNvPr id="36867"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5169FA-4960-4B02-9F84-11C59698CB4D}" type="slidenum">
              <a:rPr lang="el-GR"/>
              <a:pPr fontAlgn="base">
                <a:spcBef>
                  <a:spcPct val="0"/>
                </a:spcBef>
                <a:spcAft>
                  <a:spcPct val="0"/>
                </a:spcAft>
              </a:pPr>
              <a:t>18</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p:txBody>
          <a:bodyPr/>
          <a:lstStyle/>
          <a:p>
            <a:r>
              <a:rPr lang="el-GR" smtClean="0"/>
              <a:t>Βιβλιογραφία</a:t>
            </a:r>
          </a:p>
        </p:txBody>
      </p:sp>
      <p:sp>
        <p:nvSpPr>
          <p:cNvPr id="43010" name="Θέση περιεχομένου 2"/>
          <p:cNvSpPr>
            <a:spLocks noGrp="1"/>
          </p:cNvSpPr>
          <p:nvPr>
            <p:ph idx="1"/>
          </p:nvPr>
        </p:nvSpPr>
        <p:spPr>
          <a:xfrm>
            <a:off x="438150" y="1300163"/>
            <a:ext cx="8239125" cy="3852862"/>
          </a:xfrm>
        </p:spPr>
        <p:txBody>
          <a:bodyPr/>
          <a:lstStyle/>
          <a:p>
            <a:pPr>
              <a:buFont typeface="Arial" charset="0"/>
              <a:buNone/>
            </a:pPr>
            <a:r>
              <a:rPr lang="el-GR" sz="1400" smtClean="0"/>
              <a:t>Γεωργίου Στ. Αληφαντή (2015): Ενοποιημένες Οικονομικές Καταστάσεις Έκδοση 6η </a:t>
            </a:r>
          </a:p>
          <a:p>
            <a:pPr>
              <a:buFont typeface="Arial" charset="0"/>
              <a:buNone/>
            </a:pPr>
            <a:r>
              <a:rPr lang="el-GR" sz="1400" smtClean="0"/>
              <a:t>Γκίνογλου Δ, Π. Ταχυνάκης (2004): Λογιστική Ενοποιημένων Οικονομικών Καταστάσεων, Διαθέτης (Εκδότης): Μ.ΤΖΩΡΤΖΑΚΗΣ ΚΑΙ ΣΙΑ Ε.Ε. </a:t>
            </a:r>
          </a:p>
          <a:p>
            <a:pPr>
              <a:buFont typeface="Arial" charset="0"/>
              <a:buNone/>
            </a:pPr>
            <a:r>
              <a:rPr lang="el-GR" sz="1400" smtClean="0"/>
              <a:t>Κάντζος Κωνσταντίνος (1995): Ενοποιημένες Χρηματοοικονομικές Καταστάσεις, Διαθέτης (Εκδότης): ΝΙΚΗΤΟΠΟΥΛΟΣ Ε ΚΑΙ ΣΙΑ ΟΕ </a:t>
            </a:r>
          </a:p>
          <a:p>
            <a:pPr>
              <a:buFont typeface="Arial" charset="0"/>
              <a:buNone/>
            </a:pPr>
            <a:r>
              <a:rPr lang="el-GR" sz="1400" smtClean="0"/>
              <a:t>Σακέλλης, Ε., Πρωτοψάλτης Ν. (1991), Ενοποιημένες Οικονομικές Καταστάσεις, Εκδόσεις Μερακλή. </a:t>
            </a:r>
          </a:p>
          <a:p>
            <a:pPr>
              <a:buFont typeface="Arial" charset="0"/>
              <a:buNone/>
            </a:pPr>
            <a:r>
              <a:rPr lang="el-GR" sz="1400" smtClean="0"/>
              <a:t>Χύτης Ε.(2013) «Οι Ενοποιημένες  Καταστάσεις σύμφωνα με τον Ν. 2190/1920 το Ε.Γ.Λ.Σ. και τα Διεθνή Λογιστικά Πρότυπα» διδακτικές σημειώσεις για το μάθημα“ Ενοποιημένες Χρηματοοικονομικές Καταστάσεις¨</a:t>
            </a:r>
            <a:endParaRPr lang="el-GR" sz="1400" smtClean="0">
              <a:ea typeface="Arial Unicode MS"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Υπότιτλος 2"/>
          <p:cNvSpPr>
            <a:spLocks noGrp="1"/>
          </p:cNvSpPr>
          <p:nvPr>
            <p:ph type="subTitle" idx="1"/>
          </p:nvPr>
        </p:nvSpPr>
        <p:spPr>
          <a:xfrm>
            <a:off x="684213" y="1344613"/>
            <a:ext cx="7775575" cy="2703512"/>
          </a:xfrm>
        </p:spPr>
        <p:txBody>
          <a:bodyPr/>
          <a:lstStyle/>
          <a:p>
            <a:pPr algn="l"/>
            <a:r>
              <a:rPr lang="el-GR" sz="2800" smtClean="0"/>
              <a:t>Τμήμα Λογιστικής και Χρηματοοικονομικής</a:t>
            </a:r>
          </a:p>
          <a:p>
            <a:pPr algn="l"/>
            <a:r>
              <a:rPr lang="el-GR" sz="2800" smtClean="0"/>
              <a:t>Ενοποιημένες Χρηματοοικονομικές Καταστάσεις </a:t>
            </a:r>
            <a:r>
              <a:rPr lang="el-GR" sz="2800" b="1" smtClean="0"/>
              <a:t>Ενότητα </a:t>
            </a:r>
            <a:r>
              <a:rPr lang="en-US" sz="2800" b="1" smtClean="0"/>
              <a:t>6</a:t>
            </a:r>
            <a:r>
              <a:rPr lang="el-GR" sz="2800" b="1" smtClean="0"/>
              <a:t>: Άρθρο 34. Κανόνες κατάρτισης ενοποιημένων χρηματοοικονομικών καταστάσεων  </a:t>
            </a:r>
            <a:endParaRPr lang="el-GR" sz="2800" smtClean="0"/>
          </a:p>
          <a:p>
            <a:pPr algn="l"/>
            <a:r>
              <a:rPr lang="el-GR" sz="2800" smtClean="0"/>
              <a:t>Χύτης Ευάγγελος</a:t>
            </a:r>
          </a:p>
          <a:p>
            <a:pPr algn="l">
              <a:lnSpc>
                <a:spcPts val="2600"/>
              </a:lnSpc>
            </a:pPr>
            <a:r>
              <a:rPr lang="el-GR" sz="2400" smtClean="0"/>
              <a:t>Πρέβεζα, 2015</a:t>
            </a:r>
          </a:p>
        </p:txBody>
      </p:sp>
      <p:pic>
        <p:nvPicPr>
          <p:cNvPr id="17410" name="7 - Εικόνα" descr="Λογότυπο για Άδειες χρήσης Creative Commons BY-NC-ND"/>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1741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0925" y="4659313"/>
            <a:ext cx="4310063" cy="855662"/>
          </a:xfrm>
          <a:prstGeom prst="rect">
            <a:avLst/>
          </a:prstGeom>
          <a:noFill/>
          <a:ln w="9525">
            <a:noFill/>
            <a:miter lim="800000"/>
            <a:headEnd/>
            <a:tailEnd/>
          </a:ln>
        </p:spPr>
      </p:pic>
      <p:sp>
        <p:nvSpPr>
          <p:cNvPr id="17412" name="Τίτλος 1"/>
          <p:cNvSpPr txBox="1">
            <a:spLocks/>
          </p:cNvSpPr>
          <p:nvPr/>
        </p:nvSpPr>
        <p:spPr bwMode="auto">
          <a:xfrm>
            <a:off x="0" y="3175"/>
            <a:ext cx="7451725" cy="1023938"/>
          </a:xfrm>
          <a:prstGeom prst="rect">
            <a:avLst/>
          </a:prstGeom>
          <a:solidFill>
            <a:schemeClr val="accent2"/>
          </a:solidFill>
          <a:ln w="9525">
            <a:noFill/>
            <a:miter lim="800000"/>
            <a:headEnd/>
            <a:tailEnd/>
          </a:ln>
        </p:spPr>
        <p:txBody>
          <a:bodyPr anchor="ctr"/>
          <a:lstStyle/>
          <a:p>
            <a:pPr algn="ctr"/>
            <a:r>
              <a:rPr lang="el-GR" sz="2400" b="1">
                <a:solidFill>
                  <a:schemeClr val="bg1"/>
                </a:solidFill>
                <a:latin typeface="Calibri" pitchFamily="34" charset="0"/>
              </a:rPr>
              <a:t>Ανοιχτά Ακαδημαϊκά Μαθήματα στο ΤΕΙ Ηπείρου</a:t>
            </a:r>
          </a:p>
        </p:txBody>
      </p:sp>
      <p:pic>
        <p:nvPicPr>
          <p:cNvPr id="17413" name="Εικόνα 10"/>
          <p:cNvPicPr>
            <a:picLocks noChangeAspect="1"/>
          </p:cNvPicPr>
          <p:nvPr/>
        </p:nvPicPr>
        <p:blipFill>
          <a:blip r:embed="rId5" cstate="print"/>
          <a:srcRect/>
          <a:stretch>
            <a:fillRect/>
          </a:stretch>
        </p:blipFill>
        <p:spPr bwMode="auto">
          <a:xfrm>
            <a:off x="6948488" y="3175"/>
            <a:ext cx="2214562"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45060"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45061"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45062"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59B0876-911B-407E-AAB2-A530AA3D8333}" type="slidenum">
              <a:rPr lang="el-GR" altLang="el-GR">
                <a:solidFill>
                  <a:schemeClr val="bg1"/>
                </a:solidFill>
              </a:rPr>
              <a:pPr fontAlgn="base">
                <a:spcBef>
                  <a:spcPct val="0"/>
                </a:spcBef>
                <a:spcAft>
                  <a:spcPct val="0"/>
                </a:spcAft>
              </a:pPr>
              <a:t>20</a:t>
            </a:fld>
            <a:endParaRPr lang="el-GR" altLang="el-GR">
              <a:solidFill>
                <a:schemeClr val="bg1"/>
              </a:solidFill>
            </a:endParaRPr>
          </a:p>
        </p:txBody>
      </p:sp>
      <p:pic>
        <p:nvPicPr>
          <p:cNvPr id="45063"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45064" name="Τίτλος 1"/>
          <p:cNvSpPr>
            <a:spLocks noGrp="1"/>
          </p:cNvSpPr>
          <p:nvPr>
            <p:ph type="title"/>
          </p:nvPr>
        </p:nvSpPr>
        <p:spPr>
          <a:xfrm>
            <a:off x="454025" y="0"/>
            <a:ext cx="8061325" cy="1008063"/>
          </a:xfrm>
        </p:spPr>
        <p:txBody>
          <a:bodyPr/>
          <a:lstStyle/>
          <a:p>
            <a:r>
              <a:rPr lang="el-GR" smtClean="0"/>
              <a:t>Σημείωμα Αναφοράς</a:t>
            </a:r>
          </a:p>
        </p:txBody>
      </p:sp>
      <p:sp>
        <p:nvSpPr>
          <p:cNvPr id="2" name="Rectangle 1"/>
          <p:cNvSpPr/>
          <p:nvPr/>
        </p:nvSpPr>
        <p:spPr>
          <a:xfrm>
            <a:off x="347663" y="2259013"/>
            <a:ext cx="7939087" cy="1200150"/>
          </a:xfrm>
          <a:prstGeom prst="rect">
            <a:avLst/>
          </a:prstGeom>
        </p:spPr>
        <p:txBody>
          <a:bodyPr lIns="91436" tIns="45719" rIns="91436" bIns="45719">
            <a:spAutoFit/>
          </a:bodyPr>
          <a:lstStyle/>
          <a:p>
            <a:pPr algn="just" fontAlgn="auto">
              <a:spcBef>
                <a:spcPts val="0"/>
              </a:spcBef>
              <a:spcAft>
                <a:spcPts val="0"/>
              </a:spcAft>
              <a:defRPr/>
            </a:pPr>
            <a:r>
              <a:rPr lang="el-GR" sz="2400" dirty="0">
                <a:solidFill>
                  <a:schemeClr val="bg1">
                    <a:lumMod val="50000"/>
                  </a:schemeClr>
                </a:solidFill>
                <a:latin typeface="+mn-lt"/>
              </a:rPr>
              <a:t>Χύτης Ευ. (2015) Ενοποιημένες Χρηματοοικονομικές Καταστάσεις. ΤΕΙ Ηπείρου. Διαθέσιμο από:</a:t>
            </a:r>
          </a:p>
          <a:p>
            <a:pPr algn="just" fontAlgn="auto">
              <a:spcBef>
                <a:spcPts val="0"/>
              </a:spcBef>
              <a:spcAft>
                <a:spcPts val="0"/>
              </a:spcAft>
              <a:defRPr/>
            </a:pPr>
            <a:r>
              <a:rPr lang="en-US" sz="2400" dirty="0">
                <a:solidFill>
                  <a:schemeClr val="bg1">
                    <a:lumMod val="50000"/>
                  </a:schemeClr>
                </a:solidFill>
                <a:latin typeface="+mn-lt"/>
                <a:hlinkClick r:id="rId5"/>
              </a:rPr>
              <a:t>http://oc-web.ioa.teiep.gr/OpenClass/courses/LOGO125/</a:t>
            </a:r>
            <a:endParaRPr lang="el-GR" sz="2400" dirty="0">
              <a:solidFill>
                <a:schemeClr val="bg1">
                  <a:lumMod val="50000"/>
                </a:schemeClr>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1"/>
          <p:cNvSpPr>
            <a:spLocks noGrp="1"/>
          </p:cNvSpPr>
          <p:nvPr>
            <p:ph type="title"/>
          </p:nvPr>
        </p:nvSpPr>
        <p:spPr>
          <a:xfrm>
            <a:off x="454025" y="0"/>
            <a:ext cx="8061325" cy="1008063"/>
          </a:xfrm>
        </p:spPr>
        <p:txBody>
          <a:bodyPr/>
          <a:lstStyle/>
          <a:p>
            <a:r>
              <a:rPr lang="el-GR" smtClean="0"/>
              <a:t>Σημείωμα Αδειοδότησης</a:t>
            </a:r>
          </a:p>
        </p:txBody>
      </p:sp>
      <p:sp>
        <p:nvSpPr>
          <p:cNvPr id="2" name="Rectangle 1"/>
          <p:cNvSpPr/>
          <p:nvPr/>
        </p:nvSpPr>
        <p:spPr>
          <a:xfrm>
            <a:off x="434975" y="1252538"/>
            <a:ext cx="8424863" cy="1939925"/>
          </a:xfrm>
          <a:prstGeom prst="rect">
            <a:avLst/>
          </a:prstGeom>
        </p:spPr>
        <p:txBody>
          <a:bodyPr lIns="91436" tIns="45719" rIns="91436" bIns="45719">
            <a:spAutoFit/>
          </a:bodyPr>
          <a:lstStyle/>
          <a:p>
            <a:pPr algn="just" fontAlgn="auto">
              <a:spcBef>
                <a:spcPts val="0"/>
              </a:spcBef>
              <a:spcAft>
                <a:spcPts val="0"/>
              </a:spcAft>
              <a:defRPr/>
            </a:pPr>
            <a:r>
              <a:rPr lang="el-GR" sz="2000" dirty="0">
                <a:solidFill>
                  <a:schemeClr val="bg1">
                    <a:lumMod val="50000"/>
                  </a:schemeClr>
                </a:solidFill>
                <a:latin typeface="+mn-lt"/>
              </a:rPr>
              <a:t>Το</a:t>
            </a:r>
            <a:r>
              <a:rPr lang="en-US" sz="2000" dirty="0">
                <a:solidFill>
                  <a:schemeClr val="bg1">
                    <a:lumMod val="50000"/>
                  </a:schemeClr>
                </a:solidFill>
                <a:latin typeface="+mn-lt"/>
              </a:rPr>
              <a:t> </a:t>
            </a:r>
            <a:r>
              <a:rPr lang="el-GR" sz="2000" dirty="0">
                <a:solidFill>
                  <a:schemeClr val="bg1">
                    <a:lumMod val="50000"/>
                  </a:schemeClr>
                </a:solidFill>
                <a:latin typeface="+mn-lt"/>
              </a:rPr>
              <a:t>παρόν υλικό διατίθεται με τους όρους της άδειας χρήσης </a:t>
            </a:r>
            <a:r>
              <a:rPr lang="el-GR" sz="2000" dirty="0" err="1">
                <a:solidFill>
                  <a:schemeClr val="bg1">
                    <a:lumMod val="50000"/>
                  </a:schemeClr>
                </a:solidFill>
                <a:latin typeface="+mn-lt"/>
              </a:rPr>
              <a:t>Creative</a:t>
            </a:r>
            <a:r>
              <a:rPr lang="en-US" sz="2000" dirty="0">
                <a:solidFill>
                  <a:schemeClr val="bg1">
                    <a:lumMod val="50000"/>
                  </a:schemeClr>
                </a:solidFill>
                <a:latin typeface="+mn-lt"/>
              </a:rPr>
              <a:t> </a:t>
            </a:r>
            <a:r>
              <a:rPr lang="el-GR" sz="2000" dirty="0" err="1">
                <a:solidFill>
                  <a:schemeClr val="bg1">
                    <a:lumMod val="50000"/>
                  </a:schemeClr>
                </a:solidFill>
                <a:latin typeface="+mn-lt"/>
              </a:rPr>
              <a:t>Commons</a:t>
            </a:r>
            <a:r>
              <a:rPr lang="en-US" sz="2000" dirty="0">
                <a:solidFill>
                  <a:schemeClr val="bg1">
                    <a:lumMod val="50000"/>
                  </a:schemeClr>
                </a:solidFill>
                <a:latin typeface="+mn-lt"/>
              </a:rPr>
              <a:t> </a:t>
            </a:r>
            <a:r>
              <a:rPr lang="el-GR" sz="2000" dirty="0">
                <a:solidFill>
                  <a:schemeClr val="bg1">
                    <a:lumMod val="50000"/>
                  </a:schemeClr>
                </a:solidFill>
                <a:latin typeface="+mn-lt"/>
              </a:rPr>
              <a:t>Αναφορά Δημιουργού-Μη Εμπορική Χρήση-Όχι Παράγωγα Έργα 4.0 Διεθνές [1] ή μεταγενέστερη.</a:t>
            </a:r>
            <a:r>
              <a:rPr lang="en-US" sz="2000" dirty="0">
                <a:solidFill>
                  <a:schemeClr val="bg1">
                    <a:lumMod val="50000"/>
                  </a:schemeClr>
                </a:solidFill>
                <a:latin typeface="+mn-lt"/>
              </a:rPr>
              <a:t> </a:t>
            </a:r>
            <a:r>
              <a:rPr lang="el-GR" sz="2000" dirty="0">
                <a:solidFill>
                  <a:schemeClr val="bg1">
                    <a:lumMod val="50000"/>
                  </a:schemeClr>
                </a:solidFill>
                <a:latin typeface="+mn-lt"/>
              </a:rPr>
              <a:t>Εξαιρούνται</a:t>
            </a:r>
            <a:r>
              <a:rPr lang="en-US" sz="2000" dirty="0">
                <a:solidFill>
                  <a:schemeClr val="bg1">
                    <a:lumMod val="50000"/>
                  </a:schemeClr>
                </a:solidFill>
                <a:latin typeface="+mn-lt"/>
              </a:rPr>
              <a:t> </a:t>
            </a:r>
            <a:r>
              <a:rPr lang="el-GR" sz="2000" dirty="0">
                <a:solidFill>
                  <a:schemeClr val="bg1">
                    <a:lumMod val="50000"/>
                  </a:schemeClr>
                </a:solidFill>
                <a:latin typeface="+mn-lt"/>
              </a:rPr>
              <a:t>τα αυτοτελή έργα τρίτων π.χ. φωτογραφίες,</a:t>
            </a:r>
            <a:r>
              <a:rPr lang="en-US" sz="2000" dirty="0">
                <a:solidFill>
                  <a:schemeClr val="bg1">
                    <a:lumMod val="50000"/>
                  </a:schemeClr>
                </a:solidFill>
                <a:latin typeface="+mn-lt"/>
              </a:rPr>
              <a:t> </a:t>
            </a:r>
            <a:r>
              <a:rPr lang="el-GR" sz="2000" dirty="0">
                <a:solidFill>
                  <a:schemeClr val="bg1">
                    <a:lumMod val="50000"/>
                  </a:schemeClr>
                </a:solidFill>
                <a:latin typeface="+mn-lt"/>
              </a:rPr>
              <a:t>Διαγράμματα</a:t>
            </a:r>
            <a:r>
              <a:rPr lang="en-US" sz="2000" dirty="0">
                <a:solidFill>
                  <a:schemeClr val="bg1">
                    <a:lumMod val="50000"/>
                  </a:schemeClr>
                </a:solidFill>
                <a:latin typeface="+mn-lt"/>
              </a:rPr>
              <a:t> </a:t>
            </a:r>
            <a:r>
              <a:rPr lang="el-GR" sz="2000" dirty="0" err="1">
                <a:solidFill>
                  <a:schemeClr val="bg1">
                    <a:lumMod val="50000"/>
                  </a:schemeClr>
                </a:solidFill>
                <a:latin typeface="+mn-lt"/>
              </a:rPr>
              <a:t>κ.λ.π</a:t>
            </a:r>
            <a:r>
              <a:rPr lang="el-GR" sz="2000" dirty="0">
                <a:solidFill>
                  <a:schemeClr val="bg1">
                    <a:lumMod val="50000"/>
                  </a:schemeClr>
                </a:solidFill>
                <a:latin typeface="+mn-lt"/>
              </a:rPr>
              <a:t>.,</a:t>
            </a:r>
            <a:r>
              <a:rPr lang="en-US" sz="2000" dirty="0">
                <a:solidFill>
                  <a:schemeClr val="bg1">
                    <a:lumMod val="50000"/>
                  </a:schemeClr>
                </a:solidFill>
                <a:latin typeface="+mn-lt"/>
              </a:rPr>
              <a:t> </a:t>
            </a:r>
            <a:r>
              <a:rPr lang="el-GR" sz="2000" dirty="0">
                <a:solidFill>
                  <a:schemeClr val="bg1">
                    <a:lumMod val="50000"/>
                  </a:schemeClr>
                </a:solidFill>
                <a:latin typeface="+mn-lt"/>
              </a:rPr>
              <a:t>τα</a:t>
            </a:r>
            <a:r>
              <a:rPr lang="en-US" sz="2000" dirty="0">
                <a:solidFill>
                  <a:schemeClr val="bg1">
                    <a:lumMod val="50000"/>
                  </a:schemeClr>
                </a:solidFill>
                <a:latin typeface="+mn-lt"/>
              </a:rPr>
              <a:t> </a:t>
            </a:r>
            <a:r>
              <a:rPr lang="el-GR" sz="2000" dirty="0">
                <a:solidFill>
                  <a:schemeClr val="bg1">
                    <a:lumMod val="50000"/>
                  </a:schemeClr>
                </a:solidFill>
                <a:latin typeface="+mn-lt"/>
              </a:rPr>
              <a:t>οποία εμπεριέχονται σε αυτό και τα οποία</a:t>
            </a:r>
            <a:r>
              <a:rPr lang="en-US" sz="2000" dirty="0">
                <a:solidFill>
                  <a:schemeClr val="bg1">
                    <a:lumMod val="50000"/>
                  </a:schemeClr>
                </a:solidFill>
                <a:latin typeface="+mn-lt"/>
              </a:rPr>
              <a:t> </a:t>
            </a:r>
            <a:r>
              <a:rPr lang="el-GR" sz="2000" dirty="0">
                <a:solidFill>
                  <a:schemeClr val="bg1">
                    <a:lumMod val="50000"/>
                  </a:schemeClr>
                </a:solidFill>
                <a:latin typeface="+mn-lt"/>
              </a:rPr>
              <a:t>αναφέρονται μαζί με τους όρους χρήσης τους στο «Σημείωμα Χρήσης</a:t>
            </a:r>
            <a:r>
              <a:rPr lang="en-US" sz="2000" dirty="0">
                <a:solidFill>
                  <a:schemeClr val="bg1">
                    <a:lumMod val="50000"/>
                  </a:schemeClr>
                </a:solidFill>
                <a:latin typeface="+mn-lt"/>
              </a:rPr>
              <a:t> </a:t>
            </a:r>
            <a:r>
              <a:rPr lang="el-GR" sz="2000" dirty="0">
                <a:solidFill>
                  <a:schemeClr val="bg1">
                    <a:lumMod val="50000"/>
                  </a:schemeClr>
                </a:solidFill>
                <a:latin typeface="+mn-lt"/>
              </a:rPr>
              <a:t>Έργων</a:t>
            </a:r>
            <a:r>
              <a:rPr lang="en-US" sz="2000" dirty="0">
                <a:solidFill>
                  <a:schemeClr val="bg1">
                    <a:lumMod val="50000"/>
                  </a:schemeClr>
                </a:solidFill>
                <a:latin typeface="+mn-lt"/>
              </a:rPr>
              <a:t> </a:t>
            </a:r>
            <a:r>
              <a:rPr lang="el-GR" sz="2000" dirty="0">
                <a:solidFill>
                  <a:schemeClr val="bg1">
                    <a:lumMod val="50000"/>
                  </a:schemeClr>
                </a:solidFill>
                <a:latin typeface="+mn-lt"/>
              </a:rPr>
              <a:t>Τρίτων». </a:t>
            </a:r>
          </a:p>
        </p:txBody>
      </p:sp>
      <p:sp>
        <p:nvSpPr>
          <p:cNvPr id="47107" name="Rectangle 11"/>
          <p:cNvSpPr>
            <a:spLocks noChangeArrowheads="1"/>
          </p:cNvSpPr>
          <p:nvPr/>
        </p:nvSpPr>
        <p:spPr bwMode="auto">
          <a:xfrm>
            <a:off x="739775" y="5010150"/>
            <a:ext cx="6569075" cy="369888"/>
          </a:xfrm>
          <a:prstGeom prst="rect">
            <a:avLst/>
          </a:prstGeom>
          <a:noFill/>
          <a:ln w="9525">
            <a:noFill/>
            <a:miter lim="800000"/>
            <a:headEnd/>
            <a:tailEnd/>
          </a:ln>
        </p:spPr>
        <p:txBody>
          <a:bodyPr lIns="91436" tIns="45719" rIns="91436" bIns="45719">
            <a:spAutoFit/>
          </a:bodyPr>
          <a:lstStyle/>
          <a:p>
            <a:pPr algn="ctr"/>
            <a:r>
              <a:rPr lang="en-US">
                <a:latin typeface="Calibri" pitchFamily="34" charset="0"/>
                <a:hlinkClick r:id="rId3"/>
              </a:rPr>
              <a:t>http://creativecommons.org/licenses/by-nc-nd/4.0/deed.el</a:t>
            </a:r>
            <a:r>
              <a:rPr lang="el-GR">
                <a:latin typeface="Calibri" pitchFamily="34" charset="0"/>
              </a:rPr>
              <a:t> </a:t>
            </a:r>
          </a:p>
        </p:txBody>
      </p:sp>
      <p:sp>
        <p:nvSpPr>
          <p:cNvPr id="47108" name="Rectangle 2"/>
          <p:cNvSpPr>
            <a:spLocks noChangeArrowheads="1"/>
          </p:cNvSpPr>
          <p:nvPr/>
        </p:nvSpPr>
        <p:spPr bwMode="auto">
          <a:xfrm>
            <a:off x="590550" y="4949825"/>
            <a:ext cx="657225" cy="493713"/>
          </a:xfrm>
          <a:prstGeom prst="rect">
            <a:avLst/>
          </a:prstGeom>
          <a:noFill/>
          <a:ln w="9525">
            <a:noFill/>
            <a:miter lim="800000"/>
            <a:headEnd/>
            <a:tailEnd/>
          </a:ln>
        </p:spPr>
        <p:txBody>
          <a:bodyPr wrap="none" lIns="91436" tIns="45719" rIns="91436" bIns="45719">
            <a:spAutoFit/>
          </a:bodyPr>
          <a:lstStyle/>
          <a:p>
            <a:r>
              <a:rPr lang="el-GR" sz="2600">
                <a:solidFill>
                  <a:srgbClr val="7F7F7F"/>
                </a:solidFill>
                <a:latin typeface="Calibri" pitchFamily="34" charset="0"/>
              </a:rPr>
              <a:t>[1] </a:t>
            </a:r>
            <a:endParaRPr lang="en-US">
              <a:latin typeface="Calibri" pitchFamily="34" charset="0"/>
            </a:endParaRPr>
          </a:p>
        </p:txBody>
      </p:sp>
      <p:sp>
        <p:nvSpPr>
          <p:cNvPr id="4" name="Rectangle 3"/>
          <p:cNvSpPr/>
          <p:nvPr/>
        </p:nvSpPr>
        <p:spPr>
          <a:xfrm>
            <a:off x="434975" y="3865563"/>
            <a:ext cx="8329613" cy="708025"/>
          </a:xfrm>
          <a:prstGeom prst="rect">
            <a:avLst/>
          </a:prstGeom>
        </p:spPr>
        <p:txBody>
          <a:bodyPr lIns="91436" tIns="45719" rIns="91436" bIns="45719">
            <a:spAutoFit/>
          </a:bodyPr>
          <a:lstStyle/>
          <a:p>
            <a:pPr algn="just" fontAlgn="auto">
              <a:spcBef>
                <a:spcPts val="0"/>
              </a:spcBef>
              <a:spcAft>
                <a:spcPts val="0"/>
              </a:spcAft>
              <a:defRPr/>
            </a:pPr>
            <a:r>
              <a:rPr lang="el-GR" sz="2000" dirty="0">
                <a:solidFill>
                  <a:schemeClr val="bg1">
                    <a:lumMod val="50000"/>
                  </a:schemeClr>
                </a:solidFill>
                <a:latin typeface="+mn-lt"/>
              </a:rPr>
              <a:t>Ο δικαιούχος μπορεί να παρέχει στον </a:t>
            </a:r>
            <a:r>
              <a:rPr lang="el-GR" sz="2000" dirty="0" err="1">
                <a:solidFill>
                  <a:schemeClr val="bg1">
                    <a:lumMod val="50000"/>
                  </a:schemeClr>
                </a:solidFill>
                <a:latin typeface="+mn-lt"/>
              </a:rPr>
              <a:t>αδειοδόχο</a:t>
            </a:r>
            <a:r>
              <a:rPr lang="en-US" sz="2000" dirty="0">
                <a:solidFill>
                  <a:schemeClr val="bg1">
                    <a:lumMod val="50000"/>
                  </a:schemeClr>
                </a:solidFill>
                <a:latin typeface="+mn-lt"/>
              </a:rPr>
              <a:t> </a:t>
            </a:r>
            <a:r>
              <a:rPr lang="el-GR" sz="2000" dirty="0">
                <a:solidFill>
                  <a:schemeClr val="bg1">
                    <a:lumMod val="50000"/>
                  </a:schemeClr>
                </a:solidFill>
                <a:latin typeface="+mn-lt"/>
              </a:rPr>
              <a:t>ξεχωριστή άδεια να </a:t>
            </a:r>
            <a:r>
              <a:rPr lang="en-US" sz="2000" dirty="0">
                <a:solidFill>
                  <a:schemeClr val="bg1">
                    <a:lumMod val="50000"/>
                  </a:schemeClr>
                </a:solidFill>
                <a:latin typeface="+mn-lt"/>
              </a:rPr>
              <a:t> </a:t>
            </a:r>
            <a:r>
              <a:rPr lang="el-GR" sz="2000" dirty="0">
                <a:solidFill>
                  <a:schemeClr val="bg1">
                    <a:lumMod val="50000"/>
                  </a:schemeClr>
                </a:solidFill>
                <a:latin typeface="+mn-lt"/>
              </a:rPr>
              <a:t>χρησιμοποιεί το έργο για εμπορική χρήση, εφόσον αυτό του </a:t>
            </a:r>
            <a:r>
              <a:rPr lang="en-US" sz="2000" dirty="0">
                <a:solidFill>
                  <a:schemeClr val="bg1">
                    <a:lumMod val="50000"/>
                  </a:schemeClr>
                </a:solidFill>
                <a:latin typeface="+mn-lt"/>
              </a:rPr>
              <a:t> </a:t>
            </a:r>
            <a:r>
              <a:rPr lang="el-GR" sz="2000" dirty="0">
                <a:solidFill>
                  <a:schemeClr val="bg1">
                    <a:lumMod val="50000"/>
                  </a:schemeClr>
                </a:solidFill>
                <a:latin typeface="+mn-lt"/>
              </a:rPr>
              <a:t>ζητηθεί.</a:t>
            </a:r>
          </a:p>
        </p:txBody>
      </p:sp>
      <p:pic>
        <p:nvPicPr>
          <p:cNvPr id="47110" name="7 - Εικόνα" descr="Λογότυπο για Άδειες χρήσης Creative Commons BY-NC-ND"/>
          <p:cNvPicPr>
            <a:picLocks noChangeAspect="1"/>
          </p:cNvPicPr>
          <p:nvPr/>
        </p:nvPicPr>
        <p:blipFill>
          <a:blip r:embed="rId4" cstate="print"/>
          <a:srcRect/>
          <a:stretch>
            <a:fillRect/>
          </a:stretch>
        </p:blipFill>
        <p:spPr bwMode="auto">
          <a:xfrm>
            <a:off x="3856038" y="3217863"/>
            <a:ext cx="1582737"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ChangeArrowheads="1"/>
          </p:cNvSpPr>
          <p:nvPr/>
        </p:nvSpPr>
        <p:spPr bwMode="auto">
          <a:xfrm>
            <a:off x="1619250" y="1755775"/>
            <a:ext cx="5876925" cy="939800"/>
          </a:xfrm>
          <a:prstGeom prst="rect">
            <a:avLst/>
          </a:prstGeom>
          <a:noFill/>
          <a:ln w="9525">
            <a:noFill/>
            <a:miter lim="800000"/>
            <a:headEnd/>
            <a:tailEnd/>
          </a:ln>
        </p:spPr>
        <p:txBody>
          <a:bodyPr lIns="91436" tIns="45719" rIns="91436" bIns="45719">
            <a:spAutoFit/>
          </a:bodyPr>
          <a:lstStyle/>
          <a:p>
            <a:pPr algn="ctr"/>
            <a:r>
              <a:rPr lang="el-GR" sz="5500" b="1">
                <a:latin typeface="Calibri" pitchFamily="34" charset="0"/>
              </a:rPr>
              <a:t>Τέλος Ενότητας</a:t>
            </a:r>
          </a:p>
        </p:txBody>
      </p:sp>
      <p:sp>
        <p:nvSpPr>
          <p:cNvPr id="49154" name="Rectangle 12"/>
          <p:cNvSpPr>
            <a:spLocks noChangeArrowheads="1"/>
          </p:cNvSpPr>
          <p:nvPr/>
        </p:nvSpPr>
        <p:spPr bwMode="auto">
          <a:xfrm>
            <a:off x="1547813" y="3325813"/>
            <a:ext cx="7156450" cy="984250"/>
          </a:xfrm>
          <a:prstGeom prst="rect">
            <a:avLst/>
          </a:prstGeom>
          <a:noFill/>
          <a:ln w="9525">
            <a:noFill/>
            <a:miter lim="800000"/>
            <a:headEnd/>
            <a:tailEnd/>
          </a:ln>
        </p:spPr>
        <p:txBody>
          <a:bodyPr lIns="91436" tIns="45719" rIns="91436" bIns="45719">
            <a:spAutoFit/>
          </a:bodyPr>
          <a:lstStyle/>
          <a:p>
            <a:pPr algn="r"/>
            <a:r>
              <a:rPr lang="el-GR" sz="2900" b="1">
                <a:latin typeface="Calibri" pitchFamily="34" charset="0"/>
              </a:rPr>
              <a:t>Επεξεργασία: Βαφειάδης Νικόλαος</a:t>
            </a:r>
          </a:p>
          <a:p>
            <a:pPr algn="r"/>
            <a:r>
              <a:rPr lang="el-GR" sz="2900">
                <a:latin typeface="Calibri" pitchFamily="34" charset="0"/>
              </a:rPr>
              <a:t>Πρέβεζα, 2015</a:t>
            </a:r>
          </a:p>
        </p:txBody>
      </p:sp>
      <p:pic>
        <p:nvPicPr>
          <p:cNvPr id="49155" name="Picture 3"/>
          <p:cNvPicPr>
            <a:picLocks noChangeAspect="1" noChangeArrowheads="1"/>
          </p:cNvPicPr>
          <p:nvPr/>
        </p:nvPicPr>
        <p:blipFill>
          <a:blip r:embed="rId3" cstate="print"/>
          <a:srcRect/>
          <a:stretch>
            <a:fillRect/>
          </a:stretch>
        </p:blipFill>
        <p:spPr bwMode="auto">
          <a:xfrm>
            <a:off x="617538" y="4422775"/>
            <a:ext cx="3255962" cy="863600"/>
          </a:xfrm>
          <a:prstGeom prst="rect">
            <a:avLst/>
          </a:prstGeom>
          <a:noFill/>
          <a:ln w="9525">
            <a:noFill/>
            <a:miter lim="800000"/>
            <a:headEnd/>
            <a:tailEnd/>
          </a:ln>
        </p:spPr>
      </p:pic>
      <p:pic>
        <p:nvPicPr>
          <p:cNvPr id="49156" name="7 - Εικόνα" descr="Λογότυπο για Άδειες χρήσης Creative Commons"/>
          <p:cNvPicPr>
            <a:picLocks noChangeAspect="1"/>
          </p:cNvPicPr>
          <p:nvPr/>
        </p:nvPicPr>
        <p:blipFill>
          <a:blip r:embed="rId4" cstate="print"/>
          <a:srcRect/>
          <a:stretch>
            <a:fillRect/>
          </a:stretch>
        </p:blipFill>
        <p:spPr bwMode="auto">
          <a:xfrm>
            <a:off x="7123113" y="4630738"/>
            <a:ext cx="1581150"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51204"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51205"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51206"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F0EFE1D-0E0D-4CDE-B726-36B2031D4045}" type="slidenum">
              <a:rPr lang="el-GR" altLang="el-GR">
                <a:solidFill>
                  <a:schemeClr val="bg1"/>
                </a:solidFill>
              </a:rPr>
              <a:pPr fontAlgn="base">
                <a:spcBef>
                  <a:spcPct val="0"/>
                </a:spcBef>
                <a:spcAft>
                  <a:spcPct val="0"/>
                </a:spcAft>
              </a:pPr>
              <a:t>23</a:t>
            </a:fld>
            <a:endParaRPr lang="el-GR" altLang="el-GR">
              <a:solidFill>
                <a:schemeClr val="bg1"/>
              </a:solidFill>
            </a:endParaRPr>
          </a:p>
        </p:txBody>
      </p:sp>
      <p:pic>
        <p:nvPicPr>
          <p:cNvPr id="51207"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51208" name="Rectangle 14"/>
          <p:cNvSpPr>
            <a:spLocks noChangeArrowheads="1"/>
          </p:cNvSpPr>
          <p:nvPr/>
        </p:nvSpPr>
        <p:spPr bwMode="auto">
          <a:xfrm>
            <a:off x="2317750" y="2411413"/>
            <a:ext cx="4572000" cy="938212"/>
          </a:xfrm>
          <a:prstGeom prst="rect">
            <a:avLst/>
          </a:prstGeom>
          <a:noFill/>
          <a:ln w="9525">
            <a:noFill/>
            <a:miter lim="800000"/>
            <a:headEnd/>
            <a:tailEnd/>
          </a:ln>
        </p:spPr>
        <p:txBody>
          <a:bodyPr lIns="91436" tIns="45719" rIns="91436" bIns="45719">
            <a:spAutoFit/>
          </a:bodyPr>
          <a:lstStyle/>
          <a:p>
            <a:pPr algn="ctr"/>
            <a:r>
              <a:rPr lang="el-GR" sz="5500" b="1">
                <a:latin typeface="Calibri" pitchFamily="34" charset="0"/>
              </a:rPr>
              <a:t>Σημειώματα</a:t>
            </a:r>
          </a:p>
        </p:txBody>
      </p:sp>
      <p:sp>
        <p:nvSpPr>
          <p:cNvPr id="51209" name="Title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53252"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53253"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53254"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9C30EB8-4615-40B6-925E-574A1BF095E1}" type="slidenum">
              <a:rPr lang="el-GR" altLang="el-GR">
                <a:solidFill>
                  <a:schemeClr val="bg1"/>
                </a:solidFill>
              </a:rPr>
              <a:pPr fontAlgn="base">
                <a:spcBef>
                  <a:spcPct val="0"/>
                </a:spcBef>
                <a:spcAft>
                  <a:spcPct val="0"/>
                </a:spcAft>
              </a:pPr>
              <a:t>24</a:t>
            </a:fld>
            <a:endParaRPr lang="el-GR" altLang="el-GR">
              <a:solidFill>
                <a:schemeClr val="bg1"/>
              </a:solidFill>
            </a:endParaRPr>
          </a:p>
        </p:txBody>
      </p:sp>
      <p:pic>
        <p:nvPicPr>
          <p:cNvPr id="53255"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53256" name="Τίτλος 1"/>
          <p:cNvSpPr>
            <a:spLocks noGrp="1"/>
          </p:cNvSpPr>
          <p:nvPr>
            <p:ph type="title"/>
          </p:nvPr>
        </p:nvSpPr>
        <p:spPr>
          <a:xfrm>
            <a:off x="454025" y="0"/>
            <a:ext cx="8061325" cy="1008063"/>
          </a:xfrm>
        </p:spPr>
        <p:txBody>
          <a:bodyPr/>
          <a:lstStyle/>
          <a:p>
            <a:r>
              <a:rPr lang="el-GR" smtClean="0"/>
              <a:t>Διατήρηση Σημειωμάτων</a:t>
            </a:r>
          </a:p>
        </p:txBody>
      </p:sp>
      <p:sp>
        <p:nvSpPr>
          <p:cNvPr id="168" name="Rectangle 167"/>
          <p:cNvSpPr/>
          <p:nvPr/>
        </p:nvSpPr>
        <p:spPr>
          <a:xfrm>
            <a:off x="617538" y="1587500"/>
            <a:ext cx="7766050" cy="4092575"/>
          </a:xfrm>
          <a:prstGeom prst="rect">
            <a:avLst/>
          </a:prstGeom>
        </p:spPr>
        <p:txBody>
          <a:bodyPr lIns="91436" tIns="45719" rIns="91436" bIns="45719">
            <a:spAutoFit/>
          </a:bodyPr>
          <a:lstStyle/>
          <a:p>
            <a:pPr algn="just" fontAlgn="auto">
              <a:spcBef>
                <a:spcPts val="0"/>
              </a:spcBef>
              <a:spcAft>
                <a:spcPts val="0"/>
              </a:spcAft>
              <a:defRPr/>
            </a:pPr>
            <a:r>
              <a:rPr lang="el-GR" sz="2600" dirty="0">
                <a:solidFill>
                  <a:schemeClr val="bg1">
                    <a:lumMod val="50000"/>
                  </a:schemeClr>
                </a:solidFill>
                <a:latin typeface="+mn-lt"/>
              </a:rPr>
              <a:t>Οποιαδήποτε  αναπαραγωγή ή διασκευή του υλικού θα πρέπει  να συμπεριλαμβάνει:</a:t>
            </a:r>
          </a:p>
          <a:p>
            <a:pPr algn="just" fontAlgn="auto">
              <a:spcBef>
                <a:spcPts val="0"/>
              </a:spcBef>
              <a:spcAft>
                <a:spcPts val="0"/>
              </a:spcAft>
              <a:defRPr/>
            </a:pPr>
            <a:endParaRPr lang="el-GR" sz="2600" dirty="0">
              <a:solidFill>
                <a:schemeClr val="bg1">
                  <a:lumMod val="50000"/>
                </a:schemeClr>
              </a:solidFill>
              <a:latin typeface="+mn-lt"/>
            </a:endParaRP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Αναφοράς</a:t>
            </a: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a:t>
            </a:r>
            <a:r>
              <a:rPr lang="el-GR" sz="2600" dirty="0" err="1">
                <a:solidFill>
                  <a:schemeClr val="bg1">
                    <a:lumMod val="50000"/>
                  </a:schemeClr>
                </a:solidFill>
                <a:latin typeface="+mn-lt"/>
              </a:rPr>
              <a:t>Αδειοδότησης</a:t>
            </a:r>
            <a:endParaRPr lang="el-GR" sz="2600" dirty="0">
              <a:solidFill>
                <a:schemeClr val="bg1">
                  <a:lumMod val="50000"/>
                </a:schemeClr>
              </a:solidFill>
              <a:latin typeface="+mn-lt"/>
            </a:endParaRP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τη Δήλωση Διατήρησης Σημειωμάτων</a:t>
            </a: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Χρήσης Έργων Τρίτων (εφόσον υπάρχει) </a:t>
            </a:r>
          </a:p>
          <a:p>
            <a:pPr algn="just" fontAlgn="auto">
              <a:spcBef>
                <a:spcPts val="0"/>
              </a:spcBef>
              <a:spcAft>
                <a:spcPts val="0"/>
              </a:spcAft>
              <a:defRPr/>
            </a:pPr>
            <a:endParaRPr lang="el-GR" sz="2600" dirty="0">
              <a:solidFill>
                <a:schemeClr val="bg1">
                  <a:lumMod val="50000"/>
                </a:schemeClr>
              </a:solidFill>
              <a:latin typeface="+mn-lt"/>
            </a:endParaRPr>
          </a:p>
          <a:p>
            <a:pPr algn="just" fontAlgn="auto">
              <a:spcBef>
                <a:spcPts val="0"/>
              </a:spcBef>
              <a:spcAft>
                <a:spcPts val="0"/>
              </a:spcAft>
              <a:defRPr/>
            </a:pPr>
            <a:r>
              <a:rPr lang="el-GR" sz="2600" dirty="0">
                <a:solidFill>
                  <a:schemeClr val="bg1">
                    <a:lumMod val="50000"/>
                  </a:schemeClr>
                </a:solidFill>
                <a:latin typeface="+mn-lt"/>
              </a:rPr>
              <a:t>μαζί με τους συνοδευόμενους </a:t>
            </a:r>
            <a:r>
              <a:rPr lang="el-GR" sz="2600" dirty="0" err="1">
                <a:solidFill>
                  <a:schemeClr val="bg1">
                    <a:lumMod val="50000"/>
                  </a:schemeClr>
                </a:solidFill>
                <a:latin typeface="+mn-lt"/>
              </a:rPr>
              <a:t>υπερσυνδέσμους</a:t>
            </a:r>
            <a:r>
              <a:rPr lang="el-GR" sz="2600" dirty="0">
                <a:solidFill>
                  <a:schemeClr val="bg1">
                    <a:lumMod val="50000"/>
                  </a:schemeClr>
                </a:solidFill>
                <a:latin typeface="+mn-lt"/>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Τίτλος 6"/>
          <p:cNvSpPr>
            <a:spLocks noGrp="1"/>
          </p:cNvSpPr>
          <p:nvPr>
            <p:ph type="ctrTitle"/>
          </p:nvPr>
        </p:nvSpPr>
        <p:spPr>
          <a:xfrm>
            <a:off x="685800" y="1774825"/>
            <a:ext cx="7772400" cy="1225550"/>
          </a:xfrm>
        </p:spPr>
        <p:txBody>
          <a:bodyPr/>
          <a:lstStyle/>
          <a:p>
            <a:r>
              <a:rPr lang="el-GR" smtClean="0"/>
              <a:t>Τέλος Ενότητας</a:t>
            </a:r>
          </a:p>
        </p:txBody>
      </p:sp>
      <p:sp>
        <p:nvSpPr>
          <p:cNvPr id="55298" name="Υπότιτλος 7"/>
          <p:cNvSpPr>
            <a:spLocks noGrp="1"/>
          </p:cNvSpPr>
          <p:nvPr>
            <p:ph type="subTitle" idx="1"/>
          </p:nvPr>
        </p:nvSpPr>
        <p:spPr>
          <a:xfrm>
            <a:off x="684213" y="3238500"/>
            <a:ext cx="7775575" cy="1460500"/>
          </a:xfrm>
        </p:spPr>
        <p:txBody>
          <a:bodyPr/>
          <a:lstStyle/>
          <a:p>
            <a:endParaRPr lang="el-GR" smtClean="0"/>
          </a:p>
        </p:txBody>
      </p:sp>
      <p:pic>
        <p:nvPicPr>
          <p:cNvPr id="55299" name="7 - Εικόνα" descr="Λογότυπο για Άδειες χρήσης Creative Commons"/>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5530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363" y="4778375"/>
            <a:ext cx="3240087" cy="64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7"/>
          <p:cNvSpPr>
            <a:spLocks noGrp="1"/>
          </p:cNvSpPr>
          <p:nvPr>
            <p:ph type="title"/>
          </p:nvPr>
        </p:nvSpPr>
        <p:spPr/>
        <p:txBody>
          <a:bodyPr/>
          <a:lstStyle/>
          <a:p>
            <a:r>
              <a:rPr lang="el-GR" smtClean="0"/>
              <a:t>Άδειες Χρήσης</a:t>
            </a:r>
          </a:p>
        </p:txBody>
      </p:sp>
      <p:sp>
        <p:nvSpPr>
          <p:cNvPr id="19458" name="Subtitle 8"/>
          <p:cNvSpPr>
            <a:spLocks noGrp="1"/>
          </p:cNvSpPr>
          <p:nvPr>
            <p:ph idx="1"/>
          </p:nvPr>
        </p:nvSpPr>
        <p:spPr/>
        <p:txBody>
          <a:bodyPr/>
          <a:lstStyle/>
          <a:p>
            <a:r>
              <a:rPr lang="el-GR" sz="2800" smtClean="0"/>
              <a:t>Το παρόν εκπαιδευτικό υλικό υπόκειται σε άδειες χρήσης Creative Commons. </a:t>
            </a:r>
          </a:p>
          <a:p>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9459" name="7 - Εικόνα" descr="Λογότυπο για Άδειες χρήσης Creative Commons BY-NC-ND"/>
          <p:cNvPicPr>
            <a:picLocks noChangeAspect="1"/>
          </p:cNvPicPr>
          <p:nvPr/>
        </p:nvPicPr>
        <p:blipFill>
          <a:blip r:embed="rId3" cstate="print"/>
          <a:srcRect/>
          <a:stretch>
            <a:fillRect/>
          </a:stretch>
        </p:blipFill>
        <p:spPr bwMode="auto">
          <a:xfrm>
            <a:off x="3708400" y="4117975"/>
            <a:ext cx="1581150" cy="460375"/>
          </a:xfrm>
          <a:prstGeom prst="rect">
            <a:avLst/>
          </a:prstGeom>
          <a:noFill/>
          <a:ln w="9525">
            <a:noFill/>
            <a:miter lim="800000"/>
            <a:headEnd/>
            <a:tailEnd/>
          </a:ln>
        </p:spPr>
      </p:pic>
      <p:sp>
        <p:nvSpPr>
          <p:cNvPr id="19460" name="Θέση αριθμού διαφάνειας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DF744A-AB72-456B-90D6-844D65B2B7CD}" type="slidenum">
              <a:rPr lang="el-GR"/>
              <a:pPr fontAlgn="base">
                <a:spcBef>
                  <a:spcPct val="0"/>
                </a:spcBef>
                <a:spcAft>
                  <a:spcPct val="0"/>
                </a:spcAft>
              </a:pPr>
              <a:t>3</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l-GR" smtClean="0"/>
              <a:t>Χρηματοδότηση</a:t>
            </a:r>
          </a:p>
        </p:txBody>
      </p:sp>
      <p:sp>
        <p:nvSpPr>
          <p:cNvPr id="21506" name="Content Placeholder 2"/>
          <p:cNvSpPr>
            <a:spLocks noGrp="1"/>
          </p:cNvSpPr>
          <p:nvPr>
            <p:ph idx="1"/>
          </p:nvPr>
        </p:nvSpPr>
        <p:spPr>
          <a:xfrm>
            <a:off x="457200" y="1117600"/>
            <a:ext cx="8229600" cy="3771900"/>
          </a:xfrm>
        </p:spPr>
        <p:txBody>
          <a:bodyPr/>
          <a:lstStyle/>
          <a:p>
            <a:pPr marL="341313" indent="-341313" algn="just"/>
            <a:r>
              <a:rPr lang="el-GR" altLang="el-GR" sz="2000" smtClean="0"/>
              <a:t>Το έργο υλοποιείται στο πλαίσιο του Επιχειρησιακού Προγράμματος «</a:t>
            </a:r>
            <a:r>
              <a:rPr lang="el-GR" altLang="el-GR" sz="2000" b="1" smtClean="0"/>
              <a:t>Εκπαίδευση και Δια Βίου Μάθηση</a:t>
            </a:r>
            <a:r>
              <a:rPr lang="el-GR" altLang="el-GR" sz="2000" smtClean="0"/>
              <a:t>» και συγχρηματοδοτείται από την Ευρωπαϊκή Ένωση (Ευρωπαϊκό Κοινωνικό Ταμείο) και από εθνικούς πόρους.</a:t>
            </a:r>
          </a:p>
          <a:p>
            <a:pPr marL="341313" indent="-341313" algn="just"/>
            <a:r>
              <a:rPr lang="el-GR" altLang="el-GR" sz="2000" smtClean="0"/>
              <a:t>Το έργο «</a:t>
            </a:r>
            <a:r>
              <a:rPr lang="el-GR" altLang="el-GR" sz="2000" b="1" smtClean="0"/>
              <a:t>Ανοικτά Ακαδημαϊκά Μαθήματα στο TEI Ηπείρου</a:t>
            </a:r>
            <a:r>
              <a:rPr lang="el-GR" altLang="el-GR" sz="2000" smtClean="0"/>
              <a:t>» έχει χρηματοδοτήσει μόνο τη αναδιαμόρφωση του εκπαιδευτικού υλικού.</a:t>
            </a:r>
          </a:p>
          <a:p>
            <a:pPr marL="341313" indent="-341313" algn="just"/>
            <a:r>
              <a:rPr lang="el-GR" altLang="el-GR" sz="2000" smtClean="0"/>
              <a:t>Το παρόν εκπαιδευτικό υλικό έχει αναπτυχθεί στα πλαίσια του εκπαιδευτικού έργου του διδάσκοντα.</a:t>
            </a:r>
          </a:p>
        </p:txBody>
      </p:sp>
      <p:pic>
        <p:nvPicPr>
          <p:cNvPr id="21507"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1913" y="4213225"/>
            <a:ext cx="6480175" cy="128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68313" y="481013"/>
            <a:ext cx="8229600" cy="952500"/>
          </a:xfrm>
        </p:spPr>
        <p:txBody>
          <a:bodyPr/>
          <a:lstStyle/>
          <a:p>
            <a:r>
              <a:rPr lang="el-GR" smtClean="0"/>
              <a:t>Σκοποί</a:t>
            </a:r>
          </a:p>
        </p:txBody>
      </p:sp>
      <p:sp>
        <p:nvSpPr>
          <p:cNvPr id="3" name="Content Placeholder 2"/>
          <p:cNvSpPr>
            <a:spLocks noGrp="1"/>
          </p:cNvSpPr>
          <p:nvPr>
            <p:ph idx="1"/>
          </p:nvPr>
        </p:nvSpPr>
        <p:spPr/>
        <p:txBody>
          <a:bodyPr>
            <a:normAutofit/>
          </a:bodyPr>
          <a:lstStyle/>
          <a:p>
            <a:pPr marL="0" indent="0">
              <a:buFont typeface="Arial" charset="0"/>
              <a:buNone/>
            </a:pPr>
            <a:r>
              <a:rPr lang="el-GR" sz="2500" smtClean="0">
                <a:solidFill>
                  <a:srgbClr val="000000"/>
                </a:solidFill>
              </a:rPr>
              <a:t> </a:t>
            </a:r>
            <a:r>
              <a:rPr lang="el-GR" sz="2500" smtClean="0">
                <a:solidFill>
                  <a:srgbClr val="000000"/>
                </a:solidFill>
                <a:latin typeface="Arial" charset="0"/>
              </a:rPr>
              <a:t>Στην ενότητα αυτήν θα παρουσιάσουμε τους κανόνες κατάρτισης των ενοποιημένων οικονομικών καταστάσεων σύμφωνα με τα άρθρα 16 έως 29, τις απαλοιφές, τις μεθόδους επιμέτρησης και τέλος οι κανόνες ενοποίησης σύμφωνα με την έως 31-12-2014 ισχύουσα ελληνική νομοθεσία. </a:t>
            </a:r>
            <a:endParaRPr lang="el-GR" sz="4000" smtClean="0">
              <a:latin typeface="Arial" charset="0"/>
            </a:endParaRPr>
          </a:p>
        </p:txBody>
      </p:sp>
      <p:sp>
        <p:nvSpPr>
          <p:cNvPr id="23555"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7EFF59-5529-4B21-8540-A26DDD367E4A}" type="slidenum">
              <a:rPr lang="el-GR"/>
              <a:pPr fontAlgn="base">
                <a:spcBef>
                  <a:spcPct val="0"/>
                </a:spcBef>
                <a:spcAft>
                  <a:spcPct val="0"/>
                </a:spcAft>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Bef>
                <a:spcPts val="1200"/>
              </a:spcBef>
              <a:spcAft>
                <a:spcPts val="0"/>
              </a:spcAft>
              <a:defRPr/>
            </a:pPr>
            <a:r>
              <a:rPr lang="el-GR" sz="4000" dirty="0" smtClean="0">
                <a:solidFill>
                  <a:prstClr val="black"/>
                </a:solidFill>
                <a:ea typeface="+mn-ea"/>
                <a:cs typeface="+mn-cs"/>
              </a:rPr>
              <a:t/>
            </a:r>
            <a:br>
              <a:rPr lang="el-GR" sz="4000" dirty="0" smtClean="0">
                <a:solidFill>
                  <a:prstClr val="black"/>
                </a:solidFill>
                <a:ea typeface="+mn-ea"/>
                <a:cs typeface="+mn-cs"/>
              </a:rPr>
            </a:br>
            <a:r>
              <a:rPr lang="el-GR" sz="3100" dirty="0" smtClean="0">
                <a:solidFill>
                  <a:prstClr val="black"/>
                </a:solidFill>
                <a:ea typeface="+mn-ea"/>
                <a:cs typeface="+mn-cs"/>
              </a:rPr>
              <a:t>Υποδείγματα </a:t>
            </a:r>
            <a:r>
              <a:rPr lang="el-GR" sz="3100" dirty="0">
                <a:solidFill>
                  <a:prstClr val="black"/>
                </a:solidFill>
                <a:ea typeface="+mn-ea"/>
                <a:cs typeface="+mn-cs"/>
              </a:rPr>
              <a:t>ενοποιημένων χρηματοοικονομικών</a:t>
            </a:r>
            <a:br>
              <a:rPr lang="el-GR" sz="3100" dirty="0">
                <a:solidFill>
                  <a:prstClr val="black"/>
                </a:solidFill>
                <a:ea typeface="+mn-ea"/>
                <a:cs typeface="+mn-cs"/>
              </a:rPr>
            </a:br>
            <a:r>
              <a:rPr lang="el-GR" sz="3100" dirty="0">
                <a:solidFill>
                  <a:prstClr val="black"/>
                </a:solidFill>
                <a:ea typeface="+mn-ea"/>
                <a:cs typeface="+mn-cs"/>
              </a:rPr>
              <a:t>  </a:t>
            </a:r>
            <a:r>
              <a:rPr lang="el-GR" sz="3100" dirty="0" smtClean="0">
                <a:solidFill>
                  <a:prstClr val="black"/>
                </a:solidFill>
                <a:ea typeface="+mn-ea"/>
                <a:cs typeface="+mn-cs"/>
              </a:rPr>
              <a:t>  (σχετ. Παραρτήματα</a:t>
            </a:r>
            <a:r>
              <a:rPr lang="el-GR" sz="3100" dirty="0">
                <a:solidFill>
                  <a:prstClr val="black"/>
                </a:solidFill>
                <a:ea typeface="+mn-ea"/>
                <a:cs typeface="+mn-cs"/>
              </a:rPr>
              <a:t>)</a:t>
            </a:r>
            <a:r>
              <a:rPr lang="el-GR" sz="3100" b="0" dirty="0">
                <a:solidFill>
                  <a:prstClr val="black"/>
                </a:solidFill>
                <a:ea typeface="+mn-ea"/>
                <a:cs typeface="+mn-cs"/>
              </a:rPr>
              <a:t/>
            </a:r>
            <a:br>
              <a:rPr lang="el-GR" sz="3100" b="0" dirty="0">
                <a:solidFill>
                  <a:prstClr val="black"/>
                </a:solidFill>
                <a:ea typeface="+mn-ea"/>
                <a:cs typeface="+mn-cs"/>
              </a:rPr>
            </a:br>
            <a:endParaRPr lang="el-GR" sz="3100" dirty="0"/>
          </a:p>
        </p:txBody>
      </p:sp>
      <p:sp>
        <p:nvSpPr>
          <p:cNvPr id="24578" name="Content Placeholder 2"/>
          <p:cNvSpPr>
            <a:spLocks noGrp="1"/>
          </p:cNvSpPr>
          <p:nvPr>
            <p:ph idx="1"/>
          </p:nvPr>
        </p:nvSpPr>
        <p:spPr>
          <a:xfrm>
            <a:off x="457200" y="1333500"/>
            <a:ext cx="8229600" cy="2820144"/>
          </a:xfrm>
        </p:spPr>
        <p:txBody>
          <a:bodyPr/>
          <a:lstStyle/>
          <a:p>
            <a:pPr marL="0" indent="0">
              <a:buFont typeface="Arial" charset="0"/>
              <a:buNone/>
            </a:pPr>
            <a:r>
              <a:rPr lang="el-GR" dirty="0" smtClean="0">
                <a:ea typeface="Calibri" pitchFamily="34" charset="0"/>
                <a:cs typeface="Times New Roman" pitchFamily="18" charset="0"/>
              </a:rPr>
              <a:t>Οι ενοποιημένες χρηματοοικονομικές καταστάσεις καταρτίζονται, </a:t>
            </a:r>
            <a:r>
              <a:rPr lang="el-GR" b="1" dirty="0" smtClean="0">
                <a:ea typeface="Calibri" pitchFamily="34" charset="0"/>
                <a:cs typeface="Times New Roman" pitchFamily="18" charset="0"/>
              </a:rPr>
              <a:t>σύμφωνα με τα υποδείγματα Β.7 έως και Β.10 </a:t>
            </a:r>
            <a:r>
              <a:rPr lang="el-GR" dirty="0" smtClean="0">
                <a:ea typeface="Calibri" pitchFamily="34" charset="0"/>
                <a:cs typeface="Times New Roman" pitchFamily="18" charset="0"/>
              </a:rPr>
              <a:t>του Παραρτήματος </a:t>
            </a:r>
            <a:r>
              <a:rPr lang="el-GR" b="1" dirty="0" smtClean="0">
                <a:ea typeface="Calibri" pitchFamily="34" charset="0"/>
                <a:cs typeface="Times New Roman" pitchFamily="18" charset="0"/>
              </a:rPr>
              <a:t>Β΄</a:t>
            </a:r>
            <a:r>
              <a:rPr lang="el-GR" dirty="0" smtClean="0">
                <a:ea typeface="Calibri" pitchFamily="34" charset="0"/>
                <a:cs typeface="Times New Roman" pitchFamily="18" charset="0"/>
              </a:rPr>
              <a:t> του νόμου 4308/2014  </a:t>
            </a:r>
          </a:p>
          <a:p>
            <a:pPr marL="0" indent="0">
              <a:buFont typeface="Arial" charset="0"/>
              <a:buNone/>
            </a:pPr>
            <a:r>
              <a:rPr lang="el-GR" dirty="0" smtClean="0">
                <a:ea typeface="Calibri" pitchFamily="34" charset="0"/>
                <a:cs typeface="Times New Roman" pitchFamily="18" charset="0"/>
              </a:rPr>
              <a:t>      </a:t>
            </a:r>
            <a:br>
              <a:rPr lang="el-GR" dirty="0" smtClean="0">
                <a:ea typeface="Calibri" pitchFamily="34" charset="0"/>
                <a:cs typeface="Times New Roman" pitchFamily="18" charset="0"/>
              </a:rPr>
            </a:br>
            <a:r>
              <a:rPr lang="el-GR" dirty="0" smtClean="0">
                <a:ea typeface="Calibri" pitchFamily="34" charset="0"/>
                <a:cs typeface="Times New Roman" pitchFamily="18" charset="0"/>
              </a:rPr>
              <a:t/>
            </a:r>
            <a:br>
              <a:rPr lang="el-GR" dirty="0" smtClean="0">
                <a:ea typeface="Calibri" pitchFamily="34" charset="0"/>
                <a:cs typeface="Times New Roman" pitchFamily="18" charset="0"/>
              </a:rPr>
            </a:br>
            <a:r>
              <a:rPr lang="el-GR" dirty="0" smtClean="0">
                <a:ea typeface="Calibri" pitchFamily="34" charset="0"/>
                <a:cs typeface="Times New Roman" pitchFamily="18" charset="0"/>
              </a:rPr>
              <a:t>﻿</a:t>
            </a:r>
            <a:endParaRPr lang="el-GR" dirty="0" smtClean="0"/>
          </a:p>
        </p:txBody>
      </p:sp>
      <p:sp>
        <p:nvSpPr>
          <p:cNvPr id="24579"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65D41D-1AA3-4A49-BE3E-A09FC8B6AF03}" type="slidenum">
              <a:rPr lang="el-GR"/>
              <a:pPr fontAlgn="base">
                <a:spcBef>
                  <a:spcPct val="0"/>
                </a:spcBef>
                <a:spcAft>
                  <a:spcPct val="0"/>
                </a:spcAft>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684213"/>
          </a:xfrm>
        </p:spPr>
        <p:txBody>
          <a:bodyPr rtlCol="0">
            <a:noAutofit/>
          </a:bodyPr>
          <a:lstStyle/>
          <a:p>
            <a:pPr fontAlgn="auto">
              <a:spcBef>
                <a:spcPts val="1200"/>
              </a:spcBef>
              <a:spcAft>
                <a:spcPts val="0"/>
              </a:spcAft>
              <a:defRPr/>
            </a:pPr>
            <a:r>
              <a:rPr lang="el-GR" sz="3600" dirty="0" smtClean="0">
                <a:ea typeface="Calibri"/>
                <a:cs typeface="Times New Roman"/>
              </a:rPr>
              <a:t/>
            </a:r>
            <a:br>
              <a:rPr lang="el-GR" sz="3600" dirty="0" smtClean="0">
                <a:ea typeface="Calibri"/>
                <a:cs typeface="Times New Roman"/>
              </a:rPr>
            </a:br>
            <a:r>
              <a:rPr lang="el-GR" sz="3200" dirty="0" smtClean="0">
                <a:ea typeface="Calibri"/>
                <a:cs typeface="Times New Roman"/>
              </a:rPr>
              <a:t>Κανόνες </a:t>
            </a:r>
            <a:r>
              <a:rPr lang="el-GR" sz="3200" dirty="0">
                <a:ea typeface="Calibri"/>
                <a:cs typeface="Times New Roman"/>
              </a:rPr>
              <a:t>κατάρτισης </a:t>
            </a:r>
            <a:r>
              <a:rPr lang="el-GR" sz="3200" dirty="0" smtClean="0">
                <a:ea typeface="Calibri"/>
                <a:cs typeface="Times New Roman"/>
              </a:rPr>
              <a:t> ΕΟΚ – Εισαγωγικά </a:t>
            </a:r>
            <a:r>
              <a:rPr lang="el-GR" sz="3600" dirty="0" smtClean="0">
                <a:ea typeface="Calibri"/>
                <a:cs typeface="Times New Roman"/>
              </a:rPr>
              <a:t/>
            </a:r>
            <a:br>
              <a:rPr lang="el-GR" sz="3600" dirty="0" smtClean="0">
                <a:ea typeface="Calibri"/>
                <a:cs typeface="Times New Roman"/>
              </a:rPr>
            </a:br>
            <a:r>
              <a:rPr lang="el-GR" sz="1800" dirty="0" smtClean="0">
                <a:ea typeface="Calibri"/>
                <a:cs typeface="Times New Roman"/>
              </a:rPr>
              <a:t>( </a:t>
            </a:r>
            <a:r>
              <a:rPr lang="el-GR" sz="1800" dirty="0">
                <a:solidFill>
                  <a:prstClr val="black"/>
                </a:solidFill>
                <a:ea typeface="+mn-ea"/>
                <a:cs typeface="+mn-cs"/>
              </a:rPr>
              <a:t>Άρθρο 34. </a:t>
            </a:r>
            <a:r>
              <a:rPr lang="el-GR" sz="1800" dirty="0" smtClean="0">
                <a:solidFill>
                  <a:prstClr val="black"/>
                </a:solidFill>
                <a:ea typeface="+mn-ea"/>
                <a:cs typeface="+mn-cs"/>
              </a:rPr>
              <a:t>)</a:t>
            </a:r>
            <a:r>
              <a:rPr lang="el-GR" sz="1800" dirty="0">
                <a:solidFill>
                  <a:prstClr val="black"/>
                </a:solidFill>
                <a:ea typeface="+mn-ea"/>
                <a:cs typeface="+mn-cs"/>
              </a:rPr>
              <a:t/>
            </a:r>
            <a:br>
              <a:rPr lang="el-GR" sz="1800" dirty="0">
                <a:solidFill>
                  <a:prstClr val="black"/>
                </a:solidFill>
                <a:ea typeface="+mn-ea"/>
                <a:cs typeface="+mn-cs"/>
              </a:rPr>
            </a:br>
            <a:endParaRPr lang="en-US" sz="1800" dirty="0"/>
          </a:p>
        </p:txBody>
      </p:sp>
      <p:sp>
        <p:nvSpPr>
          <p:cNvPr id="3" name="2 - Θέση περιεχομένου"/>
          <p:cNvSpPr>
            <a:spLocks noGrp="1"/>
          </p:cNvSpPr>
          <p:nvPr>
            <p:ph idx="1"/>
          </p:nvPr>
        </p:nvSpPr>
        <p:spPr>
          <a:xfrm>
            <a:off x="457200" y="1128713"/>
            <a:ext cx="8229600" cy="3976687"/>
          </a:xfrm>
        </p:spPr>
        <p:txBody>
          <a:bodyPr rtlCol="0">
            <a:normAutofit fontScale="85000" lnSpcReduction="20000"/>
          </a:bodyPr>
          <a:lstStyle/>
          <a:p>
            <a:pPr algn="just" fontAlgn="auto">
              <a:spcAft>
                <a:spcPts val="0"/>
              </a:spcAft>
              <a:buFont typeface="Arial" pitchFamily="34" charset="0"/>
              <a:buNone/>
              <a:defRPr/>
            </a:pPr>
            <a:r>
              <a:rPr lang="el-GR" dirty="0" smtClean="0"/>
              <a:t>2. Τα άρθρα 16 έως 29 του παρόντος νόμου εφαρμόζονται αναφορικά με τις ενοποιημένες χρηματοοικονομικές καταστάσεις, λαμβάνοντας υπόψη τις ουσιώδεις προσαρμογές που προκύπτουν από τα ιδιαίτερα χαρακτηριστικά των ενοποιημένων χρηματοοικονομικών καταστάσεων σε σύγκριση με τις ετήσιες χρηματοοικονομικές καταστάσεις. </a:t>
            </a:r>
            <a:endParaRPr lang="en-US" dirty="0" smtClean="0"/>
          </a:p>
          <a:p>
            <a:pPr algn="just" fontAlgn="auto">
              <a:spcAft>
                <a:spcPts val="0"/>
              </a:spcAft>
              <a:buFont typeface="Arial" pitchFamily="34" charset="0"/>
              <a:buNone/>
              <a:defRPr/>
            </a:pPr>
            <a:r>
              <a:rPr lang="el-GR" dirty="0" smtClean="0"/>
              <a:t>3. Τα περιουσιακά στοιχεία και οι υποχρεώσεις των οντοτήτων που περιλαμβάνονται στην ενοποίηση ενσωματώνονται στο σύνολό τους στον ενοποιημένο ισολογισμό. </a:t>
            </a:r>
            <a:endParaRPr lang="en-US" dirty="0" smtClean="0"/>
          </a:p>
          <a:p>
            <a:pPr fontAlgn="auto">
              <a:spcAft>
                <a:spcPts val="0"/>
              </a:spcAft>
              <a:buFont typeface="Arial" pitchFamily="34" charset="0"/>
              <a:buNone/>
              <a:defRPr/>
            </a:pPr>
            <a:endParaRPr lang="en-US" dirty="0"/>
          </a:p>
        </p:txBody>
      </p:sp>
      <p:sp>
        <p:nvSpPr>
          <p:cNvPr id="25603"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7DF0E8-1F44-44BE-8690-60FC119B048D}" type="slidenum">
              <a:rPr lang="el-GR"/>
              <a:pPr fontAlgn="base">
                <a:spcBef>
                  <a:spcPct val="0"/>
                </a:spcBef>
                <a:spcAft>
                  <a:spcPct val="0"/>
                </a:spcAft>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757238"/>
          </a:xfrm>
        </p:spPr>
        <p:txBody>
          <a:bodyPr rtlCol="0">
            <a:noAutofit/>
          </a:bodyPr>
          <a:lstStyle/>
          <a:p>
            <a:pPr fontAlgn="auto">
              <a:spcAft>
                <a:spcPts val="0"/>
              </a:spcAft>
              <a:defRPr/>
            </a:pPr>
            <a:r>
              <a:rPr lang="el-GR" sz="3200" dirty="0">
                <a:ea typeface="+mn-ea"/>
                <a:cs typeface="+mn-cs"/>
              </a:rPr>
              <a:t>Κανόνες </a:t>
            </a:r>
            <a:r>
              <a:rPr lang="el-GR" sz="3200" dirty="0" smtClean="0">
                <a:ea typeface="+mn-ea"/>
                <a:cs typeface="+mn-cs"/>
              </a:rPr>
              <a:t>κατάρτισης Ε.Ο.Κ. </a:t>
            </a:r>
            <a:r>
              <a:rPr lang="el-GR" sz="1800" dirty="0">
                <a:ea typeface="Calibri"/>
                <a:cs typeface="Times New Roman"/>
              </a:rPr>
              <a:t>( </a:t>
            </a:r>
            <a:r>
              <a:rPr lang="el-GR" sz="1800" dirty="0"/>
              <a:t>Άρθρο 34. </a:t>
            </a:r>
            <a:r>
              <a:rPr lang="el-GR" sz="1800" dirty="0" smtClean="0"/>
              <a:t>)</a:t>
            </a:r>
            <a:r>
              <a:rPr lang="el-GR" sz="3200" dirty="0" smtClean="0">
                <a:ea typeface="+mn-ea"/>
                <a:cs typeface="+mn-cs"/>
              </a:rPr>
              <a:t> </a:t>
            </a:r>
            <a:br>
              <a:rPr lang="el-GR" sz="3200" dirty="0" smtClean="0">
                <a:ea typeface="+mn-ea"/>
                <a:cs typeface="+mn-cs"/>
              </a:rPr>
            </a:br>
            <a:r>
              <a:rPr lang="el-GR" sz="3200" dirty="0" smtClean="0">
                <a:ea typeface="+mn-ea"/>
                <a:cs typeface="+mn-cs"/>
              </a:rPr>
              <a:t>Διαφορές Ενοποίησης </a:t>
            </a:r>
            <a:r>
              <a:rPr lang="el-GR" sz="1800" dirty="0" smtClean="0">
                <a:ea typeface="+mn-ea"/>
                <a:cs typeface="+mn-cs"/>
              </a:rPr>
              <a:t>1/2</a:t>
            </a:r>
            <a:endParaRPr lang="en-US" sz="1800" dirty="0"/>
          </a:p>
        </p:txBody>
      </p:sp>
      <p:sp>
        <p:nvSpPr>
          <p:cNvPr id="3" name="2 - Θέση περιεχομένου"/>
          <p:cNvSpPr>
            <a:spLocks noGrp="1"/>
          </p:cNvSpPr>
          <p:nvPr>
            <p:ph idx="1"/>
          </p:nvPr>
        </p:nvSpPr>
        <p:spPr>
          <a:xfrm>
            <a:off x="457200" y="1057275"/>
            <a:ext cx="8229600" cy="4048125"/>
          </a:xfrm>
        </p:spPr>
        <p:txBody>
          <a:bodyPr rtlCol="0">
            <a:normAutofit fontScale="62500" lnSpcReduction="20000"/>
          </a:bodyPr>
          <a:lstStyle/>
          <a:p>
            <a:pPr algn="just" fontAlgn="auto">
              <a:spcAft>
                <a:spcPts val="0"/>
              </a:spcAft>
              <a:buFont typeface="Arial" pitchFamily="34" charset="0"/>
              <a:buNone/>
              <a:defRPr/>
            </a:pPr>
            <a:r>
              <a:rPr lang="el-GR" dirty="0" smtClean="0"/>
              <a:t>4. </a:t>
            </a:r>
            <a:r>
              <a:rPr lang="el-GR" b="1" dirty="0" smtClean="0"/>
              <a:t>Οι λογιστικές αξίες των μετοχών στο κεφάλαιο </a:t>
            </a:r>
            <a:r>
              <a:rPr lang="el-GR" dirty="0" smtClean="0"/>
              <a:t>των οντοτήτων που περιλαμβάνονται στην ενοποίηση </a:t>
            </a:r>
            <a:r>
              <a:rPr lang="el-GR" b="1" dirty="0" smtClean="0"/>
              <a:t>συμψηφίζονται </a:t>
            </a:r>
            <a:r>
              <a:rPr lang="el-GR" dirty="0" smtClean="0"/>
              <a:t>έναντι της αναλογίας που αντιπροσωπεύουν </a:t>
            </a:r>
            <a:r>
              <a:rPr lang="el-GR" b="1" dirty="0" smtClean="0"/>
              <a:t>στην καθαρή θέση </a:t>
            </a:r>
            <a:r>
              <a:rPr lang="el-GR" dirty="0" smtClean="0"/>
              <a:t>εκείνων των οντοτήτων, ως εξής:</a:t>
            </a:r>
            <a:endParaRPr lang="en-US" dirty="0" smtClean="0"/>
          </a:p>
          <a:p>
            <a:pPr algn="just" fontAlgn="auto">
              <a:spcAft>
                <a:spcPts val="0"/>
              </a:spcAft>
              <a:buFont typeface="Arial" pitchFamily="34" charset="0"/>
              <a:buNone/>
              <a:defRPr/>
            </a:pPr>
            <a:r>
              <a:rPr lang="el-GR" dirty="0" smtClean="0"/>
              <a:t>α)  Ο </a:t>
            </a:r>
            <a:r>
              <a:rPr lang="el-GR" b="1" dirty="0" smtClean="0"/>
              <a:t>συμψηφισμός γίνεται </a:t>
            </a:r>
            <a:r>
              <a:rPr lang="el-GR" dirty="0" smtClean="0"/>
              <a:t>με βάση τις </a:t>
            </a:r>
            <a:r>
              <a:rPr lang="el-GR" b="1" dirty="0" smtClean="0"/>
              <a:t>λογιστικές αξίες </a:t>
            </a:r>
            <a:r>
              <a:rPr lang="el-GR" dirty="0" smtClean="0"/>
              <a:t>που υπάρχουν κατά την ημερομηνία που εκείνες οι οντότητες περιελήφθησαν στην </a:t>
            </a:r>
            <a:r>
              <a:rPr lang="el-GR" b="1" dirty="0" smtClean="0"/>
              <a:t>ενοποίηση για πρώτη φορά</a:t>
            </a:r>
            <a:r>
              <a:rPr lang="el-GR" dirty="0" smtClean="0"/>
              <a:t>. </a:t>
            </a:r>
            <a:r>
              <a:rPr lang="el-GR" dirty="0"/>
              <a:t> </a:t>
            </a:r>
            <a:r>
              <a:rPr lang="el-GR" dirty="0" smtClean="0"/>
              <a:t>(</a:t>
            </a:r>
            <a:r>
              <a:rPr lang="el-GR" b="1" dirty="0" smtClean="0"/>
              <a:t>Εκτός </a:t>
            </a:r>
            <a:r>
              <a:rPr lang="el-GR" b="1" dirty="0"/>
              <a:t>της περίπτωσης </a:t>
            </a:r>
            <a:r>
              <a:rPr lang="el-GR" dirty="0"/>
              <a:t>μετοχών στο κεφάλαιο της μητρικής οντότητας που </a:t>
            </a:r>
            <a:r>
              <a:rPr lang="el-GR" b="1" dirty="0"/>
              <a:t>κατέχονται είτε από την ίδια </a:t>
            </a:r>
            <a:r>
              <a:rPr lang="el-GR" dirty="0"/>
              <a:t>την οντότητα είτε από άλλη οντότητα που περιλαμβάνεται στην ενοποίηση, οι οποίες αντιμετωπίζονται ως ίδιες μετοχές </a:t>
            </a:r>
            <a:r>
              <a:rPr lang="el-GR" dirty="0" smtClean="0"/>
              <a:t>)</a:t>
            </a:r>
            <a:endParaRPr lang="el-GR" b="1" dirty="0"/>
          </a:p>
          <a:p>
            <a:pPr algn="just" fontAlgn="auto">
              <a:spcAft>
                <a:spcPts val="0"/>
              </a:spcAft>
              <a:buFont typeface="Arial" pitchFamily="34" charset="0"/>
              <a:buNone/>
              <a:defRPr/>
            </a:pPr>
            <a:r>
              <a:rPr lang="el-GR" b="1" dirty="0" smtClean="0"/>
              <a:t>Οι διαφορές που προκύπτουν </a:t>
            </a:r>
            <a:r>
              <a:rPr lang="el-GR" dirty="0" smtClean="0"/>
              <a:t>από τον συμψηφισμό κατανέμονται, στο βαθμό που είναι δυνατόν, </a:t>
            </a:r>
            <a:r>
              <a:rPr lang="el-GR" b="1" dirty="0" smtClean="0"/>
              <a:t>σε εκείνα τα στοιχεία του ενοποιημένου ισολογισμού,</a:t>
            </a:r>
            <a:r>
              <a:rPr lang="el-GR" dirty="0" smtClean="0"/>
              <a:t> των οποίων </a:t>
            </a:r>
            <a:r>
              <a:rPr lang="el-GR" b="1" dirty="0" smtClean="0"/>
              <a:t>οι εύλογες αξίες είναι μεγαλύτερες ή μικρότερες από τις λογιστικές αξίες τους.</a:t>
            </a:r>
            <a:endParaRPr lang="en-US" b="1" dirty="0" smtClean="0"/>
          </a:p>
          <a:p>
            <a:pPr fontAlgn="auto">
              <a:spcAft>
                <a:spcPts val="0"/>
              </a:spcAft>
              <a:buFont typeface="Arial" pitchFamily="34" charset="0"/>
              <a:buNone/>
              <a:defRPr/>
            </a:pPr>
            <a:endParaRPr lang="en-US" dirty="0"/>
          </a:p>
        </p:txBody>
      </p:sp>
      <p:sp>
        <p:nvSpPr>
          <p:cNvPr id="26627"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57DD93-B2FE-432F-A287-4F1777352AAE}" type="slidenum">
              <a:rPr lang="el-GR"/>
              <a:pPr fontAlgn="base">
                <a:spcBef>
                  <a:spcPct val="0"/>
                </a:spcBef>
                <a:spcAft>
                  <a:spcPct val="0"/>
                </a:spcAft>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757238"/>
          </a:xfrm>
        </p:spPr>
        <p:txBody>
          <a:bodyPr rtlCol="0">
            <a:normAutofit fontScale="90000"/>
          </a:bodyPr>
          <a:lstStyle/>
          <a:p>
            <a:pPr fontAlgn="auto">
              <a:spcAft>
                <a:spcPts val="0"/>
              </a:spcAft>
              <a:defRPr/>
            </a:pPr>
            <a:r>
              <a:rPr lang="el-GR" sz="2800" dirty="0"/>
              <a:t>Κανόνες κατάρτισης Ε.Ο.Κ</a:t>
            </a:r>
            <a:r>
              <a:rPr lang="el-GR" sz="2800" dirty="0" smtClean="0"/>
              <a:t>. </a:t>
            </a:r>
            <a:r>
              <a:rPr lang="el-GR" sz="1800" dirty="0">
                <a:ea typeface="Calibri"/>
                <a:cs typeface="Times New Roman"/>
              </a:rPr>
              <a:t>( </a:t>
            </a:r>
            <a:r>
              <a:rPr lang="el-GR" sz="1800" dirty="0"/>
              <a:t>Άρθρο 34. )</a:t>
            </a:r>
            <a:r>
              <a:rPr lang="el-GR" sz="2800" dirty="0" smtClean="0"/>
              <a:t> </a:t>
            </a:r>
            <a:br>
              <a:rPr lang="el-GR" sz="2800" dirty="0" smtClean="0"/>
            </a:br>
            <a:r>
              <a:rPr lang="el-GR" sz="2800" dirty="0" smtClean="0"/>
              <a:t> </a:t>
            </a:r>
            <a:r>
              <a:rPr lang="el-GR" sz="2800" dirty="0"/>
              <a:t>Διαφορές Ενοποίησης </a:t>
            </a:r>
            <a:r>
              <a:rPr lang="el-GR" sz="2000" dirty="0" smtClean="0"/>
              <a:t>2/2</a:t>
            </a:r>
            <a:endParaRPr lang="en-US" sz="2000" dirty="0"/>
          </a:p>
        </p:txBody>
      </p:sp>
      <p:sp>
        <p:nvSpPr>
          <p:cNvPr id="3" name="2 - Θέση περιεχομένου"/>
          <p:cNvSpPr>
            <a:spLocks noGrp="1"/>
          </p:cNvSpPr>
          <p:nvPr>
            <p:ph idx="1"/>
          </p:nvPr>
        </p:nvSpPr>
        <p:spPr>
          <a:xfrm>
            <a:off x="457200" y="1128713"/>
            <a:ext cx="8229600" cy="4681537"/>
          </a:xfrm>
        </p:spPr>
        <p:txBody>
          <a:bodyPr rtlCol="0">
            <a:normAutofit fontScale="70000" lnSpcReduction="20000"/>
          </a:bodyPr>
          <a:lstStyle/>
          <a:p>
            <a:pPr fontAlgn="auto">
              <a:spcAft>
                <a:spcPts val="0"/>
              </a:spcAft>
              <a:buFont typeface="Arial" pitchFamily="34" charset="0"/>
              <a:buNone/>
              <a:defRPr/>
            </a:pPr>
            <a:r>
              <a:rPr lang="el-GR" dirty="0" smtClean="0"/>
              <a:t>β) </a:t>
            </a:r>
            <a:r>
              <a:rPr lang="el-GR" b="1" dirty="0" smtClean="0"/>
              <a:t>Η διαφορά </a:t>
            </a:r>
            <a:r>
              <a:rPr lang="el-GR" dirty="0" smtClean="0"/>
              <a:t>που απομένει μετά την εφαρμογή της περίπτωσης (α) αφορά </a:t>
            </a:r>
            <a:r>
              <a:rPr lang="el-GR" b="1" dirty="0" smtClean="0"/>
              <a:t>υπεραξία</a:t>
            </a:r>
            <a:r>
              <a:rPr lang="el-GR" dirty="0" smtClean="0"/>
              <a:t> και αντιμετωπίζεται λογιστικά ως εξής:</a:t>
            </a:r>
            <a:endParaRPr lang="en-US" dirty="0" smtClean="0"/>
          </a:p>
          <a:p>
            <a:pPr fontAlgn="auto">
              <a:spcAft>
                <a:spcPts val="0"/>
              </a:spcAft>
              <a:buFont typeface="Arial" pitchFamily="34" charset="0"/>
              <a:buNone/>
              <a:defRPr/>
            </a:pPr>
            <a:r>
              <a:rPr lang="el-GR" dirty="0" smtClean="0"/>
              <a:t>β1) </a:t>
            </a:r>
            <a:r>
              <a:rPr lang="el-GR" b="1" dirty="0" smtClean="0"/>
              <a:t>Η θετική διαφορά </a:t>
            </a:r>
            <a:r>
              <a:rPr lang="el-GR" dirty="0" smtClean="0"/>
              <a:t>εμφανίζεται στον ενοποιημένο ισολογισμό ως περιουσιακό στοιχείο με τον τίτλο </a:t>
            </a:r>
            <a:r>
              <a:rPr lang="el-GR" b="1" dirty="0" smtClean="0"/>
              <a:t>«Yπεραξία» </a:t>
            </a:r>
            <a:r>
              <a:rPr lang="el-GR" dirty="0" smtClean="0"/>
              <a:t>και αντιμετωπίζεται, κατά περίπτωση, βάσει των παραγράφων 3(α)(6) ή 3(α)(7) του άρθρου 18.</a:t>
            </a:r>
          </a:p>
          <a:p>
            <a:pPr fontAlgn="auto">
              <a:spcAft>
                <a:spcPts val="0"/>
              </a:spcAft>
              <a:buFont typeface="Arial" pitchFamily="34" charset="0"/>
              <a:buNone/>
              <a:defRPr/>
            </a:pPr>
            <a:r>
              <a:rPr lang="el-GR" sz="2600" dirty="0" smtClean="0"/>
              <a:t>      «18.3(α.6</a:t>
            </a:r>
            <a:r>
              <a:rPr lang="el-GR" sz="2600" dirty="0"/>
              <a:t>) Η υπεραξία και τα άυλα περιουσιακά στοιχεία με απεριόριστη ζωή δεν υπόκεινται σε απόσβεση. Στην περίπτωση αυτή τα εν λόγω στοιχεία υπόκεινται σε ετήσιο έλεγχο απομείωσης της αξίας τους.  </a:t>
            </a:r>
            <a:r>
              <a:rPr lang="el-GR" sz="2600" dirty="0" smtClean="0"/>
              <a:t>18.3 (α.7</a:t>
            </a:r>
            <a:r>
              <a:rPr lang="el-GR" sz="2600" dirty="0"/>
              <a:t>) Η υπεραξία, οι δαπάνες ανάπτυξης και τα άυλα περιουσιακά στοιχεία με ωφέλιμη ζωή που δεν μπορεί να προσδιοριστεί αξιόπιστα υπόκεινται σε απόσβεση, με περίοδο απόσβεσης τα δέκα (10) έτη</a:t>
            </a:r>
            <a:r>
              <a:rPr lang="el-GR" sz="2600" dirty="0" smtClean="0"/>
              <a:t>.» </a:t>
            </a:r>
            <a:r>
              <a:rPr lang="el-GR" sz="2600" dirty="0"/>
              <a:t> </a:t>
            </a:r>
            <a:endParaRPr lang="en-US" sz="2600" dirty="0" smtClean="0"/>
          </a:p>
          <a:p>
            <a:pPr fontAlgn="auto">
              <a:spcAft>
                <a:spcPts val="0"/>
              </a:spcAft>
              <a:buFont typeface="Arial" pitchFamily="34" charset="0"/>
              <a:buNone/>
              <a:defRPr/>
            </a:pPr>
            <a:r>
              <a:rPr lang="el-GR" dirty="0" smtClean="0"/>
              <a:t>β2) </a:t>
            </a:r>
            <a:r>
              <a:rPr lang="el-GR" b="1" dirty="0" smtClean="0"/>
              <a:t>Η αρνητική διαφορά </a:t>
            </a:r>
            <a:r>
              <a:rPr lang="el-GR" dirty="0" smtClean="0"/>
              <a:t>υποδηλώνει αγορά σε </a:t>
            </a:r>
            <a:r>
              <a:rPr lang="el-GR" b="1" dirty="0" smtClean="0"/>
              <a:t>τιμή ευκαιρίας </a:t>
            </a:r>
            <a:r>
              <a:rPr lang="el-GR" dirty="0" smtClean="0"/>
              <a:t>και </a:t>
            </a:r>
            <a:r>
              <a:rPr lang="el-GR" b="1" dirty="0" smtClean="0"/>
              <a:t>μεταφέρεται άμεσα στα αποτελέσματα </a:t>
            </a:r>
            <a:r>
              <a:rPr lang="el-GR" dirty="0" smtClean="0"/>
              <a:t>των ενοποιημένων χρηματοοικονομικών καταστάσεων </a:t>
            </a:r>
            <a:r>
              <a:rPr lang="el-GR" b="1" dirty="0" smtClean="0"/>
              <a:t>ως κέρδος.</a:t>
            </a:r>
            <a:endParaRPr lang="en-US" b="1" dirty="0" smtClean="0"/>
          </a:p>
          <a:p>
            <a:pPr fontAlgn="auto">
              <a:spcAft>
                <a:spcPts val="0"/>
              </a:spcAft>
              <a:buFont typeface="Arial" pitchFamily="34" charset="0"/>
              <a:buNone/>
              <a:defRPr/>
            </a:pPr>
            <a:endParaRPr lang="en-US" dirty="0"/>
          </a:p>
        </p:txBody>
      </p:sp>
      <p:sp>
        <p:nvSpPr>
          <p:cNvPr id="27651"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C07AAF-5475-4D38-B338-52AC3AC1C170}" type="slidenum">
              <a:rPr lang="el-GR"/>
              <a:pPr fontAlgn="base">
                <a:spcBef>
                  <a:spcPct val="0"/>
                </a:spcBef>
                <a:spcAft>
                  <a:spcPct val="0"/>
                </a:spcAft>
              </a:pPr>
              <a:t>9</a:t>
            </a:fld>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1819</TotalTime>
  <Words>1499</Words>
  <Application>Microsoft Office PowerPoint</Application>
  <PresentationFormat>Προβολή στην οθόνη (16:10)</PresentationFormat>
  <Paragraphs>128</Paragraphs>
  <Slides>25</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 Ενοποιημένες Χρηματοοικονομικές Καταστάσεις </vt:lpstr>
      <vt:lpstr>Διαφάνεια 2</vt:lpstr>
      <vt:lpstr>Άδειες Χρήσης</vt:lpstr>
      <vt:lpstr>Χρηματοδότηση</vt:lpstr>
      <vt:lpstr>Σκοποί</vt:lpstr>
      <vt:lpstr> Υποδείγματα ενοποιημένων χρηματοοικονομικών     (σχετ. Παραρτήματα) </vt:lpstr>
      <vt:lpstr> Κανόνες κατάρτισης  ΕΟΚ – Εισαγωγικά  ( Άρθρο 34. ) </vt:lpstr>
      <vt:lpstr>Κανόνες κατάρτισης Ε.Ο.Κ. ( Άρθρο 34. )  Διαφορές Ενοποίησης 1/2</vt:lpstr>
      <vt:lpstr>Κανόνες κατάρτισης Ε.Ο.Κ. ( Άρθρο 34. )   Διαφορές Ενοποίησης 2/2</vt:lpstr>
      <vt:lpstr>Κανόνες κατάρτισης Ε.Ο.Κ. ( Άρθρο 34. )   Δικαιώματα Μειοψηφίας</vt:lpstr>
      <vt:lpstr>Κανόνες κατάρτισης Ε.Ο.Κ. ( Άρθρο 34.)  Δικαιώματα Μειοψηφίας</vt:lpstr>
      <vt:lpstr> Κανόνες κατάρτισης Ε.Ο.Κ. ( Άρθρο 34. )  Απαλειφές (αντιλογισμοί)  </vt:lpstr>
      <vt:lpstr>Κανόνες κατάρτισης Ε.Ο.Κ. ( Άρθρο 34. ) Ημερομηνίες- Μέθοδοι Επιμέτρησης</vt:lpstr>
      <vt:lpstr>Κανόνες κατάρτισης Ε.Ο.Κ. Μέθοδοι Επιμέτρησης</vt:lpstr>
      <vt:lpstr>Κανόνες κατάρτισης Ε.Ο.Κ. ( Άρθρο 34. ) Μέθοδοι Επιμέτρησης</vt:lpstr>
      <vt:lpstr>Κανόνες κατάρτισης Ε.Ο.Κ. ( Άρθρο 34. ) Μέθοδοι Επιμέτρησης- Ξένο Νόμισμα </vt:lpstr>
      <vt:lpstr>Κανόνες κατάρτισης Ε.Ο.Κ. ( Άρθρο 34. ) Μέθοδοι Επιμέτρησης- Ξένο Νόμισμα </vt:lpstr>
      <vt:lpstr>Κανόνες κατάρτισης Ε.Ο.Κ. ( Άρθρο 34. ) Μέθοδοι Επιμέτρησης</vt:lpstr>
      <vt:lpstr>Βιβλιογραφία</vt:lpstr>
      <vt:lpstr>Σημείωμα Αναφοράς</vt:lpstr>
      <vt:lpstr>Σημείωμα Αδειοδότησης</vt:lpstr>
      <vt:lpstr>Διαφάνεια 22</vt:lpstr>
      <vt:lpstr>Διαφάνεια 23</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310</cp:revision>
  <dcterms:created xsi:type="dcterms:W3CDTF">2012-09-06T09:03:05Z</dcterms:created>
  <dcterms:modified xsi:type="dcterms:W3CDTF">2016-01-31T12:51:17Z</dcterms:modified>
</cp:coreProperties>
</file>