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289" r:id="rId3"/>
    <p:sldId id="257" r:id="rId4"/>
    <p:sldId id="259" r:id="rId5"/>
    <p:sldId id="261" r:id="rId6"/>
    <p:sldId id="296" r:id="rId7"/>
    <p:sldId id="297" r:id="rId8"/>
    <p:sldId id="298" r:id="rId9"/>
    <p:sldId id="299" r:id="rId10"/>
    <p:sldId id="300" r:id="rId11"/>
    <p:sldId id="301" r:id="rId12"/>
    <p:sldId id="302" r:id="rId13"/>
    <p:sldId id="303" r:id="rId14"/>
    <p:sldId id="304" r:id="rId15"/>
    <p:sldId id="305" r:id="rId16"/>
    <p:sldId id="306" r:id="rId17"/>
    <p:sldId id="307" r:id="rId18"/>
    <p:sldId id="295" r:id="rId19"/>
    <p:sldId id="308" r:id="rId20"/>
    <p:sldId id="292" r:id="rId21"/>
    <p:sldId id="293" r:id="rId22"/>
    <p:sldId id="280" r:id="rId23"/>
  </p:sldIdLst>
  <p:sldSz cx="9144000" cy="5715000" type="screen16x10"/>
  <p:notesSz cx="6858000" cy="9144000"/>
  <p:custDataLst>
    <p:tags r:id="rId26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>
        <p:scale>
          <a:sx n="80" d="100"/>
          <a:sy n="80" d="100"/>
        </p:scale>
        <p:origin x="-2664" y="-1164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27/10/2015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27/10/2015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-57951"/>
            <a:ext cx="9113344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Γεωργική Χημεία - </a:t>
            </a:r>
            <a:r>
              <a:rPr lang="el-GR" sz="900" dirty="0" smtClean="0">
                <a:solidFill>
                  <a:schemeClr val="bg1"/>
                </a:solidFill>
              </a:rPr>
              <a:t>Ώσμωση, ενεργητική και παθητική απορρόφηση ιόντων, Τμήμα</a:t>
            </a:r>
            <a:r>
              <a:rPr lang="el-GR" sz="9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9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9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9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Γεωργική Χημεία</a:t>
            </a:r>
            <a:r>
              <a:rPr lang="el-GR" sz="1000" b="1" baseline="0" dirty="0" smtClean="0">
                <a:solidFill>
                  <a:schemeClr val="bg1"/>
                </a:solidFill>
              </a:rPr>
              <a:t>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&lt;Γενικές αρχές χημείας, άτομα και μόρια&gt;, &lt;Τμήμα</a:t>
            </a:r>
            <a:r>
              <a:rPr lang="el-GR" sz="10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1000" dirty="0" smtClean="0">
                <a:solidFill>
                  <a:schemeClr val="bg1"/>
                </a:solidFill>
              </a:rPr>
              <a:t>&gt;,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0" y="-57951"/>
            <a:ext cx="9113344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Γεωργική Χημεία - </a:t>
            </a:r>
            <a:r>
              <a:rPr lang="el-GR" sz="900" dirty="0" smtClean="0">
                <a:solidFill>
                  <a:schemeClr val="bg1"/>
                </a:solidFill>
              </a:rPr>
              <a:t>Ώσμωση, ενεργητική και παθητική απορρόφηση ιόντων, Τμήμα</a:t>
            </a:r>
            <a:r>
              <a:rPr lang="el-GR" sz="9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9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9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9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Γεωργική Χημεία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12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Ώσμωση, ενεργητική και παθητική απορρόφηση ιόντων</a:t>
            </a:r>
            <a:endParaRPr lang="en-US" sz="2800" b="1" dirty="0" smtClean="0"/>
          </a:p>
          <a:p>
            <a:r>
              <a:rPr lang="el-GR" sz="2800" dirty="0" smtClean="0"/>
              <a:t>Γεώργιος Παπαδόπουλος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913284"/>
            <a:ext cx="8229600" cy="419185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en-US" sz="2800" baseline="30000" dirty="0" smtClean="0"/>
              <a:t>14</a:t>
            </a:r>
            <a:r>
              <a:rPr lang="en-US" sz="2800" dirty="0" smtClean="0"/>
              <a:t>C</a:t>
            </a:r>
            <a:r>
              <a:rPr lang="el-GR" sz="2800" dirty="0" smtClean="0"/>
              <a:t>:</a:t>
            </a:r>
            <a:r>
              <a:rPr lang="en-US" sz="2800" dirty="0" smtClean="0"/>
              <a:t> 6p</a:t>
            </a:r>
            <a:r>
              <a:rPr lang="en-US" sz="2800" baseline="30000" dirty="0"/>
              <a:t>+</a:t>
            </a:r>
            <a:r>
              <a:rPr lang="en-US" sz="2800" dirty="0"/>
              <a:t> + </a:t>
            </a:r>
            <a:r>
              <a:rPr lang="en-US" sz="2800" dirty="0" smtClean="0"/>
              <a:t>8n  </a:t>
            </a:r>
            <a:r>
              <a:rPr lang="el-GR" sz="2800" dirty="0" smtClean="0"/>
              <a:t>(ραδιενεργός)</a:t>
            </a:r>
            <a:endParaRPr lang="en-US" sz="2800" dirty="0"/>
          </a:p>
          <a:p>
            <a:pPr marL="0"/>
            <a:r>
              <a:rPr lang="en-US" sz="2800" baseline="30000" dirty="0" smtClean="0"/>
              <a:t>12</a:t>
            </a:r>
            <a:r>
              <a:rPr lang="en-US" sz="2800" dirty="0" smtClean="0"/>
              <a:t>C</a:t>
            </a:r>
            <a:r>
              <a:rPr lang="el-GR" sz="2800" dirty="0"/>
              <a:t>:</a:t>
            </a:r>
            <a:r>
              <a:rPr lang="en-US" sz="2800" dirty="0"/>
              <a:t> 6p</a:t>
            </a:r>
            <a:r>
              <a:rPr lang="en-US" sz="2800" baseline="30000" dirty="0"/>
              <a:t>+</a:t>
            </a:r>
            <a:r>
              <a:rPr lang="en-US" sz="2800" dirty="0"/>
              <a:t> + </a:t>
            </a:r>
            <a:r>
              <a:rPr lang="en-US" sz="2800" dirty="0" smtClean="0"/>
              <a:t>6n  (</a:t>
            </a:r>
            <a:r>
              <a:rPr lang="el-GR" sz="2800" dirty="0" smtClean="0"/>
              <a:t>σταθερός)</a:t>
            </a:r>
            <a:endParaRPr lang="en-US" sz="2800" dirty="0"/>
          </a:p>
          <a:p>
            <a:pPr marL="0"/>
            <a:r>
              <a:rPr lang="en-US" sz="2800" baseline="30000" dirty="0" smtClean="0"/>
              <a:t>13</a:t>
            </a:r>
            <a:r>
              <a:rPr lang="en-US" sz="2800" dirty="0" smtClean="0"/>
              <a:t>C</a:t>
            </a:r>
            <a:r>
              <a:rPr lang="el-GR" sz="2800" dirty="0"/>
              <a:t>:</a:t>
            </a:r>
            <a:r>
              <a:rPr lang="en-US" sz="2800" dirty="0"/>
              <a:t> 6p</a:t>
            </a:r>
            <a:r>
              <a:rPr lang="en-US" sz="2800" baseline="30000" dirty="0"/>
              <a:t>+</a:t>
            </a:r>
            <a:r>
              <a:rPr lang="en-US" sz="2800" dirty="0"/>
              <a:t> + </a:t>
            </a:r>
            <a:r>
              <a:rPr lang="en-US" sz="2800" dirty="0" smtClean="0"/>
              <a:t>7n  </a:t>
            </a:r>
            <a:r>
              <a:rPr lang="el-GR" sz="2800" dirty="0" smtClean="0"/>
              <a:t>(σχετικά σταθερός)</a:t>
            </a:r>
          </a:p>
          <a:p>
            <a:pPr marL="0"/>
            <a:r>
              <a:rPr lang="el-GR" sz="2800" dirty="0" smtClean="0"/>
              <a:t>Δεν </a:t>
            </a:r>
            <a:r>
              <a:rPr lang="el-GR" sz="2800" dirty="0" smtClean="0"/>
              <a:t>είναι όλες οι ραδιενέργειες ίδιες</a:t>
            </a:r>
          </a:p>
          <a:p>
            <a:pPr marL="0"/>
            <a:r>
              <a:rPr lang="el-GR" sz="2800" dirty="0" smtClean="0"/>
              <a:t>Περίοδος </a:t>
            </a:r>
            <a:r>
              <a:rPr lang="el-GR" sz="2800" dirty="0" err="1" smtClean="0"/>
              <a:t>ημιζωής</a:t>
            </a:r>
            <a:r>
              <a:rPr lang="el-GR" sz="2800" dirty="0" smtClean="0"/>
              <a:t> είναι ο χρόνος που απαιτείται για να χαθεί η μισή ακτινοβολία</a:t>
            </a:r>
            <a:endParaRPr lang="en-US" sz="2800" dirty="0"/>
          </a:p>
          <a:p>
            <a:pPr marL="0"/>
            <a:endParaRPr lang="en-US" sz="2800" dirty="0"/>
          </a:p>
          <a:p>
            <a:pPr marL="0"/>
            <a:endParaRPr lang="el-GR" sz="2800" dirty="0"/>
          </a:p>
        </p:txBody>
      </p:sp>
      <p:pic>
        <p:nvPicPr>
          <p:cNvPr id="4" name="Εικόνα 3" descr="Σχέδιο5"/>
          <p:cNvPicPr>
            <a:picLocks noGrp="1" noChangeAspect="1"/>
          </p:cNvPicPr>
          <p:nvPr isPhoto="1"/>
        </p:nvPicPr>
        <p:blipFill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06" t="6764" b="59158"/>
          <a:stretch/>
        </p:blipFill>
        <p:spPr>
          <a:xfrm>
            <a:off x="5220072" y="625252"/>
            <a:ext cx="3605630" cy="10588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06809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913284"/>
            <a:ext cx="8229600" cy="419185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Περίοδος </a:t>
            </a:r>
            <a:r>
              <a:rPr lang="el-GR" sz="2800" dirty="0" err="1" smtClean="0"/>
              <a:t>ημιζωής</a:t>
            </a:r>
            <a:endParaRPr lang="el-GR" sz="2800" dirty="0" smtClean="0"/>
          </a:p>
          <a:p>
            <a:pPr marL="0"/>
            <a:r>
              <a:rPr lang="el-GR" sz="2800" baseline="30000" dirty="0" smtClean="0"/>
              <a:t>3</a:t>
            </a:r>
            <a:r>
              <a:rPr lang="el-GR" sz="2800" dirty="0"/>
              <a:t>Η</a:t>
            </a:r>
            <a:r>
              <a:rPr lang="el-GR" sz="2800" dirty="0" smtClean="0"/>
              <a:t>		10 χρόνια </a:t>
            </a:r>
          </a:p>
          <a:p>
            <a:pPr marL="0"/>
            <a:r>
              <a:rPr lang="en-US" sz="2800" baseline="30000" dirty="0"/>
              <a:t>14</a:t>
            </a:r>
            <a:r>
              <a:rPr lang="en-US" sz="2800" dirty="0"/>
              <a:t>C</a:t>
            </a:r>
            <a:r>
              <a:rPr lang="el-GR" sz="2800" dirty="0"/>
              <a:t>		</a:t>
            </a:r>
            <a:r>
              <a:rPr lang="el-GR" sz="2800" dirty="0" smtClean="0"/>
              <a:t>5700 χρόνια</a:t>
            </a:r>
          </a:p>
          <a:p>
            <a:pPr marL="0"/>
            <a:r>
              <a:rPr lang="el-GR" sz="2800" baseline="30000" dirty="0" smtClean="0"/>
              <a:t>32</a:t>
            </a:r>
            <a:r>
              <a:rPr lang="en-US" sz="2800" dirty="0"/>
              <a:t>P</a:t>
            </a:r>
            <a:r>
              <a:rPr lang="el-GR" sz="2800" dirty="0"/>
              <a:t>		</a:t>
            </a:r>
            <a:r>
              <a:rPr lang="en-US" sz="2800" dirty="0" smtClean="0"/>
              <a:t>14 </a:t>
            </a:r>
            <a:r>
              <a:rPr lang="el-GR" sz="2800" dirty="0" smtClean="0"/>
              <a:t>ημέρες</a:t>
            </a:r>
            <a:endParaRPr lang="el-GR" sz="2800" dirty="0"/>
          </a:p>
          <a:p>
            <a:pPr marL="0"/>
            <a:r>
              <a:rPr lang="el-GR" sz="2800" dirty="0" smtClean="0"/>
              <a:t> </a:t>
            </a:r>
            <a:r>
              <a:rPr lang="el-GR" sz="2800" baseline="30000" dirty="0" smtClean="0"/>
              <a:t>121/125</a:t>
            </a:r>
            <a:r>
              <a:rPr lang="el-GR" sz="2800" dirty="0" smtClean="0"/>
              <a:t>Ι</a:t>
            </a:r>
            <a:r>
              <a:rPr lang="el-GR" sz="2800" dirty="0"/>
              <a:t>	</a:t>
            </a:r>
            <a:r>
              <a:rPr lang="el-GR" sz="2800" dirty="0" smtClean="0"/>
              <a:t>κάποιες μέρες</a:t>
            </a:r>
          </a:p>
          <a:p>
            <a:pPr marL="0"/>
            <a:r>
              <a:rPr lang="en-US" sz="2800" baseline="30000" dirty="0" smtClean="0"/>
              <a:t>99</a:t>
            </a:r>
            <a:r>
              <a:rPr lang="el-GR" sz="2800" dirty="0" smtClean="0"/>
              <a:t>Τ</a:t>
            </a:r>
            <a:r>
              <a:rPr lang="en-US" sz="2800" dirty="0" smtClean="0"/>
              <a:t>c</a:t>
            </a:r>
            <a:r>
              <a:rPr lang="el-GR" sz="2800" dirty="0"/>
              <a:t>		</a:t>
            </a:r>
            <a:r>
              <a:rPr lang="el-GR" sz="2800" dirty="0" smtClean="0"/>
              <a:t>μερικές ώρες</a:t>
            </a:r>
            <a:endParaRPr lang="el-GR" sz="2800" dirty="0"/>
          </a:p>
          <a:p>
            <a:pPr marL="0"/>
            <a:endParaRPr lang="el-GR" sz="2800" dirty="0"/>
          </a:p>
          <a:p>
            <a:pPr marL="0"/>
            <a:endParaRPr lang="el-GR" sz="2800" dirty="0"/>
          </a:p>
          <a:p>
            <a:pPr marL="0"/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3358160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913284"/>
            <a:ext cx="8229600" cy="419185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Περίοδος </a:t>
            </a:r>
            <a:r>
              <a:rPr lang="el-GR" sz="2800" dirty="0" err="1" smtClean="0"/>
              <a:t>ημιζωής</a:t>
            </a:r>
            <a:endParaRPr lang="el-GR" sz="2800" dirty="0" smtClean="0"/>
          </a:p>
          <a:p>
            <a:pPr marL="0"/>
            <a:r>
              <a:rPr lang="en-US" sz="2800" dirty="0" smtClean="0"/>
              <a:t>1 </a:t>
            </a:r>
            <a:r>
              <a:rPr lang="el-GR" sz="2800" dirty="0" smtClean="0"/>
              <a:t>περίοδος		50% της δραστικότητας</a:t>
            </a:r>
          </a:p>
          <a:p>
            <a:pPr marL="0"/>
            <a:r>
              <a:rPr lang="el-GR" sz="2800" dirty="0" smtClean="0"/>
              <a:t>2</a:t>
            </a:r>
            <a:r>
              <a:rPr lang="en-US" sz="2800" dirty="0" smtClean="0"/>
              <a:t> </a:t>
            </a:r>
            <a:r>
              <a:rPr lang="el-GR" sz="2800" dirty="0"/>
              <a:t>περίοδος		</a:t>
            </a:r>
            <a:r>
              <a:rPr lang="el-GR" sz="2800" dirty="0" smtClean="0"/>
              <a:t>25% </a:t>
            </a:r>
            <a:r>
              <a:rPr lang="el-GR" sz="2800" dirty="0"/>
              <a:t>της δραστικότητας</a:t>
            </a:r>
          </a:p>
          <a:p>
            <a:pPr marL="0"/>
            <a:r>
              <a:rPr lang="el-GR" sz="2800" dirty="0" smtClean="0"/>
              <a:t>3</a:t>
            </a:r>
            <a:r>
              <a:rPr lang="en-US" sz="2800" dirty="0" smtClean="0"/>
              <a:t> </a:t>
            </a:r>
            <a:r>
              <a:rPr lang="el-GR" sz="2800" dirty="0"/>
              <a:t>περίοδος		</a:t>
            </a:r>
            <a:r>
              <a:rPr lang="el-GR" sz="2800" dirty="0" smtClean="0"/>
              <a:t>12.5% </a:t>
            </a:r>
            <a:r>
              <a:rPr lang="el-GR" sz="2800" dirty="0"/>
              <a:t>της δραστικότητας</a:t>
            </a:r>
          </a:p>
          <a:p>
            <a:pPr marL="0"/>
            <a:r>
              <a:rPr lang="el-GR" sz="2800" dirty="0" smtClean="0"/>
              <a:t>4</a:t>
            </a:r>
            <a:r>
              <a:rPr lang="en-US" sz="2800" dirty="0" smtClean="0"/>
              <a:t> </a:t>
            </a:r>
            <a:r>
              <a:rPr lang="el-GR" sz="2800" dirty="0"/>
              <a:t>περίοδος		</a:t>
            </a:r>
            <a:r>
              <a:rPr lang="el-GR" sz="2800" dirty="0" smtClean="0"/>
              <a:t>6,25% </a:t>
            </a:r>
            <a:r>
              <a:rPr lang="el-GR" sz="2800" dirty="0"/>
              <a:t>της δραστικότητας</a:t>
            </a:r>
          </a:p>
          <a:p>
            <a:pPr marL="0"/>
            <a:r>
              <a:rPr lang="el-GR" sz="2800" dirty="0" smtClean="0"/>
              <a:t>5</a:t>
            </a:r>
            <a:r>
              <a:rPr lang="en-US" sz="2800" dirty="0" smtClean="0"/>
              <a:t> </a:t>
            </a:r>
            <a:r>
              <a:rPr lang="el-GR" sz="2800" dirty="0"/>
              <a:t>περίοδος		</a:t>
            </a:r>
            <a:r>
              <a:rPr lang="el-GR" sz="2800" dirty="0" smtClean="0"/>
              <a:t>3,125% </a:t>
            </a:r>
            <a:r>
              <a:rPr lang="el-GR" sz="2800" dirty="0"/>
              <a:t>της δραστικότητας</a:t>
            </a:r>
          </a:p>
          <a:p>
            <a:pPr marL="0"/>
            <a:r>
              <a:rPr lang="el-GR" sz="2800" dirty="0" smtClean="0"/>
              <a:t>6</a:t>
            </a:r>
            <a:r>
              <a:rPr lang="en-US" sz="2800" dirty="0" smtClean="0"/>
              <a:t> </a:t>
            </a:r>
            <a:r>
              <a:rPr lang="el-GR" sz="2800" dirty="0"/>
              <a:t>περίοδος		</a:t>
            </a:r>
            <a:r>
              <a:rPr lang="el-GR" sz="2800" dirty="0" smtClean="0"/>
              <a:t>1,56% </a:t>
            </a:r>
            <a:r>
              <a:rPr lang="el-GR" sz="2800" dirty="0"/>
              <a:t>της δραστικότητας</a:t>
            </a:r>
          </a:p>
          <a:p>
            <a:pPr marL="0"/>
            <a:endParaRPr lang="el-GR" sz="2800" dirty="0"/>
          </a:p>
          <a:p>
            <a:pPr marL="0"/>
            <a:endParaRPr lang="el-GR" sz="2800" dirty="0"/>
          </a:p>
          <a:p>
            <a:pPr marL="0"/>
            <a:endParaRPr lang="el-GR" sz="2800" dirty="0"/>
          </a:p>
          <a:p>
            <a:pPr marL="0"/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3450582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913284"/>
            <a:ext cx="8229600" cy="419185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Οι εφαρμογές της ραδιενέργειας είναι πολεμικές ή ειρηνικές</a:t>
            </a:r>
          </a:p>
          <a:p>
            <a:pPr marL="0" indent="0">
              <a:buNone/>
            </a:pPr>
            <a:r>
              <a:rPr lang="el-GR" sz="2800" dirty="0" smtClean="0"/>
              <a:t>Πλέον χρησιμοποιείται στον ηλεκτρισμό, </a:t>
            </a:r>
          </a:p>
          <a:p>
            <a:pPr marL="0" indent="0">
              <a:buNone/>
            </a:pPr>
            <a:r>
              <a:rPr lang="el-GR" sz="2800" dirty="0" smtClean="0"/>
              <a:t>στις επιστήμες για σχάση/σύντηξη</a:t>
            </a:r>
          </a:p>
          <a:p>
            <a:pPr marL="0" indent="0">
              <a:buNone/>
            </a:pPr>
            <a:r>
              <a:rPr lang="el-GR" sz="2800" dirty="0" smtClean="0"/>
              <a:t>Στη βιολογία</a:t>
            </a:r>
          </a:p>
          <a:p>
            <a:pPr marL="0" indent="0">
              <a:buNone/>
            </a:pPr>
            <a:r>
              <a:rPr lang="el-GR" sz="2800" dirty="0" smtClean="0"/>
              <a:t>Στην υγεία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8651435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913284"/>
            <a:ext cx="8229600" cy="419185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err="1" smtClean="0"/>
              <a:t>Μονοκλωνικά</a:t>
            </a:r>
            <a:r>
              <a:rPr lang="el-GR" sz="2800" dirty="0" smtClean="0"/>
              <a:t> αντισώματα κατά καρκίνων</a:t>
            </a:r>
          </a:p>
          <a:p>
            <a:pPr marL="0" indent="0">
              <a:buNone/>
            </a:pPr>
            <a:r>
              <a:rPr lang="el-GR" sz="2800" dirty="0" smtClean="0"/>
              <a:t>Είναι αντισώματα που φτιάχτηκαν από τον άνθρωπο </a:t>
            </a:r>
          </a:p>
          <a:p>
            <a:pPr marL="0" indent="0">
              <a:buNone/>
            </a:pPr>
            <a:r>
              <a:rPr lang="el-GR" sz="2800" dirty="0" smtClean="0"/>
              <a:t>Μπορούν να χρησιμοποιηθούν για διαγνωστικούς σκοπούς αν ενωθεί με κάποιο ραδιοϊσότοπο</a:t>
            </a:r>
          </a:p>
          <a:p>
            <a:pPr marL="0" indent="0">
              <a:buNone/>
            </a:pPr>
            <a:r>
              <a:rPr lang="el-GR" sz="2800" dirty="0" smtClean="0"/>
              <a:t>Τότε προσκολλώνται στα καρκινικά κύτταρα τα οποία πλέον με μια απεικονιστική τεχνική μπορούν να βρεθούν.</a:t>
            </a:r>
          </a:p>
          <a:p>
            <a:pPr marL="0" indent="0">
              <a:buNone/>
            </a:pPr>
            <a:r>
              <a:rPr lang="el-GR" sz="2800" dirty="0" smtClean="0"/>
              <a:t>Μελλοντικά τα σωματίδια α θα μπορούσαν να χρησιμοποιηθούν για την καταστροφή των καρκινικών κυττάρων και μόνο. 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2140237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Σχέδιο1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4375"/>
            <a:ext cx="9144000" cy="4286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639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Σχέδιο1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4375"/>
            <a:ext cx="9144000" cy="4286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86960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400" dirty="0" smtClean="0"/>
              <a:t>Σελίδες</a:t>
            </a:r>
            <a:r>
              <a:rPr lang="el-GR" sz="1400" dirty="0"/>
              <a:t>: 191-192</a:t>
            </a:r>
            <a:r>
              <a:rPr lang="el-GR" sz="1400" dirty="0" smtClean="0"/>
              <a:t>*, 123-150#, διάλεξη, 70-74</a:t>
            </a:r>
            <a:r>
              <a:rPr lang="el-GR" sz="1400" dirty="0"/>
              <a:t>^</a:t>
            </a:r>
          </a:p>
          <a:p>
            <a:r>
              <a:rPr lang="el-GR" sz="1400" dirty="0" smtClean="0"/>
              <a:t>*</a:t>
            </a:r>
            <a:r>
              <a:rPr lang="el-GR" sz="1400" dirty="0"/>
              <a:t>Από </a:t>
            </a:r>
            <a:r>
              <a:rPr lang="el-GR" sz="1400" dirty="0" err="1"/>
              <a:t>Λάλια</a:t>
            </a:r>
            <a:r>
              <a:rPr lang="el-GR" sz="1400" dirty="0"/>
              <a:t>-</a:t>
            </a:r>
            <a:r>
              <a:rPr lang="el-GR" sz="1400" dirty="0" err="1"/>
              <a:t>Καντούρη</a:t>
            </a:r>
            <a:r>
              <a:rPr lang="el-GR" sz="1400" dirty="0"/>
              <a:t> Μ., Παπαστεφάνου Σ. </a:t>
            </a:r>
            <a:r>
              <a:rPr lang="el-GR" sz="1400" i="1" dirty="0"/>
              <a:t>Γενική και Ανόργανη Χημεία</a:t>
            </a:r>
            <a:r>
              <a:rPr lang="el-GR" sz="1400" dirty="0"/>
              <a:t>: </a:t>
            </a:r>
            <a:r>
              <a:rPr lang="el-GR" sz="1400" i="1" dirty="0"/>
              <a:t>Αρχές και Εργαστηριακές Ασκήσεις, </a:t>
            </a:r>
            <a:r>
              <a:rPr lang="el-GR" sz="1400" dirty="0"/>
              <a:t>2</a:t>
            </a:r>
            <a:r>
              <a:rPr lang="el-GR" sz="1400" baseline="30000" dirty="0"/>
              <a:t>η</a:t>
            </a:r>
            <a:r>
              <a:rPr lang="el-GR" sz="1400" dirty="0"/>
              <a:t> έκδοση,  Εκδόσεις Ζήτη, </a:t>
            </a:r>
            <a:r>
              <a:rPr lang="el-GR" sz="1400" dirty="0" err="1"/>
              <a:t>Θεσασαλονίκη</a:t>
            </a:r>
            <a:r>
              <a:rPr lang="el-GR" sz="1400" dirty="0"/>
              <a:t>, 2012.</a:t>
            </a:r>
          </a:p>
          <a:p>
            <a:r>
              <a:rPr lang="el-GR" sz="1400" dirty="0"/>
              <a:t>#Από </a:t>
            </a:r>
            <a:r>
              <a:rPr lang="el-GR" sz="1400" dirty="0" err="1"/>
              <a:t>Ταμουτσίδη</a:t>
            </a:r>
            <a:r>
              <a:rPr lang="el-GR" sz="1400" dirty="0"/>
              <a:t> </a:t>
            </a:r>
            <a:r>
              <a:rPr lang="el-GR" sz="1400" dirty="0" err="1"/>
              <a:t>Ευστ</a:t>
            </a:r>
            <a:r>
              <a:rPr lang="el-GR" sz="1400" dirty="0"/>
              <a:t>. </a:t>
            </a:r>
            <a:r>
              <a:rPr lang="el-GR" sz="1400" i="1" dirty="0"/>
              <a:t>Γεωργική Χημεία</a:t>
            </a:r>
            <a:r>
              <a:rPr lang="el-GR" sz="1400" dirty="0"/>
              <a:t>, Β έκδοση, Εκδόσεις Γράμμα, Θεσσαλονίκη, 2008.</a:t>
            </a:r>
          </a:p>
          <a:p>
            <a:r>
              <a:rPr lang="el-GR" sz="1400" dirty="0"/>
              <a:t>!Από Ξένου ΚΔ, Ξένου Ε. </a:t>
            </a:r>
            <a:r>
              <a:rPr lang="el-GR" sz="1400" i="1" dirty="0"/>
              <a:t>Γενική και Ανόργανη Χημεία</a:t>
            </a:r>
            <a:r>
              <a:rPr lang="el-GR" sz="1400" dirty="0"/>
              <a:t>, Μακεδονικές Εκδόσεις, </a:t>
            </a:r>
            <a:r>
              <a:rPr lang="el-GR" sz="1400" dirty="0" err="1"/>
              <a:t>Θεσασαλονίκη</a:t>
            </a:r>
            <a:r>
              <a:rPr lang="el-GR" sz="1400" dirty="0"/>
              <a:t>, 2009.</a:t>
            </a:r>
          </a:p>
          <a:p>
            <a:r>
              <a:rPr lang="el-GR" sz="1400" dirty="0"/>
              <a:t>^Από Σημειώσεις Γεωργικής Χημείας, της Δρ. </a:t>
            </a:r>
            <a:r>
              <a:rPr lang="el-GR" sz="1400" dirty="0" err="1"/>
              <a:t>Κιτσιούλη</a:t>
            </a:r>
            <a:r>
              <a:rPr lang="el-GR" sz="1400" dirty="0"/>
              <a:t> Ειρήνης. </a:t>
            </a:r>
            <a:r>
              <a:rPr lang="el-GR" sz="1400" b="1" i="1" dirty="0"/>
              <a:t>Αυτό αφορά μόνον φοιτητές μεγαλύτερων εξαμήνων από το πρώην Τμήμα Φυτικής Παραγωγής.</a:t>
            </a:r>
            <a:endParaRPr lang="el-GR" sz="1400" dirty="0"/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3892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18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19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Παπαδόπουλος,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Γ. Γεωργική Χημεία.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Τεχνολογικό Ίδρυμα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Ηπείρου. Διαθέσιμο από: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http://eclass.teiep.gr/courses/DEMO118/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39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Τεχνολόγων Γεωπόνων</a:t>
            </a:r>
          </a:p>
          <a:p>
            <a:pPr algn="l"/>
            <a:r>
              <a:rPr lang="el-GR" b="1" dirty="0"/>
              <a:t>Γεωργική Χημεία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12</a:t>
            </a:r>
            <a:r>
              <a:rPr lang="el-GR" sz="2800" b="1" dirty="0" smtClean="0"/>
              <a:t>:</a:t>
            </a:r>
            <a:r>
              <a:rPr lang="en-US" sz="2800" dirty="0" smtClean="0"/>
              <a:t> </a:t>
            </a:r>
            <a:r>
              <a:rPr lang="el-GR" sz="2400" dirty="0"/>
              <a:t>Ώσμωση, ενεργητική και παθητική απορρόφηση </a:t>
            </a:r>
            <a:r>
              <a:rPr lang="el-GR" sz="2400" dirty="0" smtClean="0"/>
              <a:t>ιόντων</a:t>
            </a:r>
            <a:endParaRPr lang="en-US" sz="2400" dirty="0" smtClean="0"/>
          </a:p>
          <a:p>
            <a:pPr algn="l"/>
            <a:endParaRPr lang="en-US" sz="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Γεώργιος Παπαδόπουλος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Αντώνιος Σακελλάριος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Ώσμωση, ενεργητική και παθητική απορρόφηση ιόντων</a:t>
            </a:r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/>
            <a:r>
              <a:rPr lang="el-GR" dirty="0" smtClean="0"/>
              <a:t>Εισαγωγή στην όσμωση και την ενεργητική – παθητική απορρόφηση ιόντων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913284"/>
            <a:ext cx="8229600" cy="419185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el-GR" sz="2800" dirty="0" smtClean="0"/>
              <a:t>Το ράδιο και το ουράνιο οδήγησαν στη μελέτη της ραδιενέργειας</a:t>
            </a:r>
          </a:p>
          <a:p>
            <a:pPr marL="0"/>
            <a:r>
              <a:rPr lang="el-GR" sz="2800" dirty="0" smtClean="0"/>
              <a:t>Από αυτό οδηγηθήκαμε στη μεταστοιχείωση δηλαδή άλλο στοιχείο αριστερά και άλλο στοιχείο δεξιά. </a:t>
            </a:r>
          </a:p>
          <a:p>
            <a:pPr marL="0"/>
            <a:r>
              <a:rPr lang="el-GR" sz="2800" dirty="0" smtClean="0"/>
              <a:t>Έρχεται σε αντίθεση με το νόμο διατήρησης της μάζας και είναι εφικτό μόνο όταν υπάρχει ραδιενέργεια.</a:t>
            </a:r>
          </a:p>
          <a:p>
            <a:pPr marL="0"/>
            <a:r>
              <a:rPr lang="el-GR" sz="2800" dirty="0" smtClean="0"/>
              <a:t>Αρχικά είδαν ότι κάποια στοιχεία είχαν αποτυπώματα πάνω σε φωτογραφίες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8855116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913284"/>
            <a:ext cx="8229600" cy="419185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el-GR" sz="2800" dirty="0" smtClean="0"/>
              <a:t>Έστω ότι μια πηγή ραδίου βρίσκεται σε ένα θάλαμο, τότε παρατήρησαν τρία «πράγματα» τα οποία ονόμασαν ακτίνες α, β, γ </a:t>
            </a:r>
          </a:p>
          <a:p>
            <a:pPr marL="0"/>
            <a:r>
              <a:rPr lang="el-GR" sz="2800" dirty="0" smtClean="0"/>
              <a:t>Τα σωματίδια α είναι πυρήνες </a:t>
            </a:r>
            <a:r>
              <a:rPr lang="en-US" sz="2800" dirty="0" smtClean="0"/>
              <a:t>He</a:t>
            </a:r>
            <a:r>
              <a:rPr lang="en-US" sz="2800" baseline="30000" dirty="0" smtClean="0"/>
              <a:t>2+</a:t>
            </a:r>
            <a:r>
              <a:rPr lang="en-US" sz="2800" dirty="0" smtClean="0"/>
              <a:t> </a:t>
            </a:r>
          </a:p>
          <a:p>
            <a:pPr marL="0"/>
            <a:r>
              <a:rPr lang="el-GR" sz="2800" dirty="0" smtClean="0"/>
              <a:t>Τα σωματίδια β είναι ηλεκτρόνια</a:t>
            </a:r>
          </a:p>
          <a:p>
            <a:pPr marL="0"/>
            <a:r>
              <a:rPr lang="el-GR" sz="2800" dirty="0" smtClean="0"/>
              <a:t>Μόνο οι ακτίνες γ ήταν πραγματικά ακτίνες</a:t>
            </a:r>
          </a:p>
          <a:p>
            <a:pPr marL="0"/>
            <a:r>
              <a:rPr lang="el-GR" sz="2800" dirty="0" smtClean="0"/>
              <a:t>Αυτά όλα ονομάστηκαν ραδιενέργεια γιατί παρατηρήθηκαν στο ράδιο</a:t>
            </a:r>
          </a:p>
          <a:p>
            <a:pPr marL="0"/>
            <a:r>
              <a:rPr lang="el-GR" sz="2800" dirty="0" smtClean="0"/>
              <a:t>Τελικά όμως βρίσκονται και σε άλλα στοιχεία που λέγονται ραδιενεργά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6264418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913284"/>
            <a:ext cx="8229600" cy="419185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el-GR" sz="2800" dirty="0" smtClean="0"/>
              <a:t>α: </a:t>
            </a:r>
            <a:r>
              <a:rPr lang="el-GR" sz="2800" dirty="0"/>
              <a:t>πυρήνες </a:t>
            </a:r>
            <a:r>
              <a:rPr lang="en-US" sz="2800" dirty="0"/>
              <a:t>He</a:t>
            </a:r>
            <a:r>
              <a:rPr lang="en-US" sz="2800" baseline="30000" dirty="0"/>
              <a:t>2+</a:t>
            </a:r>
            <a:r>
              <a:rPr lang="en-US" sz="2800" dirty="0"/>
              <a:t> </a:t>
            </a:r>
            <a:r>
              <a:rPr lang="el-GR" sz="2800" dirty="0" smtClean="0"/>
              <a:t>, έχουν αργή ταχύτητα</a:t>
            </a:r>
          </a:p>
          <a:p>
            <a:pPr marL="0"/>
            <a:r>
              <a:rPr lang="el-GR" sz="2800" dirty="0" smtClean="0"/>
              <a:t>β: ηλεκτρόνια με μέτρια προς πολύ μεγάλη ταχύτητα</a:t>
            </a:r>
          </a:p>
          <a:p>
            <a:pPr marL="0"/>
            <a:r>
              <a:rPr lang="el-GR" sz="2800" dirty="0" smtClean="0"/>
              <a:t>γ: ηλεκτρομαγνητική ακτινοβολία, διατρητική γιατί 	έχουν πολύ μικρό μήκος κύματος</a:t>
            </a:r>
            <a:endParaRPr lang="en-US" sz="2800" dirty="0"/>
          </a:p>
          <a:p>
            <a:pPr marL="0"/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42783190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Σχέδιο4"/>
          <p:cNvPicPr>
            <a:picLocks noGrp="1" noChangeAspect="1"/>
          </p:cNvPicPr>
          <p:nvPr isPhoto="1"/>
        </p:nvPicPr>
        <p:blipFill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96" t="45437" b="21593"/>
          <a:stretch/>
        </p:blipFill>
        <p:spPr>
          <a:xfrm>
            <a:off x="3419872" y="2380439"/>
            <a:ext cx="4828407" cy="141316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913284"/>
            <a:ext cx="8229600" cy="419185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el-GR" sz="2800" baseline="30000" dirty="0" smtClean="0"/>
              <a:t>3</a:t>
            </a:r>
            <a:r>
              <a:rPr lang="el-GR" sz="2800" dirty="0" smtClean="0"/>
              <a:t>Η (τρίτιο):	1</a:t>
            </a:r>
            <a:r>
              <a:rPr lang="en-US" sz="2800" dirty="0" smtClean="0"/>
              <a:t>p</a:t>
            </a:r>
            <a:r>
              <a:rPr lang="en-US" sz="2800" baseline="30000" dirty="0" smtClean="0"/>
              <a:t>+</a:t>
            </a:r>
            <a:r>
              <a:rPr lang="en-US" sz="2800" dirty="0" smtClean="0"/>
              <a:t> + 2n</a:t>
            </a:r>
          </a:p>
          <a:p>
            <a:pPr marL="0"/>
            <a:r>
              <a:rPr lang="el-GR" sz="2800" dirty="0" smtClean="0"/>
              <a:t>Είναι ασταθές ισότοπο γιατί ο αριθμός πρωτονίων είναι πολύ διαφορετικός από τον αριθμό νετρονίων στον πυρήνα</a:t>
            </a:r>
          </a:p>
          <a:p>
            <a:pPr marL="0"/>
            <a:r>
              <a:rPr lang="el-GR" sz="2800" baseline="30000" dirty="0" smtClean="0"/>
              <a:t>1</a:t>
            </a:r>
            <a:r>
              <a:rPr lang="el-GR" sz="2800" dirty="0" smtClean="0"/>
              <a:t>Η: 1</a:t>
            </a:r>
            <a:r>
              <a:rPr lang="en-US" sz="2800" dirty="0" smtClean="0"/>
              <a:t>p</a:t>
            </a:r>
            <a:r>
              <a:rPr lang="en-US" sz="2800" baseline="30000" dirty="0" smtClean="0"/>
              <a:t>+</a:t>
            </a:r>
          </a:p>
          <a:p>
            <a:pPr marL="0"/>
            <a:r>
              <a:rPr lang="en-US" sz="2800" baseline="30000" dirty="0" smtClean="0"/>
              <a:t>2</a:t>
            </a:r>
            <a:r>
              <a:rPr lang="el-GR" sz="2800" dirty="0" smtClean="0"/>
              <a:t>Η:</a:t>
            </a:r>
            <a:r>
              <a:rPr lang="en-US" sz="2800" dirty="0" smtClean="0"/>
              <a:t> </a:t>
            </a:r>
            <a:r>
              <a:rPr lang="el-GR" sz="2800" dirty="0" smtClean="0"/>
              <a:t>1</a:t>
            </a:r>
            <a:r>
              <a:rPr lang="en-US" sz="2800" dirty="0"/>
              <a:t>p</a:t>
            </a:r>
            <a:r>
              <a:rPr lang="en-US" sz="2800" baseline="30000" dirty="0"/>
              <a:t>+</a:t>
            </a:r>
            <a:r>
              <a:rPr lang="en-US" sz="2800" dirty="0"/>
              <a:t> + </a:t>
            </a:r>
            <a:r>
              <a:rPr lang="en-US" sz="2800" dirty="0" smtClean="0"/>
              <a:t>1n</a:t>
            </a:r>
          </a:p>
          <a:p>
            <a:pPr marL="0"/>
            <a:r>
              <a:rPr lang="en-US" sz="2800" baseline="30000" dirty="0" smtClean="0"/>
              <a:t>3</a:t>
            </a:r>
            <a:r>
              <a:rPr lang="el-GR" sz="2800" dirty="0" smtClean="0"/>
              <a:t>Η:</a:t>
            </a:r>
            <a:r>
              <a:rPr lang="en-US" sz="2800" dirty="0" smtClean="0"/>
              <a:t> 2p</a:t>
            </a:r>
            <a:r>
              <a:rPr lang="en-US" sz="2800" baseline="30000" dirty="0"/>
              <a:t>+</a:t>
            </a:r>
            <a:r>
              <a:rPr lang="en-US" sz="2800" dirty="0"/>
              <a:t> + </a:t>
            </a:r>
            <a:r>
              <a:rPr lang="en-US" sz="2800" dirty="0" smtClean="0"/>
              <a:t>1n	</a:t>
            </a:r>
            <a:r>
              <a:rPr lang="el-GR" sz="2800" dirty="0" smtClean="0"/>
              <a:t>άρα έχουμε την μετατροπή ενός νετρονίου σε πρωτόνιο και ηλεκτρόνιο και ενέργεια, δηλαδή μεταστοιχείωση</a:t>
            </a:r>
          </a:p>
          <a:p>
            <a:pPr marL="0"/>
            <a:r>
              <a:rPr lang="el-GR" sz="2800" dirty="0" smtClean="0"/>
              <a:t>Ο νόμος του </a:t>
            </a:r>
            <a:r>
              <a:rPr lang="en-US" sz="2800" dirty="0" smtClean="0"/>
              <a:t>Einstein </a:t>
            </a:r>
            <a:r>
              <a:rPr lang="el-GR" sz="2800" dirty="0" smtClean="0"/>
              <a:t>το εξηγεί αυτό</a:t>
            </a:r>
            <a:endParaRPr lang="en-US" sz="2800" dirty="0"/>
          </a:p>
          <a:p>
            <a:pPr marL="0"/>
            <a:endParaRPr lang="en-US" sz="2800" dirty="0"/>
          </a:p>
          <a:p>
            <a:pPr marL="0"/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87861826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1251</TotalTime>
  <Words>733</Words>
  <Application>Microsoft Office PowerPoint</Application>
  <PresentationFormat>Προβολή στην οθόνη (16:10)</PresentationFormat>
  <Paragraphs>118</Paragraphs>
  <Slides>22</Slides>
  <Notes>11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22</vt:i4>
      </vt:variant>
    </vt:vector>
  </HeadingPairs>
  <TitlesOfParts>
    <vt:vector size="23" baseType="lpstr">
      <vt:lpstr>Θέμα του Office</vt:lpstr>
      <vt:lpstr>Γεωργική Χημεία</vt:lpstr>
      <vt:lpstr>Παρουσίαση του PowerPoint</vt:lpstr>
      <vt:lpstr>Άδειες Χρήσης</vt:lpstr>
      <vt:lpstr>Χρηματοδότηση</vt:lpstr>
      <vt:lpstr>Σκοποί ενότητας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Βιβλιογραφία</vt:lpstr>
      <vt:lpstr>Διατήρηση Σημειωμάτων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cosine</cp:lastModifiedBy>
  <cp:revision>174</cp:revision>
  <dcterms:created xsi:type="dcterms:W3CDTF">2012-09-06T09:03:05Z</dcterms:created>
  <dcterms:modified xsi:type="dcterms:W3CDTF">2015-10-27T12:44:56Z</dcterms:modified>
</cp:coreProperties>
</file>