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7" r:id="rId4"/>
    <p:sldId id="259" r:id="rId5"/>
    <p:sldId id="26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95" r:id="rId19"/>
    <p:sldId id="308" r:id="rId20"/>
    <p:sldId id="292" r:id="rId21"/>
    <p:sldId id="293" r:id="rId22"/>
    <p:sldId id="280" r:id="rId23"/>
  </p:sldIdLst>
  <p:sldSz cx="9144000" cy="5715000" type="screen16x10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0" d="100"/>
          <a:sy n="80" d="100"/>
        </p:scale>
        <p:origin x="-2664" y="-116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Ώσμωση, ενεργητική και παθητική απορρόφηση ιόντων,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Ώσμωση, ενεργητική και παθητική απορρόφηση ιόντων,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Ώσμωση, ενεργητική και παθητική απορρόφηση ιόντων</a:t>
            </a:r>
            <a:endParaRPr lang="en-US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800" baseline="30000" dirty="0" smtClean="0"/>
              <a:t>14</a:t>
            </a:r>
            <a:r>
              <a:rPr lang="en-US" sz="2800" dirty="0" smtClean="0"/>
              <a:t>C</a:t>
            </a:r>
            <a:r>
              <a:rPr lang="el-GR" sz="2800" dirty="0" smtClean="0"/>
              <a:t>:</a:t>
            </a:r>
            <a:r>
              <a:rPr lang="en-US" sz="2800" dirty="0" smtClean="0"/>
              <a:t> 6p</a:t>
            </a:r>
            <a:r>
              <a:rPr lang="en-US" sz="2800" baseline="30000" dirty="0"/>
              <a:t>+</a:t>
            </a:r>
            <a:r>
              <a:rPr lang="en-US" sz="2800" dirty="0"/>
              <a:t> + </a:t>
            </a:r>
            <a:r>
              <a:rPr lang="en-US" sz="2800" dirty="0" smtClean="0"/>
              <a:t>8n  </a:t>
            </a:r>
            <a:r>
              <a:rPr lang="el-GR" sz="2800" dirty="0" smtClean="0"/>
              <a:t>(ραδιενεργός)</a:t>
            </a:r>
            <a:endParaRPr lang="en-US" sz="2800" dirty="0"/>
          </a:p>
          <a:p>
            <a:pPr marL="0"/>
            <a:r>
              <a:rPr lang="en-US" sz="2800" baseline="30000" dirty="0" smtClean="0"/>
              <a:t>12</a:t>
            </a:r>
            <a:r>
              <a:rPr lang="en-US" sz="2800" dirty="0" smtClean="0"/>
              <a:t>C</a:t>
            </a:r>
            <a:r>
              <a:rPr lang="el-GR" sz="2800" dirty="0"/>
              <a:t>:</a:t>
            </a:r>
            <a:r>
              <a:rPr lang="en-US" sz="2800" dirty="0"/>
              <a:t> 6p</a:t>
            </a:r>
            <a:r>
              <a:rPr lang="en-US" sz="2800" baseline="30000" dirty="0"/>
              <a:t>+</a:t>
            </a:r>
            <a:r>
              <a:rPr lang="en-US" sz="2800" dirty="0"/>
              <a:t> + </a:t>
            </a:r>
            <a:r>
              <a:rPr lang="en-US" sz="2800" dirty="0" smtClean="0"/>
              <a:t>6n  (</a:t>
            </a:r>
            <a:r>
              <a:rPr lang="el-GR" sz="2800" dirty="0" smtClean="0"/>
              <a:t>σταθερός)</a:t>
            </a:r>
            <a:endParaRPr lang="en-US" sz="2800" dirty="0"/>
          </a:p>
          <a:p>
            <a:pPr marL="0"/>
            <a:r>
              <a:rPr lang="en-US" sz="2800" baseline="30000" dirty="0" smtClean="0"/>
              <a:t>13</a:t>
            </a:r>
            <a:r>
              <a:rPr lang="en-US" sz="2800" dirty="0" smtClean="0"/>
              <a:t>C</a:t>
            </a:r>
            <a:r>
              <a:rPr lang="el-GR" sz="2800" dirty="0"/>
              <a:t>:</a:t>
            </a:r>
            <a:r>
              <a:rPr lang="en-US" sz="2800" dirty="0"/>
              <a:t> 6p</a:t>
            </a:r>
            <a:r>
              <a:rPr lang="en-US" sz="2800" baseline="30000" dirty="0"/>
              <a:t>+</a:t>
            </a:r>
            <a:r>
              <a:rPr lang="en-US" sz="2800" dirty="0"/>
              <a:t> + </a:t>
            </a:r>
            <a:r>
              <a:rPr lang="en-US" sz="2800" dirty="0" smtClean="0"/>
              <a:t>7n  </a:t>
            </a:r>
            <a:r>
              <a:rPr lang="el-GR" sz="2800" dirty="0" smtClean="0"/>
              <a:t>(σχετικά σταθερός)</a:t>
            </a:r>
          </a:p>
          <a:p>
            <a:pPr marL="0"/>
            <a:r>
              <a:rPr lang="el-GR" sz="2800" dirty="0" smtClean="0"/>
              <a:t>Δεν </a:t>
            </a:r>
            <a:r>
              <a:rPr lang="el-GR" sz="2800" dirty="0" smtClean="0"/>
              <a:t>είναι όλες οι ραδιενέργειες ίδιες</a:t>
            </a:r>
          </a:p>
          <a:p>
            <a:pPr marL="0"/>
            <a:r>
              <a:rPr lang="el-GR" sz="2800" dirty="0" smtClean="0"/>
              <a:t>Περίοδος </a:t>
            </a:r>
            <a:r>
              <a:rPr lang="el-GR" sz="2800" dirty="0" err="1" smtClean="0"/>
              <a:t>ημιζωής</a:t>
            </a:r>
            <a:r>
              <a:rPr lang="el-GR" sz="2800" dirty="0" smtClean="0"/>
              <a:t> είναι ο χρόνος που απαιτείται για να χαθεί η μισή ακτινοβολία</a:t>
            </a:r>
            <a:endParaRPr lang="en-US" sz="2800" dirty="0"/>
          </a:p>
          <a:p>
            <a:pPr marL="0"/>
            <a:endParaRPr lang="en-US" sz="2800" dirty="0"/>
          </a:p>
          <a:p>
            <a:pPr marL="0"/>
            <a:endParaRPr lang="el-GR" sz="2800" dirty="0"/>
          </a:p>
        </p:txBody>
      </p:sp>
      <p:pic>
        <p:nvPicPr>
          <p:cNvPr id="4" name="Εικόνα 3" descr="Σχέδιο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6" t="6764" b="59158"/>
          <a:stretch/>
        </p:blipFill>
        <p:spPr>
          <a:xfrm>
            <a:off x="5220072" y="625252"/>
            <a:ext cx="3605630" cy="1058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68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Περίοδος </a:t>
            </a:r>
            <a:r>
              <a:rPr lang="el-GR" sz="2800" dirty="0" err="1" smtClean="0"/>
              <a:t>ημιζωής</a:t>
            </a:r>
            <a:endParaRPr lang="el-GR" sz="2800" dirty="0" smtClean="0"/>
          </a:p>
          <a:p>
            <a:pPr marL="0"/>
            <a:r>
              <a:rPr lang="el-GR" sz="2800" baseline="30000" dirty="0" smtClean="0"/>
              <a:t>3</a:t>
            </a:r>
            <a:r>
              <a:rPr lang="el-GR" sz="2800" dirty="0"/>
              <a:t>Η</a:t>
            </a:r>
            <a:r>
              <a:rPr lang="el-GR" sz="2800" dirty="0" smtClean="0"/>
              <a:t>		10 χρόνια </a:t>
            </a:r>
          </a:p>
          <a:p>
            <a:pPr marL="0"/>
            <a:r>
              <a:rPr lang="en-US" sz="2800" baseline="30000" dirty="0"/>
              <a:t>14</a:t>
            </a:r>
            <a:r>
              <a:rPr lang="en-US" sz="2800" dirty="0"/>
              <a:t>C</a:t>
            </a:r>
            <a:r>
              <a:rPr lang="el-GR" sz="2800" dirty="0"/>
              <a:t>		</a:t>
            </a:r>
            <a:r>
              <a:rPr lang="el-GR" sz="2800" dirty="0" smtClean="0"/>
              <a:t>5700 χρόνια</a:t>
            </a:r>
          </a:p>
          <a:p>
            <a:pPr marL="0"/>
            <a:r>
              <a:rPr lang="el-GR" sz="2800" baseline="30000" dirty="0" smtClean="0"/>
              <a:t>32</a:t>
            </a:r>
            <a:r>
              <a:rPr lang="en-US" sz="2800" dirty="0"/>
              <a:t>P</a:t>
            </a:r>
            <a:r>
              <a:rPr lang="el-GR" sz="2800" dirty="0"/>
              <a:t>		</a:t>
            </a:r>
            <a:r>
              <a:rPr lang="en-US" sz="2800" dirty="0" smtClean="0"/>
              <a:t>14 </a:t>
            </a:r>
            <a:r>
              <a:rPr lang="el-GR" sz="2800" dirty="0" smtClean="0"/>
              <a:t>ημέρες</a:t>
            </a:r>
            <a:endParaRPr lang="el-GR" sz="2800" dirty="0"/>
          </a:p>
          <a:p>
            <a:pPr marL="0"/>
            <a:r>
              <a:rPr lang="el-GR" sz="2800" dirty="0" smtClean="0"/>
              <a:t> </a:t>
            </a:r>
            <a:r>
              <a:rPr lang="el-GR" sz="2800" baseline="30000" dirty="0" smtClean="0"/>
              <a:t>121/125</a:t>
            </a:r>
            <a:r>
              <a:rPr lang="el-GR" sz="2800" dirty="0" smtClean="0"/>
              <a:t>Ι</a:t>
            </a:r>
            <a:r>
              <a:rPr lang="el-GR" sz="2800" dirty="0"/>
              <a:t>	</a:t>
            </a:r>
            <a:r>
              <a:rPr lang="el-GR" sz="2800" dirty="0" smtClean="0"/>
              <a:t>κάποιες μέρες</a:t>
            </a:r>
          </a:p>
          <a:p>
            <a:pPr marL="0"/>
            <a:r>
              <a:rPr lang="en-US" sz="2800" baseline="30000" dirty="0" smtClean="0"/>
              <a:t>99</a:t>
            </a:r>
            <a:r>
              <a:rPr lang="el-GR" sz="2800" dirty="0" smtClean="0"/>
              <a:t>Τ</a:t>
            </a:r>
            <a:r>
              <a:rPr lang="en-US" sz="2800" dirty="0" smtClean="0"/>
              <a:t>c</a:t>
            </a:r>
            <a:r>
              <a:rPr lang="el-GR" sz="2800" dirty="0"/>
              <a:t>		</a:t>
            </a:r>
            <a:r>
              <a:rPr lang="el-GR" sz="2800" dirty="0" smtClean="0"/>
              <a:t>μερικές ώρες</a:t>
            </a:r>
            <a:endParaRPr lang="el-GR" sz="2800" dirty="0"/>
          </a:p>
          <a:p>
            <a:pPr marL="0"/>
            <a:endParaRPr lang="el-GR" sz="2800" dirty="0"/>
          </a:p>
          <a:p>
            <a:pPr marL="0"/>
            <a:endParaRPr lang="el-GR" sz="2800" dirty="0"/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3581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Περίοδος </a:t>
            </a:r>
            <a:r>
              <a:rPr lang="el-GR" sz="2800" dirty="0" err="1" smtClean="0"/>
              <a:t>ημιζωής</a:t>
            </a:r>
            <a:endParaRPr lang="el-GR" sz="2800" dirty="0" smtClean="0"/>
          </a:p>
          <a:p>
            <a:pPr marL="0"/>
            <a:r>
              <a:rPr lang="en-US" sz="2800" dirty="0" smtClean="0"/>
              <a:t>1 </a:t>
            </a:r>
            <a:r>
              <a:rPr lang="el-GR" sz="2800" dirty="0" smtClean="0"/>
              <a:t>περίοδος		50% της δραστικότητας</a:t>
            </a:r>
          </a:p>
          <a:p>
            <a:pPr marL="0"/>
            <a:r>
              <a:rPr lang="el-GR" sz="2800" dirty="0" smtClean="0"/>
              <a:t>2</a:t>
            </a:r>
            <a:r>
              <a:rPr lang="en-US" sz="2800" dirty="0" smtClean="0"/>
              <a:t> </a:t>
            </a:r>
            <a:r>
              <a:rPr lang="el-GR" sz="2800" dirty="0"/>
              <a:t>περίοδος		</a:t>
            </a:r>
            <a:r>
              <a:rPr lang="el-GR" sz="2800" dirty="0" smtClean="0"/>
              <a:t>25% </a:t>
            </a:r>
            <a:r>
              <a:rPr lang="el-GR" sz="2800" dirty="0"/>
              <a:t>της δραστικότητας</a:t>
            </a:r>
          </a:p>
          <a:p>
            <a:pPr marL="0"/>
            <a:r>
              <a:rPr lang="el-GR" sz="2800" dirty="0" smtClean="0"/>
              <a:t>3</a:t>
            </a:r>
            <a:r>
              <a:rPr lang="en-US" sz="2800" dirty="0" smtClean="0"/>
              <a:t> </a:t>
            </a:r>
            <a:r>
              <a:rPr lang="el-GR" sz="2800" dirty="0"/>
              <a:t>περίοδος		</a:t>
            </a:r>
            <a:r>
              <a:rPr lang="el-GR" sz="2800" dirty="0" smtClean="0"/>
              <a:t>12.5% </a:t>
            </a:r>
            <a:r>
              <a:rPr lang="el-GR" sz="2800" dirty="0"/>
              <a:t>της δραστικότητας</a:t>
            </a:r>
          </a:p>
          <a:p>
            <a:pPr marL="0"/>
            <a:r>
              <a:rPr lang="el-GR" sz="2800" dirty="0" smtClean="0"/>
              <a:t>4</a:t>
            </a:r>
            <a:r>
              <a:rPr lang="en-US" sz="2800" dirty="0" smtClean="0"/>
              <a:t> </a:t>
            </a:r>
            <a:r>
              <a:rPr lang="el-GR" sz="2800" dirty="0"/>
              <a:t>περίοδος		</a:t>
            </a:r>
            <a:r>
              <a:rPr lang="el-GR" sz="2800" dirty="0" smtClean="0"/>
              <a:t>6,25% </a:t>
            </a:r>
            <a:r>
              <a:rPr lang="el-GR" sz="2800" dirty="0"/>
              <a:t>της δραστικότητας</a:t>
            </a:r>
          </a:p>
          <a:p>
            <a:pPr marL="0"/>
            <a:r>
              <a:rPr lang="el-GR" sz="2800" dirty="0" smtClean="0"/>
              <a:t>5</a:t>
            </a:r>
            <a:r>
              <a:rPr lang="en-US" sz="2800" dirty="0" smtClean="0"/>
              <a:t> </a:t>
            </a:r>
            <a:r>
              <a:rPr lang="el-GR" sz="2800" dirty="0"/>
              <a:t>περίοδος		</a:t>
            </a:r>
            <a:r>
              <a:rPr lang="el-GR" sz="2800" dirty="0" smtClean="0"/>
              <a:t>3,125% </a:t>
            </a:r>
            <a:r>
              <a:rPr lang="el-GR" sz="2800" dirty="0"/>
              <a:t>της δραστικότητας</a:t>
            </a:r>
          </a:p>
          <a:p>
            <a:pPr marL="0"/>
            <a:r>
              <a:rPr lang="el-GR" sz="2800" dirty="0" smtClean="0"/>
              <a:t>6</a:t>
            </a:r>
            <a:r>
              <a:rPr lang="en-US" sz="2800" dirty="0" smtClean="0"/>
              <a:t> </a:t>
            </a:r>
            <a:r>
              <a:rPr lang="el-GR" sz="2800" dirty="0"/>
              <a:t>περίοδος		</a:t>
            </a:r>
            <a:r>
              <a:rPr lang="el-GR" sz="2800" dirty="0" smtClean="0"/>
              <a:t>1,56% </a:t>
            </a:r>
            <a:r>
              <a:rPr lang="el-GR" sz="2800" dirty="0"/>
              <a:t>της δραστικότητας</a:t>
            </a:r>
          </a:p>
          <a:p>
            <a:pPr marL="0"/>
            <a:endParaRPr lang="el-GR" sz="2800" dirty="0"/>
          </a:p>
          <a:p>
            <a:pPr marL="0"/>
            <a:endParaRPr lang="el-GR" sz="2800" dirty="0"/>
          </a:p>
          <a:p>
            <a:pPr marL="0"/>
            <a:endParaRPr lang="el-GR" sz="2800" dirty="0"/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4505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Οι εφαρμογές της ραδιενέργειας είναι πολεμικές ή ειρηνικές</a:t>
            </a:r>
          </a:p>
          <a:p>
            <a:pPr marL="0" indent="0">
              <a:buNone/>
            </a:pPr>
            <a:r>
              <a:rPr lang="el-GR" sz="2800" dirty="0" smtClean="0"/>
              <a:t>Πλέον χρησιμοποιείται στον ηλεκτρισμό, </a:t>
            </a:r>
          </a:p>
          <a:p>
            <a:pPr marL="0" indent="0">
              <a:buNone/>
            </a:pPr>
            <a:r>
              <a:rPr lang="el-GR" sz="2800" dirty="0" smtClean="0"/>
              <a:t>στις επιστήμες για σχάση/σύντηξη</a:t>
            </a:r>
          </a:p>
          <a:p>
            <a:pPr marL="0" indent="0">
              <a:buNone/>
            </a:pPr>
            <a:r>
              <a:rPr lang="el-GR" sz="2800" dirty="0" smtClean="0"/>
              <a:t>Στη βιολογία</a:t>
            </a:r>
          </a:p>
          <a:p>
            <a:pPr marL="0" indent="0">
              <a:buNone/>
            </a:pPr>
            <a:r>
              <a:rPr lang="el-GR" sz="2800" dirty="0" smtClean="0"/>
              <a:t>Στην υγεία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86514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err="1" smtClean="0"/>
              <a:t>Μονοκλωνικά</a:t>
            </a:r>
            <a:r>
              <a:rPr lang="el-GR" sz="2800" dirty="0" smtClean="0"/>
              <a:t> αντισώματα κατά καρκίνων</a:t>
            </a:r>
          </a:p>
          <a:p>
            <a:pPr marL="0" indent="0">
              <a:buNone/>
            </a:pPr>
            <a:r>
              <a:rPr lang="el-GR" sz="2800" dirty="0" smtClean="0"/>
              <a:t>Είναι αντισώματα που φτιάχτηκαν από τον άνθρωπο </a:t>
            </a:r>
          </a:p>
          <a:p>
            <a:pPr marL="0" indent="0">
              <a:buNone/>
            </a:pPr>
            <a:r>
              <a:rPr lang="el-GR" sz="2800" dirty="0" smtClean="0"/>
              <a:t>Μπορούν να χρησιμοποιηθούν για διαγνωστικούς σκοπούς αν ενωθεί με κάποιο ραδιοϊσότοπο</a:t>
            </a:r>
          </a:p>
          <a:p>
            <a:pPr marL="0" indent="0">
              <a:buNone/>
            </a:pPr>
            <a:r>
              <a:rPr lang="el-GR" sz="2800" dirty="0" smtClean="0"/>
              <a:t>Τότε προσκολλώνται στα καρκινικά κύτταρα τα οποία πλέον με μια απεικονιστική τεχνική μπορούν να βρεθούν.</a:t>
            </a:r>
          </a:p>
          <a:p>
            <a:pPr marL="0" indent="0">
              <a:buNone/>
            </a:pPr>
            <a:r>
              <a:rPr lang="el-GR" sz="2800" dirty="0" smtClean="0"/>
              <a:t>Μελλοντικά τα σωματίδια α θα μπορούσαν να χρησιμοποιηθούν για την καταστροφή των καρκινικών κυττάρων και μόνο.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1402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69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Σελίδες</a:t>
            </a:r>
            <a:r>
              <a:rPr lang="el-GR" sz="1400" dirty="0"/>
              <a:t>: 191-192</a:t>
            </a:r>
            <a:r>
              <a:rPr lang="el-GR" sz="1400" dirty="0" smtClean="0"/>
              <a:t>*, 123-150#, διάλεξη, 70-74</a:t>
            </a:r>
            <a:r>
              <a:rPr lang="el-GR" sz="1400" dirty="0"/>
              <a:t>^</a:t>
            </a:r>
          </a:p>
          <a:p>
            <a:r>
              <a:rPr lang="el-GR" sz="1400" dirty="0" smtClean="0"/>
              <a:t>*</a:t>
            </a:r>
            <a:r>
              <a:rPr lang="el-GR" sz="1400" dirty="0"/>
              <a:t>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dirty="0"/>
              <a:t>Ώσμωση, ενεργητική και παθητική απορρόφηση </a:t>
            </a:r>
            <a:r>
              <a:rPr lang="el-GR" sz="2400" dirty="0" smtClean="0"/>
              <a:t>ιόντων</a:t>
            </a:r>
            <a:endParaRPr lang="en-US" sz="2400" dirty="0" smtClean="0"/>
          </a:p>
          <a:p>
            <a:pPr algn="l"/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Ώσμωση, ενεργητική και παθητική απορρόφηση ιόντων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Εισαγωγή στην όσμωση και την ενεργητική – παθητική απορρόφηση ιόντων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Το ράδιο και το ουράνιο οδήγησαν στη μελέτη της ραδιενέργειας</a:t>
            </a:r>
          </a:p>
          <a:p>
            <a:pPr marL="0"/>
            <a:r>
              <a:rPr lang="el-GR" sz="2800" dirty="0" smtClean="0"/>
              <a:t>Από αυτό οδηγηθήκαμε στη μεταστοιχείωση δηλαδή άλλο στοιχείο αριστερά και άλλο στοιχείο δεξιά. </a:t>
            </a:r>
          </a:p>
          <a:p>
            <a:pPr marL="0"/>
            <a:r>
              <a:rPr lang="el-GR" sz="2800" dirty="0" smtClean="0"/>
              <a:t>Έρχεται σε αντίθεση με το νόμο διατήρησης της μάζας και είναι εφικτό μόνο όταν υπάρχει ραδιενέργεια.</a:t>
            </a:r>
          </a:p>
          <a:p>
            <a:pPr marL="0"/>
            <a:r>
              <a:rPr lang="el-GR" sz="2800" dirty="0" smtClean="0"/>
              <a:t>Αρχικά είδαν ότι κάποια στοιχεία είχαν αποτυπώματα πάνω σε φωτογραφίες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8551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Έστω ότι μια πηγή ραδίου βρίσκεται σε ένα θάλαμο, τότε παρατήρησαν τρία «πράγματα» τα οποία ονόμασαν ακτίνες α, β, γ </a:t>
            </a:r>
          </a:p>
          <a:p>
            <a:pPr marL="0"/>
            <a:r>
              <a:rPr lang="el-GR" sz="2800" dirty="0" smtClean="0"/>
              <a:t>Τα σωματίδια α είναι πυρήνες </a:t>
            </a:r>
            <a:r>
              <a:rPr lang="en-US" sz="2800" dirty="0" smtClean="0"/>
              <a:t>He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</a:t>
            </a:r>
          </a:p>
          <a:p>
            <a:pPr marL="0"/>
            <a:r>
              <a:rPr lang="el-GR" sz="2800" dirty="0" smtClean="0"/>
              <a:t>Τα σωματίδια β είναι ηλεκτρόνια</a:t>
            </a:r>
          </a:p>
          <a:p>
            <a:pPr marL="0"/>
            <a:r>
              <a:rPr lang="el-GR" sz="2800" dirty="0" smtClean="0"/>
              <a:t>Μόνο οι ακτίνες γ ήταν πραγματικά ακτίνες</a:t>
            </a:r>
          </a:p>
          <a:p>
            <a:pPr marL="0"/>
            <a:r>
              <a:rPr lang="el-GR" sz="2800" dirty="0" smtClean="0"/>
              <a:t>Αυτά όλα ονομάστηκαν ραδιενέργεια γιατί παρατηρήθηκαν στο ράδιο</a:t>
            </a:r>
          </a:p>
          <a:p>
            <a:pPr marL="0"/>
            <a:r>
              <a:rPr lang="el-GR" sz="2800" dirty="0" smtClean="0"/>
              <a:t>Τελικά όμως βρίσκονται και σε άλλα στοιχεία που λέγονται ραδιενεργά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2644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α: </a:t>
            </a:r>
            <a:r>
              <a:rPr lang="el-GR" sz="2800" dirty="0"/>
              <a:t>πυρήνες </a:t>
            </a:r>
            <a:r>
              <a:rPr lang="en-US" sz="2800" dirty="0"/>
              <a:t>He</a:t>
            </a:r>
            <a:r>
              <a:rPr lang="en-US" sz="2800" baseline="30000" dirty="0"/>
              <a:t>2+</a:t>
            </a:r>
            <a:r>
              <a:rPr lang="en-US" sz="2800" dirty="0"/>
              <a:t> </a:t>
            </a:r>
            <a:r>
              <a:rPr lang="el-GR" sz="2800" dirty="0" smtClean="0"/>
              <a:t>, έχουν αργή ταχύτητα</a:t>
            </a:r>
          </a:p>
          <a:p>
            <a:pPr marL="0"/>
            <a:r>
              <a:rPr lang="el-GR" sz="2800" dirty="0" smtClean="0"/>
              <a:t>β: ηλεκτρόνια με μέτρια προς πολύ μεγάλη ταχύτητα</a:t>
            </a:r>
          </a:p>
          <a:p>
            <a:pPr marL="0"/>
            <a:r>
              <a:rPr lang="el-GR" sz="2800" dirty="0" smtClean="0"/>
              <a:t>γ: ηλεκτρομαγνητική ακτινοβολία, διατρητική γιατί 	έχουν πολύ μικρό μήκος κύματος</a:t>
            </a:r>
            <a:endParaRPr lang="en-US" sz="2800" dirty="0"/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7831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6" t="45437" b="21593"/>
          <a:stretch/>
        </p:blipFill>
        <p:spPr>
          <a:xfrm>
            <a:off x="3419872" y="2380439"/>
            <a:ext cx="4828407" cy="14131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baseline="30000" dirty="0" smtClean="0"/>
              <a:t>3</a:t>
            </a:r>
            <a:r>
              <a:rPr lang="el-GR" sz="2800" dirty="0" smtClean="0"/>
              <a:t>Η (τρίτιο):	1</a:t>
            </a:r>
            <a:r>
              <a:rPr lang="en-US" sz="2800" dirty="0" smtClean="0"/>
              <a:t>p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+ 2n</a:t>
            </a:r>
          </a:p>
          <a:p>
            <a:pPr marL="0"/>
            <a:r>
              <a:rPr lang="el-GR" sz="2800" dirty="0" smtClean="0"/>
              <a:t>Είναι ασταθές ισότοπο γιατί ο αριθμός πρωτονίων είναι πολύ διαφορετικός από τον αριθμό νετρονίων στον πυρήνα</a:t>
            </a:r>
          </a:p>
          <a:p>
            <a:pPr marL="0"/>
            <a:r>
              <a:rPr lang="el-GR" sz="2800" baseline="30000" dirty="0" smtClean="0"/>
              <a:t>1</a:t>
            </a:r>
            <a:r>
              <a:rPr lang="el-GR" sz="2800" dirty="0" smtClean="0"/>
              <a:t>Η: 1</a:t>
            </a:r>
            <a:r>
              <a:rPr lang="en-US" sz="2800" dirty="0" smtClean="0"/>
              <a:t>p</a:t>
            </a:r>
            <a:r>
              <a:rPr lang="en-US" sz="2800" baseline="30000" dirty="0" smtClean="0"/>
              <a:t>+</a:t>
            </a:r>
          </a:p>
          <a:p>
            <a:pPr marL="0"/>
            <a:r>
              <a:rPr lang="en-US" sz="2800" baseline="30000" dirty="0" smtClean="0"/>
              <a:t>2</a:t>
            </a:r>
            <a:r>
              <a:rPr lang="el-GR" sz="2800" dirty="0" smtClean="0"/>
              <a:t>Η:</a:t>
            </a:r>
            <a:r>
              <a:rPr lang="en-US" sz="2800" dirty="0" smtClean="0"/>
              <a:t> </a:t>
            </a:r>
            <a:r>
              <a:rPr lang="el-GR" sz="2800" dirty="0" smtClean="0"/>
              <a:t>1</a:t>
            </a:r>
            <a:r>
              <a:rPr lang="en-US" sz="2800" dirty="0"/>
              <a:t>p</a:t>
            </a:r>
            <a:r>
              <a:rPr lang="en-US" sz="2800" baseline="30000" dirty="0"/>
              <a:t>+</a:t>
            </a:r>
            <a:r>
              <a:rPr lang="en-US" sz="2800" dirty="0"/>
              <a:t> + </a:t>
            </a:r>
            <a:r>
              <a:rPr lang="en-US" sz="2800" dirty="0" smtClean="0"/>
              <a:t>1n</a:t>
            </a:r>
          </a:p>
          <a:p>
            <a:pPr marL="0"/>
            <a:r>
              <a:rPr lang="en-US" sz="2800" baseline="30000" dirty="0" smtClean="0"/>
              <a:t>3</a:t>
            </a:r>
            <a:r>
              <a:rPr lang="el-GR" sz="2800" dirty="0" smtClean="0"/>
              <a:t>Η:</a:t>
            </a:r>
            <a:r>
              <a:rPr lang="en-US" sz="2800" dirty="0" smtClean="0"/>
              <a:t> 2p</a:t>
            </a:r>
            <a:r>
              <a:rPr lang="en-US" sz="2800" baseline="30000" dirty="0"/>
              <a:t>+</a:t>
            </a:r>
            <a:r>
              <a:rPr lang="en-US" sz="2800" dirty="0"/>
              <a:t> + </a:t>
            </a:r>
            <a:r>
              <a:rPr lang="en-US" sz="2800" dirty="0" smtClean="0"/>
              <a:t>1n	</a:t>
            </a:r>
            <a:r>
              <a:rPr lang="el-GR" sz="2800" dirty="0" smtClean="0"/>
              <a:t>άρα έχουμε την μετατροπή ενός νετρονίου σε πρωτόνιο και ηλεκτρόνιο και ενέργεια, δηλαδή μεταστοιχείωση</a:t>
            </a:r>
          </a:p>
          <a:p>
            <a:pPr marL="0"/>
            <a:r>
              <a:rPr lang="el-GR" sz="2800" dirty="0" smtClean="0"/>
              <a:t>Ο νόμος του </a:t>
            </a:r>
            <a:r>
              <a:rPr lang="en-US" sz="2800" dirty="0" smtClean="0"/>
              <a:t>Einstein </a:t>
            </a:r>
            <a:r>
              <a:rPr lang="el-GR" sz="2800" dirty="0" smtClean="0"/>
              <a:t>το εξηγεί αυτό</a:t>
            </a:r>
            <a:endParaRPr lang="en-US" sz="2800" dirty="0"/>
          </a:p>
          <a:p>
            <a:pPr marL="0"/>
            <a:endParaRPr lang="en-US" sz="2800" dirty="0"/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78618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1251</TotalTime>
  <Words>733</Words>
  <Application>Microsoft Office PowerPoint</Application>
  <PresentationFormat>Προβολή στην οθόνη (16:10)</PresentationFormat>
  <Paragraphs>118</Paragraphs>
  <Slides>22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174</cp:revision>
  <dcterms:created xsi:type="dcterms:W3CDTF">2012-09-06T09:03:05Z</dcterms:created>
  <dcterms:modified xsi:type="dcterms:W3CDTF">2015-10-27T12:44:56Z</dcterms:modified>
</cp:coreProperties>
</file>