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59" r:id="rId5"/>
    <p:sldId id="411" r:id="rId6"/>
    <p:sldId id="413" r:id="rId7"/>
    <p:sldId id="414" r:id="rId8"/>
    <p:sldId id="412" r:id="rId9"/>
    <p:sldId id="415" r:id="rId10"/>
    <p:sldId id="416" r:id="rId11"/>
    <p:sldId id="417" r:id="rId12"/>
    <p:sldId id="418" r:id="rId13"/>
    <p:sldId id="419" r:id="rId14"/>
    <p:sldId id="421" r:id="rId15"/>
    <p:sldId id="422" r:id="rId16"/>
    <p:sldId id="423" r:id="rId17"/>
    <p:sldId id="420" r:id="rId18"/>
    <p:sldId id="424" r:id="rId19"/>
    <p:sldId id="425" r:id="rId20"/>
    <p:sldId id="426" r:id="rId21"/>
    <p:sldId id="428" r:id="rId22"/>
    <p:sldId id="427" r:id="rId23"/>
    <p:sldId id="391" r:id="rId24"/>
    <p:sldId id="291" r:id="rId25"/>
    <p:sldId id="292" r:id="rId26"/>
    <p:sldId id="293" r:id="rId27"/>
    <p:sldId id="280" r:id="rId28"/>
  </p:sldIdLst>
  <p:sldSz cx="9144000" cy="5715000" type="screen16x10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291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662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428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964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20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695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622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3840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3010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23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0257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862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6513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16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77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213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57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1" dirty="0" smtClean="0">
                <a:solidFill>
                  <a:schemeClr val="bg1"/>
                </a:solidFill>
              </a:rPr>
              <a:t>Κατηγορίες και κληρονομικότητα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Κατηγορίες και κληρονομικότητα</a:t>
            </a:r>
            <a:endParaRPr lang="el-GR" sz="2800" b="1" dirty="0"/>
          </a:p>
          <a:p>
            <a:endParaRPr lang="el-GR" sz="2800" b="1" dirty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Μέθοδοι</a:t>
            </a:r>
            <a:r>
              <a:rPr lang="en-US" baseline="-25000" dirty="0" smtClean="0"/>
              <a:t>2/2</a:t>
            </a:r>
            <a:endParaRPr lang="en-US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b="1" dirty="0" smtClean="0"/>
              <a:t>Μέθοδοι </a:t>
            </a:r>
            <a:r>
              <a:rPr lang="el-GR" sz="1600" b="1" dirty="0" err="1"/>
              <a:t>set</a:t>
            </a:r>
            <a:r>
              <a:rPr lang="el-GR" sz="1600" b="1" dirty="0"/>
              <a:t>. </a:t>
            </a:r>
            <a:r>
              <a:rPr lang="en-US" sz="1600" dirty="0" smtClean="0"/>
              <a:t>E</a:t>
            </a:r>
            <a:r>
              <a:rPr lang="el-GR" sz="1600" dirty="0" err="1" smtClean="0"/>
              <a:t>ίναι</a:t>
            </a:r>
            <a:r>
              <a:rPr lang="el-GR" sz="1600" dirty="0" smtClean="0"/>
              <a:t> </a:t>
            </a:r>
            <a:r>
              <a:rPr lang="el-GR" sz="1600" dirty="0"/>
              <a:t>οι αντίθετες σαν λογική από τις μεθόδους. Βασικός τους σκοπός είναι να αλλάξουν την τιμή ενός πεδίου μιας </a:t>
            </a:r>
            <a:r>
              <a:rPr lang="el-GR" sz="1600" dirty="0" smtClean="0"/>
              <a:t>κατηγορίας</a:t>
            </a:r>
            <a:r>
              <a:rPr lang="en-US" sz="1600" dirty="0" smtClean="0"/>
              <a:t>.</a:t>
            </a:r>
            <a:endParaRPr lang="el-GR" sz="1600" dirty="0"/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smtClean="0"/>
              <a:t>Δεν </a:t>
            </a:r>
            <a:r>
              <a:rPr lang="el-GR" sz="1600" dirty="0"/>
              <a:t>επιστρέφουν σχεδόν ποτέ τιμή (είναι </a:t>
            </a:r>
            <a:r>
              <a:rPr lang="el-GR" sz="1600" dirty="0" err="1"/>
              <a:t>void</a:t>
            </a:r>
            <a:r>
              <a:rPr lang="el-GR" sz="1600" dirty="0"/>
              <a:t>), εκτός και αν επιστρέψουν κάποιον κωδικό με τον οποίο διαπιστώνει ο προγραμματιστής αν όλα πήγαν καλά κατά την αλλαγή του πεδίου.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smtClean="0"/>
              <a:t>Είναι </a:t>
            </a:r>
            <a:r>
              <a:rPr lang="el-GR" sz="1600" dirty="0"/>
              <a:t>σχεδόν πάντα </a:t>
            </a:r>
            <a:r>
              <a:rPr lang="el-GR" sz="1600" dirty="0" err="1"/>
              <a:t>public</a:t>
            </a:r>
            <a:r>
              <a:rPr lang="el-GR" sz="1600" dirty="0"/>
              <a:t>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smtClean="0"/>
              <a:t>Πάντα </a:t>
            </a:r>
            <a:r>
              <a:rPr lang="el-GR" sz="1600" dirty="0"/>
              <a:t>έχουν τουλάχιστον ένα όρισμα.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b="1" dirty="0" smtClean="0"/>
              <a:t>Μέθοδοι υπολογισμού</a:t>
            </a:r>
            <a:r>
              <a:rPr lang="en-US" sz="1600" b="1" dirty="0" smtClean="0"/>
              <a:t>.</a:t>
            </a:r>
            <a:r>
              <a:rPr lang="el-GR" sz="1600" b="1" dirty="0" smtClean="0"/>
              <a:t> </a:t>
            </a:r>
            <a:r>
              <a:rPr lang="el-GR" sz="1600" dirty="0"/>
              <a:t>Είναι όλες οι υπόλοιπες μέθοδοι που δεν περιλαμβάνονται σε κάποια από τις παραπάνω </a:t>
            </a:r>
            <a:r>
              <a:rPr lang="el-GR" sz="1600" dirty="0" smtClean="0"/>
              <a:t>κατηγορίες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r>
              <a:rPr lang="el-GR" sz="1600" dirty="0"/>
              <a:t>Σκοπός του είναι είτε να υπολογίσουν κάτι είτε να κάνουν κάποια άλλη λειτουργία πχ να ανοίξουν ένα αρχείο και να αποθηκεύσουν δεδομένα</a:t>
            </a:r>
            <a:r>
              <a:rPr lang="el-GR" sz="1600" dirty="0" smtClean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8840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μέθοδος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/>
              <a:t>Στο προηγούμενο παράδειγμα κατηγορίας για να εμφανίσουμε τα στοιχεία της κατηγορίας λάβαμε με μεθόδους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1800" dirty="0" smtClean="0"/>
              <a:t>τα </a:t>
            </a:r>
            <a:r>
              <a:rPr lang="el-GR" sz="1800" dirty="0"/>
              <a:t>πεδία και τα </a:t>
            </a:r>
            <a:r>
              <a:rPr lang="el-GR" sz="1800" dirty="0"/>
              <a:t>εμφανίσαμε</a:t>
            </a:r>
            <a:r>
              <a:rPr lang="en-US" sz="1800" dirty="0"/>
              <a:t>.</a:t>
            </a:r>
            <a:r>
              <a:rPr lang="el-GR" sz="1800" dirty="0"/>
              <a:t>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/>
              <a:t>Ωστόσο </a:t>
            </a:r>
            <a:r>
              <a:rPr lang="el-GR" sz="1800" dirty="0"/>
              <a:t>η </a:t>
            </a:r>
            <a:r>
              <a:rPr lang="el-GR" sz="1800" dirty="0" err="1"/>
              <a:t>Java</a:t>
            </a:r>
            <a:r>
              <a:rPr lang="el-GR" sz="1800" dirty="0"/>
              <a:t> παρέχει σαν διευκόλυνση έναν καλύτερο τρόπο για την εμφάνιση πληροφοριών σχετικά με μια κατηγορία και αυτό είναι η μέθοδος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1800" dirty="0"/>
              <a:t>η οποία υπάρχει σε όλα τα αντικείμενα που </a:t>
            </a:r>
            <a:r>
              <a:rPr lang="el-GR" sz="1800" dirty="0"/>
              <a:t>παράγουμε</a:t>
            </a:r>
            <a:r>
              <a:rPr lang="en-US" sz="1800" dirty="0"/>
              <a:t>.</a:t>
            </a:r>
            <a:r>
              <a:rPr lang="el-GR" sz="1800" dirty="0"/>
              <a:t>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/>
              <a:t>Για </a:t>
            </a:r>
            <a:r>
              <a:rPr lang="el-GR" sz="1800" dirty="0"/>
              <a:t>να μπορέσουμε να την χρησιμοποιήσουμε θα πρέπει να την </a:t>
            </a:r>
            <a:r>
              <a:rPr lang="el-GR" sz="1800" dirty="0" err="1"/>
              <a:t>επαναπρορίσουμε</a:t>
            </a:r>
            <a:r>
              <a:rPr lang="el-GR" sz="1800" dirty="0"/>
              <a:t> </a:t>
            </a:r>
            <a:r>
              <a:rPr lang="el-GR" sz="1800" dirty="0"/>
              <a:t>μέσα σε μια </a:t>
            </a:r>
            <a:r>
              <a:rPr lang="el-GR" sz="1800" dirty="0"/>
              <a:t>κατηγορία. </a:t>
            </a:r>
            <a:endParaRPr lang="el-GR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smtClean="0"/>
              <a:t>Στο </a:t>
            </a:r>
            <a:r>
              <a:rPr lang="el-GR" sz="1800" dirty="0"/>
              <a:t>παράδειγμα του σημείου αρκεί να προσθέσουμε την επόμενη μέθοδο μέσα στον κώδικα της κατηγορίας</a:t>
            </a:r>
            <a:r>
              <a:rPr lang="el-GR" sz="1800" dirty="0" smtClean="0"/>
              <a:t>:</a:t>
            </a:r>
          </a:p>
          <a:p>
            <a:pPr marL="0" indent="2420938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2420938">
              <a:spcBef>
                <a:spcPts val="60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2420938">
              <a:spcBef>
                <a:spcPts val="60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"x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"+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y: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"+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y;</a:t>
            </a:r>
          </a:p>
          <a:p>
            <a:pPr marL="0" indent="2420938">
              <a:spcBef>
                <a:spcPts val="60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502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μέθοδος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Για να μπορέσουμε να χρησιμοποιήσουμε την παραπάνω μέθοδο μπορούμε για παράδειγμα στην συνάρτηση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2000" dirty="0"/>
              <a:t>να γράψουμε:</a:t>
            </a:r>
          </a:p>
          <a:p>
            <a:pPr marL="0" indent="900113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(" 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point1_=_"+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ptl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0" indent="900113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(" 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point2_=_"+pt2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Με </a:t>
            </a:r>
            <a:r>
              <a:rPr lang="el-GR" sz="2000" dirty="0"/>
              <a:t>αυτόν τον τρόπο η </a:t>
            </a:r>
            <a:r>
              <a:rPr lang="el-GR" sz="2000" dirty="0" err="1"/>
              <a:t>Java</a:t>
            </a:r>
            <a:r>
              <a:rPr lang="el-GR" sz="2000" dirty="0"/>
              <a:t> καταλαβαίνει πως όταν απαιτείται να συνενώσει αλφαριθμητικό με κάποιο αντικείμενο θα καλέσει την μέθοδο </a:t>
            </a:r>
            <a:r>
              <a:rPr lang="el-G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2000" dirty="0"/>
              <a:t>που υπάρχει ήδη στην κατηγορία.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090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People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protected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 name,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protected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age;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People ()</a:t>
            </a: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=" " 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=""; age = 0;</a:t>
            </a: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People ( String n, String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a)</a:t>
            </a: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name=n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=l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age=a ;</a:t>
            </a: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{return name;}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getLastName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{return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;}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getAge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{return age;}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advanceAge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{age++;}</a:t>
            </a: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name+" : "+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+" : "+age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extends People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semester 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Student ()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super();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semester=0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Student ( String n, String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a,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s)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super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,l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a);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semesier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 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getSemester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() {return semester;}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super.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()+" : "+semester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Teacher extends People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private 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Teacher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super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=" " ;}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Teacher ( 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n,String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a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s)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super (n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,l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a);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schoolname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=s 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getSchoolName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() {return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;}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super.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()+" : "+semester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UsePeople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static void main( 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[])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People John=new People ("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JohnTsoulos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" ,35); </a:t>
            </a:r>
            <a:endParaRPr lang="el-GR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Dimitra=new Student (" Dimitra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Xronopoulou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 ,30 ,8);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Teacher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Maria new Teacher (" Maria" ,"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Ioannou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" , 40 ,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ΚΟΖΑΝΗ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 .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(" John data "+John);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 .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(" Dimitra data "+Dimitra); </a:t>
            </a:r>
            <a:endParaRPr lang="el-GR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out.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(" Maria data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Maria ):</a:t>
            </a:r>
          </a:p>
          <a:p>
            <a:pPr marL="360363" lvl="2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200" b="1" dirty="0"/>
              <a:t>Η λέξη </a:t>
            </a:r>
            <a:r>
              <a:rPr lang="el-GR" sz="2200" b="1" dirty="0" err="1"/>
              <a:t>final</a:t>
            </a:r>
            <a:endParaRPr lang="el-GR" sz="22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λέξη </a:t>
            </a:r>
            <a:r>
              <a:rPr lang="el-GR" sz="2200" dirty="0" err="1"/>
              <a:t>final</a:t>
            </a:r>
            <a:r>
              <a:rPr lang="el-GR" sz="2200" dirty="0"/>
              <a:t> χρησιμοποιείται όταν θέλουμε να ορίσουμε πως μια μέθοδος ή πεδίο θα είναι σταθερό δηλαδή δεν μπορεί να μεταβληθεί από κληρονομιά ή από κάποια </a:t>
            </a:r>
            <a:r>
              <a:rPr lang="el-GR" sz="2200" dirty="0" smtClean="0"/>
              <a:t>ανάθεση.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200" dirty="0" smtClean="0"/>
              <a:t>Συνήθως χρησιμοποιείται </a:t>
            </a:r>
            <a:r>
              <a:rPr lang="el-GR" sz="2200" dirty="0"/>
              <a:t>μπροστά από πεδία προκειμένου να καθορίσουμε πως αυτό το πεδίο θα χρησιμοποιηθεί σαν σταθερά μέσα σε ένα </a:t>
            </a:r>
            <a:r>
              <a:rPr lang="el-GR" sz="2200" dirty="0" smtClean="0"/>
              <a:t>πρόγραμμα.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200" u="sng" dirty="0" smtClean="0"/>
              <a:t>Για </a:t>
            </a:r>
            <a:r>
              <a:rPr lang="el-GR" sz="2200" u="sng" dirty="0"/>
              <a:t>παράδειγμα</a:t>
            </a:r>
            <a:r>
              <a:rPr lang="el-GR" sz="2200" dirty="0"/>
              <a:t> αν θέλουμε να ορίσουμε πως ο φορολογικός συντελεστής είναι σταθερός στο 23% μπορούμε να γράψουμε: </a:t>
            </a:r>
            <a:r>
              <a:rPr lang="el-GR" sz="2200" dirty="0" err="1"/>
              <a:t>final</a:t>
            </a:r>
            <a:r>
              <a:rPr lang="el-GR" sz="2200" dirty="0"/>
              <a:t> </a:t>
            </a:r>
            <a:r>
              <a:rPr lang="el-GR" sz="2200" dirty="0" err="1"/>
              <a:t>double</a:t>
            </a:r>
            <a:r>
              <a:rPr lang="el-GR" sz="2200" dirty="0"/>
              <a:t> </a:t>
            </a:r>
            <a:r>
              <a:rPr lang="el-GR" sz="2200" dirty="0" err="1"/>
              <a:t>taxrate</a:t>
            </a:r>
            <a:r>
              <a:rPr lang="el-GR" sz="2200" dirty="0"/>
              <a:t>=0.23;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6557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200" b="1" dirty="0"/>
              <a:t>Η λέξη </a:t>
            </a:r>
            <a:r>
              <a:rPr lang="en-US" sz="2200" b="1" dirty="0" smtClean="0"/>
              <a:t>static</a:t>
            </a:r>
            <a:endParaRPr lang="el-GR" sz="2200" b="1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Σκοπός </a:t>
            </a:r>
            <a:r>
              <a:rPr lang="el-GR" sz="2200" dirty="0"/>
              <a:t>της είναι να ορίσει πως ένα πεδίο ή μέθοδος ανήκει στην κατηγορία και όχι στο αντικείμενο </a:t>
            </a:r>
            <a:endParaRPr lang="el-GR" sz="2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u="sng" dirty="0" smtClean="0"/>
              <a:t>Για </a:t>
            </a:r>
            <a:r>
              <a:rPr lang="el-GR" sz="2200" u="sng" dirty="0"/>
              <a:t>παράδειγμα</a:t>
            </a:r>
            <a:r>
              <a:rPr lang="el-GR" sz="2200" dirty="0"/>
              <a:t> αν ορίσουμε στην κατηγορία </a:t>
            </a:r>
            <a:r>
              <a:rPr lang="el-GR" sz="2200" dirty="0" err="1"/>
              <a:t>People</a:t>
            </a:r>
            <a:r>
              <a:rPr lang="el-GR" sz="2200" dirty="0"/>
              <a:t> την μεταβλητή </a:t>
            </a:r>
            <a:r>
              <a:rPr lang="el-GR" sz="2200" dirty="0" err="1"/>
              <a:t>public</a:t>
            </a:r>
            <a:r>
              <a:rPr lang="el-GR" sz="2200" dirty="0"/>
              <a:t> </a:t>
            </a:r>
            <a:r>
              <a:rPr lang="el-GR" sz="2200" dirty="0" err="1"/>
              <a:t>static</a:t>
            </a:r>
            <a:r>
              <a:rPr lang="el-GR" sz="2200" dirty="0"/>
              <a:t> </a:t>
            </a:r>
            <a:r>
              <a:rPr lang="el-GR" sz="2200" dirty="0" err="1"/>
              <a:t>int</a:t>
            </a:r>
            <a:r>
              <a:rPr lang="el-GR" sz="2200" dirty="0"/>
              <a:t> </a:t>
            </a:r>
            <a:r>
              <a:rPr lang="el-GR" sz="2200" dirty="0" err="1"/>
              <a:t>counter</a:t>
            </a:r>
            <a:r>
              <a:rPr lang="el-GR" sz="2200" dirty="0"/>
              <a:t>=0; </a:t>
            </a:r>
            <a:r>
              <a:rPr lang="el-GR" sz="2200" dirty="0" smtClean="0"/>
              <a:t>για </a:t>
            </a:r>
            <a:r>
              <a:rPr lang="el-GR" sz="2200" dirty="0"/>
              <a:t>να έχουμε πρόσβαση σε αυτήν την μεταβλητή από οπουδήποτε θα πρέπει να γράφουμε </a:t>
            </a:r>
            <a:r>
              <a:rPr lang="el-GR" sz="2200" dirty="0" err="1"/>
              <a:t>People.counter</a:t>
            </a:r>
            <a:r>
              <a:rPr lang="el-GR" sz="2200" dirty="0"/>
              <a:t> </a:t>
            </a:r>
            <a:endParaRPr lang="el-GR" sz="2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ίδιο ισχύει και για μεθόδους που ορίζονται ως </a:t>
            </a:r>
            <a:r>
              <a:rPr lang="el-GR" sz="2200" dirty="0" err="1"/>
              <a:t>static</a:t>
            </a:r>
            <a:r>
              <a:rPr lang="el-GR" sz="2200" dirty="0"/>
              <a:t>. </a:t>
            </a:r>
            <a:endParaRPr lang="el-GR" sz="2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Ο </a:t>
            </a:r>
            <a:r>
              <a:rPr lang="el-GR" sz="2200" dirty="0"/>
              <a:t>μόνος πρακτικός λόγος χρήσης </a:t>
            </a:r>
            <a:r>
              <a:rPr lang="el-GR" sz="2200" dirty="0" err="1"/>
              <a:t>static</a:t>
            </a:r>
            <a:r>
              <a:rPr lang="el-GR" sz="2200" dirty="0"/>
              <a:t> πεδίων είναι να χρησιμοποιηθούν ως μετρητές αντικειμένων </a:t>
            </a:r>
            <a:endParaRPr lang="el-GR" sz="2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Επιπλέον </a:t>
            </a:r>
            <a:r>
              <a:rPr lang="el-GR" sz="2200" dirty="0"/>
              <a:t>οι </a:t>
            </a:r>
            <a:r>
              <a:rPr lang="el-GR" sz="2200" dirty="0" err="1"/>
              <a:t>static</a:t>
            </a:r>
            <a:r>
              <a:rPr lang="el-GR" sz="2200" dirty="0"/>
              <a:t> μέθοδοι μπορούν να καλέσουν μόνον </a:t>
            </a:r>
            <a:r>
              <a:rPr lang="el-GR" sz="2200" dirty="0" err="1"/>
              <a:t>static</a:t>
            </a:r>
            <a:r>
              <a:rPr lang="el-GR" sz="2200" dirty="0"/>
              <a:t> μεθόδους από την κατηγορία τους.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629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200" b="1" dirty="0"/>
              <a:t>Αφηρημένες </a:t>
            </a:r>
            <a:r>
              <a:rPr lang="el-GR" sz="2200" b="1" dirty="0" smtClean="0"/>
              <a:t>μέθοδοι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100" dirty="0"/>
              <a:t>Οι αφηρημένες μέθοδοι είναι ειδικές κατηγορίες μεθόδων οι οποίες δεν έχουν κώδικα απλά έχουν όνομα και καλούνται από την </a:t>
            </a:r>
            <a:r>
              <a:rPr lang="el-GR" sz="2100" dirty="0" smtClean="0"/>
              <a:t>κατηγορία.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100" dirty="0" smtClean="0"/>
              <a:t>Σκοπός </a:t>
            </a:r>
            <a:r>
              <a:rPr lang="el-GR" sz="2100" dirty="0"/>
              <a:t>τους είναι να παρέχουν ένα γενικό </a:t>
            </a:r>
            <a:r>
              <a:rPr lang="el-GR" sz="2100" dirty="0" err="1"/>
              <a:t>interface</a:t>
            </a:r>
            <a:r>
              <a:rPr lang="el-GR" sz="2100" dirty="0"/>
              <a:t> χωρίς όμως να είναι ακόμα καθορισμένο τι ακριβώς θα </a:t>
            </a:r>
            <a:r>
              <a:rPr lang="el-GR" sz="2100" dirty="0" smtClean="0"/>
              <a:t>κάνουν.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100" dirty="0" smtClean="0"/>
              <a:t>Αφηρημένες </a:t>
            </a:r>
            <a:r>
              <a:rPr lang="el-GR" sz="2100" dirty="0"/>
              <a:t>κατηγορίες έχουμε μόνον όταν θα κληρονομηθεί η κατηγορία που τις περιέχει από κάποια </a:t>
            </a:r>
            <a:r>
              <a:rPr lang="el-GR" sz="2100" dirty="0" smtClean="0"/>
              <a:t>άλλη.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100" dirty="0"/>
              <a:t>Για αυτόν τον λόγο και οι κατηγορίες που περιέχουν αφηρημένες μεθόδους δεν μπορούν να χρησιμοποιηθούν άμεσα παρά μόνον σε </a:t>
            </a:r>
            <a:r>
              <a:rPr lang="el-GR" sz="2100" dirty="0" smtClean="0"/>
              <a:t>κληρονομικότητα.</a:t>
            </a:r>
          </a:p>
        </p:txBody>
      </p:sp>
    </p:spTree>
    <p:extLst>
      <p:ext uri="{BB962C8B-B14F-4D97-AF65-F5344CB8AC3E}">
        <p14:creationId xmlns:p14="http://schemas.microsoft.com/office/powerpoint/2010/main" val="35198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3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Κατηγορίες και κληρονομικότητα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abstract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l-GR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abstract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getArea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abstract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getPerimeter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String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Area:_"+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getArea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_Perimeter:_"+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getPerimeter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same Area ( Shape other)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57250" lvl="3" indent="0">
              <a:spcBef>
                <a:spcPts val="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ret ;</a:t>
            </a:r>
          </a:p>
          <a:p>
            <a:pPr marL="857250" lvl="3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getArea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other.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getArea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()) ret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true ; 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3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ret false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857250" lvl="3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ret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057300"/>
            <a:ext cx="4042792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Square extends Shape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private double a;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Square (double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double get Area ()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a*a;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ublic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getPerimeter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4*a;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 txBox="1">
            <a:spLocks/>
          </p:cNvSpPr>
          <p:nvPr/>
        </p:nvSpPr>
        <p:spPr>
          <a:xfrm>
            <a:off x="3923928" y="1057300"/>
            <a:ext cx="522007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Circle extends Shape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private double x0,y0,R;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Circle (double mx, double my, double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x0=mx; 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y0=my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R=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double get Area 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Math.PI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*R*R;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getPerimeter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2.0 *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Math.PI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378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Πολυμορφισμός</a:t>
            </a:r>
            <a:endParaRPr lang="en-US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682752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/>
              <a:t>Με τον όρο πολυμορφισμό στον αντικειμενοστραφή προγραμματισμό εννοούμε πως μπορούμε να χρησιμοποιούμε αντικείμενα με έναν γενικό τρόπο και ανάλογα με το περιβάλλον στο οποίο εμφανίζονται να έχουν διαφορετικό </a:t>
            </a:r>
            <a:r>
              <a:rPr lang="el-GR" sz="1800" dirty="0" smtClean="0"/>
              <a:t>αποτέλεσμα</a:t>
            </a:r>
            <a:r>
              <a:rPr lang="en-US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800" dirty="0" smtClean="0"/>
          </a:p>
        </p:txBody>
      </p:sp>
      <p:sp>
        <p:nvSpPr>
          <p:cNvPr id="5" name="Θέση περιεχομένου 4"/>
          <p:cNvSpPr txBox="1">
            <a:spLocks/>
          </p:cNvSpPr>
          <p:nvPr/>
        </p:nvSpPr>
        <p:spPr>
          <a:xfrm>
            <a:off x="3995936" y="1358666"/>
            <a:ext cx="51125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public class </a:t>
            </a:r>
            <a:r>
              <a:rPr lang="en-US" sz="1600" b="1" dirty="0" err="1"/>
              <a:t>TestShape</a:t>
            </a: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/>
              <a:t>{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public static </a:t>
            </a:r>
            <a:r>
              <a:rPr lang="en-US" sz="1600" dirty="0"/>
              <a:t>void main (String </a:t>
            </a:r>
            <a:r>
              <a:rPr lang="en-US" sz="1600" dirty="0" err="1" smtClean="0"/>
              <a:t>arg</a:t>
            </a:r>
            <a:r>
              <a:rPr lang="en-US" sz="1600" dirty="0" smtClean="0"/>
              <a:t>[])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/>
              <a:t>}</a:t>
            </a:r>
            <a:endParaRPr lang="en-US" sz="16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/>
              <a:t>Shape </a:t>
            </a:r>
            <a:r>
              <a:rPr lang="en-US" sz="1600" dirty="0" smtClean="0"/>
              <a:t>s1=new </a:t>
            </a:r>
            <a:r>
              <a:rPr lang="en-US" sz="1600" dirty="0"/>
              <a:t>Square (10);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/>
              <a:t>Shape s2=new Circle (5,5,2);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/>
              <a:t>System . out. </a:t>
            </a:r>
            <a:r>
              <a:rPr lang="en-US" sz="1600" dirty="0" err="1" smtClean="0"/>
              <a:t>printIn</a:t>
            </a:r>
            <a:r>
              <a:rPr lang="en-US" sz="1600" dirty="0" smtClean="0"/>
              <a:t> </a:t>
            </a:r>
            <a:r>
              <a:rPr lang="en-US" sz="1600" dirty="0"/>
              <a:t>("</a:t>
            </a:r>
            <a:r>
              <a:rPr lang="en-US" sz="1600" dirty="0" smtClean="0"/>
              <a:t>Shape1_=_"+</a:t>
            </a:r>
            <a:r>
              <a:rPr lang="en-US" sz="1600" dirty="0"/>
              <a:t>s1</a:t>
            </a:r>
            <a:r>
              <a:rPr lang="en-US" sz="1600" dirty="0" smtClean="0"/>
              <a:t>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/>
              <a:t>System . </a:t>
            </a:r>
            <a:r>
              <a:rPr lang="en-US" sz="1600" dirty="0"/>
              <a:t>out. </a:t>
            </a:r>
            <a:r>
              <a:rPr lang="en-US" sz="1600" dirty="0" err="1"/>
              <a:t>printIn</a:t>
            </a:r>
            <a:r>
              <a:rPr lang="en-US" sz="1600" dirty="0"/>
              <a:t> ("</a:t>
            </a:r>
            <a:r>
              <a:rPr lang="en-US" sz="1600" dirty="0" smtClean="0"/>
              <a:t>Shape2_=_"+s2);</a:t>
            </a:r>
            <a:endParaRPr lang="en-US" sz="16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/>
              <a:t>if </a:t>
            </a:r>
            <a:r>
              <a:rPr lang="en-US" sz="1600" dirty="0"/>
              <a:t>( </a:t>
            </a:r>
            <a:r>
              <a:rPr lang="en-US" sz="1600" dirty="0" smtClean="0"/>
              <a:t>s1. </a:t>
            </a:r>
            <a:r>
              <a:rPr lang="en-US" sz="1600" dirty="0"/>
              <a:t>same Area ( s2 ))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/>
              <a:t>	System </a:t>
            </a:r>
            <a:r>
              <a:rPr lang="en-US" sz="1600" dirty="0"/>
              <a:t>. out . </a:t>
            </a:r>
            <a:r>
              <a:rPr lang="en-US" sz="1600" dirty="0" err="1"/>
              <a:t>println</a:t>
            </a:r>
            <a:r>
              <a:rPr lang="en-US" sz="1600" dirty="0"/>
              <a:t> ( "</a:t>
            </a:r>
            <a:r>
              <a:rPr lang="en-US" sz="1600" dirty="0" err="1" smtClean="0"/>
              <a:t>Same_areas</a:t>
            </a:r>
            <a:r>
              <a:rPr lang="en-US" sz="1600" dirty="0"/>
              <a:t>" 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/>
              <a:t>else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/>
              <a:t>	System </a:t>
            </a:r>
            <a:r>
              <a:rPr lang="en-US" sz="1600" dirty="0"/>
              <a:t>. out . </a:t>
            </a:r>
            <a:r>
              <a:rPr lang="en-US" sz="1600" dirty="0" err="1"/>
              <a:t>println</a:t>
            </a:r>
            <a:r>
              <a:rPr lang="en-US" sz="1600" dirty="0"/>
              <a:t> ( "</a:t>
            </a:r>
            <a:r>
              <a:rPr lang="en-US" sz="1600" dirty="0" err="1" smtClean="0"/>
              <a:t>Not_same</a:t>
            </a:r>
            <a:r>
              <a:rPr lang="en-US" sz="1600" dirty="0" err="1"/>
              <a:t>_</a:t>
            </a:r>
            <a:r>
              <a:rPr lang="en-US" sz="1600" dirty="0" err="1" smtClean="0"/>
              <a:t>areas</a:t>
            </a:r>
            <a:r>
              <a:rPr lang="en-US" sz="1600" dirty="0" smtClean="0"/>
              <a:t> </a:t>
            </a:r>
            <a:r>
              <a:rPr lang="en-US" sz="1600" dirty="0"/>
              <a:t>" 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}</a:t>
            </a: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3025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Κατηγορίες και κληρονομικότητα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Ορισμός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Στον πραγματικό κόσμο τα πάντα είναι δομημένα σε </a:t>
            </a:r>
            <a:r>
              <a:rPr lang="el-GR" sz="2400" dirty="0" smtClean="0"/>
              <a:t>κατηγορίες</a:t>
            </a:r>
            <a:r>
              <a:rPr lang="en-US" sz="2400" dirty="0" smtClean="0"/>
              <a:t> (</a:t>
            </a:r>
            <a:r>
              <a:rPr lang="el-GR" sz="2400" dirty="0"/>
              <a:t>οχήματα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l-GR" sz="2400" dirty="0" smtClean="0"/>
              <a:t>αντικείμενα</a:t>
            </a:r>
            <a:r>
              <a:rPr lang="en-US" sz="2400" dirty="0" smtClean="0"/>
              <a:t> (</a:t>
            </a:r>
            <a:r>
              <a:rPr lang="el-GR" sz="2400" dirty="0"/>
              <a:t>λιμουζίνες, </a:t>
            </a:r>
            <a:r>
              <a:rPr lang="el-GR" sz="2400" dirty="0" smtClean="0"/>
              <a:t>φορτηγά</a:t>
            </a:r>
            <a:r>
              <a:rPr lang="en-US" sz="2400" dirty="0" smtClean="0"/>
              <a:t>, </a:t>
            </a:r>
            <a:r>
              <a:rPr lang="el-GR" sz="2400" dirty="0" smtClean="0"/>
              <a:t>ποδήλατα </a:t>
            </a:r>
            <a:r>
              <a:rPr lang="en-US" sz="2400" dirty="0" smtClean="0"/>
              <a:t>)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Κάθε </a:t>
            </a:r>
            <a:r>
              <a:rPr lang="el-GR" sz="2400" dirty="0"/>
              <a:t>κατηγορία περιέχει κάποια συστατικά στοιχεία που σε προγραμματιστικό περιβάλλον υλοποιούνται από μεταβλητές και θα τα ονομάζουμε πεδία </a:t>
            </a:r>
            <a:endParaRPr lang="en-US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Για παράδειγμα στην κατηγορία ΟΧΗΜΑ </a:t>
            </a:r>
            <a:r>
              <a:rPr lang="el-GR" sz="2400" dirty="0"/>
              <a:t>πεδία μπορεί να είναι: η μάρκα του οχήματος ο αριθμός των θέσεων το χρώμα κτλ. </a:t>
            </a:r>
            <a:endParaRPr lang="en-US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πρόσβαση στα πεδία επιτυγχάνεται μέσω συναρτήσεων που θα τις ονομάζουμε μεθόδους.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Πεδία</a:t>
            </a:r>
            <a:r>
              <a:rPr lang="en-US" baseline="-25000" dirty="0" smtClean="0"/>
              <a:t>1/3</a:t>
            </a:r>
            <a:endParaRPr lang="en-US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/>
              <a:t>Τα πεδία είναι μεταβλητές που συνήθως είτε είναι εντελώς κρυφά από τον έξω κόσμο είτε δεν μπορούν να</a:t>
            </a:r>
            <a:r>
              <a:rPr lang="en-US" sz="2200" dirty="0"/>
              <a:t> </a:t>
            </a:r>
            <a:r>
              <a:rPr lang="el-GR" sz="2200" dirty="0"/>
              <a:t>τροποποιηθούν με άμεσο </a:t>
            </a:r>
            <a:r>
              <a:rPr lang="el-GR" sz="2200" dirty="0" smtClean="0"/>
              <a:t>τρόπο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endParaRPr lang="en-US" sz="22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/>
              <a:t>Η δημιουργία αντικειμένων δεν έχει καμία σχέση με δυναμική κατανομή μνήμης και για αυτόν τον λόγο δεν υπάρχει και αντίστοιχος τελεστής </a:t>
            </a:r>
            <a:r>
              <a:rPr lang="el-GR" sz="2200" dirty="0" err="1"/>
              <a:t>delete</a:t>
            </a:r>
            <a:r>
              <a:rPr lang="el-GR" sz="2200" dirty="0"/>
              <a:t>. </a:t>
            </a:r>
            <a:endParaRPr lang="en-US" sz="22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αναφορά στα πεδία της κατηγορίας γίνεται με τον τελεστή </a:t>
            </a:r>
            <a:r>
              <a:rPr lang="el-GR" sz="2200" b="1" dirty="0"/>
              <a:t>.</a:t>
            </a:r>
            <a:r>
              <a:rPr lang="el-GR" sz="2200" dirty="0"/>
              <a:t> να παρεμβάλλεται ανάμεσα στο όνομα του αντικειμένου (όχι της κατηγορίας) και το όνομα του </a:t>
            </a:r>
            <a:r>
              <a:rPr lang="el-GR" sz="2200" dirty="0" smtClean="0"/>
              <a:t>πεδίου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endParaRPr lang="en-US" sz="22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παραπάνω χρήση της κατηγορίας αν και αποτελεσματική αντιβαίνει σε έναν από τους βασικότερους κανόνες του αντικειμενοστραφούς προγραμματισμού που είναι η </a:t>
            </a:r>
            <a:r>
              <a:rPr lang="el-GR" sz="2200" dirty="0" smtClean="0"/>
              <a:t>ενθυλάκωση</a:t>
            </a:r>
            <a:r>
              <a:rPr lang="el-GR" sz="2200" dirty="0"/>
              <a:t>. 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68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Πεδία</a:t>
            </a:r>
            <a:r>
              <a:rPr lang="en-US" baseline="-25000" dirty="0"/>
              <a:t> </a:t>
            </a:r>
            <a:r>
              <a:rPr lang="en-US" baseline="-25000" dirty="0" smtClean="0"/>
              <a:t>2/3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Σύμφωνα </a:t>
            </a:r>
            <a:r>
              <a:rPr lang="el-GR" sz="2200" dirty="0"/>
              <a:t>με την ενθυλάκωση δεν πρέπει να έχουμε άμεση πρόσβαση στα πεδία της κατηγορίας όπως γίνεται στο </a:t>
            </a:r>
            <a:r>
              <a:rPr lang="el-GR" sz="2200" dirty="0" smtClean="0"/>
              <a:t>παράδειγμα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endParaRPr lang="en-US" sz="22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Για </a:t>
            </a:r>
            <a:r>
              <a:rPr lang="el-GR" sz="2200" dirty="0"/>
              <a:t>αυτόν τον λόγο και δεν πρέπει να δηλώσουμε τα πεδία σαν </a:t>
            </a:r>
            <a:r>
              <a:rPr lang="el-GR" sz="2200" dirty="0" err="1"/>
              <a:t>public</a:t>
            </a:r>
            <a:r>
              <a:rPr lang="el-GR" sz="2200" dirty="0"/>
              <a:t> αλλά σαν </a:t>
            </a:r>
            <a:r>
              <a:rPr lang="el-GR" sz="2200" dirty="0" err="1"/>
              <a:t>private</a:t>
            </a:r>
            <a:r>
              <a:rPr lang="el-GR" sz="2200" dirty="0"/>
              <a:t>.</a:t>
            </a:r>
            <a:endParaRPr lang="en-US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55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Πεδία</a:t>
            </a:r>
            <a:r>
              <a:rPr lang="en-US" baseline="-25000" dirty="0"/>
              <a:t> </a:t>
            </a:r>
            <a:r>
              <a:rPr lang="en-US" baseline="-25000" dirty="0" smtClean="0"/>
              <a:t>3/3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107504" y="1273324"/>
            <a:ext cx="4112180" cy="1235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sz="1800" b="1" dirty="0" err="1"/>
              <a:t>Algorithm</a:t>
            </a:r>
            <a:r>
              <a:rPr lang="el-GR" sz="1800" b="1" dirty="0"/>
              <a:t> </a:t>
            </a:r>
            <a:r>
              <a:rPr lang="el-GR" sz="1800" b="1" dirty="0" smtClean="0"/>
              <a:t>1</a:t>
            </a:r>
            <a:r>
              <a:rPr lang="en-US" sz="1800" b="1" dirty="0" smtClean="0"/>
              <a:t>.</a:t>
            </a:r>
            <a:r>
              <a:rPr lang="el-GR" sz="1800" b="1" dirty="0" smtClean="0"/>
              <a:t> </a:t>
            </a:r>
            <a:r>
              <a:rPr lang="el-GR" sz="1800" dirty="0"/>
              <a:t>Η απλή κατηγορία </a:t>
            </a:r>
            <a:r>
              <a:rPr lang="el-GR" sz="1800" dirty="0" smtClean="0"/>
              <a:t>σημείου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point_simple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double x , y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Θέση περιεχομένου 4"/>
          <p:cNvSpPr txBox="1">
            <a:spLocks/>
          </p:cNvSpPr>
          <p:nvPr/>
        </p:nvSpPr>
        <p:spPr>
          <a:xfrm>
            <a:off x="4003660" y="1273324"/>
            <a:ext cx="5140340" cy="1235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sz="1800" b="1" dirty="0" err="1"/>
              <a:t>Algorithm</a:t>
            </a:r>
            <a:r>
              <a:rPr lang="el-GR" sz="1800" b="1" dirty="0"/>
              <a:t> </a:t>
            </a:r>
            <a:r>
              <a:rPr lang="el-GR" sz="1800" b="1" dirty="0" smtClean="0"/>
              <a:t>2</a:t>
            </a:r>
            <a:r>
              <a:rPr lang="en-US" sz="1800" b="1" dirty="0" smtClean="0"/>
              <a:t>.</a:t>
            </a:r>
            <a:r>
              <a:rPr lang="el-GR" sz="1800" dirty="0" smtClean="0"/>
              <a:t> </a:t>
            </a:r>
            <a:r>
              <a:rPr lang="el-GR" sz="1800" dirty="0"/>
              <a:t>Μια </a:t>
            </a:r>
            <a:r>
              <a:rPr lang="el-GR" sz="1800" dirty="0" err="1">
                <a:cs typeface="Consolas" panose="020B0609020204030204" pitchFamily="49" charset="0"/>
              </a:rPr>
              <a:t>main</a:t>
            </a:r>
            <a:r>
              <a:rPr lang="el-GR" sz="1800" dirty="0" smtClean="0">
                <a:cs typeface="Consolas" panose="020B0609020204030204" pitchFamily="49" charset="0"/>
              </a:rPr>
              <a:t>()</a:t>
            </a:r>
            <a:r>
              <a:rPr lang="en-US" sz="1800" dirty="0" smtClean="0">
                <a:cs typeface="Consolas" panose="020B0609020204030204" pitchFamily="49" charset="0"/>
              </a:rPr>
              <a:t> </a:t>
            </a:r>
            <a:r>
              <a:rPr lang="el-GR" sz="1800" dirty="0" smtClean="0"/>
              <a:t>που </a:t>
            </a:r>
            <a:r>
              <a:rPr lang="el-GR" sz="1800" dirty="0"/>
              <a:t>χρησιμοποιεί τα απλά σημεία.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MainPointSimple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static void main (String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point_simple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mypoint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=new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point_simple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mypoint.x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100;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mypoint.y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200;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("point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wxw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="+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point.x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("point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wyw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="+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point.y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Μέθοδοι</a:t>
            </a:r>
            <a:r>
              <a:rPr lang="en-US" baseline="-25000" dirty="0" smtClean="0"/>
              <a:t>1/2</a:t>
            </a:r>
            <a:endParaRPr lang="en-US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K</a:t>
            </a:r>
            <a:r>
              <a:rPr lang="el-GR" sz="2000" b="1" dirty="0" err="1" smtClean="0"/>
              <a:t>ατηγορίες</a:t>
            </a:r>
            <a:r>
              <a:rPr lang="el-GR" sz="2000" b="1" dirty="0" smtClean="0"/>
              <a:t> μεθόδων</a:t>
            </a:r>
            <a:endParaRPr lang="el-GR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b="1" dirty="0" smtClean="0"/>
              <a:t>Αρχικοποίησης</a:t>
            </a:r>
            <a:r>
              <a:rPr lang="en-US" sz="1600" b="1" dirty="0" smtClean="0"/>
              <a:t>.</a:t>
            </a:r>
            <a:r>
              <a:rPr lang="el-GR" sz="1600" b="1" dirty="0" smtClean="0"/>
              <a:t> </a:t>
            </a:r>
            <a:r>
              <a:rPr lang="en-US" sz="1600" dirty="0" smtClean="0"/>
              <a:t>E</a:t>
            </a:r>
            <a:r>
              <a:rPr lang="el-GR" sz="1600" dirty="0" err="1" smtClean="0"/>
              <a:t>κτελούνται</a:t>
            </a:r>
            <a:r>
              <a:rPr lang="el-GR" sz="1600" dirty="0" smtClean="0"/>
              <a:t> </a:t>
            </a:r>
            <a:r>
              <a:rPr lang="el-GR" sz="1600" dirty="0"/>
              <a:t>με την δημιουργία ενός αντικειμένου και σκοπός τους είναι να </a:t>
            </a:r>
            <a:r>
              <a:rPr lang="el-GR" sz="1600" dirty="0" err="1"/>
              <a:t>αρχικοποιήσουν</a:t>
            </a:r>
            <a:r>
              <a:rPr lang="el-GR" sz="1600" dirty="0"/>
              <a:t> κάποια ή όλα τα πεδία της </a:t>
            </a:r>
            <a:r>
              <a:rPr lang="el-GR" sz="1600" dirty="0" smtClean="0"/>
              <a:t>κατηγορίας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err="1" smtClean="0"/>
              <a:t>Εχουν</a:t>
            </a:r>
            <a:r>
              <a:rPr lang="el-GR" sz="1600" dirty="0" smtClean="0"/>
              <a:t> σαν όνομά τους το όνομα της κατηγορίας.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smtClean="0"/>
              <a:t>Είναι </a:t>
            </a:r>
            <a:r>
              <a:rPr lang="el-GR" sz="1600" dirty="0"/>
              <a:t>σχεδόν πάντα </a:t>
            </a:r>
            <a:r>
              <a:rPr lang="el-GR" sz="1600" dirty="0" err="1" smtClean="0"/>
              <a:t>public</a:t>
            </a:r>
            <a:endParaRPr lang="en-US" sz="16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smtClean="0"/>
              <a:t>Δεν </a:t>
            </a:r>
            <a:r>
              <a:rPr lang="el-GR" sz="1600" dirty="0"/>
              <a:t>επιστρέφουν τίποτα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b="1" dirty="0" smtClean="0"/>
              <a:t>Μέθοδοι </a:t>
            </a:r>
            <a:r>
              <a:rPr lang="el-GR" sz="1600" b="1" dirty="0" err="1"/>
              <a:t>get</a:t>
            </a:r>
            <a:r>
              <a:rPr lang="el-GR" sz="1600" b="1" dirty="0"/>
              <a:t>.</a:t>
            </a:r>
            <a:r>
              <a:rPr lang="el-GR" sz="1600" dirty="0"/>
              <a:t> </a:t>
            </a:r>
            <a:r>
              <a:rPr lang="en-US" sz="1600" dirty="0" smtClean="0"/>
              <a:t>E</a:t>
            </a:r>
            <a:r>
              <a:rPr lang="el-GR" sz="1600" dirty="0" err="1" smtClean="0"/>
              <a:t>χουν</a:t>
            </a:r>
            <a:r>
              <a:rPr lang="el-GR" sz="1600" dirty="0" smtClean="0"/>
              <a:t> </a:t>
            </a:r>
            <a:r>
              <a:rPr lang="el-GR" sz="1600" dirty="0"/>
              <a:t>σαν στόχο να επιστρέψουν την τιμή ενός πεδίου της </a:t>
            </a:r>
            <a:r>
              <a:rPr lang="el-GR" sz="1600" dirty="0" smtClean="0"/>
              <a:t>κατηγορίας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r>
              <a:rPr lang="el-GR" sz="1600" dirty="0"/>
              <a:t>Ονομάζονται έτσι γιατί το όνομά τους είναι συνήθως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getFieldNameQ</a:t>
            </a:r>
            <a:r>
              <a:rPr lang="el-GR" sz="1600" dirty="0"/>
              <a:t> όπου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FieldName</a:t>
            </a:r>
            <a:r>
              <a:rPr lang="el-GR" sz="1600" dirty="0"/>
              <a:t> το όνομα του πεδίου που θέλουμε να </a:t>
            </a:r>
            <a:r>
              <a:rPr lang="el-GR" sz="1600" dirty="0" smtClean="0"/>
              <a:t>μάθουμε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endParaRPr lang="el-GR" sz="1600" dirty="0"/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smtClean="0"/>
              <a:t>Επιστρέφουν </a:t>
            </a:r>
            <a:r>
              <a:rPr lang="el-GR" sz="1600" dirty="0"/>
              <a:t>πάντα τιμή (δεν είναι σχεδόν ποτέ </a:t>
            </a:r>
            <a:r>
              <a:rPr lang="el-GR" sz="1600" dirty="0" err="1"/>
              <a:t>void</a:t>
            </a:r>
            <a:r>
              <a:rPr lang="el-GR" sz="1600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smtClean="0"/>
              <a:t>Είναι </a:t>
            </a:r>
            <a:r>
              <a:rPr lang="el-GR" sz="1600" dirty="0"/>
              <a:t>σχεδόν πάντα </a:t>
            </a:r>
            <a:r>
              <a:rPr lang="el-GR" sz="1600" dirty="0" err="1"/>
              <a:t>public</a:t>
            </a:r>
            <a:r>
              <a:rPr lang="el-GR" sz="1600" dirty="0"/>
              <a:t> (αλλιώς δεν θα είχαν και λόγω ύπαρξης)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600" dirty="0" smtClean="0"/>
              <a:t>Σχεδόν </a:t>
            </a:r>
            <a:r>
              <a:rPr lang="el-GR" sz="1600" dirty="0"/>
              <a:t>ποτέ δεν δέχονται </a:t>
            </a:r>
            <a:r>
              <a:rPr lang="el-GR" sz="1600" dirty="0" smtClean="0"/>
              <a:t>ορίσματα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6828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3550</TotalTime>
  <Words>1906</Words>
  <Application>Microsoft Office PowerPoint</Application>
  <PresentationFormat>Προβολή στην οθόνη (16:10)</PresentationFormat>
  <Paragraphs>334</Paragraphs>
  <Slides>27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Calibri</vt:lpstr>
      <vt:lpstr>Consolas</vt:lpstr>
      <vt:lpstr>Courier New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Ορισμός</vt:lpstr>
      <vt:lpstr>Πεδία1/3</vt:lpstr>
      <vt:lpstr>Πεδία 2/3</vt:lpstr>
      <vt:lpstr>Πεδία 3/3</vt:lpstr>
      <vt:lpstr>Μέθοδοι1/2</vt:lpstr>
      <vt:lpstr>Μέθοδοι2/2</vt:lpstr>
      <vt:lpstr>Η μέθοδος toString()</vt:lpstr>
      <vt:lpstr>Η μέθοδος toString()</vt:lpstr>
      <vt:lpstr>Κληρονομικότητα</vt:lpstr>
      <vt:lpstr>Κληρονομικότητα</vt:lpstr>
      <vt:lpstr>Κληρονομικότητα</vt:lpstr>
      <vt:lpstr>Κληρονομικότητα</vt:lpstr>
      <vt:lpstr>Κληρονομικότητα</vt:lpstr>
      <vt:lpstr>Κληρονομικότητα</vt:lpstr>
      <vt:lpstr>Κληρονομικότητα</vt:lpstr>
      <vt:lpstr>Κληρονομικότητα</vt:lpstr>
      <vt:lpstr>Κληρονομικότητα</vt:lpstr>
      <vt:lpstr>Πολυμορφισμός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265</cp:revision>
  <dcterms:created xsi:type="dcterms:W3CDTF">2012-09-06T09:03:05Z</dcterms:created>
  <dcterms:modified xsi:type="dcterms:W3CDTF">2015-06-25T13:22:55Z</dcterms:modified>
</cp:coreProperties>
</file>