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56" r:id="rId2"/>
    <p:sldId id="289" r:id="rId3"/>
    <p:sldId id="257" r:id="rId4"/>
    <p:sldId id="259" r:id="rId5"/>
    <p:sldId id="417" r:id="rId6"/>
    <p:sldId id="418" r:id="rId7"/>
    <p:sldId id="419" r:id="rId8"/>
    <p:sldId id="420" r:id="rId9"/>
    <p:sldId id="421" r:id="rId10"/>
    <p:sldId id="422" r:id="rId11"/>
    <p:sldId id="423" r:id="rId12"/>
    <p:sldId id="424" r:id="rId13"/>
    <p:sldId id="425" r:id="rId14"/>
    <p:sldId id="426" r:id="rId15"/>
    <p:sldId id="427" r:id="rId16"/>
    <p:sldId id="428" r:id="rId17"/>
    <p:sldId id="429" r:id="rId18"/>
    <p:sldId id="430" r:id="rId19"/>
    <p:sldId id="431" r:id="rId20"/>
    <p:sldId id="432" r:id="rId21"/>
    <p:sldId id="433" r:id="rId22"/>
    <p:sldId id="434" r:id="rId23"/>
    <p:sldId id="435" r:id="rId24"/>
    <p:sldId id="436" r:id="rId25"/>
    <p:sldId id="437" r:id="rId26"/>
    <p:sldId id="438" r:id="rId27"/>
    <p:sldId id="439" r:id="rId28"/>
    <p:sldId id="440" r:id="rId29"/>
    <p:sldId id="441" r:id="rId30"/>
    <p:sldId id="416" r:id="rId31"/>
    <p:sldId id="291" r:id="rId32"/>
    <p:sldId id="292" r:id="rId33"/>
    <p:sldId id="293" r:id="rId34"/>
    <p:sldId id="280" r:id="rId35"/>
  </p:sldIdLst>
  <p:sldSz cx="9144000" cy="5715000" type="screen16x10"/>
  <p:notesSz cx="6858000" cy="9144000"/>
  <p:custDataLst>
    <p:tags r:id="rId38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9309" autoAdjust="0"/>
  </p:normalViewPr>
  <p:slideViewPr>
    <p:cSldViewPr>
      <p:cViewPr>
        <p:scale>
          <a:sx n="75" d="100"/>
          <a:sy n="75" d="100"/>
        </p:scale>
        <p:origin x="1622" y="562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28/09/2015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28/9/2015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896618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491082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79632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03321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8360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64016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338843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921023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970241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312627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551022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2723489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061344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230651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823138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8256092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9980557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7450279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4208628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871522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9146627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28772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479419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555379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50076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21701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Αντικειμενοστραφής Προγραμματισμός – Κλάσεις, Τμήμα Μηχανικών Πληροφορικής, ΤΕΙ ΗΠΕΙΡΟΥ 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courses/COMP113/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79512" y="1775355"/>
            <a:ext cx="8784976" cy="1225021"/>
          </a:xfrm>
        </p:spPr>
        <p:txBody>
          <a:bodyPr>
            <a:normAutofit/>
          </a:bodyPr>
          <a:lstStyle/>
          <a:p>
            <a:r>
              <a:rPr lang="el-GR" sz="4000" dirty="0"/>
              <a:t>Αντικειμενοστραφής Προγραμματισμός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l-GR" sz="2800" dirty="0" smtClean="0"/>
              <a:t>3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Κλάσεις</a:t>
            </a:r>
            <a:endParaRPr lang="el-GR" sz="2800" b="1" dirty="0"/>
          </a:p>
          <a:p>
            <a:endParaRPr lang="el-GR" sz="2800" dirty="0" smtClean="0"/>
          </a:p>
          <a:p>
            <a:r>
              <a:rPr lang="el-GR" sz="2800" dirty="0" smtClean="0"/>
              <a:t>Ιωάννης Τσούλος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member variables</a:t>
            </a:r>
            <a:endParaRPr lang="el-GR" i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74848" y="1189563"/>
            <a:ext cx="8311952" cy="73546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000" dirty="0"/>
              <a:t>Εδώ πρέπει να σημειωθεί ότι οι μεταβλητές της κλάσης έχουν διαφορετικές τιμές </a:t>
            </a:r>
            <a:r>
              <a:rPr lang="el-GR" sz="2000" dirty="0" smtClean="0"/>
              <a:t>για</a:t>
            </a:r>
            <a:r>
              <a:rPr lang="en-US" sz="2000" dirty="0" smtClean="0"/>
              <a:t> </a:t>
            </a:r>
            <a:r>
              <a:rPr lang="el-GR" sz="2000" dirty="0" smtClean="0"/>
              <a:t>κάθε </a:t>
            </a:r>
            <a:r>
              <a:rPr lang="el-GR" sz="2000" dirty="0"/>
              <a:t>αντικείμενο, και κάθε αντικείμενο έχει πρόσβαση μόνο στις δικές του μεταβλητές.</a:t>
            </a:r>
          </a:p>
          <a:p>
            <a:pPr>
              <a:spcBef>
                <a:spcPts val="0"/>
              </a:spcBef>
            </a:pPr>
            <a:r>
              <a:rPr lang="el-GR" sz="2000" dirty="0"/>
              <a:t>Επίσης, ο τύπος δεδομένων που επιλέχθηκε για </a:t>
            </a:r>
            <a:r>
              <a:rPr lang="el-GR" sz="2000" dirty="0" smtClean="0"/>
              <a:t>κάθε</a:t>
            </a:r>
            <a:r>
              <a:rPr lang="en-US" sz="2000" dirty="0" smtClean="0"/>
              <a:t> </a:t>
            </a:r>
            <a:r>
              <a:rPr lang="el-GR" sz="2000" dirty="0" smtClean="0"/>
              <a:t>μεταβλητή </a:t>
            </a:r>
            <a:r>
              <a:rPr lang="el-GR" sz="2000" dirty="0"/>
              <a:t>εξαρτάται από το </a:t>
            </a:r>
            <a:r>
              <a:rPr lang="el-GR" sz="2000" dirty="0" smtClean="0"/>
              <a:t>είδος</a:t>
            </a:r>
            <a:r>
              <a:rPr lang="en-US" sz="2000" dirty="0" smtClean="0"/>
              <a:t> </a:t>
            </a:r>
            <a:r>
              <a:rPr lang="el-GR" sz="2000" dirty="0" smtClean="0"/>
              <a:t>της </a:t>
            </a:r>
            <a:r>
              <a:rPr lang="el-GR" sz="2000" dirty="0"/>
              <a:t>πληροφορίας που θα κρατάει αυτή η μεταβλητή. Για παράδειγμα, εφόσον η </a:t>
            </a:r>
            <a:r>
              <a:rPr lang="el-GR" sz="2000" dirty="0" smtClean="0"/>
              <a:t>γωνία</a:t>
            </a:r>
            <a:r>
              <a:rPr lang="en-US" sz="2000" dirty="0" smtClean="0"/>
              <a:t> </a:t>
            </a:r>
            <a:r>
              <a:rPr lang="el-GR" sz="2000" dirty="0" smtClean="0"/>
              <a:t>στρέψης </a:t>
            </a:r>
            <a:r>
              <a:rPr lang="el-GR" sz="2000" dirty="0"/>
              <a:t>του τιμονιού θα είναι σε μοίρες, είναι λογικό </a:t>
            </a:r>
            <a:r>
              <a:rPr lang="el-GR" sz="2000" dirty="0" smtClean="0"/>
              <a:t>να</a:t>
            </a:r>
            <a:r>
              <a:rPr lang="en-US" sz="2000" dirty="0" smtClean="0"/>
              <a:t> </a:t>
            </a:r>
            <a:r>
              <a:rPr lang="el-GR" sz="2000" dirty="0" smtClean="0"/>
              <a:t>χρησιμοποιήσουμε </a:t>
            </a:r>
            <a:r>
              <a:rPr lang="el-GR" sz="2000" dirty="0"/>
              <a:t>ένα </a:t>
            </a:r>
            <a:r>
              <a:rPr lang="el-GR" sz="2000" dirty="0" smtClean="0"/>
              <a:t>τύπο</a:t>
            </a:r>
            <a:r>
              <a:rPr lang="en-US" sz="2000" dirty="0" smtClean="0"/>
              <a:t> </a:t>
            </a:r>
            <a:r>
              <a:rPr lang="el-GR" sz="2000" dirty="0" smtClean="0"/>
              <a:t>που </a:t>
            </a:r>
            <a:r>
              <a:rPr lang="el-GR" sz="2000" dirty="0"/>
              <a:t>θα μπορεί να κρατήσει δεκαδικούς αριθμούς, όπως ο </a:t>
            </a:r>
            <a:r>
              <a:rPr lang="el-GR" sz="2000" dirty="0" err="1"/>
              <a:t>float</a:t>
            </a:r>
            <a:r>
              <a:rPr lang="el-GR" sz="2000" dirty="0"/>
              <a:t>.</a:t>
            </a:r>
          </a:p>
          <a:p>
            <a:pPr>
              <a:spcBef>
                <a:spcPts val="0"/>
              </a:spcBef>
            </a:pPr>
            <a:r>
              <a:rPr lang="el-GR" sz="2000" dirty="0"/>
              <a:t>Αυτά, λοιπόν, είναι τα δεδομένα μας ομαδοποιημένα υπό την έννοια της κλάσης “</a:t>
            </a:r>
            <a:r>
              <a:rPr lang="el-GR" sz="2000" dirty="0">
                <a:latin typeface="Consolas" panose="020B0609020204030204" pitchFamily="49" charset="0"/>
                <a:cs typeface="Consolas" panose="020B0609020204030204" pitchFamily="49" charset="0"/>
              </a:rPr>
              <a:t>Car</a:t>
            </a:r>
            <a:r>
              <a:rPr lang="el-GR" sz="2000" dirty="0"/>
              <a:t>”.</a:t>
            </a:r>
          </a:p>
          <a:p>
            <a:pPr>
              <a:spcBef>
                <a:spcPts val="0"/>
              </a:spcBef>
            </a:pPr>
            <a:r>
              <a:rPr lang="el-GR" sz="2000" dirty="0"/>
              <a:t>Αυτή τη στιγμή δεν είναι τίποτε παραπάνω από μια ομάδα μεταβλητών χωρίς να </a:t>
            </a:r>
            <a:r>
              <a:rPr lang="el-GR" sz="2000" dirty="0" smtClean="0"/>
              <a:t>έχουμε</a:t>
            </a:r>
            <a:r>
              <a:rPr lang="en-US" sz="2000" dirty="0" smtClean="0"/>
              <a:t> </a:t>
            </a:r>
            <a:r>
              <a:rPr lang="el-GR" sz="2000" dirty="0" smtClean="0"/>
              <a:t>ορίσει </a:t>
            </a:r>
            <a:r>
              <a:rPr lang="el-GR" sz="2000" dirty="0"/>
              <a:t>τον τρόπο επεξεργασίας τους. Γι' αυτό είναι απαραίτητη η ύπαρξη του </a:t>
            </a:r>
            <a:r>
              <a:rPr lang="el-GR" sz="2000" dirty="0" smtClean="0"/>
              <a:t>κατάλληλου</a:t>
            </a:r>
            <a:r>
              <a:rPr lang="en-US" sz="2000" dirty="0" smtClean="0"/>
              <a:t> </a:t>
            </a:r>
            <a:r>
              <a:rPr lang="el-GR" sz="2000" dirty="0" err="1" smtClean="0"/>
              <a:t>interface</a:t>
            </a:r>
            <a:r>
              <a:rPr lang="en-US" sz="2000" dirty="0" smtClean="0"/>
              <a:t> (</a:t>
            </a:r>
            <a:r>
              <a:rPr lang="el-GR" sz="2000" dirty="0" err="1"/>
              <a:t>member</a:t>
            </a:r>
            <a:r>
              <a:rPr lang="el-GR" sz="2000" dirty="0"/>
              <a:t> </a:t>
            </a:r>
            <a:r>
              <a:rPr lang="el-GR" sz="2000" dirty="0" err="1"/>
              <a:t>methods</a:t>
            </a:r>
            <a:r>
              <a:rPr lang="en-US" sz="2000" dirty="0" smtClean="0"/>
              <a:t>)</a:t>
            </a:r>
            <a:r>
              <a:rPr lang="el-GR" sz="2000" dirty="0" smtClean="0"/>
              <a:t> </a:t>
            </a:r>
            <a:r>
              <a:rPr lang="el-GR" sz="2000" dirty="0"/>
              <a:t>των δεδομένων με τον χρήστη. </a:t>
            </a:r>
            <a:endParaRPr lang="el-GR" sz="20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86921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member methods</a:t>
            </a:r>
            <a:endParaRPr lang="el-GR" i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74848" y="1189563"/>
            <a:ext cx="8311952" cy="735468"/>
          </a:xfrm>
        </p:spPr>
        <p:txBody>
          <a:bodyPr>
            <a:noAutofit/>
          </a:bodyPr>
          <a:lstStyle/>
          <a:p>
            <a:r>
              <a:rPr lang="el-GR" sz="2200" dirty="0"/>
              <a:t>Οι μέθοδοι (</a:t>
            </a:r>
            <a:r>
              <a:rPr lang="el-GR" sz="2200" dirty="0" err="1"/>
              <a:t>methods</a:t>
            </a:r>
            <a:r>
              <a:rPr lang="el-GR" sz="2200" dirty="0"/>
              <a:t>) σε μια κλάση, δεν είναι παρά συναρτήσεις (</a:t>
            </a:r>
            <a:r>
              <a:rPr lang="el-GR" sz="2200" dirty="0" err="1"/>
              <a:t>υπορουτίνες</a:t>
            </a:r>
            <a:r>
              <a:rPr lang="el-GR" sz="2200" dirty="0"/>
              <a:t>) </a:t>
            </a:r>
            <a:r>
              <a:rPr lang="el-GR" sz="2200" dirty="0" smtClean="0"/>
              <a:t>που</a:t>
            </a:r>
            <a:r>
              <a:rPr lang="en-US" sz="2200" dirty="0" smtClean="0"/>
              <a:t> </a:t>
            </a:r>
            <a:r>
              <a:rPr lang="el-GR" sz="2200" dirty="0" smtClean="0"/>
              <a:t>προσφέρουν </a:t>
            </a:r>
            <a:r>
              <a:rPr lang="el-GR" sz="2200" dirty="0"/>
              <a:t>πρόσβαση στα δεδομένα του εκάστοτε αντικειμένου της κλάσης. </a:t>
            </a:r>
            <a:endParaRPr lang="en-US" sz="2200" dirty="0" smtClean="0"/>
          </a:p>
          <a:p>
            <a:r>
              <a:rPr lang="el-GR" sz="2200" dirty="0" smtClean="0"/>
              <a:t>Η</a:t>
            </a:r>
            <a:r>
              <a:rPr lang="en-US" sz="2200" dirty="0" smtClean="0"/>
              <a:t> </a:t>
            </a:r>
            <a:r>
              <a:rPr lang="el-GR" sz="2200" dirty="0" smtClean="0"/>
              <a:t>αλληλεπίδραση </a:t>
            </a:r>
            <a:r>
              <a:rPr lang="el-GR" sz="2200" dirty="0"/>
              <a:t>του χρήστη με κάθε αντικείμενο γίνεται μέσω των μεθόδων της κλάσης</a:t>
            </a:r>
            <a:r>
              <a:rPr lang="el-GR" sz="2200" dirty="0" smtClean="0"/>
              <a:t>,</a:t>
            </a:r>
            <a:r>
              <a:rPr lang="en-US" sz="2200" dirty="0" smtClean="0"/>
              <a:t> </a:t>
            </a:r>
            <a:r>
              <a:rPr lang="el-GR" sz="2200" dirty="0" smtClean="0"/>
              <a:t>οι </a:t>
            </a:r>
            <a:r>
              <a:rPr lang="el-GR" sz="2200" dirty="0"/>
              <a:t>οποίες καθορίζουν και τον τρόπο χειρισμού των μεταβλητών του αντικειμένου. </a:t>
            </a:r>
            <a:endParaRPr lang="en-US" sz="2200" dirty="0" smtClean="0"/>
          </a:p>
          <a:p>
            <a:r>
              <a:rPr lang="el-GR" sz="2200" dirty="0" smtClean="0"/>
              <a:t>Στο</a:t>
            </a:r>
            <a:r>
              <a:rPr lang="en-US" sz="2200" dirty="0" smtClean="0"/>
              <a:t> </a:t>
            </a:r>
            <a:r>
              <a:rPr lang="el-GR" sz="2200" dirty="0" smtClean="0"/>
              <a:t>παράδειγμά </a:t>
            </a:r>
            <a:r>
              <a:rPr lang="el-GR" sz="2200" dirty="0"/>
              <a:t>μας, οι μέθοδοι θα καθορίζουν με ποιον τρόπο θα στρίβουμε το τιμόνι, </a:t>
            </a:r>
            <a:r>
              <a:rPr lang="el-GR" sz="2200" dirty="0" smtClean="0"/>
              <a:t>θα</a:t>
            </a:r>
            <a:r>
              <a:rPr lang="en-US" sz="2200" dirty="0" smtClean="0"/>
              <a:t> </a:t>
            </a:r>
            <a:r>
              <a:rPr lang="el-GR" sz="2200" dirty="0" smtClean="0"/>
              <a:t>αυξάνουμε </a:t>
            </a:r>
            <a:r>
              <a:rPr lang="el-GR" sz="2200" dirty="0"/>
              <a:t>τη το γκάζι ή το φρένο, θα αλλάζουμε ταχύτητες αλλά και πώς θα </a:t>
            </a:r>
            <a:r>
              <a:rPr lang="el-GR" sz="2200" dirty="0" smtClean="0"/>
              <a:t>μπορούμε</a:t>
            </a:r>
            <a:r>
              <a:rPr lang="en-US" sz="2200" dirty="0" smtClean="0"/>
              <a:t> </a:t>
            </a:r>
            <a:r>
              <a:rPr lang="el-GR" sz="2200" dirty="0" smtClean="0"/>
              <a:t>να </a:t>
            </a:r>
            <a:r>
              <a:rPr lang="el-GR" sz="2200" dirty="0"/>
              <a:t>γνωρίζουμε την ταχύτητα του αυτοκινήτου, τις στροφές του κινητήρα </a:t>
            </a:r>
            <a:r>
              <a:rPr lang="el-GR" sz="2200" dirty="0" smtClean="0"/>
              <a:t>δηλαδή</a:t>
            </a:r>
            <a:r>
              <a:rPr lang="en-US" sz="2200" dirty="0" smtClean="0"/>
              <a:t> </a:t>
            </a:r>
            <a:r>
              <a:rPr lang="el-GR" sz="2200" dirty="0" smtClean="0"/>
              <a:t>πληροφορίες </a:t>
            </a:r>
            <a:r>
              <a:rPr lang="el-GR" sz="2200" dirty="0"/>
              <a:t>που δε μπορούμε να ελέγξουμε άμεσα.</a:t>
            </a:r>
            <a:endParaRPr lang="el-GR" sz="22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67715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/>
          <p:cNvSpPr/>
          <p:nvPr/>
        </p:nvSpPr>
        <p:spPr>
          <a:xfrm>
            <a:off x="143508" y="1076915"/>
            <a:ext cx="8856984" cy="452431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l-GR" sz="1600" b="1" i="1" dirty="0"/>
              <a:t>Πιθανές μέθοδοι για την κλάση “Car”</a:t>
            </a:r>
            <a:endParaRPr lang="en-US" sz="1600" b="1" i="1" dirty="0" smtClean="0">
              <a:cs typeface="Consolas" panose="020B0609020204030204" pitchFamily="49" charset="0"/>
            </a:endParaRPr>
          </a:p>
          <a:p>
            <a:r>
              <a:rPr lang="el-GR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// </a:t>
            </a:r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Αλλαγή της γωνία στρέψης του τιμονιού, &lt;</a:t>
            </a:r>
            <a:r>
              <a:rPr lang="el-G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relative_angle</a:t>
            </a:r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&gt; μοίρες</a:t>
            </a:r>
          </a:p>
          <a:p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// σε σχέση με την τρέχουσα γωνία.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void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turn_wheel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(float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relative_angle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// Πάτημα πεντάλ γκαζιού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void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press_gas_pedal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(float amount);</a:t>
            </a:r>
          </a:p>
          <a:p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// Πάτημα πεντάλ φρένου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void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press_break_pedal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(float amount);</a:t>
            </a:r>
          </a:p>
          <a:p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// Πάτημα πεντάλ συμπλέκτη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void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press_clutch_pedal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(float amount);</a:t>
            </a:r>
          </a:p>
          <a:p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// Αλλαγή της ταχύτητας. Επιστρέφει </a:t>
            </a:r>
            <a:r>
              <a:rPr lang="el-G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true</a:t>
            </a:r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 αν η αλλαγή ήταν επιτυχής</a:t>
            </a:r>
          </a:p>
          <a:p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// ή </a:t>
            </a:r>
            <a:r>
              <a:rPr lang="el-G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false</a:t>
            </a:r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 αν ήταν ανεπιτυχής (π.χ. από 5 σε όπισθεν).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bool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change_gear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new_gear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// προβολή της τρέχουσας ταχύτητας, επιτάχυνσης και στροφών του</a:t>
            </a:r>
          </a:p>
          <a:p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// κινητήρα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float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get_acceleration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float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get_speed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float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get_rpm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  <a:endParaRPr lang="el-GR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member methods</a:t>
            </a:r>
            <a:endParaRPr lang="el-GR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7921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member methods</a:t>
            </a:r>
            <a:endParaRPr lang="el-GR" i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74848" y="1189563"/>
            <a:ext cx="8311952" cy="735468"/>
          </a:xfrm>
        </p:spPr>
        <p:txBody>
          <a:bodyPr>
            <a:noAutofit/>
          </a:bodyPr>
          <a:lstStyle/>
          <a:p>
            <a:r>
              <a:rPr lang="el-GR" sz="2400" dirty="0"/>
              <a:t>Οι παραπάνω μέθοδοι, όπου κρίνεται αναγκαίο επιστρέφουν κάποιο αποτέλεσμα, είτε </a:t>
            </a:r>
            <a:r>
              <a:rPr lang="el-GR" sz="2400" dirty="0" smtClean="0"/>
              <a:t>ως</a:t>
            </a:r>
            <a:r>
              <a:rPr lang="en-US" sz="2400" dirty="0" smtClean="0"/>
              <a:t> </a:t>
            </a:r>
            <a:r>
              <a:rPr lang="el-GR" sz="2400" dirty="0" smtClean="0"/>
              <a:t>δεκαδικό </a:t>
            </a:r>
            <a:r>
              <a:rPr lang="el-GR" sz="2400" dirty="0"/>
              <a:t>αριθμό (</a:t>
            </a:r>
            <a:r>
              <a:rPr lang="el-GR" sz="2400" dirty="0" err="1"/>
              <a:t>float</a:t>
            </a:r>
            <a:r>
              <a:rPr lang="el-GR" sz="2400" dirty="0"/>
              <a:t>) στην περίπτωση των μεθόδων </a:t>
            </a:r>
            <a:r>
              <a:rPr lang="el-GR" sz="2200" dirty="0" err="1">
                <a:latin typeface="Consolas" panose="020B0609020204030204" pitchFamily="49" charset="0"/>
                <a:cs typeface="Consolas" panose="020B0609020204030204" pitchFamily="49" charset="0"/>
              </a:rPr>
              <a:t>get</a:t>
            </a:r>
            <a:r>
              <a:rPr lang="el-GR" sz="2200" dirty="0">
                <a:latin typeface="Consolas" panose="020B0609020204030204" pitchFamily="49" charset="0"/>
                <a:cs typeface="Consolas" panose="020B0609020204030204" pitchFamily="49" charset="0"/>
              </a:rPr>
              <a:t>_*()</a:t>
            </a:r>
            <a:r>
              <a:rPr lang="el-GR" sz="2400" dirty="0"/>
              <a:t>, ή ως </a:t>
            </a:r>
            <a:r>
              <a:rPr lang="el-GR" sz="2400" dirty="0" err="1"/>
              <a:t>bool</a:t>
            </a:r>
            <a:r>
              <a:rPr lang="el-GR" sz="2400" dirty="0"/>
              <a:t> </a:t>
            </a:r>
            <a:r>
              <a:rPr lang="el-GR" sz="2400" dirty="0" smtClean="0"/>
              <a:t>στην</a:t>
            </a:r>
            <a:r>
              <a:rPr lang="en-US" sz="2400" dirty="0" smtClean="0"/>
              <a:t> </a:t>
            </a:r>
            <a:r>
              <a:rPr lang="el-GR" sz="2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change_gear</a:t>
            </a:r>
            <a:r>
              <a:rPr lang="el-GR" sz="2200" dirty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l-GR" sz="2400" dirty="0"/>
              <a:t>. </a:t>
            </a:r>
            <a:endParaRPr lang="en-US" sz="2400" dirty="0" smtClean="0"/>
          </a:p>
          <a:p>
            <a:r>
              <a:rPr lang="el-GR" sz="2400" dirty="0" smtClean="0"/>
              <a:t>Ο </a:t>
            </a:r>
            <a:r>
              <a:rPr lang="el-GR" sz="2400" dirty="0"/>
              <a:t>τύπος </a:t>
            </a:r>
            <a:r>
              <a:rPr lang="el-GR" sz="2400" dirty="0" err="1"/>
              <a:t>void</a:t>
            </a:r>
            <a:r>
              <a:rPr lang="el-GR" sz="2400" dirty="0"/>
              <a:t> είναι ειδική περίπτωση που δεν επιστρέφει </a:t>
            </a:r>
            <a:r>
              <a:rPr lang="el-GR" sz="2400" dirty="0" smtClean="0"/>
              <a:t>κάποιο</a:t>
            </a:r>
            <a:r>
              <a:rPr lang="en-US" sz="2400" dirty="0" smtClean="0"/>
              <a:t> </a:t>
            </a:r>
            <a:r>
              <a:rPr lang="el-GR" sz="2400" dirty="0" smtClean="0"/>
              <a:t>αποτέλεσμα</a:t>
            </a:r>
            <a:r>
              <a:rPr lang="el-GR" sz="2400" dirty="0"/>
              <a:t>. Χρησιμοποιείται όταν μας ενδιαφέρει η εκτέλεση κάποιας διαδικασίας </a:t>
            </a:r>
            <a:r>
              <a:rPr lang="el-GR" sz="2400" dirty="0" smtClean="0"/>
              <a:t>χωρίς</a:t>
            </a:r>
            <a:r>
              <a:rPr lang="en-US" sz="2400" dirty="0" smtClean="0"/>
              <a:t> </a:t>
            </a:r>
            <a:r>
              <a:rPr lang="el-GR" sz="2400" dirty="0" smtClean="0"/>
              <a:t>όμως </a:t>
            </a:r>
            <a:r>
              <a:rPr lang="el-GR" sz="2400" dirty="0"/>
              <a:t>να είναι απαραίτητο να γνωρίζουμε το αποτέλεσμά της, ή μπορεί να μην </a:t>
            </a:r>
            <a:r>
              <a:rPr lang="el-GR" sz="2400" dirty="0" smtClean="0"/>
              <a:t>επιστρέφει</a:t>
            </a:r>
            <a:r>
              <a:rPr lang="en-US" sz="2400" dirty="0" smtClean="0"/>
              <a:t> </a:t>
            </a:r>
            <a:r>
              <a:rPr lang="el-GR" sz="2400" dirty="0" smtClean="0"/>
              <a:t>κάποιο </a:t>
            </a:r>
            <a:r>
              <a:rPr lang="el-GR" sz="2400" dirty="0"/>
              <a:t>αποτέλεσμα εξ' αρχής.</a:t>
            </a:r>
            <a:endParaRPr lang="el-GR" sz="22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071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Υλοποίηση μιας μεθόδου</a:t>
            </a:r>
            <a:endParaRPr lang="el-GR" i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74848" y="1189563"/>
            <a:ext cx="8311952" cy="735468"/>
          </a:xfrm>
        </p:spPr>
        <p:txBody>
          <a:bodyPr>
            <a:noAutofit/>
          </a:bodyPr>
          <a:lstStyle/>
          <a:p>
            <a:r>
              <a:rPr lang="el-GR" sz="2400" dirty="0"/>
              <a:t>Οι παραπάνω είναι απλώς οι δηλώσεις των μεθόδων, δηλαδή δεν περιέχουν </a:t>
            </a:r>
            <a:r>
              <a:rPr lang="el-GR" sz="2400" dirty="0" smtClean="0"/>
              <a:t>καθόλου</a:t>
            </a:r>
            <a:r>
              <a:rPr lang="en-US" sz="2400" dirty="0" smtClean="0"/>
              <a:t> </a:t>
            </a:r>
            <a:r>
              <a:rPr lang="el-GR" sz="2400" dirty="0" smtClean="0"/>
              <a:t>κώδικα </a:t>
            </a:r>
            <a:r>
              <a:rPr lang="el-GR" sz="2400" dirty="0"/>
              <a:t>και πρέπει να </a:t>
            </a:r>
            <a:r>
              <a:rPr lang="el-GR" sz="2400" dirty="0" smtClean="0"/>
              <a:t>τις</a:t>
            </a:r>
            <a:r>
              <a:rPr lang="en-US" sz="2400" dirty="0" smtClean="0"/>
              <a:t> </a:t>
            </a:r>
            <a:r>
              <a:rPr lang="el-GR" sz="2400" dirty="0" smtClean="0"/>
              <a:t>συμπεριλαμβάνουμε </a:t>
            </a:r>
            <a:r>
              <a:rPr lang="el-GR" sz="2400" dirty="0"/>
              <a:t>στον ορισμό της κλάσης. </a:t>
            </a:r>
            <a:endParaRPr lang="en-US" sz="2400" dirty="0" smtClean="0"/>
          </a:p>
          <a:p>
            <a:r>
              <a:rPr lang="el-GR" sz="2400" dirty="0" smtClean="0"/>
              <a:t>Για </a:t>
            </a:r>
            <a:r>
              <a:rPr lang="el-GR" sz="2400" dirty="0"/>
              <a:t>να </a:t>
            </a:r>
            <a:r>
              <a:rPr lang="el-GR" sz="2400" dirty="0" smtClean="0"/>
              <a:t>είναι</a:t>
            </a:r>
            <a:r>
              <a:rPr lang="en-US" sz="2400" dirty="0" smtClean="0"/>
              <a:t> </a:t>
            </a:r>
            <a:r>
              <a:rPr lang="el-GR" sz="2400" dirty="0" smtClean="0"/>
              <a:t>ολοκληρωμένος </a:t>
            </a:r>
            <a:r>
              <a:rPr lang="el-GR" sz="2400" dirty="0"/>
              <a:t>ο ορισμός μιας μεθόδου θα πρέπει να συνοδεύεται και από </a:t>
            </a:r>
            <a:r>
              <a:rPr lang="el-GR" sz="2400" dirty="0" smtClean="0"/>
              <a:t>την</a:t>
            </a:r>
            <a:r>
              <a:rPr lang="en-US" sz="2400" dirty="0" smtClean="0"/>
              <a:t> </a:t>
            </a:r>
            <a:r>
              <a:rPr lang="el-GR" sz="2400" dirty="0" smtClean="0"/>
              <a:t>υλοποίησή </a:t>
            </a:r>
            <a:r>
              <a:rPr lang="el-GR" sz="2400" dirty="0"/>
              <a:t>της (</a:t>
            </a:r>
            <a:r>
              <a:rPr lang="el-GR" sz="2400" b="1" dirty="0" err="1"/>
              <a:t>implementation</a:t>
            </a:r>
            <a:r>
              <a:rPr lang="el-GR" sz="2400" dirty="0"/>
              <a:t>). </a:t>
            </a:r>
            <a:endParaRPr lang="en-US" sz="2400" dirty="0" smtClean="0"/>
          </a:p>
          <a:p>
            <a:r>
              <a:rPr lang="el-GR" sz="2400" dirty="0" smtClean="0"/>
              <a:t>Η </a:t>
            </a:r>
            <a:r>
              <a:rPr lang="el-GR" sz="2400" dirty="0"/>
              <a:t>υλοποίηση συνιστάται να γίνεται σε </a:t>
            </a:r>
            <a:r>
              <a:rPr lang="el-GR" sz="2400" dirty="0" smtClean="0"/>
              <a:t>ξεχωριστό</a:t>
            </a:r>
            <a:r>
              <a:rPr lang="en-US" sz="2400" dirty="0" smtClean="0"/>
              <a:t> </a:t>
            </a:r>
            <a:r>
              <a:rPr lang="el-GR" sz="2400" dirty="0" smtClean="0"/>
              <a:t>αρχείο </a:t>
            </a:r>
            <a:r>
              <a:rPr lang="el-GR" sz="2400" dirty="0"/>
              <a:t>(το </a:t>
            </a:r>
            <a:r>
              <a:rPr lang="el-GR" sz="2400" dirty="0" err="1"/>
              <a:t>implementation</a:t>
            </a:r>
            <a:r>
              <a:rPr lang="el-GR" sz="2400" dirty="0"/>
              <a:t> αρχείο, με κατάληξη </a:t>
            </a:r>
            <a:r>
              <a:rPr lang="el-GR" sz="2200" dirty="0"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el-GR" sz="2200" dirty="0" err="1">
                <a:latin typeface="Consolas" panose="020B0609020204030204" pitchFamily="49" charset="0"/>
                <a:cs typeface="Consolas" panose="020B0609020204030204" pitchFamily="49" charset="0"/>
              </a:rPr>
              <a:t>cpp</a:t>
            </a:r>
            <a:r>
              <a:rPr lang="el-GR" sz="2400" dirty="0"/>
              <a:t>) , για παράδειγμα η υλοποίηση </a:t>
            </a:r>
            <a:r>
              <a:rPr lang="el-GR" sz="2400" dirty="0" smtClean="0"/>
              <a:t>της</a:t>
            </a:r>
            <a:r>
              <a:rPr lang="en-US" sz="2400" dirty="0" smtClean="0"/>
              <a:t> </a:t>
            </a:r>
            <a:r>
              <a:rPr lang="el-GR" sz="2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turn_wheel</a:t>
            </a:r>
            <a:r>
              <a:rPr lang="el-GR" sz="2200" dirty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l-GR" sz="2400" dirty="0"/>
              <a:t> θα μπορούσε να είναι στο αρχείο </a:t>
            </a:r>
            <a:r>
              <a:rPr lang="el-GR" sz="2200" dirty="0">
                <a:latin typeface="Consolas" panose="020B0609020204030204" pitchFamily="49" charset="0"/>
                <a:cs typeface="Consolas" panose="020B0609020204030204" pitchFamily="49" charset="0"/>
              </a:rPr>
              <a:t>car.cpp</a:t>
            </a:r>
            <a:r>
              <a:rPr lang="el-GR" sz="2400" dirty="0"/>
              <a:t>:</a:t>
            </a:r>
            <a:endParaRPr lang="el-GR" sz="22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5935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323528" y="514320"/>
            <a:ext cx="2314600" cy="1836547"/>
          </a:xfrm>
        </p:spPr>
        <p:txBody>
          <a:bodyPr>
            <a:normAutofit/>
          </a:bodyPr>
          <a:lstStyle/>
          <a:p>
            <a:pPr algn="r"/>
            <a:r>
              <a:rPr lang="el-GR" sz="3600" dirty="0"/>
              <a:t>Υλοποίηση μιας μεθόδου</a:t>
            </a:r>
            <a:endParaRPr lang="el-GR" sz="3600" i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3217540"/>
            <a:ext cx="8311952" cy="1643429"/>
          </a:xfrm>
        </p:spPr>
        <p:txBody>
          <a:bodyPr>
            <a:noAutofit/>
          </a:bodyPr>
          <a:lstStyle/>
          <a:p>
            <a:r>
              <a:rPr lang="el-GR" sz="2400" dirty="0" smtClean="0"/>
              <a:t>Προσθέσαμε </a:t>
            </a:r>
            <a:r>
              <a:rPr lang="el-GR" sz="2400" dirty="0"/>
              <a:t>και επιπλέον </a:t>
            </a:r>
            <a:r>
              <a:rPr lang="el-GR" sz="2400" dirty="0" smtClean="0"/>
              <a:t>κώδικα ασφαλείας</a:t>
            </a:r>
            <a:r>
              <a:rPr lang="el-GR" sz="2400" dirty="0"/>
              <a:t>, ο οποίος απαγορεύει στο τιμόνι να κάνει περισσότερες από 2 </a:t>
            </a:r>
            <a:r>
              <a:rPr lang="el-GR" sz="2400" dirty="0" smtClean="0"/>
              <a:t>στροφές αριστερά </a:t>
            </a:r>
            <a:r>
              <a:rPr lang="el-GR" sz="2400" dirty="0"/>
              <a:t>ή δεξιά. </a:t>
            </a:r>
            <a:endParaRPr lang="el-GR" sz="2400" dirty="0" smtClean="0"/>
          </a:p>
          <a:p>
            <a:r>
              <a:rPr lang="el-GR" sz="2400" dirty="0" smtClean="0"/>
              <a:t>Το κάθε αντικείμενο </a:t>
            </a:r>
            <a:r>
              <a:rPr lang="el-GR" sz="2400" b="1" dirty="0"/>
              <a:t>πρέπει</a:t>
            </a:r>
            <a:r>
              <a:rPr lang="el-GR" sz="2400" dirty="0"/>
              <a:t> να θέσει τους δικούς του περιορισμούς και δικλείδες ασφαλείας με </a:t>
            </a:r>
            <a:r>
              <a:rPr lang="el-GR" sz="2400" dirty="0" smtClean="0"/>
              <a:t>τη μορφή </a:t>
            </a:r>
            <a:r>
              <a:rPr lang="el-GR" sz="2400" dirty="0"/>
              <a:t>κώδικα στις μεθόδους.</a:t>
            </a:r>
            <a:endParaRPr lang="el-GR" sz="22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  <p:sp>
        <p:nvSpPr>
          <p:cNvPr id="2" name="Ορθογώνιο 1"/>
          <p:cNvSpPr/>
          <p:nvPr/>
        </p:nvSpPr>
        <p:spPr>
          <a:xfrm>
            <a:off x="2771800" y="553244"/>
            <a:ext cx="6095424" cy="25545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void Car::</a:t>
            </a:r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turn_wheel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(float </a:t>
            </a:r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relative_angle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r>
              <a:rPr lang="el-GR" sz="200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lvl="1"/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steering_angle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+= </a:t>
            </a:r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relative_angle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lvl="1"/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if (</a:t>
            </a:r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steering_angle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&lt;= -720.0)</a:t>
            </a:r>
          </a:p>
          <a:p>
            <a:pPr lvl="1"/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steering_angle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= -720.0;</a:t>
            </a:r>
          </a:p>
          <a:p>
            <a:pPr lvl="1"/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if (</a:t>
            </a:r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steering_angle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&gt;= 720.0)</a:t>
            </a:r>
          </a:p>
          <a:p>
            <a:pPr lvl="1"/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steering_angle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= 720.0;</a:t>
            </a:r>
          </a:p>
          <a:p>
            <a:r>
              <a:rPr lang="el-GR" sz="20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87479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Υλοποίηση μιας μεθόδου</a:t>
            </a:r>
            <a:endParaRPr lang="el-GR" i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74848" y="1189563"/>
            <a:ext cx="8311952" cy="735468"/>
          </a:xfrm>
        </p:spPr>
        <p:txBody>
          <a:bodyPr>
            <a:noAutofit/>
          </a:bodyPr>
          <a:lstStyle/>
          <a:p>
            <a:r>
              <a:rPr lang="el-GR" sz="2400" dirty="0"/>
              <a:t>Στη C++, συνήθως η δήλωση μιας κλάσης, μεταβλητής ή συνάρτησης γίνεται </a:t>
            </a:r>
            <a:r>
              <a:rPr lang="el-GR" sz="2400" dirty="0" smtClean="0"/>
              <a:t>σε ξεχωριστό αρχείο, το αρχείο κεφαλίδας του οποίου το όνομα λήγει σε </a:t>
            </a:r>
            <a:r>
              <a:rPr lang="el-GR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.h</a:t>
            </a:r>
            <a:r>
              <a:rPr lang="el-GR" sz="2400" dirty="0" smtClean="0"/>
              <a:t> ή </a:t>
            </a:r>
            <a:r>
              <a:rPr lang="el-GR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el-GR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hpp</a:t>
            </a:r>
            <a:r>
              <a:rPr lang="el-GR" sz="2400" dirty="0" smtClean="0"/>
              <a:t>, ενώ το αρχείο </a:t>
            </a:r>
            <a:r>
              <a:rPr lang="el-GR" sz="2400" dirty="0"/>
              <a:t>ορισμού -δηλαδή το αρχείο που περιέχει τον πηγαίο </a:t>
            </a:r>
            <a:r>
              <a:rPr lang="el-GR" sz="2400" dirty="0" smtClean="0"/>
              <a:t>κώδικα ορισμού της αντίστοιχης </a:t>
            </a:r>
            <a:r>
              <a:rPr lang="el-GR" sz="2400" dirty="0"/>
              <a:t>κλάσης, μεταβλητής ή συνάρτησης- λήγει σε </a:t>
            </a:r>
            <a:r>
              <a:rPr lang="el-GR" sz="2000" dirty="0"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el-GR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cpp</a:t>
            </a:r>
            <a:r>
              <a:rPr lang="el-GR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2400" dirty="0">
                <a:cs typeface="Consolas" panose="020B0609020204030204" pitchFamily="49" charset="0"/>
              </a:rPr>
              <a:t>ή</a:t>
            </a:r>
            <a:r>
              <a:rPr lang="el-GR" sz="2000" dirty="0">
                <a:latin typeface="Consolas" panose="020B0609020204030204" pitchFamily="49" charset="0"/>
                <a:cs typeface="Consolas" panose="020B0609020204030204" pitchFamily="49" charset="0"/>
              </a:rPr>
              <a:t> .</a:t>
            </a:r>
            <a:r>
              <a:rPr lang="el-GR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cxx</a:t>
            </a:r>
            <a:r>
              <a:rPr lang="el-GR" sz="2400" dirty="0"/>
              <a:t>. </a:t>
            </a:r>
            <a:endParaRPr lang="el-GR" sz="2400" dirty="0" smtClean="0"/>
          </a:p>
          <a:p>
            <a:r>
              <a:rPr lang="el-GR" sz="2400" dirty="0" smtClean="0"/>
              <a:t>Δηλαδή </a:t>
            </a:r>
            <a:r>
              <a:rPr lang="el-GR" sz="2400" dirty="0"/>
              <a:t>για </a:t>
            </a:r>
            <a:r>
              <a:rPr lang="el-GR" sz="2400" dirty="0" smtClean="0"/>
              <a:t>την κλάση </a:t>
            </a:r>
            <a:r>
              <a:rPr lang="el-GR" sz="2400" dirty="0"/>
              <a:t>Car θα έχουμε δύο αρχεία, το αρχείο κεφαλίδας </a:t>
            </a:r>
            <a:r>
              <a:rPr lang="el-GR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Car.h</a:t>
            </a:r>
            <a:r>
              <a:rPr lang="el-GR" sz="2400" dirty="0"/>
              <a:t> και το αρχείο </a:t>
            </a:r>
            <a:r>
              <a:rPr lang="el-GR" sz="2400" dirty="0" smtClean="0"/>
              <a:t>ορισμού </a:t>
            </a:r>
            <a:r>
              <a:rPr lang="el-GR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Car.cpp</a:t>
            </a:r>
            <a:r>
              <a:rPr lang="el-GR" sz="2400" dirty="0" smtClean="0"/>
              <a:t>.</a:t>
            </a:r>
          </a:p>
          <a:p>
            <a:r>
              <a:rPr lang="el-GR" sz="2400" dirty="0" smtClean="0"/>
              <a:t>Αυτός </a:t>
            </a:r>
            <a:r>
              <a:rPr lang="el-GR" sz="2400" dirty="0"/>
              <a:t>ο διαχωρισμός εξυπηρετεί τη γρήγορη χρήση της κλάσης μέσα σε </a:t>
            </a:r>
            <a:r>
              <a:rPr lang="el-GR" sz="2400" dirty="0" smtClean="0"/>
              <a:t>άλλες κλάσεις </a:t>
            </a:r>
            <a:r>
              <a:rPr lang="el-GR" sz="2400" dirty="0"/>
              <a:t>ή </a:t>
            </a:r>
            <a:r>
              <a:rPr lang="el-GR" sz="2400" dirty="0" smtClean="0"/>
              <a:t>συναρτήσεις</a:t>
            </a:r>
            <a:r>
              <a:rPr lang="el-GR" sz="2400" dirty="0"/>
              <a:t>.</a:t>
            </a:r>
            <a:endParaRPr lang="el-GR" sz="22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2294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Δημιουργία αντικειμένων</a:t>
            </a:r>
            <a:endParaRPr lang="el-GR" i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74848" y="1189563"/>
            <a:ext cx="8311952" cy="735468"/>
          </a:xfrm>
        </p:spPr>
        <p:txBody>
          <a:bodyPr>
            <a:noAutofit/>
          </a:bodyPr>
          <a:lstStyle/>
          <a:p>
            <a:r>
              <a:rPr lang="el-GR" sz="2400" dirty="0" smtClean="0"/>
              <a:t>Δημιουργία με </a:t>
            </a:r>
            <a:r>
              <a:rPr lang="el-GR" sz="2400" dirty="0"/>
              <a:t>δύο τρόπους, </a:t>
            </a:r>
            <a:r>
              <a:rPr lang="el-GR" sz="2400" b="1" dirty="0"/>
              <a:t>στατικά και δυναμικά</a:t>
            </a:r>
            <a:r>
              <a:rPr lang="el-GR" sz="2400" dirty="0"/>
              <a:t>. </a:t>
            </a:r>
            <a:endParaRPr lang="el-GR" sz="2400" dirty="0" smtClean="0"/>
          </a:p>
          <a:p>
            <a:r>
              <a:rPr lang="el-GR" sz="2400" dirty="0" smtClean="0"/>
              <a:t>Η </a:t>
            </a:r>
            <a:r>
              <a:rPr lang="el-GR" sz="2400" dirty="0"/>
              <a:t>στατική δημιουργία γίνεται όπως και ο </a:t>
            </a:r>
            <a:r>
              <a:rPr lang="el-GR" sz="2400" dirty="0" smtClean="0"/>
              <a:t>ορισμός κάποιας </a:t>
            </a:r>
            <a:r>
              <a:rPr lang="el-GR" sz="2400" dirty="0"/>
              <a:t>μεταβλητής ενώ η δυναμική γίνεται με τη χρήση της εντολής </a:t>
            </a:r>
            <a:r>
              <a:rPr lang="el-GR" sz="2400" dirty="0" err="1">
                <a:latin typeface="Consolas" panose="020B0609020204030204" pitchFamily="49" charset="0"/>
                <a:cs typeface="Consolas" panose="020B0609020204030204" pitchFamily="49" charset="0"/>
              </a:rPr>
              <a:t>new</a:t>
            </a:r>
            <a:r>
              <a:rPr lang="el-GR" sz="2400" dirty="0"/>
              <a:t> της C</a:t>
            </a:r>
            <a:r>
              <a:rPr lang="el-GR" sz="2400" dirty="0" smtClean="0"/>
              <a:t>++.</a:t>
            </a:r>
          </a:p>
          <a:p>
            <a:pPr marL="355600" indent="0">
              <a:buNone/>
            </a:pPr>
            <a:r>
              <a:rPr lang="en-US" sz="2400" b="1" dirty="0">
                <a:latin typeface="Consolas" panose="020B0609020204030204" pitchFamily="49" charset="0"/>
                <a:cs typeface="Consolas" panose="020B0609020204030204" pitchFamily="49" charset="0"/>
              </a:rPr>
              <a:t>n</a:t>
            </a:r>
            <a:r>
              <a:rPr lang="el-GR" sz="2400" b="1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ew</a:t>
            </a:r>
            <a:r>
              <a:rPr lang="en-US" sz="24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l-GR" sz="2400" b="1" dirty="0" smtClean="0"/>
              <a:t> </a:t>
            </a:r>
            <a:r>
              <a:rPr lang="el-GR" sz="2400" dirty="0"/>
              <a:t>δημιουργεί μια φυσική αναπαράσταση της κλάσης, ένα μοναδικό στιγμιότυπο, </a:t>
            </a:r>
            <a:r>
              <a:rPr lang="el-GR" sz="2400" dirty="0" smtClean="0"/>
              <a:t>και</a:t>
            </a:r>
            <a:r>
              <a:rPr lang="en-US" sz="2400" dirty="0" smtClean="0"/>
              <a:t> </a:t>
            </a:r>
            <a:r>
              <a:rPr lang="el-GR" sz="2400" dirty="0" smtClean="0"/>
              <a:t>αν </a:t>
            </a:r>
            <a:r>
              <a:rPr lang="el-GR" sz="2400" dirty="0"/>
              <a:t>είναι επιτυχής επιστρέφει ένα δείκτη (</a:t>
            </a:r>
            <a:r>
              <a:rPr lang="el-GR" sz="2400" dirty="0" err="1"/>
              <a:t>pointer</a:t>
            </a:r>
            <a:r>
              <a:rPr lang="el-GR" sz="2400" dirty="0"/>
              <a:t>) σε αυτό, διαφορετικά </a:t>
            </a:r>
            <a:r>
              <a:rPr lang="el-GR" sz="2400" dirty="0" smtClean="0"/>
              <a:t>επιστρέφει</a:t>
            </a:r>
            <a:r>
              <a:rPr lang="en-US" sz="2400" dirty="0" smtClean="0"/>
              <a:t> </a:t>
            </a:r>
            <a:r>
              <a:rPr lang="el-GR" sz="2400" dirty="0" smtClean="0"/>
              <a:t>μηδέν </a:t>
            </a:r>
            <a:r>
              <a:rPr lang="el-GR" sz="2400" dirty="0"/>
              <a:t>(0). </a:t>
            </a:r>
            <a:endParaRPr lang="en-US" sz="2400" dirty="0" smtClean="0"/>
          </a:p>
          <a:p>
            <a:pPr marL="355600" indent="-355600">
              <a:tabLst>
                <a:tab pos="263525" algn="l"/>
              </a:tabLst>
            </a:pPr>
            <a:r>
              <a:rPr lang="el-GR" sz="2400" dirty="0" smtClean="0"/>
              <a:t>Με </a:t>
            </a:r>
            <a:r>
              <a:rPr lang="el-GR" sz="2400" dirty="0"/>
              <a:t>αυτό το δείκτη μπορούμε να προσπελάσουμε το αντικείμενο με </a:t>
            </a:r>
            <a:r>
              <a:rPr lang="el-GR" sz="2400" dirty="0" smtClean="0"/>
              <a:t>οποίον</a:t>
            </a:r>
            <a:r>
              <a:rPr lang="en-US" sz="2400" dirty="0" smtClean="0"/>
              <a:t> </a:t>
            </a:r>
            <a:r>
              <a:rPr lang="el-GR" sz="2400" dirty="0" smtClean="0"/>
              <a:t>τρόπο </a:t>
            </a:r>
            <a:r>
              <a:rPr lang="el-GR" sz="2400" dirty="0"/>
              <a:t>θέλουμε (και εφόσον το επιτρέπει το ίδιο το αντικείμενο). </a:t>
            </a:r>
            <a:endParaRPr lang="el-GR" sz="22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57583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Δημιουργία αντικειμένων</a:t>
            </a:r>
            <a:endParaRPr lang="el-GR" i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74848" y="1189563"/>
            <a:ext cx="8311952" cy="735468"/>
          </a:xfrm>
        </p:spPr>
        <p:txBody>
          <a:bodyPr>
            <a:noAutofit/>
          </a:bodyPr>
          <a:lstStyle/>
          <a:p>
            <a:pPr marL="698500"/>
            <a:r>
              <a:rPr lang="el-GR" sz="2400" dirty="0" smtClean="0"/>
              <a:t>Για </a:t>
            </a:r>
            <a:r>
              <a:rPr lang="el-GR" sz="2400" dirty="0"/>
              <a:t>την κλάση </a:t>
            </a:r>
            <a:r>
              <a:rPr lang="el-GR" sz="2200" dirty="0">
                <a:latin typeface="Consolas" panose="020B0609020204030204" pitchFamily="49" charset="0"/>
                <a:cs typeface="Consolas" panose="020B0609020204030204" pitchFamily="49" charset="0"/>
              </a:rPr>
              <a:t>Car</a:t>
            </a:r>
            <a:r>
              <a:rPr lang="el-GR" sz="2400" dirty="0" smtClean="0"/>
              <a:t> η </a:t>
            </a:r>
            <a:r>
              <a:rPr lang="el-GR" sz="2400" dirty="0"/>
              <a:t>δημιουργία ενός αντικειμένου στατικά και δυναμικά γίνεται ως εξής (το </a:t>
            </a:r>
            <a:r>
              <a:rPr lang="el-GR" sz="2400" dirty="0" smtClean="0"/>
              <a:t>αντικείμενο </a:t>
            </a:r>
            <a:r>
              <a:rPr lang="el-GR" sz="2200" dirty="0" err="1">
                <a:latin typeface="Consolas" panose="020B0609020204030204" pitchFamily="49" charset="0"/>
                <a:cs typeface="Consolas" panose="020B0609020204030204" pitchFamily="49" charset="0"/>
              </a:rPr>
              <a:t>acar</a:t>
            </a:r>
            <a:r>
              <a:rPr lang="el-GR" sz="2400" dirty="0" smtClean="0"/>
              <a:t> </a:t>
            </a:r>
            <a:r>
              <a:rPr lang="el-GR" sz="2400" dirty="0"/>
              <a:t>δημιουργείται στατικά, ενώ το </a:t>
            </a:r>
            <a:r>
              <a:rPr lang="el-GR" sz="2200" dirty="0" err="1">
                <a:latin typeface="Consolas" panose="020B0609020204030204" pitchFamily="49" charset="0"/>
                <a:cs typeface="Consolas" panose="020B0609020204030204" pitchFamily="49" charset="0"/>
              </a:rPr>
              <a:t>anothercar</a:t>
            </a:r>
            <a:r>
              <a:rPr lang="el-GR" sz="2400" dirty="0"/>
              <a:t> δημιουργείται δυναμικά</a:t>
            </a:r>
            <a:r>
              <a:rPr lang="el-GR" sz="2400" dirty="0" smtClean="0"/>
              <a:t>):</a:t>
            </a:r>
            <a:endParaRPr lang="en-US" sz="2400" dirty="0" smtClean="0"/>
          </a:p>
          <a:p>
            <a:pPr marL="698500"/>
            <a:endParaRPr lang="en-US" sz="2400" dirty="0"/>
          </a:p>
          <a:p>
            <a:r>
              <a:rPr lang="el-GR" sz="2400" dirty="0" smtClean="0"/>
              <a:t>Αν </a:t>
            </a:r>
            <a:r>
              <a:rPr lang="el-GR" sz="2400" dirty="0"/>
              <a:t>ο </a:t>
            </a:r>
            <a:r>
              <a:rPr lang="el-GR" sz="2400" dirty="0" err="1"/>
              <a:t>constructor</a:t>
            </a:r>
            <a:r>
              <a:rPr lang="el-GR" sz="2400" dirty="0"/>
              <a:t> δεν παίρνει παραμέτρους μπορούμε να αποφύγουμε τις παρενθέσεις</a:t>
            </a:r>
            <a:r>
              <a:rPr lang="el-GR" sz="2400" dirty="0" smtClean="0"/>
              <a:t>,</a:t>
            </a:r>
            <a:r>
              <a:rPr lang="en-US" sz="2400" dirty="0" smtClean="0"/>
              <a:t> </a:t>
            </a:r>
            <a:r>
              <a:rPr lang="el-GR" sz="2400" dirty="0" smtClean="0"/>
              <a:t>δηλαδή </a:t>
            </a:r>
            <a:r>
              <a:rPr lang="el-GR" sz="2400" dirty="0"/>
              <a:t>το ακόλουθο είναι ισοδύναμο:</a:t>
            </a:r>
            <a:endParaRPr lang="el-GR" sz="22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  <p:sp>
        <p:nvSpPr>
          <p:cNvPr id="2" name="Ορθογώνιο 1"/>
          <p:cNvSpPr/>
          <p:nvPr/>
        </p:nvSpPr>
        <p:spPr>
          <a:xfrm>
            <a:off x="2771800" y="2513386"/>
            <a:ext cx="4572000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Car </a:t>
            </a:r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acar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</a:p>
          <a:p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Car *</a:t>
            </a:r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anothercar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= new Car();</a:t>
            </a:r>
            <a:endParaRPr lang="el-GR" sz="20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2771800" y="4369668"/>
            <a:ext cx="4572000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Car </a:t>
            </a:r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acar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Car *</a:t>
            </a:r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anothercar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= new Car;</a:t>
            </a:r>
            <a:endParaRPr lang="el-GR" sz="20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69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Δημιουργία αντικειμένων</a:t>
            </a:r>
            <a:endParaRPr lang="el-GR" i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74848" y="1189563"/>
            <a:ext cx="8311952" cy="735468"/>
          </a:xfrm>
        </p:spPr>
        <p:txBody>
          <a:bodyPr>
            <a:noAutofit/>
          </a:bodyPr>
          <a:lstStyle/>
          <a:p>
            <a:r>
              <a:rPr lang="el-GR" sz="2400" dirty="0"/>
              <a:t>Όσον αφορά το αντικείμενο </a:t>
            </a:r>
            <a:r>
              <a:rPr lang="el-GR" sz="2200" dirty="0" err="1">
                <a:latin typeface="Consolas" panose="020B0609020204030204" pitchFamily="49" charset="0"/>
                <a:cs typeface="Consolas" panose="020B0609020204030204" pitchFamily="49" charset="0"/>
              </a:rPr>
              <a:t>anothercar</a:t>
            </a:r>
            <a:r>
              <a:rPr lang="el-GR" sz="2400" dirty="0"/>
              <a:t>, η δημιουργία του δεν είναι αναγκαίο να </a:t>
            </a:r>
            <a:r>
              <a:rPr lang="el-GR" sz="2400" dirty="0" smtClean="0"/>
              <a:t>γίνει</a:t>
            </a:r>
            <a:r>
              <a:rPr lang="en-US" sz="2400" dirty="0" smtClean="0"/>
              <a:t> </a:t>
            </a:r>
            <a:r>
              <a:rPr lang="el-GR" sz="2400" dirty="0" smtClean="0"/>
              <a:t>κατά </a:t>
            </a:r>
            <a:r>
              <a:rPr lang="el-GR" sz="2400" dirty="0"/>
              <a:t>την δήλωσή του. Το ίδιο αποτέλεσμα μπορούμε να έχουμε και με τις εντολές:</a:t>
            </a:r>
            <a:endParaRPr lang="en-US" sz="2400" dirty="0"/>
          </a:p>
          <a:p>
            <a:endParaRPr lang="en-US" sz="24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  <p:sp>
        <p:nvSpPr>
          <p:cNvPr id="2" name="Ορθογώνιο 1"/>
          <p:cNvSpPr/>
          <p:nvPr/>
        </p:nvSpPr>
        <p:spPr>
          <a:xfrm>
            <a:off x="2771800" y="2513386"/>
            <a:ext cx="4572000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Car *</a:t>
            </a:r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anothercar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anothercar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= new Car;</a:t>
            </a:r>
            <a:endParaRPr lang="el-GR" sz="20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6349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Αντικειμενοστραφής </a:t>
            </a:r>
            <a:r>
              <a:rPr lang="el-GR" b="1" dirty="0" smtClean="0"/>
              <a:t>Προγραμματισμός</a:t>
            </a:r>
            <a:endParaRPr lang="en-US" b="1" dirty="0" smtClean="0"/>
          </a:p>
          <a:p>
            <a:pPr algn="l"/>
            <a:r>
              <a:rPr lang="el-GR" sz="2800" b="1" dirty="0" smtClean="0"/>
              <a:t>Ενότητα </a:t>
            </a:r>
            <a:r>
              <a:rPr lang="el-GR" sz="2800" b="1" dirty="0" smtClean="0"/>
              <a:t>3</a:t>
            </a:r>
            <a:r>
              <a:rPr lang="en-US" sz="2800" b="1" dirty="0" smtClean="0"/>
              <a:t>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/>
              <a:t>Κλάσεις</a:t>
            </a:r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</a:t>
            </a:r>
            <a:r>
              <a:rPr lang="el-GR" sz="2800" dirty="0" err="1">
                <a:solidFill>
                  <a:schemeClr val="tx2">
                    <a:lumMod val="50000"/>
                  </a:schemeClr>
                </a:solidFill>
              </a:rPr>
              <a:t>Τσούλος</a:t>
            </a:r>
            <a:endParaRPr lang="el-GR" sz="2800" dirty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Επίκουρος 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Δημιουργία αντικειμένων</a:t>
            </a:r>
            <a:endParaRPr lang="el-GR" i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74848" y="1189563"/>
            <a:ext cx="8311952" cy="735468"/>
          </a:xfrm>
        </p:spPr>
        <p:txBody>
          <a:bodyPr>
            <a:noAutofit/>
          </a:bodyPr>
          <a:lstStyle/>
          <a:p>
            <a:r>
              <a:rPr lang="el-GR" sz="2200" dirty="0"/>
              <a:t>Τα δεδομένα του κάθε αντικειμένου (οι μεταβλητές) αλλά και οι μέθοδοι της κλάσης </a:t>
            </a:r>
            <a:r>
              <a:rPr lang="el-GR" sz="2200" dirty="0" smtClean="0"/>
              <a:t>που</a:t>
            </a:r>
            <a:r>
              <a:rPr lang="en-US" sz="2200" dirty="0" smtClean="0"/>
              <a:t> </a:t>
            </a:r>
            <a:r>
              <a:rPr lang="el-GR" sz="2200" dirty="0" smtClean="0"/>
              <a:t>αντιστοιχούν </a:t>
            </a:r>
            <a:r>
              <a:rPr lang="el-GR" sz="2200" dirty="0"/>
              <a:t>στο αντικείμενο, μπορούν να </a:t>
            </a:r>
            <a:r>
              <a:rPr lang="el-GR" sz="2200" dirty="0" err="1"/>
              <a:t>προσπελλαστούν</a:t>
            </a:r>
            <a:r>
              <a:rPr lang="el-GR" sz="2200" dirty="0"/>
              <a:t> ως εξής:</a:t>
            </a:r>
            <a:endParaRPr lang="en-US" sz="22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  <p:sp>
        <p:nvSpPr>
          <p:cNvPr id="2" name="Ορθογώνιο 1"/>
          <p:cNvSpPr/>
          <p:nvPr/>
        </p:nvSpPr>
        <p:spPr>
          <a:xfrm>
            <a:off x="1115616" y="2278360"/>
            <a:ext cx="7200800" cy="34163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l-GR" dirty="0">
                <a:latin typeface="Consolas" panose="020B0609020204030204" pitchFamily="49" charset="0"/>
                <a:cs typeface="Consolas" panose="020B0609020204030204" pitchFamily="49" charset="0"/>
              </a:rPr>
              <a:t>// Η γωνία στρέψης του τιμονιού του </a:t>
            </a:r>
            <a:r>
              <a:rPr lang="el-GR" dirty="0" err="1">
                <a:latin typeface="Consolas" panose="020B0609020204030204" pitchFamily="49" charset="0"/>
                <a:cs typeface="Consolas" panose="020B0609020204030204" pitchFamily="49" charset="0"/>
              </a:rPr>
              <a:t>acar</a:t>
            </a:r>
            <a:endParaRPr lang="el-GR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acar.steering_angle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l-GR" dirty="0">
                <a:latin typeface="Consolas" panose="020B0609020204030204" pitchFamily="49" charset="0"/>
                <a:cs typeface="Consolas" panose="020B0609020204030204" pitchFamily="49" charset="0"/>
              </a:rPr>
              <a:t>// Η γωνία στρέψης του τιμονιού του </a:t>
            </a:r>
            <a:r>
              <a:rPr lang="el-GR" dirty="0" err="1">
                <a:latin typeface="Consolas" panose="020B0609020204030204" pitchFamily="49" charset="0"/>
                <a:cs typeface="Consolas" panose="020B0609020204030204" pitchFamily="49" charset="0"/>
              </a:rPr>
              <a:t>anothercar</a:t>
            </a:r>
            <a:endParaRPr lang="el-GR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anothercar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-&gt;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steering_angle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l-GR" dirty="0">
                <a:latin typeface="Consolas" panose="020B0609020204030204" pitchFamily="49" charset="0"/>
                <a:cs typeface="Consolas" panose="020B0609020204030204" pitchFamily="49" charset="0"/>
              </a:rPr>
              <a:t>// Εντολή στο </a:t>
            </a:r>
            <a:r>
              <a:rPr lang="el-GR" dirty="0" err="1">
                <a:latin typeface="Consolas" panose="020B0609020204030204" pitchFamily="49" charset="0"/>
                <a:cs typeface="Consolas" panose="020B0609020204030204" pitchFamily="49" charset="0"/>
              </a:rPr>
              <a:t>acar</a:t>
            </a:r>
            <a:r>
              <a:rPr lang="el-GR" dirty="0">
                <a:latin typeface="Consolas" panose="020B0609020204030204" pitchFamily="49" charset="0"/>
                <a:cs typeface="Consolas" panose="020B0609020204030204" pitchFamily="49" charset="0"/>
              </a:rPr>
              <a:t> να στρίψει δεξιά 13.4 μοίρες.</a:t>
            </a:r>
          </a:p>
          <a:p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acar.turn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(13.4);</a:t>
            </a:r>
          </a:p>
          <a:p>
            <a:r>
              <a:rPr lang="el-GR" dirty="0">
                <a:latin typeface="Consolas" panose="020B0609020204030204" pitchFamily="49" charset="0"/>
                <a:cs typeface="Consolas" panose="020B0609020204030204" pitchFamily="49" charset="0"/>
              </a:rPr>
              <a:t>// Επιστρέφει την τρέχουσα ταχύτητα του </a:t>
            </a:r>
            <a:r>
              <a:rPr lang="el-GR" dirty="0" err="1">
                <a:latin typeface="Consolas" panose="020B0609020204030204" pitchFamily="49" charset="0"/>
                <a:cs typeface="Consolas" panose="020B0609020204030204" pitchFamily="49" charset="0"/>
              </a:rPr>
              <a:t>acar</a:t>
            </a:r>
            <a:endParaRPr lang="el-GR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float speed =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acar.get_speed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</a:p>
          <a:p>
            <a:r>
              <a:rPr lang="el-GR" dirty="0">
                <a:latin typeface="Consolas" panose="020B0609020204030204" pitchFamily="49" charset="0"/>
                <a:cs typeface="Consolas" panose="020B0609020204030204" pitchFamily="49" charset="0"/>
              </a:rPr>
              <a:t>// Εντολή στο </a:t>
            </a:r>
            <a:r>
              <a:rPr lang="el-GR" dirty="0" err="1">
                <a:latin typeface="Consolas" panose="020B0609020204030204" pitchFamily="49" charset="0"/>
                <a:cs typeface="Consolas" panose="020B0609020204030204" pitchFamily="49" charset="0"/>
              </a:rPr>
              <a:t>anothercar</a:t>
            </a:r>
            <a:r>
              <a:rPr lang="el-GR" dirty="0">
                <a:latin typeface="Consolas" panose="020B0609020204030204" pitchFamily="49" charset="0"/>
                <a:cs typeface="Consolas" panose="020B0609020204030204" pitchFamily="49" charset="0"/>
              </a:rPr>
              <a:t> να στρίψει αριστερά 32 μοίρες</a:t>
            </a:r>
          </a:p>
          <a:p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anothercar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-&gt;turn(-32.0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r>
              <a:rPr lang="el-GR" dirty="0">
                <a:latin typeface="Consolas" panose="020B0609020204030204" pitchFamily="49" charset="0"/>
                <a:cs typeface="Consolas" panose="020B0609020204030204" pitchFamily="49" charset="0"/>
              </a:rPr>
              <a:t>// Εντολή στο </a:t>
            </a:r>
            <a:r>
              <a:rPr lang="el-GR" dirty="0" err="1">
                <a:latin typeface="Consolas" panose="020B0609020204030204" pitchFamily="49" charset="0"/>
                <a:cs typeface="Consolas" panose="020B0609020204030204" pitchFamily="49" charset="0"/>
              </a:rPr>
              <a:t>anοthercar</a:t>
            </a:r>
            <a:r>
              <a:rPr lang="el-GR" dirty="0">
                <a:latin typeface="Consolas" panose="020B0609020204030204" pitchFamily="49" charset="0"/>
                <a:cs typeface="Consolas" panose="020B0609020204030204" pitchFamily="49" charset="0"/>
              </a:rPr>
              <a:t> να βάλει όπισθεν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bool result =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anothercar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-&gt;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ghange_gear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(-1);</a:t>
            </a:r>
            <a:endParaRPr lang="el-GR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22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Constructors</a:t>
            </a:r>
            <a:endParaRPr lang="el-GR" i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74848" y="1189563"/>
            <a:ext cx="8517632" cy="735468"/>
          </a:xfrm>
        </p:spPr>
        <p:txBody>
          <a:bodyPr>
            <a:noAutofit/>
          </a:bodyPr>
          <a:lstStyle/>
          <a:p>
            <a:r>
              <a:rPr lang="el-GR" sz="2200" dirty="0"/>
              <a:t>Όταν δημιουργείται ένα αντικείμενο (στατικά ή δυναμικά με την εντολή </a:t>
            </a:r>
            <a:r>
              <a:rPr lang="el-GR" sz="2200" dirty="0" err="1"/>
              <a:t>new</a:t>
            </a:r>
            <a:r>
              <a:rPr lang="el-GR" sz="2200" dirty="0"/>
              <a:t>), </a:t>
            </a:r>
            <a:r>
              <a:rPr lang="el-GR" sz="2200" dirty="0" smtClean="0"/>
              <a:t>στην</a:t>
            </a:r>
            <a:r>
              <a:rPr lang="en-US" sz="2200" dirty="0" smtClean="0"/>
              <a:t> </a:t>
            </a:r>
            <a:r>
              <a:rPr lang="el-GR" sz="2200" dirty="0" smtClean="0"/>
              <a:t>πραγματικότητα </a:t>
            </a:r>
            <a:r>
              <a:rPr lang="el-GR" sz="2200" dirty="0"/>
              <a:t>η C++, αφού δεσμεύσει την απαραίτητη μνήμη για το αντικείμενο</a:t>
            </a:r>
            <a:r>
              <a:rPr lang="el-GR" sz="2200" dirty="0" smtClean="0"/>
              <a:t>,</a:t>
            </a:r>
            <a:r>
              <a:rPr lang="en-US" sz="2200" dirty="0" smtClean="0"/>
              <a:t> </a:t>
            </a:r>
            <a:r>
              <a:rPr lang="el-GR" sz="2200" dirty="0" smtClean="0"/>
              <a:t>εκτελεί </a:t>
            </a:r>
            <a:r>
              <a:rPr lang="el-GR" sz="2200" dirty="0"/>
              <a:t>μια συγκεκριμένη μέθοδο της κλάσης, τον δημιουργό (</a:t>
            </a:r>
            <a:r>
              <a:rPr lang="el-GR" sz="2200" dirty="0" err="1"/>
              <a:t>constructor</a:t>
            </a:r>
            <a:r>
              <a:rPr lang="el-GR" sz="2200" dirty="0"/>
              <a:t>). </a:t>
            </a:r>
            <a:endParaRPr lang="en-US" sz="2200" dirty="0" smtClean="0"/>
          </a:p>
          <a:p>
            <a:r>
              <a:rPr lang="el-GR" sz="2200" dirty="0" smtClean="0"/>
              <a:t>Ο</a:t>
            </a:r>
            <a:r>
              <a:rPr lang="en-US" sz="2200" dirty="0" smtClean="0"/>
              <a:t> </a:t>
            </a:r>
            <a:r>
              <a:rPr lang="el-GR" sz="2200" dirty="0" smtClean="0"/>
              <a:t>δημιουργός </a:t>
            </a:r>
            <a:r>
              <a:rPr lang="el-GR" sz="2200" dirty="0"/>
              <a:t>πραγματοποιεί τις απαραίτητες ενέργειες για να καταστεί κάποιο </a:t>
            </a:r>
            <a:r>
              <a:rPr lang="el-GR" sz="2200" dirty="0" smtClean="0"/>
              <a:t>αντικείμενο</a:t>
            </a:r>
            <a:r>
              <a:rPr lang="en-US" sz="2200" dirty="0" smtClean="0"/>
              <a:t> </a:t>
            </a:r>
            <a:r>
              <a:rPr lang="el-GR" sz="2200" dirty="0" smtClean="0"/>
              <a:t>έτοιμο </a:t>
            </a:r>
            <a:r>
              <a:rPr lang="el-GR" sz="2200" dirty="0"/>
              <a:t>προς χρήση. Αυτές μπορεί να είναι κάτι απλό </a:t>
            </a:r>
            <a:r>
              <a:rPr lang="en-US" sz="2200" dirty="0" smtClean="0"/>
              <a:t>(</a:t>
            </a:r>
            <a:r>
              <a:rPr lang="el-GR" sz="2200" dirty="0" smtClean="0"/>
              <a:t>ρύθμιση μεταβλητών </a:t>
            </a:r>
            <a:r>
              <a:rPr lang="el-GR" sz="2200" dirty="0"/>
              <a:t>με αρχικές </a:t>
            </a:r>
            <a:r>
              <a:rPr lang="el-GR" sz="2200" dirty="0" smtClean="0"/>
              <a:t>τιμές</a:t>
            </a:r>
            <a:r>
              <a:rPr lang="en-US" sz="2200" dirty="0" smtClean="0"/>
              <a:t>)</a:t>
            </a:r>
            <a:r>
              <a:rPr lang="el-GR" sz="2200" dirty="0" smtClean="0"/>
              <a:t>, </a:t>
            </a:r>
            <a:r>
              <a:rPr lang="el-GR" sz="2200" dirty="0"/>
              <a:t>ή πιο περίπλοκο </a:t>
            </a:r>
            <a:r>
              <a:rPr lang="en-US" sz="2200" dirty="0" smtClean="0"/>
              <a:t>(</a:t>
            </a:r>
            <a:r>
              <a:rPr lang="el-GR" sz="2200" dirty="0" smtClean="0"/>
              <a:t>δημιουργία </a:t>
            </a:r>
            <a:r>
              <a:rPr lang="el-GR" sz="2200" dirty="0"/>
              <a:t>σύνδεσης με μια </a:t>
            </a:r>
            <a:r>
              <a:rPr lang="el-GR" sz="2200" dirty="0" smtClean="0"/>
              <a:t>βάση</a:t>
            </a:r>
            <a:r>
              <a:rPr lang="en-US" sz="2200" dirty="0" smtClean="0"/>
              <a:t> </a:t>
            </a:r>
            <a:r>
              <a:rPr lang="el-GR" sz="2200" dirty="0" smtClean="0"/>
              <a:t>δεδομένων</a:t>
            </a:r>
            <a:r>
              <a:rPr lang="el-GR" sz="2200" dirty="0"/>
              <a:t>, </a:t>
            </a:r>
            <a:r>
              <a:rPr lang="el-GR" sz="2200" dirty="0" smtClean="0"/>
              <a:t>αρχικοποίηση </a:t>
            </a:r>
            <a:r>
              <a:rPr lang="el-GR" sz="2200" dirty="0"/>
              <a:t>των πινάκων </a:t>
            </a:r>
            <a:r>
              <a:rPr lang="el-GR" sz="2200" dirty="0" smtClean="0"/>
              <a:t>SQL</a:t>
            </a:r>
            <a:r>
              <a:rPr lang="en-US" sz="2200" dirty="0"/>
              <a:t>)</a:t>
            </a:r>
            <a:r>
              <a:rPr lang="el-GR" sz="2200" dirty="0" smtClean="0"/>
              <a:t>.</a:t>
            </a:r>
            <a:endParaRPr lang="el-GR" sz="2200" dirty="0"/>
          </a:p>
          <a:p>
            <a:r>
              <a:rPr lang="el-GR" sz="2200" dirty="0"/>
              <a:t>Ο δημιουργός έχει τη μορφή μιας μεθόδου με το όνομα της κλάσης και χωρίς </a:t>
            </a:r>
            <a:r>
              <a:rPr lang="el-GR" sz="2200" dirty="0" smtClean="0"/>
              <a:t>τύπο.</a:t>
            </a:r>
            <a:endParaRPr lang="en-US" sz="22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7025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Constructors</a:t>
            </a:r>
            <a:endParaRPr lang="el-GR" i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74848" y="1189563"/>
            <a:ext cx="4053136" cy="735468"/>
          </a:xfrm>
        </p:spPr>
        <p:txBody>
          <a:bodyPr>
            <a:noAutofit/>
          </a:bodyPr>
          <a:lstStyle/>
          <a:p>
            <a:r>
              <a:rPr lang="el-GR" sz="2400" b="1" dirty="0" smtClean="0"/>
              <a:t>πχ. πιθανός δημιουργός</a:t>
            </a:r>
          </a:p>
          <a:p>
            <a:pPr>
              <a:buFont typeface="Calibri" panose="020F0502020204030204" pitchFamily="34" charset="0"/>
              <a:buChar char="−"/>
            </a:pPr>
            <a:r>
              <a:rPr lang="el-GR" sz="2200" dirty="0" smtClean="0"/>
              <a:t>Ο </a:t>
            </a:r>
            <a:r>
              <a:rPr lang="el-GR" sz="2200" dirty="0"/>
              <a:t>δημιουργός πραγματοποιεί την αρχικοποίηση (</a:t>
            </a:r>
            <a:r>
              <a:rPr lang="el-GR" sz="2200" dirty="0" err="1"/>
              <a:t>initialization</a:t>
            </a:r>
            <a:r>
              <a:rPr lang="el-GR" sz="2200" dirty="0"/>
              <a:t>) των </a:t>
            </a:r>
            <a:r>
              <a:rPr lang="el-GR" sz="2200" dirty="0" smtClean="0"/>
              <a:t>μεταβλητών του </a:t>
            </a:r>
            <a:r>
              <a:rPr lang="el-GR" sz="2200" dirty="0"/>
              <a:t>αντικειμένου ώστε αυτό να είναι έτοιμο προς χρήση.</a:t>
            </a:r>
          </a:p>
          <a:p>
            <a:pPr>
              <a:buFont typeface="Calibri" panose="020F0502020204030204" pitchFamily="34" charset="0"/>
              <a:buChar char="−"/>
            </a:pPr>
            <a:r>
              <a:rPr lang="el-GR" sz="2200" dirty="0"/>
              <a:t>Μπορούμε να έχουμε περισσότερους από έναν δημιουργούς, οι οποίοι να </a:t>
            </a:r>
            <a:r>
              <a:rPr lang="el-GR" sz="2200" dirty="0" smtClean="0"/>
              <a:t>δέχονται διαφορετικές </a:t>
            </a:r>
            <a:r>
              <a:rPr lang="el-GR" sz="2200" dirty="0"/>
              <a:t>παραμέτρους ο καθένας.</a:t>
            </a:r>
            <a:endParaRPr lang="en-US" sz="2200" b="1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  <p:sp>
        <p:nvSpPr>
          <p:cNvPr id="2" name="Ορθογώνιο 1"/>
          <p:cNvSpPr/>
          <p:nvPr/>
        </p:nvSpPr>
        <p:spPr>
          <a:xfrm>
            <a:off x="4600416" y="1510970"/>
            <a:ext cx="3744416" cy="34563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Car::Car()</a:t>
            </a:r>
          </a:p>
          <a:p>
            <a:r>
              <a:rPr lang="el-GR" sz="200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lvl="1"/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steering_wheel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= 0.0;</a:t>
            </a:r>
          </a:p>
          <a:p>
            <a:pPr lvl="1"/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gas_pedal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= 0.0;</a:t>
            </a:r>
          </a:p>
          <a:p>
            <a:pPr lvl="1"/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break_pedal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= 0.0;</a:t>
            </a:r>
          </a:p>
          <a:p>
            <a:pPr lvl="1"/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float clutch = 0.0;</a:t>
            </a:r>
          </a:p>
          <a:p>
            <a:pPr lvl="1"/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gear = 0;</a:t>
            </a:r>
          </a:p>
          <a:p>
            <a:pPr lvl="1"/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acceleration = 0.0;</a:t>
            </a:r>
          </a:p>
          <a:p>
            <a:pPr lvl="1"/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speed = 0.0;</a:t>
            </a:r>
          </a:p>
          <a:p>
            <a:pPr lvl="1"/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rpm = 0.0;</a:t>
            </a:r>
          </a:p>
          <a:p>
            <a:r>
              <a:rPr lang="el-GR" sz="20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48753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Constructors</a:t>
            </a:r>
            <a:endParaRPr lang="el-GR" i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74848" y="1189563"/>
            <a:ext cx="4053136" cy="735468"/>
          </a:xfrm>
        </p:spPr>
        <p:txBody>
          <a:bodyPr>
            <a:noAutofit/>
          </a:bodyPr>
          <a:lstStyle/>
          <a:p>
            <a:r>
              <a:rPr lang="el-GR" sz="2400" dirty="0" smtClean="0"/>
              <a:t>Αν μπορούσαμε </a:t>
            </a:r>
            <a:r>
              <a:rPr lang="el-GR" sz="2400" dirty="0"/>
              <a:t>να ορίσουμε χαρακτηριστικά </a:t>
            </a:r>
            <a:r>
              <a:rPr lang="el-GR" sz="2400" dirty="0" smtClean="0"/>
              <a:t>του κινητήρα </a:t>
            </a:r>
            <a:r>
              <a:rPr lang="el-GR" sz="2400" dirty="0"/>
              <a:t>(</a:t>
            </a:r>
            <a:r>
              <a:rPr lang="el-GR" sz="2400" dirty="0" err="1"/>
              <a:t>engine_cc</a:t>
            </a:r>
            <a:r>
              <a:rPr lang="el-GR" sz="2400" dirty="0"/>
              <a:t>: κυβικά, </a:t>
            </a:r>
            <a:r>
              <a:rPr lang="el-GR" sz="2400" dirty="0" err="1"/>
              <a:t>engine_hp</a:t>
            </a:r>
            <a:r>
              <a:rPr lang="el-GR" sz="2400" dirty="0"/>
              <a:t>: ίπποι) στη δημιουργία του αντικειμένου, </a:t>
            </a:r>
            <a:r>
              <a:rPr lang="el-GR" sz="2400" dirty="0" smtClean="0"/>
              <a:t>θα μπορούσαμε </a:t>
            </a:r>
            <a:r>
              <a:rPr lang="el-GR" sz="2400" dirty="0"/>
              <a:t>να έχουμε έναν επιπλέον </a:t>
            </a:r>
            <a:r>
              <a:rPr lang="el-GR" sz="2400" dirty="0" smtClean="0"/>
              <a:t>δημιουργό</a:t>
            </a:r>
          </a:p>
          <a:p>
            <a:endParaRPr lang="el-GR" sz="2400" dirty="0" smtClean="0"/>
          </a:p>
          <a:p>
            <a:pPr marL="355600" indent="0">
              <a:buNone/>
            </a:pPr>
            <a:r>
              <a:rPr lang="en-US" sz="2400" i="1" dirty="0"/>
              <a:t>constructor overloading</a:t>
            </a:r>
            <a:endParaRPr lang="en-US" sz="2200" b="1" i="1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  <p:sp>
        <p:nvSpPr>
          <p:cNvPr id="2" name="Ορθογώνιο 1"/>
          <p:cNvSpPr/>
          <p:nvPr/>
        </p:nvSpPr>
        <p:spPr>
          <a:xfrm>
            <a:off x="4176936" y="1345332"/>
            <a:ext cx="4859560" cy="22467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Car::Car(</a:t>
            </a:r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cc, </a:t>
            </a:r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hp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r>
              <a:rPr lang="el-GR" sz="200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lvl="1"/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engine_cc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= cc;</a:t>
            </a:r>
          </a:p>
          <a:p>
            <a:pPr lvl="1"/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engine_hp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hp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lvl="1"/>
            <a:r>
              <a:rPr lang="el-GR" sz="2000" dirty="0">
                <a:latin typeface="Consolas" panose="020B0609020204030204" pitchFamily="49" charset="0"/>
                <a:cs typeface="Consolas" panose="020B0609020204030204" pitchFamily="49" charset="0"/>
              </a:rPr>
              <a:t>// </a:t>
            </a:r>
            <a:r>
              <a:rPr lang="el-GR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υπόλοιπες </a:t>
            </a:r>
            <a:r>
              <a:rPr lang="el-GR" sz="2000" dirty="0">
                <a:latin typeface="Consolas" panose="020B0609020204030204" pitchFamily="49" charset="0"/>
                <a:cs typeface="Consolas" panose="020B0609020204030204" pitchFamily="49" charset="0"/>
              </a:rPr>
              <a:t>εντολές αρχικοποίησης του αντικειμένου</a:t>
            </a:r>
          </a:p>
          <a:p>
            <a:r>
              <a:rPr lang="el-GR" sz="20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l-GR" sz="20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3" name="Βέλος προς τα κάτω 2"/>
          <p:cNvSpPr/>
          <p:nvPr/>
        </p:nvSpPr>
        <p:spPr>
          <a:xfrm>
            <a:off x="2051720" y="4225652"/>
            <a:ext cx="288032" cy="576064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747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Destructors</a:t>
            </a:r>
            <a:endParaRPr lang="el-GR" i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74848" y="1189563"/>
            <a:ext cx="8517632" cy="735468"/>
          </a:xfrm>
        </p:spPr>
        <p:txBody>
          <a:bodyPr>
            <a:noAutofit/>
          </a:bodyPr>
          <a:lstStyle/>
          <a:p>
            <a:r>
              <a:rPr lang="el-GR" sz="2400" dirty="0" smtClean="0"/>
              <a:t>Ό,τι </a:t>
            </a:r>
            <a:r>
              <a:rPr lang="el-GR" sz="2400" dirty="0"/>
              <a:t>αντικείμενο δημιουργούμε δυναμικά πρέπει να το καταστρέφουμε </a:t>
            </a:r>
            <a:r>
              <a:rPr lang="el-GR" sz="2400" dirty="0" smtClean="0"/>
              <a:t>(εντολή </a:t>
            </a:r>
            <a:r>
              <a:rPr lang="el-GR" sz="2400" dirty="0" err="1"/>
              <a:t>delete</a:t>
            </a:r>
            <a:r>
              <a:rPr lang="el-GR" sz="2400" dirty="0"/>
              <a:t>) ελευθερώνοντας όλους τους πόρους που δεσμεύσαμε κατά </a:t>
            </a:r>
            <a:r>
              <a:rPr lang="el-GR" sz="2400" dirty="0" smtClean="0"/>
              <a:t>την ύπαρξή </a:t>
            </a:r>
            <a:r>
              <a:rPr lang="el-GR" sz="2400" dirty="0"/>
              <a:t>του (κλείσιμο αρχείων, αποσύνδεση από βάσεις δεδομένων, </a:t>
            </a:r>
            <a:r>
              <a:rPr lang="el-GR" sz="2400" dirty="0" smtClean="0"/>
              <a:t>τερματισμός </a:t>
            </a:r>
            <a:r>
              <a:rPr lang="el-GR" sz="2400" dirty="0" err="1" smtClean="0"/>
              <a:t>threads</a:t>
            </a:r>
            <a:r>
              <a:rPr lang="el-GR" sz="2400" dirty="0"/>
              <a:t>, αποδέσμευση μνήμης, </a:t>
            </a:r>
            <a:r>
              <a:rPr lang="el-GR" sz="2400" dirty="0" err="1"/>
              <a:t>κλπ</a:t>
            </a:r>
            <a:r>
              <a:rPr lang="el-GR" sz="2400" dirty="0"/>
              <a:t>). </a:t>
            </a:r>
            <a:endParaRPr lang="el-GR" sz="2400" dirty="0" smtClean="0"/>
          </a:p>
          <a:p>
            <a:r>
              <a:rPr lang="el-GR" sz="2400" dirty="0" smtClean="0"/>
              <a:t>Η </a:t>
            </a:r>
            <a:r>
              <a:rPr lang="el-GR" sz="2400" dirty="0"/>
              <a:t>καταστροφή του αντικειμένου γίνεται </a:t>
            </a:r>
            <a:r>
              <a:rPr lang="el-GR" sz="2400" dirty="0" smtClean="0"/>
              <a:t>καλώντας μια </a:t>
            </a:r>
            <a:r>
              <a:rPr lang="el-GR" sz="2400" dirty="0"/>
              <a:t>μέθοδο που καλείται καταστροφέας (</a:t>
            </a:r>
            <a:r>
              <a:rPr lang="el-GR" sz="2400" dirty="0" err="1"/>
              <a:t>destructor</a:t>
            </a:r>
            <a:r>
              <a:rPr lang="el-GR" sz="2400" dirty="0"/>
              <a:t>). </a:t>
            </a:r>
            <a:endParaRPr lang="el-GR" sz="2400" dirty="0" smtClean="0"/>
          </a:p>
          <a:p>
            <a:r>
              <a:rPr lang="el-GR" sz="2400" dirty="0" smtClean="0"/>
              <a:t>Το </a:t>
            </a:r>
            <a:r>
              <a:rPr lang="el-GR" sz="2400" dirty="0"/>
              <a:t>όνομα του </a:t>
            </a:r>
            <a:r>
              <a:rPr lang="el-GR" sz="2400" dirty="0" err="1"/>
              <a:t>destructor</a:t>
            </a:r>
            <a:r>
              <a:rPr lang="el-GR" sz="2400" dirty="0"/>
              <a:t> είναι </a:t>
            </a:r>
            <a:r>
              <a:rPr lang="el-GR" sz="2400" dirty="0" smtClean="0"/>
              <a:t>το ίδιο </a:t>
            </a:r>
            <a:r>
              <a:rPr lang="el-GR" sz="2400" dirty="0"/>
              <a:t>με της κλάσης </a:t>
            </a:r>
            <a:r>
              <a:rPr lang="el-GR" sz="2400" dirty="0" smtClean="0"/>
              <a:t>προπορευόμενο </a:t>
            </a:r>
            <a:r>
              <a:rPr lang="el-GR" sz="2400" dirty="0"/>
              <a:t>από τον τελεστή ~. Δηλαδή για την κλάση Car, </a:t>
            </a:r>
            <a:r>
              <a:rPr lang="el-GR" sz="2400" dirty="0" smtClean="0"/>
              <a:t>το όνομα </a:t>
            </a:r>
            <a:r>
              <a:rPr lang="el-GR" sz="2400" dirty="0"/>
              <a:t>του καταστροφέα είναι ~Car</a:t>
            </a:r>
            <a:r>
              <a:rPr lang="el-GR" sz="2400" dirty="0" smtClean="0"/>
              <a:t>().</a:t>
            </a:r>
            <a:endParaRPr 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5449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Ο δείκτης αναφοράς </a:t>
            </a:r>
            <a:r>
              <a:rPr lang="en-US" dirty="0"/>
              <a:t>this</a:t>
            </a:r>
            <a:endParaRPr lang="el-GR" i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74848" y="1189563"/>
            <a:ext cx="8517632" cy="735468"/>
          </a:xfrm>
        </p:spPr>
        <p:txBody>
          <a:bodyPr>
            <a:noAutofit/>
          </a:bodyPr>
          <a:lstStyle/>
          <a:p>
            <a:r>
              <a:rPr lang="el-GR" sz="2400" dirty="0"/>
              <a:t>Μέσα σε μια μέθοδο, μπορούμε να χρησιμοποιήσουμε μια μεταβλητή της κλάσης </a:t>
            </a:r>
            <a:r>
              <a:rPr lang="el-GR" sz="2400" dirty="0" smtClean="0"/>
              <a:t>απλώς με </a:t>
            </a:r>
            <a:r>
              <a:rPr lang="el-GR" sz="2400" dirty="0"/>
              <a:t>το όνομά της, αναφερόμενοι </a:t>
            </a:r>
            <a:r>
              <a:rPr lang="el-GR" sz="2400" dirty="0" smtClean="0"/>
              <a:t>στην </a:t>
            </a:r>
            <a:r>
              <a:rPr lang="el-GR" sz="2400" dirty="0"/>
              <a:t>τιμή που έχει η μεταβλητή για </a:t>
            </a:r>
            <a:r>
              <a:rPr lang="el-GR" sz="2400" dirty="0" smtClean="0"/>
              <a:t>το συγκεκριμένο </a:t>
            </a:r>
            <a:r>
              <a:rPr lang="el-GR" sz="2400" dirty="0"/>
              <a:t>αντικείμενο</a:t>
            </a:r>
            <a:r>
              <a:rPr lang="el-GR" sz="2400" dirty="0" smtClean="0"/>
              <a:t>.</a:t>
            </a:r>
            <a:endParaRPr lang="el-GR" sz="2400" dirty="0"/>
          </a:p>
          <a:p>
            <a:r>
              <a:rPr lang="el-GR" sz="2400" dirty="0"/>
              <a:t>Για το σκοπό αυτό μπορούμε να χρησιμοποιήσουμε τη μεταβλητή </a:t>
            </a:r>
            <a:r>
              <a:rPr lang="el-GR" sz="2200" dirty="0" err="1">
                <a:latin typeface="Consolas" panose="020B0609020204030204" pitchFamily="49" charset="0"/>
                <a:cs typeface="Consolas" panose="020B0609020204030204" pitchFamily="49" charset="0"/>
              </a:rPr>
              <a:t>this</a:t>
            </a:r>
            <a:r>
              <a:rPr lang="el-GR" sz="2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2400" dirty="0"/>
              <a:t>που </a:t>
            </a:r>
            <a:r>
              <a:rPr lang="el-GR" sz="2400" dirty="0" smtClean="0"/>
              <a:t>επιστρέφει πάντα </a:t>
            </a:r>
            <a:r>
              <a:rPr lang="el-GR" sz="2400" dirty="0"/>
              <a:t>ένα δείκτη στο τρέχον αντικείμενο (δηλαδή αυτό που καλεί την μέθοδο). </a:t>
            </a:r>
            <a:endParaRPr lang="el-GR" sz="24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6417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Ο δείκτης αναφοράς </a:t>
            </a:r>
            <a:r>
              <a:rPr lang="en-US" dirty="0"/>
              <a:t>this</a:t>
            </a:r>
            <a:endParaRPr lang="el-GR" i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74848" y="1189563"/>
            <a:ext cx="8517632" cy="735468"/>
          </a:xfrm>
        </p:spPr>
        <p:txBody>
          <a:bodyPr>
            <a:noAutofit/>
          </a:bodyPr>
          <a:lstStyle/>
          <a:p>
            <a:r>
              <a:rPr lang="el-GR" sz="2400" dirty="0" smtClean="0"/>
              <a:t>Με το δείκτη </a:t>
            </a:r>
            <a:r>
              <a:rPr lang="el-GR" sz="2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this</a:t>
            </a:r>
            <a:r>
              <a:rPr lang="el-GR" sz="2400" dirty="0" smtClean="0"/>
              <a:t>, η μέθοδος </a:t>
            </a:r>
            <a:r>
              <a:rPr lang="el-GR" sz="2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turn_wheel</a:t>
            </a:r>
            <a:r>
              <a:rPr lang="el-GR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 </a:t>
            </a:r>
            <a:r>
              <a:rPr lang="el-GR" sz="2400" dirty="0" smtClean="0"/>
              <a:t>που είδαμε παραπάνω μετασχηματίζεται ως εξής:</a:t>
            </a:r>
          </a:p>
          <a:p>
            <a:endParaRPr lang="el-GR" sz="2400" dirty="0"/>
          </a:p>
          <a:p>
            <a:endParaRPr lang="el-GR" sz="2400" dirty="0" smtClean="0"/>
          </a:p>
          <a:p>
            <a:endParaRPr lang="el-GR" sz="2400" dirty="0"/>
          </a:p>
          <a:p>
            <a:endParaRPr lang="el-GR" sz="2400" dirty="0" smtClean="0"/>
          </a:p>
          <a:p>
            <a:endParaRPr lang="el-GR" sz="1400" dirty="0" smtClean="0"/>
          </a:p>
          <a:p>
            <a:r>
              <a:rPr lang="el-GR" sz="2400" dirty="0" smtClean="0"/>
              <a:t>Δείκτης </a:t>
            </a:r>
            <a:r>
              <a:rPr lang="el-GR" sz="2200" dirty="0" err="1">
                <a:latin typeface="Consolas" panose="020B0609020204030204" pitchFamily="49" charset="0"/>
                <a:cs typeface="Consolas" panose="020B0609020204030204" pitchFamily="49" charset="0"/>
              </a:rPr>
              <a:t>thi</a:t>
            </a:r>
            <a:r>
              <a:rPr lang="el-GR" sz="2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</a:t>
            </a:r>
            <a:r>
              <a:rPr lang="el-GR" sz="2400" dirty="0" smtClean="0"/>
              <a:t>, ιδιαίτερα </a:t>
            </a:r>
            <a:r>
              <a:rPr lang="el-GR" sz="2400" dirty="0"/>
              <a:t>χρήσιμος ειδικά σε περιπτώσεις </a:t>
            </a:r>
            <a:r>
              <a:rPr lang="el-GR" sz="2400" dirty="0" smtClean="0"/>
              <a:t>διαχείρισης περισσότερων </a:t>
            </a:r>
            <a:r>
              <a:rPr lang="el-GR" sz="2400" dirty="0"/>
              <a:t>από ένα </a:t>
            </a:r>
            <a:r>
              <a:rPr lang="el-GR" sz="2400" dirty="0" smtClean="0"/>
              <a:t>όμοιων αντικειμένων </a:t>
            </a:r>
            <a:r>
              <a:rPr lang="el-GR" sz="2400" dirty="0"/>
              <a:t>στην ίδια </a:t>
            </a:r>
            <a:r>
              <a:rPr lang="el-GR" sz="2400" dirty="0" smtClean="0"/>
              <a:t>μέθοδο.</a:t>
            </a:r>
            <a:endParaRPr 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  <p:sp>
        <p:nvSpPr>
          <p:cNvPr id="2" name="Ορθογώνιο 1"/>
          <p:cNvSpPr/>
          <p:nvPr/>
        </p:nvSpPr>
        <p:spPr>
          <a:xfrm>
            <a:off x="1403648" y="2137420"/>
            <a:ext cx="5544616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void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turn_wheel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(float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relative_angle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r>
              <a:rPr lang="el-GR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lvl="1"/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this-&gt;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steering_angle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+=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relative_angle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lvl="1"/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if (this-&gt;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steering_angle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&lt;= -720.0)</a:t>
            </a:r>
          </a:p>
          <a:p>
            <a:pPr lvl="1"/>
            <a:r>
              <a:rPr lang="el-GR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this-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&gt;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steering_angle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= -720.0;</a:t>
            </a:r>
          </a:p>
          <a:p>
            <a:pPr lvl="1"/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if (this-&gt;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steering_angle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&gt;= 720.0)</a:t>
            </a:r>
          </a:p>
          <a:p>
            <a:pPr lvl="1"/>
            <a:r>
              <a:rPr lang="el-GR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this-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&gt;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steering_angle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= 720.0;</a:t>
            </a:r>
          </a:p>
          <a:p>
            <a:r>
              <a:rPr lang="el-GR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418366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Method Overloading</a:t>
            </a:r>
            <a:endParaRPr lang="el-GR" i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74848" y="1189563"/>
            <a:ext cx="8517632" cy="735468"/>
          </a:xfrm>
        </p:spPr>
        <p:txBody>
          <a:bodyPr>
            <a:noAutofit/>
          </a:bodyPr>
          <a:lstStyle/>
          <a:p>
            <a:r>
              <a:rPr lang="el-GR" sz="2400" dirty="0"/>
              <a:t>Σε ένα πρόγραμμα, υπάρχει περίπτωση να χρειαστεί να εκτελέσουμε την ίδια </a:t>
            </a:r>
            <a:r>
              <a:rPr lang="el-GR" sz="2400" dirty="0" smtClean="0"/>
              <a:t>διαδικασία με </a:t>
            </a:r>
            <a:r>
              <a:rPr lang="el-GR" sz="2400" dirty="0"/>
              <a:t>ελαφρώς διαφορετικά δεδομένα. </a:t>
            </a:r>
            <a:endParaRPr lang="el-GR" sz="2400" dirty="0" smtClean="0"/>
          </a:p>
          <a:p>
            <a:r>
              <a:rPr lang="el-GR" sz="2400" dirty="0" smtClean="0"/>
              <a:t>Αυτό </a:t>
            </a:r>
            <a:r>
              <a:rPr lang="el-GR" sz="2400" dirty="0"/>
              <a:t>συνήθως σημαίνει ότι θα χρειαστεί να </a:t>
            </a:r>
            <a:r>
              <a:rPr lang="el-GR" sz="2400" dirty="0" smtClean="0"/>
              <a:t>έχουμε διαφορετικές </a:t>
            </a:r>
            <a:r>
              <a:rPr lang="el-GR" sz="2400" dirty="0"/>
              <a:t>συναρτήσεις/μεθόδους για κάθε διαφορετική παράμετρο που δίνουμε. </a:t>
            </a:r>
            <a:endParaRPr lang="el-GR" sz="2400" dirty="0" smtClean="0"/>
          </a:p>
          <a:p>
            <a:r>
              <a:rPr lang="el-GR" sz="2400" dirty="0" smtClean="0"/>
              <a:t>Για παράδειγμα</a:t>
            </a:r>
            <a:r>
              <a:rPr lang="el-GR" sz="2400" dirty="0"/>
              <a:t>, ας υποθέσουμε ότι ο χρήστης καλεί την μέθοδο </a:t>
            </a:r>
            <a:r>
              <a:rPr lang="el-GR" sz="2200" dirty="0" err="1">
                <a:latin typeface="Consolas" panose="020B0609020204030204" pitchFamily="49" charset="0"/>
                <a:cs typeface="Consolas" panose="020B0609020204030204" pitchFamily="49" charset="0"/>
              </a:rPr>
              <a:t>turn_wheel</a:t>
            </a:r>
            <a:r>
              <a:rPr lang="el-GR" sz="2200" dirty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l-GR" sz="2400" dirty="0"/>
              <a:t> </a:t>
            </a:r>
            <a:r>
              <a:rPr lang="el-GR" sz="2400" dirty="0" smtClean="0"/>
              <a:t>με παράμετρο </a:t>
            </a:r>
            <a:r>
              <a:rPr lang="el-GR" sz="2400" dirty="0"/>
              <a:t>ένα </a:t>
            </a:r>
            <a:r>
              <a:rPr lang="el-GR" sz="22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l-GR" sz="2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2400" dirty="0"/>
              <a:t>αντί για </a:t>
            </a:r>
            <a:r>
              <a:rPr lang="el-GR" sz="2200" dirty="0" err="1">
                <a:latin typeface="Consolas" panose="020B0609020204030204" pitchFamily="49" charset="0"/>
                <a:cs typeface="Consolas" panose="020B0609020204030204" pitchFamily="49" charset="0"/>
              </a:rPr>
              <a:t>float</a:t>
            </a:r>
            <a:r>
              <a:rPr lang="el-GR" sz="2400" dirty="0"/>
              <a:t>. Σε μια γλώσσα όπως η C θα έπρεπε να έχουμε </a:t>
            </a:r>
            <a:r>
              <a:rPr lang="el-GR" sz="2400" dirty="0" smtClean="0"/>
              <a:t>δύο συναρτήσεις/μεθόδους</a:t>
            </a:r>
            <a:r>
              <a:rPr lang="el-GR" sz="2400" dirty="0"/>
              <a:t>, μια για κάθε διαφορετική παράμετρο και μάλιστα </a:t>
            </a:r>
            <a:r>
              <a:rPr lang="el-GR" sz="2400" dirty="0" smtClean="0"/>
              <a:t>με διαφορετικό όνομα…</a:t>
            </a:r>
            <a:endParaRPr 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45568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Method Overloading</a:t>
            </a:r>
            <a:endParaRPr lang="el-GR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  <p:sp>
        <p:nvSpPr>
          <p:cNvPr id="3" name="Ορθογώνιο 2"/>
          <p:cNvSpPr/>
          <p:nvPr/>
        </p:nvSpPr>
        <p:spPr>
          <a:xfrm>
            <a:off x="1268760" y="1076915"/>
            <a:ext cx="66064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void Car::</a:t>
            </a:r>
            <a:r>
              <a:rPr lang="en-US" b="1" dirty="0" err="1">
                <a:latin typeface="Consolas" panose="020B0609020204030204" pitchFamily="49" charset="0"/>
                <a:cs typeface="Consolas" panose="020B0609020204030204" pitchFamily="49" charset="0"/>
              </a:rPr>
              <a:t>turn_wheel_int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relative_angle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r>
              <a:rPr lang="el-GR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lvl="1"/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this-&gt;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steering_angle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+= (float)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relative_angle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lvl="1"/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if (this-&gt;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steering_angle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&lt;= -720.0)</a:t>
            </a:r>
          </a:p>
          <a:p>
            <a:pPr lvl="1"/>
            <a:r>
              <a:rPr lang="el-GR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this-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&gt;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steering_angle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= -720.0;</a:t>
            </a:r>
          </a:p>
          <a:p>
            <a:pPr lvl="1"/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if (this-&gt;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steering_angle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&gt;= 720.0)</a:t>
            </a:r>
          </a:p>
          <a:p>
            <a:pPr lvl="1"/>
            <a:r>
              <a:rPr lang="el-GR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this-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&gt;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steering_angle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= 720.0;</a:t>
            </a:r>
          </a:p>
          <a:p>
            <a:r>
              <a:rPr lang="el-GR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void Car::</a:t>
            </a:r>
            <a:r>
              <a:rPr lang="en-US" b="1" dirty="0" err="1">
                <a:latin typeface="Consolas" panose="020B0609020204030204" pitchFamily="49" charset="0"/>
                <a:cs typeface="Consolas" panose="020B0609020204030204" pitchFamily="49" charset="0"/>
              </a:rPr>
              <a:t>turn_wheel_float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(float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relative_angle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r>
              <a:rPr lang="el-GR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lvl="1"/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steering_angle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+=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relative_angle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lvl="1"/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if (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steering_angle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&lt;= -720.0)</a:t>
            </a:r>
          </a:p>
          <a:p>
            <a:pPr lvl="1"/>
            <a:r>
              <a:rPr lang="el-GR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steering_angle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= -720.0;</a:t>
            </a:r>
          </a:p>
          <a:p>
            <a:pPr lvl="1"/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if (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steering_angle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&gt;= 720.0)</a:t>
            </a:r>
          </a:p>
          <a:p>
            <a:pPr lvl="1"/>
            <a:r>
              <a:rPr lang="el-GR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steering_angle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= 720.0;</a:t>
            </a:r>
          </a:p>
          <a:p>
            <a:r>
              <a:rPr lang="el-GR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l-GR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093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Method Overloading</a:t>
            </a:r>
            <a:endParaRPr lang="el-GR" i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74848" y="1189563"/>
            <a:ext cx="8517632" cy="735468"/>
          </a:xfrm>
        </p:spPr>
        <p:txBody>
          <a:bodyPr>
            <a:noAutofit/>
          </a:bodyPr>
          <a:lstStyle/>
          <a:p>
            <a:r>
              <a:rPr lang="el-GR" sz="2200" dirty="0" smtClean="0"/>
              <a:t>Η </a:t>
            </a:r>
            <a:r>
              <a:rPr lang="el-GR" sz="2200" dirty="0"/>
              <a:t>τεχνική του </a:t>
            </a:r>
            <a:r>
              <a:rPr lang="el-GR" sz="2200" dirty="0" err="1"/>
              <a:t>method</a:t>
            </a:r>
            <a:r>
              <a:rPr lang="el-GR" sz="2200" dirty="0"/>
              <a:t> </a:t>
            </a:r>
            <a:r>
              <a:rPr lang="el-GR" sz="2200" dirty="0" err="1"/>
              <a:t>overloading</a:t>
            </a:r>
            <a:r>
              <a:rPr lang="el-GR" sz="2200" dirty="0"/>
              <a:t>, επιτρέπει τον ορισμό </a:t>
            </a:r>
            <a:r>
              <a:rPr lang="el-GR" sz="2200" dirty="0" smtClean="0"/>
              <a:t>διάφορων </a:t>
            </a:r>
            <a:r>
              <a:rPr lang="el-GR" sz="2200" dirty="0"/>
              <a:t>παραλλαγών </a:t>
            </a:r>
            <a:r>
              <a:rPr lang="el-GR" sz="2200" dirty="0" smtClean="0"/>
              <a:t>μιας μεθόδου </a:t>
            </a:r>
            <a:r>
              <a:rPr lang="el-GR" sz="2200" dirty="0"/>
              <a:t>αναλόγως τις ζητούμενες παραμέτρους που δέχεται αυτή.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  <p:sp>
        <p:nvSpPr>
          <p:cNvPr id="2" name="Ορθογώνιο 1"/>
          <p:cNvSpPr/>
          <p:nvPr/>
        </p:nvSpPr>
        <p:spPr>
          <a:xfrm>
            <a:off x="1403648" y="2258040"/>
            <a:ext cx="5760640" cy="34163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void Car::</a:t>
            </a:r>
            <a:r>
              <a:rPr lang="en-US" b="1" dirty="0" err="1">
                <a:latin typeface="Consolas" panose="020B0609020204030204" pitchFamily="49" charset="0"/>
                <a:cs typeface="Consolas" panose="020B0609020204030204" pitchFamily="49" charset="0"/>
              </a:rPr>
              <a:t>turn_wheel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(float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relative_angle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r>
              <a:rPr lang="el-GR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lvl="1"/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steering_angle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+=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relative_angle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lvl="1"/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if (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steering_angle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&lt;= -720.0)</a:t>
            </a:r>
          </a:p>
          <a:p>
            <a:pPr lvl="1"/>
            <a:r>
              <a:rPr lang="el-GR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steering_angle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= -720.0;</a:t>
            </a:r>
          </a:p>
          <a:p>
            <a:pPr lvl="1"/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if (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steering_angle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&gt;= 720.0)</a:t>
            </a:r>
          </a:p>
          <a:p>
            <a:pPr lvl="1"/>
            <a:r>
              <a:rPr lang="el-GR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steering_angle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= 720.0;</a:t>
            </a:r>
          </a:p>
          <a:p>
            <a:r>
              <a:rPr lang="el-GR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void Car::</a:t>
            </a:r>
            <a:r>
              <a:rPr lang="en-US" b="1" dirty="0" err="1">
                <a:latin typeface="Consolas" panose="020B0609020204030204" pitchFamily="49" charset="0"/>
                <a:cs typeface="Consolas" panose="020B0609020204030204" pitchFamily="49" charset="0"/>
              </a:rPr>
              <a:t>turn_wheel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relative_angle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r>
              <a:rPr lang="el-GR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lvl="1"/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turn_wheel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((float)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relative_angle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r>
              <a:rPr lang="el-GR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60746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Εγχειρίδιο της </a:t>
            </a:r>
            <a:r>
              <a:rPr lang="en-GB" sz="1600" dirty="0"/>
              <a:t>C</a:t>
            </a:r>
            <a:r>
              <a:rPr lang="el-GR" sz="1600" dirty="0"/>
              <a:t>++, 2η Ελληνική έκδοση, </a:t>
            </a:r>
            <a:r>
              <a:rPr lang="en-GB" sz="1600" dirty="0"/>
              <a:t>Jesse Liberty</a:t>
            </a:r>
            <a:r>
              <a:rPr lang="el-GR" sz="1600" dirty="0"/>
              <a:t>, </a:t>
            </a:r>
            <a:r>
              <a:rPr lang="el-GR" sz="1600" dirty="0" err="1"/>
              <a:t>Γκιούρδας</a:t>
            </a:r>
            <a:r>
              <a:rPr lang="el-GR" sz="1600" dirty="0"/>
              <a:t>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Μάθετε τη </a:t>
            </a:r>
            <a:r>
              <a:rPr lang="en-GB" sz="1600" dirty="0"/>
              <a:t>C</a:t>
            </a:r>
            <a:r>
              <a:rPr lang="el-GR" sz="1600" dirty="0"/>
              <a:t>++, 2η Ελληνική έκδοση, </a:t>
            </a:r>
            <a:r>
              <a:rPr lang="en-GB" sz="1600" dirty="0"/>
              <a:t>Jesse Liberty</a:t>
            </a:r>
            <a:r>
              <a:rPr lang="el-GR" sz="1600" dirty="0"/>
              <a:t> , </a:t>
            </a:r>
            <a:r>
              <a:rPr lang="el-GR" sz="1600" dirty="0" err="1"/>
              <a:t>Γκιούρδας</a:t>
            </a:r>
            <a:r>
              <a:rPr lang="el-GR" sz="1600" dirty="0"/>
              <a:t>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Προγραμματισμός με τη γλώσσα </a:t>
            </a:r>
            <a:r>
              <a:rPr lang="en-GB" sz="1600" dirty="0"/>
              <a:t>C</a:t>
            </a:r>
            <a:r>
              <a:rPr lang="el-GR" sz="1600" dirty="0"/>
              <a:t>++ Μέρος Α, Αλεβίζος Θ., Έκδοση ΤΕΙ Καβάλας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n-GB" sz="1600" dirty="0"/>
              <a:t>C</a:t>
            </a:r>
            <a:r>
              <a:rPr lang="el-GR" sz="1600" dirty="0"/>
              <a:t>++ Αντικειμενοστραφής Προγραμματισμός Υπολογιστών Τομαράς Α., , Εκδόσεις Νέων Τεχνολογιών.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Ανακαλύψτε τη γλώσσα </a:t>
            </a:r>
            <a:r>
              <a:rPr lang="en-GB" sz="1600" dirty="0"/>
              <a:t>C</a:t>
            </a:r>
            <a:r>
              <a:rPr lang="el-GR" sz="1600" dirty="0"/>
              <a:t>, </a:t>
            </a:r>
            <a:r>
              <a:rPr lang="en-GB" sz="1600" dirty="0"/>
              <a:t>J</a:t>
            </a:r>
            <a:r>
              <a:rPr lang="el-GR" sz="1600" dirty="0"/>
              <a:t>. </a:t>
            </a:r>
            <a:r>
              <a:rPr lang="en-GB" sz="1600" dirty="0" err="1"/>
              <a:t>Purdum</a:t>
            </a:r>
            <a:r>
              <a:rPr lang="el-GR" sz="1600" dirty="0"/>
              <a:t>, Εκδόσεις Δίαυλος.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Εισαγωγή στο Συστηματικό Προγραμματισμό και στη γλώσσα </a:t>
            </a:r>
            <a:r>
              <a:rPr lang="en-GB" sz="1600" dirty="0"/>
              <a:t>C</a:t>
            </a:r>
            <a:r>
              <a:rPr lang="el-GR" sz="1600" dirty="0"/>
              <a:t>++, Σ. </a:t>
            </a:r>
            <a:r>
              <a:rPr lang="el-GR" sz="1600" dirty="0" err="1"/>
              <a:t>Μπαλτζής</a:t>
            </a:r>
            <a:r>
              <a:rPr lang="el-GR" sz="1600" dirty="0"/>
              <a:t>, εκδόσεις πανεπιστημίου Ιωαννίνων.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n-GB" sz="1600" dirty="0"/>
              <a:t>C++ From the beginning, Jan </a:t>
            </a:r>
            <a:r>
              <a:rPr lang="en-GB" sz="1600" dirty="0" err="1"/>
              <a:t>Skansholm</a:t>
            </a:r>
            <a:r>
              <a:rPr lang="en-GB" sz="1600" dirty="0"/>
              <a:t>, Addison Wesley.</a:t>
            </a:r>
            <a:endParaRPr lang="el-GR" sz="1600" dirty="0"/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n-GB" sz="1600" dirty="0" smtClean="0"/>
              <a:t>The </a:t>
            </a:r>
            <a:r>
              <a:rPr lang="en-GB" sz="1600" dirty="0"/>
              <a:t>design and analysis of computer algorithms, A.V. AHO, J.E. HOPCROFT, J.D. ULLMANN, Addison Wesley 1974.</a:t>
            </a:r>
            <a:endParaRPr lang="el-GR" sz="1600" dirty="0"/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n-GB" sz="1600" dirty="0"/>
              <a:t>Structure and Interpretation of Computer Programs, H. ABELSON, G.J. SUSSMAN, J. SUSSMAN,  MIT Press, Mc </a:t>
            </a:r>
            <a:r>
              <a:rPr lang="en-GB" sz="1600" dirty="0" err="1"/>
              <a:t>Graw</a:t>
            </a:r>
            <a:r>
              <a:rPr lang="en-GB" sz="1600" dirty="0"/>
              <a:t> Hill Book Company, 1985</a:t>
            </a:r>
            <a:endParaRPr lang="el-GR" sz="1600" dirty="0"/>
          </a:p>
          <a:p>
            <a:pPr>
              <a:spcBef>
                <a:spcPts val="600"/>
              </a:spcBef>
              <a:buFont typeface="+mj-lt"/>
              <a:buAutoNum type="arabicPeriod"/>
            </a:pPr>
            <a:r>
              <a:rPr lang="en-GB" sz="1600" dirty="0"/>
              <a:t>The art of computer programming, D.E. KNUTH, Addison-Wesley.</a:t>
            </a:r>
            <a:endParaRPr lang="en-US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85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Ιωάννης </a:t>
            </a:r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Τσούλος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Αντικειμενοστραφής Προγραμματισμός. 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http://eclass.teiep.gr/courses/COMP113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/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 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Κλάσεις</a:t>
            </a:r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Εισαγωγικά</a:t>
            </a:r>
            <a:endParaRPr lang="el-GR" i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/>
              <a:t>Η αντικειμενοστραφής πλευρά της C++ φαίνεται με την χρήση των </a:t>
            </a:r>
            <a:r>
              <a:rPr lang="el-GR" sz="2800" b="1" dirty="0"/>
              <a:t>αντικειμένων</a:t>
            </a:r>
            <a:r>
              <a:rPr lang="el-GR" sz="2800" dirty="0"/>
              <a:t> και </a:t>
            </a:r>
            <a:r>
              <a:rPr lang="el-GR" sz="2800" dirty="0" smtClean="0"/>
              <a:t>των </a:t>
            </a:r>
            <a:r>
              <a:rPr lang="el-GR" sz="2800" b="1" dirty="0" smtClean="0"/>
              <a:t>κλάσεων</a:t>
            </a:r>
            <a:r>
              <a:rPr lang="el-GR" sz="2800" dirty="0" smtClean="0"/>
              <a:t> </a:t>
            </a:r>
            <a:r>
              <a:rPr lang="el-GR" sz="2800" dirty="0"/>
              <a:t>στις οποίες ανήκουν τα αντικείμενα</a:t>
            </a:r>
            <a:r>
              <a:rPr lang="el-GR" sz="2800" dirty="0" smtClean="0"/>
              <a:t>.</a:t>
            </a:r>
          </a:p>
          <a:p>
            <a:r>
              <a:rPr lang="el-GR" sz="2800" dirty="0" smtClean="0"/>
              <a:t>Όλα </a:t>
            </a:r>
            <a:r>
              <a:rPr lang="el-GR" sz="2800" dirty="0"/>
              <a:t>τα αντικείμενα που έχουν </a:t>
            </a:r>
            <a:r>
              <a:rPr lang="el-GR" sz="2800" dirty="0" smtClean="0"/>
              <a:t>κοινά χαρακτηριστικά </a:t>
            </a:r>
            <a:r>
              <a:rPr lang="el-GR" sz="2800" dirty="0"/>
              <a:t>ανήκουν στην ίδια κλάση και κάθε ένα από αυτά λέγεται ότι </a:t>
            </a:r>
            <a:r>
              <a:rPr lang="el-GR" sz="2800" dirty="0" smtClean="0"/>
              <a:t>είναι “</a:t>
            </a:r>
            <a:r>
              <a:rPr lang="el-GR" sz="2800" b="1" dirty="0"/>
              <a:t>στιγμιότυπο</a:t>
            </a:r>
            <a:r>
              <a:rPr lang="el-GR" sz="2800" dirty="0"/>
              <a:t>” (</a:t>
            </a:r>
            <a:r>
              <a:rPr lang="en-US" sz="2800" dirty="0"/>
              <a:t>instance) </a:t>
            </a:r>
            <a:r>
              <a:rPr lang="el-GR" sz="2800" dirty="0"/>
              <a:t>της κλάσης.</a:t>
            </a:r>
            <a:endParaRPr lang="en-US" sz="28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7990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Παράδειγμα κλάσης</a:t>
            </a:r>
            <a:endParaRPr lang="el-GR" i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Κλάση </a:t>
            </a:r>
            <a:r>
              <a:rPr lang="el-GR" sz="2400" b="1" dirty="0"/>
              <a:t>“αυτοκίνητο</a:t>
            </a:r>
            <a:r>
              <a:rPr lang="el-GR" sz="2400" b="1" dirty="0" smtClean="0"/>
              <a:t>”</a:t>
            </a:r>
            <a:r>
              <a:rPr lang="en-US" sz="2400" b="1" dirty="0" smtClean="0"/>
              <a:t>:</a:t>
            </a:r>
            <a:r>
              <a:rPr lang="el-GR" sz="2400" dirty="0" smtClean="0"/>
              <a:t> </a:t>
            </a:r>
            <a:r>
              <a:rPr lang="el-GR" sz="2200" dirty="0"/>
              <a:t>Θ</a:t>
            </a:r>
            <a:r>
              <a:rPr lang="el-GR" sz="2200" dirty="0" smtClean="0"/>
              <a:t>εωρεί μια γενική </a:t>
            </a:r>
            <a:r>
              <a:rPr lang="el-GR" sz="2200" dirty="0"/>
              <a:t>εικόνα του αυτοκινήτου με κάποια χαρακτηριστικά που υπάρχουν σε όλα </a:t>
            </a:r>
            <a:r>
              <a:rPr lang="el-GR" sz="2200" dirty="0" smtClean="0"/>
              <a:t>τα </a:t>
            </a:r>
            <a:r>
              <a:rPr lang="el-GR" sz="2200" b="1" dirty="0" smtClean="0"/>
              <a:t>στιγμιότυπα</a:t>
            </a:r>
            <a:r>
              <a:rPr lang="el-GR" sz="2200" dirty="0"/>
              <a:t>. </a:t>
            </a:r>
            <a:endParaRPr lang="el-GR" sz="2200" dirty="0" smtClean="0"/>
          </a:p>
          <a:p>
            <a:r>
              <a:rPr lang="el-GR" sz="2200" dirty="0" smtClean="0"/>
              <a:t>Συγκεκριμένα</a:t>
            </a:r>
            <a:r>
              <a:rPr lang="el-GR" sz="2200" dirty="0"/>
              <a:t>, η κλάση αυτοκίνητο πιθανώς να ορίζει ότι είναι τετράτροχο</a:t>
            </a:r>
            <a:r>
              <a:rPr lang="el-GR" sz="2200" dirty="0" smtClean="0"/>
              <a:t>, έχει </a:t>
            </a:r>
            <a:r>
              <a:rPr lang="el-GR" sz="2200" dirty="0"/>
              <a:t>τιμόνι, ταχύτητες, πεντάλ και καθίσματα για τους οδηγούς αλλά δεν ορίζει </a:t>
            </a:r>
            <a:r>
              <a:rPr lang="el-GR" sz="2200" dirty="0" smtClean="0"/>
              <a:t>με σαφήνεια </a:t>
            </a:r>
            <a:r>
              <a:rPr lang="el-GR" sz="2200" dirty="0"/>
              <a:t>το σχήμα ή τους </a:t>
            </a:r>
            <a:r>
              <a:rPr lang="el-GR" sz="2200" dirty="0" smtClean="0"/>
              <a:t>μηχανισμούς </a:t>
            </a:r>
            <a:r>
              <a:rPr lang="el-GR" sz="2200" dirty="0"/>
              <a:t>όλων των εξαρτημάτων, ούτε τα </a:t>
            </a:r>
            <a:r>
              <a:rPr lang="el-GR" sz="2200" dirty="0" smtClean="0"/>
              <a:t>χαρακτηριστικά της </a:t>
            </a:r>
            <a:r>
              <a:rPr lang="el-GR" sz="2200" dirty="0"/>
              <a:t>μηχανής (κυβικά, ίπποι, κύλινδροι, </a:t>
            </a:r>
            <a:r>
              <a:rPr lang="el-GR" sz="2200" dirty="0" err="1"/>
              <a:t>κλπ</a:t>
            </a:r>
            <a:r>
              <a:rPr lang="el-GR" sz="2200" dirty="0"/>
              <a:t>). </a:t>
            </a:r>
            <a:endParaRPr lang="el-GR" sz="2200" dirty="0" smtClean="0"/>
          </a:p>
          <a:p>
            <a:r>
              <a:rPr lang="el-GR" sz="2200" dirty="0" smtClean="0"/>
              <a:t>Αυτά </a:t>
            </a:r>
            <a:r>
              <a:rPr lang="el-GR" sz="2200" dirty="0"/>
              <a:t>είναι χαρακτηριστικά που αφορούν </a:t>
            </a:r>
            <a:r>
              <a:rPr lang="el-GR" sz="2200" dirty="0" smtClean="0"/>
              <a:t>το κάθε </a:t>
            </a:r>
            <a:r>
              <a:rPr lang="el-GR" sz="2200" b="1" dirty="0"/>
              <a:t>αντικείμενο</a:t>
            </a:r>
            <a:r>
              <a:rPr lang="el-GR" sz="2200" dirty="0"/>
              <a:t> ξεχωριστά (ή κάποια υποκατηγορία/</a:t>
            </a:r>
            <a:r>
              <a:rPr lang="el-GR" sz="2200" dirty="0" err="1"/>
              <a:t>υποκλάση</a:t>
            </a:r>
            <a:r>
              <a:rPr lang="el-GR" sz="2200" dirty="0"/>
              <a:t> της </a:t>
            </a:r>
            <a:r>
              <a:rPr lang="el-GR" sz="2200" dirty="0" smtClean="0"/>
              <a:t>κλάσης “</a:t>
            </a:r>
            <a:r>
              <a:rPr lang="el-GR" sz="2200" dirty="0"/>
              <a:t>αυτοκίνητο”). </a:t>
            </a:r>
            <a:endParaRPr lang="en-US" sz="22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1008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Παράδειγμα κλάσης</a:t>
            </a:r>
            <a:endParaRPr lang="el-GR" i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74848" y="1189563"/>
            <a:ext cx="8311952" cy="735468"/>
          </a:xfrm>
        </p:spPr>
        <p:txBody>
          <a:bodyPr>
            <a:noAutofit/>
          </a:bodyPr>
          <a:lstStyle/>
          <a:p>
            <a:r>
              <a:rPr lang="el-GR" sz="2000" dirty="0"/>
              <a:t>Στη C++ η κλάση δηλώνεται με τη λέξη </a:t>
            </a:r>
            <a:r>
              <a:rPr lang="el-GR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class</a:t>
            </a:r>
            <a:r>
              <a:rPr lang="el-GR" sz="2000" dirty="0"/>
              <a:t>. Στο παράδειγμα </a:t>
            </a:r>
            <a:r>
              <a:rPr lang="el-GR" sz="2000" dirty="0" smtClean="0"/>
              <a:t>του αυτοκινήτου</a:t>
            </a:r>
            <a:r>
              <a:rPr lang="el-GR" sz="2000" dirty="0"/>
              <a:t>, </a:t>
            </a:r>
            <a:r>
              <a:rPr lang="el-GR" sz="2000" dirty="0" smtClean="0"/>
              <a:t>έστω ότι </a:t>
            </a:r>
            <a:r>
              <a:rPr lang="el-GR" sz="2000" dirty="0"/>
              <a:t>θέλουμε να δηλώσουμε μια κλάση με το </a:t>
            </a:r>
            <a:r>
              <a:rPr lang="el-GR" sz="2000" dirty="0" smtClean="0"/>
              <a:t>όνομα Car</a:t>
            </a:r>
            <a:r>
              <a:rPr lang="el-GR" sz="2000" dirty="0"/>
              <a:t>:</a:t>
            </a:r>
            <a:endParaRPr lang="el-GR" sz="20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5736" y="2393861"/>
            <a:ext cx="6696744" cy="2855615"/>
          </a:xfrm>
          <a:prstGeom prst="rect">
            <a:avLst/>
          </a:prstGeom>
        </p:spPr>
      </p:pic>
      <p:sp>
        <p:nvSpPr>
          <p:cNvPr id="3" name="Ορθογώνιο 2"/>
          <p:cNvSpPr/>
          <p:nvPr/>
        </p:nvSpPr>
        <p:spPr>
          <a:xfrm>
            <a:off x="827584" y="1924338"/>
            <a:ext cx="3600400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class Car</a:t>
            </a:r>
          </a:p>
          <a:p>
            <a:r>
              <a:rPr lang="el-GR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lvl="1"/>
            <a:r>
              <a:rPr lang="el-GR" dirty="0">
                <a:latin typeface="Consolas" panose="020B0609020204030204" pitchFamily="49" charset="0"/>
                <a:cs typeface="Consolas" panose="020B0609020204030204" pitchFamily="49" charset="0"/>
              </a:rPr>
              <a:t>(δεδομένα/μεταβλητές)</a:t>
            </a:r>
          </a:p>
          <a:p>
            <a:pPr lvl="1"/>
            <a:r>
              <a:rPr lang="el-GR" dirty="0">
                <a:latin typeface="Consolas" panose="020B0609020204030204" pitchFamily="49" charset="0"/>
                <a:cs typeface="Consolas" panose="020B0609020204030204" pitchFamily="49" charset="0"/>
              </a:rPr>
              <a:t>(συναρτήσεις/μέθοδοι)</a:t>
            </a:r>
          </a:p>
          <a:p>
            <a:r>
              <a:rPr lang="el-GR" dirty="0">
                <a:latin typeface="Consolas" panose="020B0609020204030204" pitchFamily="49" charset="0"/>
                <a:cs typeface="Consolas" panose="020B0609020204030204" pitchFamily="49" charset="0"/>
              </a:rPr>
              <a:t>};</a:t>
            </a:r>
          </a:p>
        </p:txBody>
      </p:sp>
    </p:spTree>
    <p:extLst>
      <p:ext uri="{BB962C8B-B14F-4D97-AF65-F5344CB8AC3E}">
        <p14:creationId xmlns:p14="http://schemas.microsoft.com/office/powerpoint/2010/main" val="2402575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member variables</a:t>
            </a:r>
            <a:endParaRPr lang="el-GR" i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74848" y="1189563"/>
            <a:ext cx="8311952" cy="735468"/>
          </a:xfrm>
        </p:spPr>
        <p:txBody>
          <a:bodyPr>
            <a:noAutofit/>
          </a:bodyPr>
          <a:lstStyle/>
          <a:p>
            <a:r>
              <a:rPr lang="el-GR" sz="2400" dirty="0"/>
              <a:t>Τα </a:t>
            </a:r>
            <a:r>
              <a:rPr lang="el-GR" sz="2400" b="1" dirty="0"/>
              <a:t>χαρακτηριστικά</a:t>
            </a:r>
            <a:r>
              <a:rPr lang="el-GR" sz="2400" dirty="0"/>
              <a:t> του αντικειμένου είναι τα δεδομένα γύρω από τα οποία πρέπει </a:t>
            </a:r>
            <a:r>
              <a:rPr lang="el-GR" sz="2400" dirty="0" smtClean="0"/>
              <a:t>να αναπτύξουμε </a:t>
            </a:r>
            <a:r>
              <a:rPr lang="el-GR" sz="2400" dirty="0"/>
              <a:t>το πρόγραμμά μας. </a:t>
            </a:r>
            <a:endParaRPr lang="el-GR" sz="2400" dirty="0" smtClean="0"/>
          </a:p>
          <a:p>
            <a:r>
              <a:rPr lang="el-GR" sz="2400" dirty="0" smtClean="0"/>
              <a:t>Στο </a:t>
            </a:r>
            <a:r>
              <a:rPr lang="el-GR" sz="2400" dirty="0"/>
              <a:t>παράδειγμα με το αυτοκίνητο, τα </a:t>
            </a:r>
            <a:r>
              <a:rPr lang="el-GR" sz="2400" b="1" dirty="0"/>
              <a:t>δεδομένα</a:t>
            </a:r>
            <a:r>
              <a:rPr lang="el-GR" sz="2400" dirty="0"/>
              <a:t> </a:t>
            </a:r>
            <a:r>
              <a:rPr lang="el-GR" sz="2400" dirty="0" smtClean="0"/>
              <a:t>αυτά είναι η </a:t>
            </a:r>
            <a:r>
              <a:rPr lang="el-GR" sz="2400" dirty="0"/>
              <a:t>γωνία στρέψης του τιμονιού, </a:t>
            </a:r>
            <a:r>
              <a:rPr lang="el-GR" sz="2400" dirty="0" smtClean="0"/>
              <a:t>η </a:t>
            </a:r>
            <a:r>
              <a:rPr lang="el-GR" sz="2400" dirty="0"/>
              <a:t>πίεση που ασκούμε στα πεντάλ, η θέση </a:t>
            </a:r>
            <a:r>
              <a:rPr lang="el-GR" sz="2400" dirty="0" smtClean="0"/>
              <a:t>του μοχλού </a:t>
            </a:r>
            <a:r>
              <a:rPr lang="el-GR" sz="2400" dirty="0"/>
              <a:t>ταχυτήτων και άλλα. </a:t>
            </a:r>
            <a:endParaRPr lang="el-GR" sz="2400" dirty="0" smtClean="0"/>
          </a:p>
          <a:p>
            <a:r>
              <a:rPr lang="el-GR" sz="2400" dirty="0" smtClean="0"/>
              <a:t>Στον </a:t>
            </a:r>
            <a:r>
              <a:rPr lang="el-GR" sz="2400" dirty="0"/>
              <a:t>προγραμματισμό, αυτά τα δεδομένα θα πρέπει </a:t>
            </a:r>
            <a:r>
              <a:rPr lang="el-GR" sz="2400" dirty="0" smtClean="0"/>
              <a:t>να μοντελοποιηθούν</a:t>
            </a:r>
            <a:r>
              <a:rPr lang="el-GR" sz="2400" dirty="0"/>
              <a:t>, δηλαδή να γίνει η αντιστοιχία τους σε μεταβλητές τις οποίες </a:t>
            </a:r>
            <a:r>
              <a:rPr lang="el-GR" sz="2400" dirty="0" smtClean="0"/>
              <a:t>μπορούμε να </a:t>
            </a:r>
            <a:r>
              <a:rPr lang="el-GR" sz="2400" dirty="0"/>
              <a:t>επεξεργαστούμε στο πρόγραμμά μας.</a:t>
            </a:r>
            <a:endParaRPr lang="el-GR" sz="24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585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/>
          <p:cNvSpPr/>
          <p:nvPr/>
        </p:nvSpPr>
        <p:spPr>
          <a:xfrm>
            <a:off x="143508" y="1076915"/>
            <a:ext cx="8856984" cy="452431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class Car</a:t>
            </a:r>
          </a:p>
          <a:p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lvl="1"/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// Γωνία στρέψης του τιμονιού</a:t>
            </a:r>
          </a:p>
          <a:p>
            <a:pPr lvl="1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float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steering_angle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lvl="1"/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// Ποσοστό πατήματος του γκαζιού (0 = καθόλου, 100 = τερματισμένο!)</a:t>
            </a:r>
          </a:p>
          <a:p>
            <a:pPr lvl="1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float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gas_pedal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lvl="1"/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// Ποσοστό πατήματος του φρένου (0 = καθόλου, 100 = τερματισμένο!)</a:t>
            </a:r>
          </a:p>
          <a:p>
            <a:pPr lvl="1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float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break_pedal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lvl="1"/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// Ποσοστό πατήματος του συμπλέκτη (0 = καθόλου,</a:t>
            </a:r>
          </a:p>
          <a:p>
            <a:pPr lvl="1"/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// 100 = τερματισμένο!)</a:t>
            </a:r>
          </a:p>
          <a:p>
            <a:pPr lvl="1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float clutch;</a:t>
            </a:r>
          </a:p>
          <a:p>
            <a:pPr lvl="1"/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// θέση της τρέχουσας ταχύτητα (πιθανές τιμές: 0, 1,2,3,4,5,</a:t>
            </a:r>
          </a:p>
          <a:p>
            <a:pPr lvl="1"/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// 0 = νεκρό, -1 = όπισθεν)</a:t>
            </a:r>
          </a:p>
          <a:p>
            <a:pPr lvl="1"/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gear;</a:t>
            </a:r>
          </a:p>
          <a:p>
            <a:pPr lvl="1"/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// μεταβλητές που καθορίζουν την επιτάχυνση, την ταχύτητα του</a:t>
            </a:r>
          </a:p>
          <a:p>
            <a:pPr lvl="1"/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// αυτοκινήτου και τις στροφές του κινητήρα</a:t>
            </a:r>
          </a:p>
          <a:p>
            <a:pPr lvl="1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float acceleration, speed, rpm;</a:t>
            </a:r>
          </a:p>
          <a:p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l-GR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member variables</a:t>
            </a:r>
            <a:endParaRPr lang="el-GR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9648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3635</TotalTime>
  <Words>2477</Words>
  <Application>Microsoft Office PowerPoint</Application>
  <PresentationFormat>Προβολή στην οθόνη (16:10)</PresentationFormat>
  <Paragraphs>340</Paragraphs>
  <Slides>34</Slides>
  <Notes>34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34</vt:i4>
      </vt:variant>
    </vt:vector>
  </HeadingPairs>
  <TitlesOfParts>
    <vt:vector size="40" baseType="lpstr">
      <vt:lpstr>Arial Unicode MS</vt:lpstr>
      <vt:lpstr>Arial</vt:lpstr>
      <vt:lpstr>Calibri</vt:lpstr>
      <vt:lpstr>Consolas</vt:lpstr>
      <vt:lpstr>Times New Roman</vt:lpstr>
      <vt:lpstr>Θέμα του Office</vt:lpstr>
      <vt:lpstr>Αντικειμενοστραφής Προγραμματισμός</vt:lpstr>
      <vt:lpstr>Παρουσίαση του PowerPoint</vt:lpstr>
      <vt:lpstr>Άδειες Χρήσης</vt:lpstr>
      <vt:lpstr>Χρηματοδότηση</vt:lpstr>
      <vt:lpstr>Εισαγωγικά</vt:lpstr>
      <vt:lpstr>Παράδειγμα κλάσης</vt:lpstr>
      <vt:lpstr>Παράδειγμα κλάσης</vt:lpstr>
      <vt:lpstr>member variables</vt:lpstr>
      <vt:lpstr>member variables</vt:lpstr>
      <vt:lpstr>member variables</vt:lpstr>
      <vt:lpstr>member methods</vt:lpstr>
      <vt:lpstr>member methods</vt:lpstr>
      <vt:lpstr>member methods</vt:lpstr>
      <vt:lpstr>Υλοποίηση μιας μεθόδου</vt:lpstr>
      <vt:lpstr>Υλοποίηση μιας μεθόδου</vt:lpstr>
      <vt:lpstr>Υλοποίηση μιας μεθόδου</vt:lpstr>
      <vt:lpstr>Δημιουργία αντικειμένων</vt:lpstr>
      <vt:lpstr>Δημιουργία αντικειμένων</vt:lpstr>
      <vt:lpstr>Δημιουργία αντικειμένων</vt:lpstr>
      <vt:lpstr>Δημιουργία αντικειμένων</vt:lpstr>
      <vt:lpstr>Constructors</vt:lpstr>
      <vt:lpstr>Constructors</vt:lpstr>
      <vt:lpstr>Constructors</vt:lpstr>
      <vt:lpstr>Destructors</vt:lpstr>
      <vt:lpstr>Ο δείκτης αναφοράς this</vt:lpstr>
      <vt:lpstr>Ο δείκτης αναφοράς this</vt:lpstr>
      <vt:lpstr>Method Overloading</vt:lpstr>
      <vt:lpstr>Method Overloading</vt:lpstr>
      <vt:lpstr>Method Overloading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398</cp:revision>
  <dcterms:created xsi:type="dcterms:W3CDTF">2012-09-06T09:03:05Z</dcterms:created>
  <dcterms:modified xsi:type="dcterms:W3CDTF">2015-09-28T22:44:57Z</dcterms:modified>
</cp:coreProperties>
</file>