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16" r:id="rId31"/>
    <p:sldId id="291" r:id="rId32"/>
    <p:sldId id="292" r:id="rId33"/>
    <p:sldId id="293" r:id="rId34"/>
    <p:sldId id="280" r:id="rId35"/>
  </p:sldIdLst>
  <p:sldSz cx="9144000" cy="5715000" type="screen16x10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309" autoAdjust="0"/>
  </p:normalViewPr>
  <p:slideViewPr>
    <p:cSldViewPr>
      <p:cViewPr>
        <p:scale>
          <a:sx n="75" d="100"/>
          <a:sy n="75" d="100"/>
        </p:scale>
        <p:origin x="1622" y="5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66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9108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6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33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0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88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10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702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26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102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34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13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065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2313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560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805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4502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086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715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94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553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00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70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Κλάσεις,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Κλάσεις</a:t>
            </a:r>
            <a:endParaRPr lang="el-GR" sz="2800" b="1" dirty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variables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/>
              <a:t>Εδώ πρέπει να σημειωθεί ότι οι μεταβλητές της κλάσης έχουν διαφορετικές τιμές </a:t>
            </a:r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dirty="0" smtClean="0"/>
              <a:t>κάθε </a:t>
            </a:r>
            <a:r>
              <a:rPr lang="el-GR" sz="2000" dirty="0"/>
              <a:t>αντικείμενο, και κάθε αντικείμενο έχει πρόσβαση μόνο στις δικές του μεταβλητές.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Επίσης, ο τύπος δεδομένων που επιλέχθηκε για </a:t>
            </a:r>
            <a:r>
              <a:rPr lang="el-GR" sz="2000" dirty="0" smtClean="0"/>
              <a:t>κάθε</a:t>
            </a:r>
            <a:r>
              <a:rPr lang="en-US" sz="2000" dirty="0" smtClean="0"/>
              <a:t> </a:t>
            </a:r>
            <a:r>
              <a:rPr lang="el-GR" sz="2000" dirty="0" smtClean="0"/>
              <a:t>μεταβλητή </a:t>
            </a:r>
            <a:r>
              <a:rPr lang="el-GR" sz="2000" dirty="0"/>
              <a:t>εξαρτάται από το </a:t>
            </a:r>
            <a:r>
              <a:rPr lang="el-GR" sz="2000" dirty="0" smtClean="0"/>
              <a:t>είδος</a:t>
            </a:r>
            <a:r>
              <a:rPr lang="en-US" sz="2000" dirty="0" smtClean="0"/>
              <a:t> </a:t>
            </a:r>
            <a:r>
              <a:rPr lang="el-GR" sz="2000" dirty="0" smtClean="0"/>
              <a:t>της </a:t>
            </a:r>
            <a:r>
              <a:rPr lang="el-GR" sz="2000" dirty="0"/>
              <a:t>πληροφορίας που θα κρατάει αυτή η μεταβλητή. Για παράδειγμα, εφόσον η </a:t>
            </a:r>
            <a:r>
              <a:rPr lang="el-GR" sz="2000" dirty="0" smtClean="0"/>
              <a:t>γωνία</a:t>
            </a:r>
            <a:r>
              <a:rPr lang="en-US" sz="2000" dirty="0" smtClean="0"/>
              <a:t> </a:t>
            </a:r>
            <a:r>
              <a:rPr lang="el-GR" sz="2000" dirty="0" smtClean="0"/>
              <a:t>στρέψης </a:t>
            </a:r>
            <a:r>
              <a:rPr lang="el-GR" sz="2000" dirty="0"/>
              <a:t>του τιμονιού θα είναι σε μοίρες, είναι λογικό </a:t>
            </a:r>
            <a:r>
              <a:rPr lang="el-GR" sz="2000" dirty="0" smtClean="0"/>
              <a:t>να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χρησιμοποιήσουμε </a:t>
            </a:r>
            <a:r>
              <a:rPr lang="el-GR" sz="2000" dirty="0"/>
              <a:t>ένα </a:t>
            </a:r>
            <a:r>
              <a:rPr lang="el-GR" sz="2000" dirty="0" smtClean="0"/>
              <a:t>τύπο</a:t>
            </a:r>
            <a:r>
              <a:rPr lang="en-US" sz="2000" dirty="0" smtClean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θα μπορεί να κρατήσει δεκαδικούς αριθμούς, όπως ο </a:t>
            </a:r>
            <a:r>
              <a:rPr lang="el-GR" sz="2000" dirty="0" err="1"/>
              <a:t>float</a:t>
            </a:r>
            <a:r>
              <a:rPr lang="el-GR" sz="20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Αυτά, λοιπόν, είναι τα δεδομένα μας ομαδοποιημένα υπό την έννοια της κλάσης “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Car</a:t>
            </a:r>
            <a:r>
              <a:rPr lang="el-GR" sz="2000" dirty="0"/>
              <a:t>”.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Αυτή τη στιγμή δεν είναι τίποτε παραπάνω από μια ομάδα μεταβλητών χωρίς να </a:t>
            </a:r>
            <a:r>
              <a:rPr lang="el-GR" sz="2000" dirty="0" smtClean="0"/>
              <a:t>έχουμε</a:t>
            </a:r>
            <a:r>
              <a:rPr lang="en-US" sz="2000" dirty="0" smtClean="0"/>
              <a:t> </a:t>
            </a:r>
            <a:r>
              <a:rPr lang="el-GR" sz="2000" dirty="0" smtClean="0"/>
              <a:t>ορίσει </a:t>
            </a:r>
            <a:r>
              <a:rPr lang="el-GR" sz="2000" dirty="0"/>
              <a:t>τον τρόπο επεξεργασίας τους. Γι' αυτό είναι απαραίτητη η ύπαρξη του </a:t>
            </a:r>
            <a:r>
              <a:rPr lang="el-GR" sz="2000" dirty="0" smtClean="0"/>
              <a:t>κατάλληλου</a:t>
            </a:r>
            <a:r>
              <a:rPr lang="en-US" sz="2000" dirty="0" smtClean="0"/>
              <a:t> </a:t>
            </a:r>
            <a:r>
              <a:rPr lang="el-GR" sz="2000" dirty="0" err="1" smtClean="0"/>
              <a:t>interface</a:t>
            </a:r>
            <a:r>
              <a:rPr lang="en-US" sz="2000" dirty="0" smtClean="0"/>
              <a:t> (</a:t>
            </a:r>
            <a:r>
              <a:rPr lang="el-GR" sz="2000" dirty="0" err="1"/>
              <a:t>member</a:t>
            </a:r>
            <a:r>
              <a:rPr lang="el-GR" sz="2000" dirty="0"/>
              <a:t> </a:t>
            </a:r>
            <a:r>
              <a:rPr lang="el-GR" sz="2000" dirty="0" err="1"/>
              <a:t>methods</a:t>
            </a:r>
            <a:r>
              <a:rPr lang="en-US" sz="2000" dirty="0" smtClean="0"/>
              <a:t>)</a:t>
            </a:r>
            <a:r>
              <a:rPr lang="el-GR" sz="2000" dirty="0" smtClean="0"/>
              <a:t> </a:t>
            </a:r>
            <a:r>
              <a:rPr lang="el-GR" sz="2000" dirty="0"/>
              <a:t>των δεδομένων με τον χρήστη. 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methods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200" dirty="0"/>
              <a:t>Οι μέθοδοι (</a:t>
            </a:r>
            <a:r>
              <a:rPr lang="el-GR" sz="2200" dirty="0" err="1"/>
              <a:t>methods</a:t>
            </a:r>
            <a:r>
              <a:rPr lang="el-GR" sz="2200" dirty="0"/>
              <a:t>) σε μια κλάση, δεν είναι παρά συναρτήσεις (</a:t>
            </a:r>
            <a:r>
              <a:rPr lang="el-GR" sz="2200" dirty="0" err="1"/>
              <a:t>υπορουτίνες</a:t>
            </a:r>
            <a:r>
              <a:rPr lang="el-GR" sz="2200" dirty="0"/>
              <a:t>) </a:t>
            </a:r>
            <a:r>
              <a:rPr lang="el-GR" sz="2200" dirty="0" smtClean="0"/>
              <a:t>που</a:t>
            </a:r>
            <a:r>
              <a:rPr lang="en-US" sz="2200" dirty="0" smtClean="0"/>
              <a:t> </a:t>
            </a:r>
            <a:r>
              <a:rPr lang="el-GR" sz="2200" dirty="0" smtClean="0"/>
              <a:t>προσφέρουν </a:t>
            </a:r>
            <a:r>
              <a:rPr lang="el-GR" sz="2200" dirty="0"/>
              <a:t>πρόσβαση στα δεδομένα του εκάστοτε αντικειμένου της κλάσης. </a:t>
            </a:r>
            <a:endParaRPr lang="en-US" sz="2200" dirty="0" smtClean="0"/>
          </a:p>
          <a:p>
            <a:r>
              <a:rPr lang="el-GR" sz="2200" dirty="0" smtClean="0"/>
              <a:t>Η</a:t>
            </a:r>
            <a:r>
              <a:rPr lang="en-US" sz="2200" dirty="0" smtClean="0"/>
              <a:t> </a:t>
            </a:r>
            <a:r>
              <a:rPr lang="el-GR" sz="2200" dirty="0" smtClean="0"/>
              <a:t>αλληλεπίδραση </a:t>
            </a:r>
            <a:r>
              <a:rPr lang="el-GR" sz="2200" dirty="0"/>
              <a:t>του χρήστη με κάθε αντικείμενο γίνεται μέσω των μεθόδων της κλάσης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l-GR" sz="2200" dirty="0" smtClean="0"/>
              <a:t>οι </a:t>
            </a:r>
            <a:r>
              <a:rPr lang="el-GR" sz="2200" dirty="0"/>
              <a:t>οποίες καθορίζουν και τον τρόπο χειρισμού των μεταβλητών του αντικειμένου. </a:t>
            </a:r>
            <a:endParaRPr lang="en-US" sz="2200" dirty="0" smtClean="0"/>
          </a:p>
          <a:p>
            <a:r>
              <a:rPr lang="el-GR" sz="2200" dirty="0" smtClean="0"/>
              <a:t>Στο</a:t>
            </a:r>
            <a:r>
              <a:rPr lang="en-US" sz="2200" dirty="0" smtClean="0"/>
              <a:t> </a:t>
            </a:r>
            <a:r>
              <a:rPr lang="el-GR" sz="2200" dirty="0" smtClean="0"/>
              <a:t>παράδειγμά </a:t>
            </a:r>
            <a:r>
              <a:rPr lang="el-GR" sz="2200" dirty="0"/>
              <a:t>μας, οι μέθοδοι θα καθορίζουν με ποιον τρόπο θα στρίβουμε το τιμόνι, </a:t>
            </a:r>
            <a:r>
              <a:rPr lang="el-GR" sz="2200" dirty="0" smtClean="0"/>
              <a:t>θα</a:t>
            </a:r>
            <a:r>
              <a:rPr lang="en-US" sz="2200" dirty="0" smtClean="0"/>
              <a:t> </a:t>
            </a:r>
            <a:r>
              <a:rPr lang="el-GR" sz="2200" dirty="0" smtClean="0"/>
              <a:t>αυξάνουμε </a:t>
            </a:r>
            <a:r>
              <a:rPr lang="el-GR" sz="2200" dirty="0"/>
              <a:t>τη το γκάζι ή το φρένο, θα αλλάζουμε ταχύτητες αλλά και πώς θα </a:t>
            </a:r>
            <a:r>
              <a:rPr lang="el-GR" sz="2200" dirty="0" smtClean="0"/>
              <a:t>μπορούμε</a:t>
            </a:r>
            <a:r>
              <a:rPr lang="en-US" sz="2200" dirty="0" smtClean="0"/>
              <a:t> </a:t>
            </a:r>
            <a:r>
              <a:rPr lang="el-GR" sz="2200" dirty="0" smtClean="0"/>
              <a:t>να </a:t>
            </a:r>
            <a:r>
              <a:rPr lang="el-GR" sz="2200" dirty="0"/>
              <a:t>γνωρίζουμε την ταχύτητα του αυτοκινήτου, τις στροφές του κινητήρα </a:t>
            </a:r>
            <a:r>
              <a:rPr lang="el-GR" sz="2200" dirty="0" smtClean="0"/>
              <a:t>δηλαδή</a:t>
            </a:r>
            <a:r>
              <a:rPr lang="en-US" sz="2200" dirty="0" smtClean="0"/>
              <a:t> </a:t>
            </a:r>
            <a:r>
              <a:rPr lang="el-GR" sz="2200" dirty="0" smtClean="0"/>
              <a:t>πληροφορίες </a:t>
            </a:r>
            <a:r>
              <a:rPr lang="el-GR" sz="2200" dirty="0"/>
              <a:t>που δε μπορούμε να ελέγξουμε άμεσα.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77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43508" y="1076915"/>
            <a:ext cx="885698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1600" b="1" i="1" dirty="0"/>
              <a:t>Πιθανές μέθοδοι για την κλάση “Car”</a:t>
            </a:r>
            <a:endParaRPr lang="en-US" sz="1600" b="1" i="1" dirty="0" smtClean="0">
              <a:cs typeface="Consolas" panose="020B0609020204030204" pitchFamily="49" charset="0"/>
            </a:endParaRPr>
          </a:p>
          <a:p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Αλλαγή της γωνία στρέψης του τιμονιού, &lt;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&gt; μοίρες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σε σχέση με την τρέχουσα γωνία.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Πάτημα πεντάλ γκαζιού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press_gas_pedal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(float amount);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Πάτημα πεντάλ φρένου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press_break_pedal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(float amount);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Πάτημα πεντάλ συμπλέκτη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press_clutch_pedal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(float amount);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Αλλαγή της ταχύτητας. Επιστρέφει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αν η αλλαγή ήταν επιτυχής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ή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αν ήταν ανεπιτυχής (π.χ. από 5 σε όπισθεν).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change_gear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new_gear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προβολή της τρέχουσας ταχύτητας, επιτάχυνσης και στροφών του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κινητήρα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get_acceleration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get_speed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get_rpm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methods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methods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/>
              <a:t>Οι παραπάνω μέθοδοι, όπου κρίνεται αναγκαίο επιστρέφουν κάποιο αποτέλεσμα, είτε </a:t>
            </a:r>
            <a:r>
              <a:rPr lang="el-GR" sz="2400" dirty="0" smtClean="0"/>
              <a:t>ως</a:t>
            </a:r>
            <a:r>
              <a:rPr lang="en-US" sz="2400" dirty="0" smtClean="0"/>
              <a:t> </a:t>
            </a:r>
            <a:r>
              <a:rPr lang="el-GR" sz="2400" dirty="0" smtClean="0"/>
              <a:t>δεκαδικό </a:t>
            </a:r>
            <a:r>
              <a:rPr lang="el-GR" sz="2400" dirty="0"/>
              <a:t>αριθμό (</a:t>
            </a:r>
            <a:r>
              <a:rPr lang="el-GR" sz="2400" dirty="0" err="1"/>
              <a:t>float</a:t>
            </a:r>
            <a:r>
              <a:rPr lang="el-GR" sz="2400" dirty="0"/>
              <a:t>) στην περίπτωση των μεθόδων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_*()</a:t>
            </a:r>
            <a:r>
              <a:rPr lang="el-GR" sz="2400" dirty="0"/>
              <a:t>, ή ως </a:t>
            </a:r>
            <a:r>
              <a:rPr lang="el-GR" sz="2400" dirty="0" err="1"/>
              <a:t>bool</a:t>
            </a:r>
            <a:r>
              <a:rPr lang="el-GR" sz="2400" dirty="0"/>
              <a:t> </a:t>
            </a:r>
            <a:r>
              <a:rPr lang="el-GR" sz="2400" dirty="0" smtClean="0"/>
              <a:t>στην</a:t>
            </a:r>
            <a:r>
              <a:rPr lang="en-US" sz="2400" dirty="0" smtClean="0"/>
              <a:t> </a:t>
            </a:r>
            <a:r>
              <a:rPr lang="el-GR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change_gear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/>
              <a:t>. </a:t>
            </a:r>
            <a:endParaRPr lang="en-US" sz="2400" dirty="0" smtClean="0"/>
          </a:p>
          <a:p>
            <a:r>
              <a:rPr lang="el-GR" sz="2400" dirty="0" smtClean="0"/>
              <a:t>Ο </a:t>
            </a:r>
            <a:r>
              <a:rPr lang="el-GR" sz="2400" dirty="0"/>
              <a:t>τύπος </a:t>
            </a:r>
            <a:r>
              <a:rPr lang="el-GR" sz="2400" dirty="0" err="1"/>
              <a:t>void</a:t>
            </a:r>
            <a:r>
              <a:rPr lang="el-GR" sz="2400" dirty="0"/>
              <a:t> είναι ειδική περίπτωση που δεν επιστρέφει </a:t>
            </a:r>
            <a:r>
              <a:rPr lang="el-GR" sz="2400" dirty="0" smtClean="0"/>
              <a:t>κάποιο</a:t>
            </a:r>
            <a:r>
              <a:rPr lang="en-US" sz="2400" dirty="0" smtClean="0"/>
              <a:t> </a:t>
            </a:r>
            <a:r>
              <a:rPr lang="el-GR" sz="2400" dirty="0" smtClean="0"/>
              <a:t>αποτέλεσμα</a:t>
            </a:r>
            <a:r>
              <a:rPr lang="el-GR" sz="2400" dirty="0"/>
              <a:t>. Χρησιμοποιείται όταν μας ενδιαφέρει η εκτέλεση κάποιας διαδικασίας </a:t>
            </a:r>
            <a:r>
              <a:rPr lang="el-GR" sz="2400" dirty="0" smtClean="0"/>
              <a:t>χωρίς</a:t>
            </a:r>
            <a:r>
              <a:rPr lang="en-US" sz="2400" dirty="0" smtClean="0"/>
              <a:t> </a:t>
            </a:r>
            <a:r>
              <a:rPr lang="el-GR" sz="2400" dirty="0" smtClean="0"/>
              <a:t>όμως </a:t>
            </a:r>
            <a:r>
              <a:rPr lang="el-GR" sz="2400" dirty="0"/>
              <a:t>να είναι απαραίτητο να γνωρίζουμε το αποτέλεσμά της, ή μπορεί να μην </a:t>
            </a:r>
            <a:r>
              <a:rPr lang="el-GR" sz="2400" dirty="0" smtClean="0"/>
              <a:t>επιστρέφει</a:t>
            </a:r>
            <a:r>
              <a:rPr lang="en-US" sz="2400" dirty="0" smtClean="0"/>
              <a:t> </a:t>
            </a:r>
            <a:r>
              <a:rPr lang="el-GR" sz="2400" dirty="0" smtClean="0"/>
              <a:t>κάποιο </a:t>
            </a:r>
            <a:r>
              <a:rPr lang="el-GR" sz="2400" dirty="0"/>
              <a:t>αποτέλεσμα εξ' αρχής.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Υλοποίηση μιας μεθόδου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/>
              <a:t>Οι παραπάνω είναι απλώς οι δηλώσεις των μεθόδων, δηλαδή δεν περιέχουν </a:t>
            </a:r>
            <a:r>
              <a:rPr lang="el-GR" sz="2400" dirty="0" smtClean="0"/>
              <a:t>καθόλου</a:t>
            </a:r>
            <a:r>
              <a:rPr lang="en-US" sz="2400" dirty="0" smtClean="0"/>
              <a:t> </a:t>
            </a:r>
            <a:r>
              <a:rPr lang="el-GR" sz="2400" dirty="0" smtClean="0"/>
              <a:t>κώδικα </a:t>
            </a:r>
            <a:r>
              <a:rPr lang="el-GR" sz="2400" dirty="0"/>
              <a:t>και πρέπει να </a:t>
            </a:r>
            <a:r>
              <a:rPr lang="el-GR" sz="2400" dirty="0" smtClean="0"/>
              <a:t>τις</a:t>
            </a:r>
            <a:r>
              <a:rPr lang="en-US" sz="2400" dirty="0" smtClean="0"/>
              <a:t> </a:t>
            </a:r>
            <a:r>
              <a:rPr lang="el-GR" sz="2400" dirty="0" smtClean="0"/>
              <a:t>συμπεριλαμβάνουμε </a:t>
            </a:r>
            <a:r>
              <a:rPr lang="el-GR" sz="2400" dirty="0"/>
              <a:t>στον ορισμό της κλάσης. </a:t>
            </a:r>
            <a:endParaRPr lang="en-US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να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ολοκληρωμένος </a:t>
            </a:r>
            <a:r>
              <a:rPr lang="el-GR" sz="2400" dirty="0"/>
              <a:t>ο ορισμός μιας μεθόδου θα πρέπει να συνοδεύεται και από </a:t>
            </a:r>
            <a:r>
              <a:rPr lang="el-GR" sz="2400" dirty="0" smtClean="0"/>
              <a:t>την</a:t>
            </a:r>
            <a:r>
              <a:rPr lang="en-US" sz="2400" dirty="0" smtClean="0"/>
              <a:t> </a:t>
            </a:r>
            <a:r>
              <a:rPr lang="el-GR" sz="2400" dirty="0" smtClean="0"/>
              <a:t>υλοποίησή </a:t>
            </a:r>
            <a:r>
              <a:rPr lang="el-GR" sz="2400" dirty="0"/>
              <a:t>της (</a:t>
            </a:r>
            <a:r>
              <a:rPr lang="el-GR" sz="2400" b="1" dirty="0" err="1"/>
              <a:t>implementation</a:t>
            </a:r>
            <a:r>
              <a:rPr lang="el-GR" sz="2400" dirty="0"/>
              <a:t>).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υλοποίηση συνιστάται να γίνεται σε </a:t>
            </a:r>
            <a:r>
              <a:rPr lang="el-GR" sz="2400" dirty="0" smtClean="0"/>
              <a:t>ξεχωριστό</a:t>
            </a:r>
            <a:r>
              <a:rPr lang="en-US" sz="2400" dirty="0" smtClean="0"/>
              <a:t> </a:t>
            </a:r>
            <a:r>
              <a:rPr lang="el-GR" sz="2400" dirty="0" smtClean="0"/>
              <a:t>αρχείο </a:t>
            </a:r>
            <a:r>
              <a:rPr lang="el-GR" sz="2400" dirty="0"/>
              <a:t>(το </a:t>
            </a:r>
            <a:r>
              <a:rPr lang="el-GR" sz="2400" dirty="0" err="1"/>
              <a:t>implementation</a:t>
            </a:r>
            <a:r>
              <a:rPr lang="el-GR" sz="2400" dirty="0"/>
              <a:t> αρχείο, με κατάληξη 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r>
              <a:rPr lang="el-GR" sz="2400" dirty="0"/>
              <a:t>) , για παράδειγμα η υλοποίηση </a:t>
            </a:r>
            <a:r>
              <a:rPr lang="el-GR" sz="2400" dirty="0" smtClean="0"/>
              <a:t>της</a:t>
            </a:r>
            <a:r>
              <a:rPr lang="en-US" sz="2400" dirty="0" smtClean="0"/>
              <a:t> </a:t>
            </a:r>
            <a:r>
              <a:rPr lang="el-GR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/>
              <a:t> θα μπορούσε να είναι στο αρχείο 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car.cpp</a:t>
            </a:r>
            <a:r>
              <a:rPr lang="el-GR" sz="2400" dirty="0"/>
              <a:t>: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3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514320"/>
            <a:ext cx="2314600" cy="1836547"/>
          </a:xfrm>
        </p:spPr>
        <p:txBody>
          <a:bodyPr>
            <a:normAutofit/>
          </a:bodyPr>
          <a:lstStyle/>
          <a:p>
            <a:pPr algn="r"/>
            <a:r>
              <a:rPr lang="el-GR" sz="3600" dirty="0"/>
              <a:t>Υλοποίηση μιας μεθόδου</a:t>
            </a:r>
            <a:endParaRPr lang="el-GR" sz="36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217540"/>
            <a:ext cx="8311952" cy="1643429"/>
          </a:xfrm>
        </p:spPr>
        <p:txBody>
          <a:bodyPr>
            <a:noAutofit/>
          </a:bodyPr>
          <a:lstStyle/>
          <a:p>
            <a:r>
              <a:rPr lang="el-GR" sz="2400" dirty="0" smtClean="0"/>
              <a:t>Προσθέσαμε </a:t>
            </a:r>
            <a:r>
              <a:rPr lang="el-GR" sz="2400" dirty="0"/>
              <a:t>και επιπλέον </a:t>
            </a:r>
            <a:r>
              <a:rPr lang="el-GR" sz="2400" dirty="0" smtClean="0"/>
              <a:t>κώδικα ασφαλείας</a:t>
            </a:r>
            <a:r>
              <a:rPr lang="el-GR" sz="2400" dirty="0"/>
              <a:t>, ο οποίος απαγορεύει στο τιμόνι να κάνει περισσότερες από 2 </a:t>
            </a:r>
            <a:r>
              <a:rPr lang="el-GR" sz="2400" dirty="0" smtClean="0"/>
              <a:t>στροφές αριστερά </a:t>
            </a:r>
            <a:r>
              <a:rPr lang="el-GR" sz="2400" dirty="0"/>
              <a:t>ή δεξιά. </a:t>
            </a:r>
            <a:endParaRPr lang="el-GR" sz="2400" dirty="0" smtClean="0"/>
          </a:p>
          <a:p>
            <a:r>
              <a:rPr lang="el-GR" sz="2400" dirty="0" smtClean="0"/>
              <a:t>Το κάθε αντικείμενο </a:t>
            </a:r>
            <a:r>
              <a:rPr lang="el-GR" sz="2400" b="1" dirty="0"/>
              <a:t>πρέπει</a:t>
            </a:r>
            <a:r>
              <a:rPr lang="el-GR" sz="2400" dirty="0"/>
              <a:t> να θέσει τους δικούς του περιορισμούς και δικλείδες ασφαλείας με </a:t>
            </a:r>
            <a:r>
              <a:rPr lang="el-GR" sz="2400" dirty="0" smtClean="0"/>
              <a:t>τη μορφή </a:t>
            </a:r>
            <a:r>
              <a:rPr lang="el-GR" sz="2400" dirty="0"/>
              <a:t>κώδικα στις μεθόδους.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771800" y="553244"/>
            <a:ext cx="609542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void Car::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(float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&lt;= -720.0)</a:t>
            </a:r>
          </a:p>
          <a:p>
            <a:pPr lvl="1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 -720.0;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&gt;= 720.0)</a:t>
            </a:r>
          </a:p>
          <a:p>
            <a:pPr lvl="1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 720.0;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74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Υλοποίηση μιας μεθόδου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/>
              <a:t>Στη C++, συνήθως η δήλωση μιας κλάσης, μεταβλητής ή συνάρτησης γίνεται </a:t>
            </a:r>
            <a:r>
              <a:rPr lang="el-GR" sz="2400" dirty="0" smtClean="0"/>
              <a:t>σε ξεχωριστό αρχείο, το αρχείο κεφαλίδας του οποίου το όνομα λήγει σε 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.h</a:t>
            </a:r>
            <a:r>
              <a:rPr lang="el-GR" sz="2400" dirty="0" smtClean="0"/>
              <a:t> ή 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hpp</a:t>
            </a:r>
            <a:r>
              <a:rPr lang="el-GR" sz="2400" dirty="0" smtClean="0"/>
              <a:t>, ενώ το αρχείο </a:t>
            </a:r>
            <a:r>
              <a:rPr lang="el-GR" sz="2400" dirty="0"/>
              <a:t>ορισμού -δηλαδή το αρχείο που περιέχει τον πηγαίο </a:t>
            </a:r>
            <a:r>
              <a:rPr lang="el-GR" sz="2400" dirty="0" smtClean="0"/>
              <a:t>κώδικα ορισμού της αντίστοιχης </a:t>
            </a:r>
            <a:r>
              <a:rPr lang="el-GR" sz="2400" dirty="0"/>
              <a:t>κλάσης, μεταβλητής ή συνάρτησης- λήγει σε 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>
                <a:cs typeface="Consolas" panose="020B0609020204030204" pitchFamily="49" charset="0"/>
              </a:rPr>
              <a:t>ή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cxx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Δηλαδή </a:t>
            </a:r>
            <a:r>
              <a:rPr lang="el-GR" sz="2400" dirty="0"/>
              <a:t>για </a:t>
            </a:r>
            <a:r>
              <a:rPr lang="el-GR" sz="2400" dirty="0" smtClean="0"/>
              <a:t>την κλάση </a:t>
            </a:r>
            <a:r>
              <a:rPr lang="el-GR" sz="2400" dirty="0"/>
              <a:t>Car θα έχουμε δύο αρχεία, το αρχείο κεφαλίδας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Car.h</a:t>
            </a:r>
            <a:r>
              <a:rPr lang="el-GR" sz="2400" dirty="0"/>
              <a:t> και το αρχείο </a:t>
            </a:r>
            <a:r>
              <a:rPr lang="el-GR" sz="2400" dirty="0" smtClean="0"/>
              <a:t>ορισμού 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Car.cpp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Αυτός </a:t>
            </a:r>
            <a:r>
              <a:rPr lang="el-GR" sz="2400" dirty="0"/>
              <a:t>ο διαχωρισμός εξυπηρετεί τη γρήγορη χρήση της κλάσης μέσα σε </a:t>
            </a:r>
            <a:r>
              <a:rPr lang="el-GR" sz="2400" dirty="0" smtClean="0"/>
              <a:t>άλλες κλάσεις </a:t>
            </a:r>
            <a:r>
              <a:rPr lang="el-GR" sz="2400" dirty="0"/>
              <a:t>ή </a:t>
            </a:r>
            <a:r>
              <a:rPr lang="el-GR" sz="2400" dirty="0" smtClean="0"/>
              <a:t>συναρτήσεις</a:t>
            </a:r>
            <a:r>
              <a:rPr lang="el-GR" sz="2400" dirty="0"/>
              <a:t>.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2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αντικειμένων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Δημιουργία με </a:t>
            </a:r>
            <a:r>
              <a:rPr lang="el-GR" sz="2400" dirty="0"/>
              <a:t>δύο τρόπους, </a:t>
            </a:r>
            <a:r>
              <a:rPr lang="el-GR" sz="2400" b="1" dirty="0"/>
              <a:t>στατικά και δυναμικά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στατική δημιουργία γίνεται όπως και ο </a:t>
            </a:r>
            <a:r>
              <a:rPr lang="el-GR" sz="2400" dirty="0" smtClean="0"/>
              <a:t>ορισμός κάποιας </a:t>
            </a:r>
            <a:r>
              <a:rPr lang="el-GR" sz="2400" dirty="0"/>
              <a:t>μεταβλητής ενώ η δυναμική γίνεται με τη χρήση της εντολής </a:t>
            </a:r>
            <a:r>
              <a:rPr lang="el-G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l-GR" sz="2400" dirty="0"/>
              <a:t> της C</a:t>
            </a:r>
            <a:r>
              <a:rPr lang="el-GR" sz="2400" dirty="0" smtClean="0"/>
              <a:t>++.</a:t>
            </a:r>
          </a:p>
          <a:p>
            <a:pPr marL="35560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l-GR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ew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400" b="1" dirty="0" smtClean="0"/>
              <a:t> </a:t>
            </a:r>
            <a:r>
              <a:rPr lang="el-GR" sz="2400" dirty="0"/>
              <a:t>δημιουργεί μια φυσική αναπαράσταση της κλάσης, ένα μοναδικό στιγμιότυπο,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αν </a:t>
            </a:r>
            <a:r>
              <a:rPr lang="el-GR" sz="2400" dirty="0"/>
              <a:t>είναι επιτυχής επιστρέφει ένα δείκτη (</a:t>
            </a:r>
            <a:r>
              <a:rPr lang="el-GR" sz="2400" dirty="0" err="1"/>
              <a:t>pointer</a:t>
            </a:r>
            <a:r>
              <a:rPr lang="el-GR" sz="2400" dirty="0"/>
              <a:t>) σε αυτό, διαφορετικά </a:t>
            </a:r>
            <a:r>
              <a:rPr lang="el-GR" sz="2400" dirty="0" smtClean="0"/>
              <a:t>επιστρέφει</a:t>
            </a:r>
            <a:r>
              <a:rPr lang="en-US" sz="2400" dirty="0" smtClean="0"/>
              <a:t> </a:t>
            </a:r>
            <a:r>
              <a:rPr lang="el-GR" sz="2400" dirty="0" smtClean="0"/>
              <a:t>μηδέν </a:t>
            </a:r>
            <a:r>
              <a:rPr lang="el-GR" sz="2400" dirty="0"/>
              <a:t>(0). </a:t>
            </a:r>
            <a:endParaRPr lang="en-US" sz="2400" dirty="0" smtClean="0"/>
          </a:p>
          <a:p>
            <a:pPr marL="355600" indent="-355600">
              <a:tabLst>
                <a:tab pos="263525" algn="l"/>
              </a:tabLst>
            </a:pPr>
            <a:r>
              <a:rPr lang="el-GR" sz="2400" dirty="0" smtClean="0"/>
              <a:t>Με </a:t>
            </a:r>
            <a:r>
              <a:rPr lang="el-GR" sz="2400" dirty="0"/>
              <a:t>αυτό το δείκτη μπορούμε να προσπελάσουμε το αντικείμενο με </a:t>
            </a:r>
            <a:r>
              <a:rPr lang="el-GR" sz="2400" dirty="0" smtClean="0"/>
              <a:t>οποίον</a:t>
            </a:r>
            <a:r>
              <a:rPr lang="en-US" sz="2400" dirty="0" smtClean="0"/>
              <a:t> </a:t>
            </a:r>
            <a:r>
              <a:rPr lang="el-GR" sz="2400" dirty="0" smtClean="0"/>
              <a:t>τρόπο </a:t>
            </a:r>
            <a:r>
              <a:rPr lang="el-GR" sz="2400" dirty="0"/>
              <a:t>θέλουμε (και εφόσον το επιτρέπει το ίδιο το αντικείμενο). 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5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αντικειμένων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pPr marL="698500"/>
            <a:r>
              <a:rPr lang="el-GR" sz="2400" dirty="0" smtClean="0"/>
              <a:t>Για </a:t>
            </a:r>
            <a:r>
              <a:rPr lang="el-GR" sz="2400" dirty="0"/>
              <a:t>την κλάση 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Car</a:t>
            </a:r>
            <a:r>
              <a:rPr lang="el-GR" sz="2400" dirty="0" smtClean="0"/>
              <a:t> η </a:t>
            </a:r>
            <a:r>
              <a:rPr lang="el-GR" sz="2400" dirty="0"/>
              <a:t>δημιουργία ενός αντικειμένου στατικά και δυναμικά γίνεται ως εξής (το </a:t>
            </a:r>
            <a:r>
              <a:rPr lang="el-GR" sz="2400" dirty="0" smtClean="0"/>
              <a:t>αντικείμενο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r>
              <a:rPr lang="el-GR" sz="2400" dirty="0" smtClean="0"/>
              <a:t> </a:t>
            </a:r>
            <a:r>
              <a:rPr lang="el-GR" sz="2400" dirty="0"/>
              <a:t>δημιουργείται στατικά, ενώ το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l-GR" sz="2400" dirty="0"/>
              <a:t> δημιουργείται δυναμικά</a:t>
            </a:r>
            <a:r>
              <a:rPr lang="el-GR" sz="2400" dirty="0" smtClean="0"/>
              <a:t>):</a:t>
            </a:r>
            <a:endParaRPr lang="en-US" sz="2400" dirty="0" smtClean="0"/>
          </a:p>
          <a:p>
            <a:pPr marL="698500"/>
            <a:endParaRPr lang="en-US" sz="2400" dirty="0"/>
          </a:p>
          <a:p>
            <a:r>
              <a:rPr lang="el-GR" sz="2400" dirty="0" smtClean="0"/>
              <a:t>Αν </a:t>
            </a:r>
            <a:r>
              <a:rPr lang="el-GR" sz="2400" dirty="0"/>
              <a:t>ο </a:t>
            </a:r>
            <a:r>
              <a:rPr lang="el-GR" sz="2400" dirty="0" err="1"/>
              <a:t>constructor</a:t>
            </a:r>
            <a:r>
              <a:rPr lang="el-GR" sz="2400" dirty="0"/>
              <a:t> δεν παίρνει παραμέτρους μπορούμε να αποφύγουμε τις παρενθέσεις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δηλαδή </a:t>
            </a:r>
            <a:r>
              <a:rPr lang="el-GR" sz="2400" dirty="0"/>
              <a:t>το ακόλουθο είναι ισοδύναμο: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771800" y="2513386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 *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new Car();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771800" y="4369668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 *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new Car;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αντικειμένων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/>
              <a:t>Όσον αφορά το αντικείμενο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l-GR" sz="2400" dirty="0"/>
              <a:t>, η δημιουργία του δεν είναι αναγκαίο να </a:t>
            </a:r>
            <a:r>
              <a:rPr lang="el-GR" sz="2400" dirty="0" smtClean="0"/>
              <a:t>γίνει</a:t>
            </a:r>
            <a:r>
              <a:rPr lang="en-US" sz="2400" dirty="0" smtClean="0"/>
              <a:t> </a:t>
            </a:r>
            <a:r>
              <a:rPr lang="el-GR" sz="2400" dirty="0" smtClean="0"/>
              <a:t>κατά </a:t>
            </a:r>
            <a:r>
              <a:rPr lang="el-GR" sz="2400" dirty="0"/>
              <a:t>την δήλωσή του. Το ίδιο αποτέλεσμα μπορούμε να έχουμε και με τις εντολές: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771800" y="2513386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 *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new Car;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Κλάσεις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αντικειμένων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200" dirty="0"/>
              <a:t>Τα δεδομένα του κάθε αντικειμένου (οι μεταβλητές) αλλά και οι μέθοδοι της κλάσης </a:t>
            </a:r>
            <a:r>
              <a:rPr lang="el-GR" sz="2200" dirty="0" smtClean="0"/>
              <a:t>που</a:t>
            </a:r>
            <a:r>
              <a:rPr lang="en-US" sz="2200" dirty="0" smtClean="0"/>
              <a:t> </a:t>
            </a:r>
            <a:r>
              <a:rPr lang="el-GR" sz="2200" dirty="0" smtClean="0"/>
              <a:t>αντιστοιχούν </a:t>
            </a:r>
            <a:r>
              <a:rPr lang="el-GR" sz="2200" dirty="0"/>
              <a:t>στο αντικείμενο, μπορούν να </a:t>
            </a:r>
            <a:r>
              <a:rPr lang="el-GR" sz="2200" dirty="0" err="1"/>
              <a:t>προσπελλαστούν</a:t>
            </a:r>
            <a:r>
              <a:rPr lang="el-GR" sz="2200" dirty="0"/>
              <a:t> ως εξής: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115616" y="2278360"/>
            <a:ext cx="72008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Η γωνία στρέψης του τιμονιού του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acar.steering_angle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Η γωνία στρέψης του τιμονιού του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Εντολή στο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 να στρίψει δεξιά 13.4 μοίρες.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acar.turn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(13.4);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Επιστρέφει την τρέχουσα ταχύτητα του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acar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 speed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acar.get_speed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Εντολή στο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 να στρίψει αριστερά 32 μοίρες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-&gt;turn(-32.0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// Εντολή στο </a:t>
            </a:r>
            <a:r>
              <a:rPr lang="el-GR" dirty="0" err="1">
                <a:latin typeface="Consolas" panose="020B0609020204030204" pitchFamily="49" charset="0"/>
                <a:cs typeface="Consolas" panose="020B0609020204030204" pitchFamily="49" charset="0"/>
              </a:rPr>
              <a:t>anοthercar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 να βάλει όπισθεν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bool result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anothercar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ghange_gear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(-1);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Constructors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200" dirty="0"/>
              <a:t>Όταν δημιουργείται ένα αντικείμενο (στατικά ή δυναμικά με την εντολή </a:t>
            </a:r>
            <a:r>
              <a:rPr lang="el-GR" sz="2200" dirty="0" err="1"/>
              <a:t>new</a:t>
            </a:r>
            <a:r>
              <a:rPr lang="el-GR" sz="2200" dirty="0"/>
              <a:t>), </a:t>
            </a:r>
            <a:r>
              <a:rPr lang="el-GR" sz="2200" dirty="0" smtClean="0"/>
              <a:t>στην</a:t>
            </a:r>
            <a:r>
              <a:rPr lang="en-US" sz="2200" dirty="0" smtClean="0"/>
              <a:t> </a:t>
            </a:r>
            <a:r>
              <a:rPr lang="el-GR" sz="2200" dirty="0" smtClean="0"/>
              <a:t>πραγματικότητα </a:t>
            </a:r>
            <a:r>
              <a:rPr lang="el-GR" sz="2200" dirty="0"/>
              <a:t>η C++, αφού δεσμεύσει την απαραίτητη μνήμη για το αντικείμενο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l-GR" sz="2200" dirty="0" smtClean="0"/>
              <a:t>εκτελεί </a:t>
            </a:r>
            <a:r>
              <a:rPr lang="el-GR" sz="2200" dirty="0"/>
              <a:t>μια συγκεκριμένη μέθοδο της κλάσης, τον δημιουργό (</a:t>
            </a:r>
            <a:r>
              <a:rPr lang="el-GR" sz="2200" dirty="0" err="1"/>
              <a:t>constructor</a:t>
            </a:r>
            <a:r>
              <a:rPr lang="el-GR" sz="2200" dirty="0"/>
              <a:t>). </a:t>
            </a:r>
            <a:endParaRPr lang="en-US" sz="2200" dirty="0" smtClean="0"/>
          </a:p>
          <a:p>
            <a:r>
              <a:rPr lang="el-GR" sz="2200" dirty="0" smtClean="0"/>
              <a:t>Ο</a:t>
            </a:r>
            <a:r>
              <a:rPr lang="en-US" sz="2200" dirty="0" smtClean="0"/>
              <a:t> </a:t>
            </a:r>
            <a:r>
              <a:rPr lang="el-GR" sz="2200" dirty="0" smtClean="0"/>
              <a:t>δημιουργός </a:t>
            </a:r>
            <a:r>
              <a:rPr lang="el-GR" sz="2200" dirty="0"/>
              <a:t>πραγματοποιεί τις απαραίτητες ενέργειες για να καταστεί κάποιο </a:t>
            </a:r>
            <a:r>
              <a:rPr lang="el-GR" sz="2200" dirty="0" smtClean="0"/>
              <a:t>αντικείμενο</a:t>
            </a:r>
            <a:r>
              <a:rPr lang="en-US" sz="2200" dirty="0" smtClean="0"/>
              <a:t> </a:t>
            </a:r>
            <a:r>
              <a:rPr lang="el-GR" sz="2200" dirty="0" smtClean="0"/>
              <a:t>έτοιμο </a:t>
            </a:r>
            <a:r>
              <a:rPr lang="el-GR" sz="2200" dirty="0"/>
              <a:t>προς χρήση. Αυτές μπορεί να είναι κάτι απλό </a:t>
            </a:r>
            <a:r>
              <a:rPr lang="en-US" sz="2200" dirty="0" smtClean="0"/>
              <a:t>(</a:t>
            </a:r>
            <a:r>
              <a:rPr lang="el-GR" sz="2200" dirty="0" smtClean="0"/>
              <a:t>ρύθμιση μεταβλητών </a:t>
            </a:r>
            <a:r>
              <a:rPr lang="el-GR" sz="2200" dirty="0"/>
              <a:t>με αρχικές </a:t>
            </a:r>
            <a:r>
              <a:rPr lang="el-GR" sz="2200" dirty="0" smtClean="0"/>
              <a:t>τιμές</a:t>
            </a:r>
            <a:r>
              <a:rPr lang="en-US" sz="2200" dirty="0" smtClean="0"/>
              <a:t>)</a:t>
            </a:r>
            <a:r>
              <a:rPr lang="el-GR" sz="2200" dirty="0" smtClean="0"/>
              <a:t>, </a:t>
            </a:r>
            <a:r>
              <a:rPr lang="el-GR" sz="2200" dirty="0"/>
              <a:t>ή πιο περίπλοκο </a:t>
            </a:r>
            <a:r>
              <a:rPr lang="en-US" sz="2200" dirty="0" smtClean="0"/>
              <a:t>(</a:t>
            </a:r>
            <a:r>
              <a:rPr lang="el-GR" sz="2200" dirty="0" smtClean="0"/>
              <a:t>δημιουργία </a:t>
            </a:r>
            <a:r>
              <a:rPr lang="el-GR" sz="2200" dirty="0"/>
              <a:t>σύνδεσης με μια </a:t>
            </a:r>
            <a:r>
              <a:rPr lang="el-GR" sz="2200" dirty="0" smtClean="0"/>
              <a:t>βάση</a:t>
            </a:r>
            <a:r>
              <a:rPr lang="en-US" sz="2200" dirty="0" smtClean="0"/>
              <a:t> </a:t>
            </a:r>
            <a:r>
              <a:rPr lang="el-GR" sz="2200" dirty="0" smtClean="0"/>
              <a:t>δεδομένων</a:t>
            </a:r>
            <a:r>
              <a:rPr lang="el-GR" sz="2200" dirty="0"/>
              <a:t>, </a:t>
            </a:r>
            <a:r>
              <a:rPr lang="el-GR" sz="2200" dirty="0" smtClean="0"/>
              <a:t>αρχικοποίηση </a:t>
            </a:r>
            <a:r>
              <a:rPr lang="el-GR" sz="2200" dirty="0"/>
              <a:t>των πινάκων </a:t>
            </a:r>
            <a:r>
              <a:rPr lang="el-GR" sz="2200" dirty="0" smtClean="0"/>
              <a:t>SQL</a:t>
            </a:r>
            <a:r>
              <a:rPr lang="en-US" sz="2200" dirty="0"/>
              <a:t>)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Ο δημιουργός έχει τη μορφή μιας μεθόδου με το όνομα της κλάσης και χωρίς </a:t>
            </a:r>
            <a:r>
              <a:rPr lang="el-GR" sz="2200" dirty="0" smtClean="0"/>
              <a:t>τύπο.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02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Constructors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4053136" cy="73546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πχ. πιθανός δημιουργός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200" dirty="0" smtClean="0"/>
              <a:t>Ο </a:t>
            </a:r>
            <a:r>
              <a:rPr lang="el-GR" sz="2200" dirty="0"/>
              <a:t>δημιουργός πραγματοποιεί την αρχικοποίηση (</a:t>
            </a:r>
            <a:r>
              <a:rPr lang="el-GR" sz="2200" dirty="0" err="1"/>
              <a:t>initialization</a:t>
            </a:r>
            <a:r>
              <a:rPr lang="el-GR" sz="2200" dirty="0"/>
              <a:t>) των </a:t>
            </a:r>
            <a:r>
              <a:rPr lang="el-GR" sz="2200" dirty="0" smtClean="0"/>
              <a:t>μεταβλητών του </a:t>
            </a:r>
            <a:r>
              <a:rPr lang="el-GR" sz="2200" dirty="0"/>
              <a:t>αντικειμένου ώστε αυτό να είναι έτοιμο προς χρήση.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200" dirty="0"/>
              <a:t>Μπορούμε να έχουμε περισσότερους από έναν δημιουργούς, οι οποίοι να </a:t>
            </a:r>
            <a:r>
              <a:rPr lang="el-GR" sz="2200" dirty="0" smtClean="0"/>
              <a:t>δέχονται διαφορετικές </a:t>
            </a:r>
            <a:r>
              <a:rPr lang="el-GR" sz="2200" dirty="0"/>
              <a:t>παραμέτρους ο καθένας.</a:t>
            </a:r>
            <a:endParaRPr lang="en-US" sz="22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600416" y="1510970"/>
            <a:ext cx="3744416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Car::Car()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steering_wheel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0.0;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gas_pedal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0.0;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break_pedal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0.0;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float clutch = 0.0;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gear = 0;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acceleration = 0.0;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speed = 0.0;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rpm = 0.0;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7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Constructors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4053136" cy="735468"/>
          </a:xfrm>
        </p:spPr>
        <p:txBody>
          <a:bodyPr>
            <a:noAutofit/>
          </a:bodyPr>
          <a:lstStyle/>
          <a:p>
            <a:r>
              <a:rPr lang="el-GR" sz="2400" dirty="0" smtClean="0"/>
              <a:t>Αν μπορούσαμε </a:t>
            </a:r>
            <a:r>
              <a:rPr lang="el-GR" sz="2400" dirty="0"/>
              <a:t>να ορίσουμε χαρακτηριστικά </a:t>
            </a:r>
            <a:r>
              <a:rPr lang="el-GR" sz="2400" dirty="0" smtClean="0"/>
              <a:t>του κινητήρα </a:t>
            </a:r>
            <a:r>
              <a:rPr lang="el-GR" sz="2400" dirty="0"/>
              <a:t>(</a:t>
            </a:r>
            <a:r>
              <a:rPr lang="el-GR" sz="2400" dirty="0" err="1"/>
              <a:t>engine_cc</a:t>
            </a:r>
            <a:r>
              <a:rPr lang="el-GR" sz="2400" dirty="0"/>
              <a:t>: κυβικά, </a:t>
            </a:r>
            <a:r>
              <a:rPr lang="el-GR" sz="2400" dirty="0" err="1"/>
              <a:t>engine_hp</a:t>
            </a:r>
            <a:r>
              <a:rPr lang="el-GR" sz="2400" dirty="0"/>
              <a:t>: ίπποι) στη δημιουργία του αντικειμένου, </a:t>
            </a:r>
            <a:r>
              <a:rPr lang="el-GR" sz="2400" dirty="0" smtClean="0"/>
              <a:t>θα μπορούσαμε </a:t>
            </a:r>
            <a:r>
              <a:rPr lang="el-GR" sz="2400" dirty="0"/>
              <a:t>να έχουμε έναν επιπλέον </a:t>
            </a:r>
            <a:r>
              <a:rPr lang="el-GR" sz="2400" dirty="0" smtClean="0"/>
              <a:t>δημιουργό</a:t>
            </a:r>
          </a:p>
          <a:p>
            <a:endParaRPr lang="el-GR" sz="2400" dirty="0" smtClean="0"/>
          </a:p>
          <a:p>
            <a:pPr marL="355600" indent="0">
              <a:buNone/>
            </a:pPr>
            <a:r>
              <a:rPr lang="en-US" sz="2400" i="1" dirty="0"/>
              <a:t>constructor overloading</a:t>
            </a:r>
            <a:endParaRPr lang="en-US" sz="2200" b="1" i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176936" y="1345332"/>
            <a:ext cx="48595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Car::Car(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cc,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engine_cc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cc;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engine_hp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υπόλοιπες 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εντολές αρχικοποίησης του αντικειμένου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Βέλος προς τα κάτω 2"/>
          <p:cNvSpPr/>
          <p:nvPr/>
        </p:nvSpPr>
        <p:spPr>
          <a:xfrm>
            <a:off x="2051720" y="4225652"/>
            <a:ext cx="288032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4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Destructors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400" dirty="0" smtClean="0"/>
              <a:t>Ό,τι </a:t>
            </a:r>
            <a:r>
              <a:rPr lang="el-GR" sz="2400" dirty="0"/>
              <a:t>αντικείμενο δημιουργούμε δυναμικά πρέπει να το καταστρέφουμε </a:t>
            </a:r>
            <a:r>
              <a:rPr lang="el-GR" sz="2400" dirty="0" smtClean="0"/>
              <a:t>(εντολή </a:t>
            </a:r>
            <a:r>
              <a:rPr lang="el-GR" sz="2400" dirty="0" err="1"/>
              <a:t>delete</a:t>
            </a:r>
            <a:r>
              <a:rPr lang="el-GR" sz="2400" dirty="0"/>
              <a:t>) ελευθερώνοντας όλους τους πόρους που δεσμεύσαμε κατά </a:t>
            </a:r>
            <a:r>
              <a:rPr lang="el-GR" sz="2400" dirty="0" smtClean="0"/>
              <a:t>την ύπαρξή </a:t>
            </a:r>
            <a:r>
              <a:rPr lang="el-GR" sz="2400" dirty="0"/>
              <a:t>του (κλείσιμο αρχείων, αποσύνδεση από βάσεις δεδομένων, </a:t>
            </a:r>
            <a:r>
              <a:rPr lang="el-GR" sz="2400" dirty="0" smtClean="0"/>
              <a:t>τερματισμός </a:t>
            </a:r>
            <a:r>
              <a:rPr lang="el-GR" sz="2400" dirty="0" err="1" smtClean="0"/>
              <a:t>threads</a:t>
            </a:r>
            <a:r>
              <a:rPr lang="el-GR" sz="2400" dirty="0"/>
              <a:t>, αποδέσμευση μνήμης, </a:t>
            </a:r>
            <a:r>
              <a:rPr lang="el-GR" sz="2400" dirty="0" err="1"/>
              <a:t>κλπ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καταστροφή του αντικειμένου γίνεται </a:t>
            </a:r>
            <a:r>
              <a:rPr lang="el-GR" sz="2400" dirty="0" smtClean="0"/>
              <a:t>καλώντας μια </a:t>
            </a:r>
            <a:r>
              <a:rPr lang="el-GR" sz="2400" dirty="0"/>
              <a:t>μέθοδο που καλείται καταστροφέας (</a:t>
            </a:r>
            <a:r>
              <a:rPr lang="el-GR" sz="2400" dirty="0" err="1"/>
              <a:t>destructor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l-GR" sz="2400" dirty="0"/>
              <a:t>όνομα του </a:t>
            </a:r>
            <a:r>
              <a:rPr lang="el-GR" sz="2400" dirty="0" err="1"/>
              <a:t>destructor</a:t>
            </a:r>
            <a:r>
              <a:rPr lang="el-GR" sz="2400" dirty="0"/>
              <a:t> είναι </a:t>
            </a:r>
            <a:r>
              <a:rPr lang="el-GR" sz="2400" dirty="0" smtClean="0"/>
              <a:t>το ίδιο </a:t>
            </a:r>
            <a:r>
              <a:rPr lang="el-GR" sz="2400" dirty="0"/>
              <a:t>με της κλάσης </a:t>
            </a:r>
            <a:r>
              <a:rPr lang="el-GR" sz="2400" dirty="0" smtClean="0"/>
              <a:t>προπορευόμενο </a:t>
            </a:r>
            <a:r>
              <a:rPr lang="el-GR" sz="2400" dirty="0"/>
              <a:t>από τον τελεστή ~. Δηλαδή για την κλάση Car, </a:t>
            </a:r>
            <a:r>
              <a:rPr lang="el-GR" sz="2400" dirty="0" smtClean="0"/>
              <a:t>το όνομα </a:t>
            </a:r>
            <a:r>
              <a:rPr lang="el-GR" sz="2400" dirty="0"/>
              <a:t>του καταστροφέα είναι ~Car</a:t>
            </a:r>
            <a:r>
              <a:rPr lang="el-GR" sz="2400" dirty="0" smtClean="0"/>
              <a:t>().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4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δείκτης αναφοράς </a:t>
            </a:r>
            <a:r>
              <a:rPr lang="en-US" dirty="0"/>
              <a:t>this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400" dirty="0"/>
              <a:t>Μέσα σε μια μέθοδο, μπορούμε να χρησιμοποιήσουμε μια μεταβλητή της κλάσης </a:t>
            </a:r>
            <a:r>
              <a:rPr lang="el-GR" sz="2400" dirty="0" smtClean="0"/>
              <a:t>απλώς με </a:t>
            </a:r>
            <a:r>
              <a:rPr lang="el-GR" sz="2400" dirty="0"/>
              <a:t>το όνομά της, αναφερόμενοι </a:t>
            </a:r>
            <a:r>
              <a:rPr lang="el-GR" sz="2400" dirty="0" smtClean="0"/>
              <a:t>στην </a:t>
            </a:r>
            <a:r>
              <a:rPr lang="el-GR" sz="2400" dirty="0"/>
              <a:t>τιμή που έχει η μεταβλητή για </a:t>
            </a:r>
            <a:r>
              <a:rPr lang="el-GR" sz="2400" dirty="0" smtClean="0"/>
              <a:t>το συγκεκριμένο </a:t>
            </a:r>
            <a:r>
              <a:rPr lang="el-GR" sz="2400" dirty="0"/>
              <a:t>αντικείμενο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Για το σκοπό αυτό μπορούμε να χρησιμοποιήσουμε τη μεταβλητή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που </a:t>
            </a:r>
            <a:r>
              <a:rPr lang="el-GR" sz="2400" dirty="0" smtClean="0"/>
              <a:t>επιστρέφει πάντα </a:t>
            </a:r>
            <a:r>
              <a:rPr lang="el-GR" sz="2400" dirty="0"/>
              <a:t>ένα δείκτη στο τρέχον αντικείμενο (δηλαδή αυτό που καλεί την μέθοδο). </a:t>
            </a:r>
            <a:endParaRPr lang="el-GR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δείκτης αναφοράς </a:t>
            </a:r>
            <a:r>
              <a:rPr lang="en-US" dirty="0"/>
              <a:t>this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400" dirty="0" smtClean="0"/>
              <a:t>Με το δείκτη </a:t>
            </a:r>
            <a:r>
              <a:rPr lang="el-GR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l-GR" sz="2400" dirty="0" smtClean="0"/>
              <a:t>, η μέθοδος </a:t>
            </a:r>
            <a:r>
              <a:rPr lang="el-GR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l-GR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400" dirty="0" smtClean="0"/>
              <a:t>που είδαμε παραπάνω μετασχηματίζεται ως εξής: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1400" dirty="0" smtClean="0"/>
          </a:p>
          <a:p>
            <a:r>
              <a:rPr lang="el-GR" sz="2400" dirty="0" smtClean="0"/>
              <a:t>Δείκτης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thi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l-GR" sz="2400" dirty="0" smtClean="0"/>
              <a:t>, ιδιαίτερα </a:t>
            </a:r>
            <a:r>
              <a:rPr lang="el-GR" sz="2400" dirty="0"/>
              <a:t>χρήσιμος ειδικά σε περιπτώσεις </a:t>
            </a:r>
            <a:r>
              <a:rPr lang="el-GR" sz="2400" dirty="0" smtClean="0"/>
              <a:t>διαχείρισης περισσότερων </a:t>
            </a:r>
            <a:r>
              <a:rPr lang="el-GR" sz="2400" dirty="0"/>
              <a:t>από ένα </a:t>
            </a:r>
            <a:r>
              <a:rPr lang="el-GR" sz="2400" dirty="0" smtClean="0"/>
              <a:t>όμοιων αντικειμένων </a:t>
            </a:r>
            <a:r>
              <a:rPr lang="el-GR" sz="2400" dirty="0"/>
              <a:t>στην ίδια </a:t>
            </a:r>
            <a:r>
              <a:rPr lang="el-GR" sz="2400" dirty="0" smtClean="0"/>
              <a:t>μέθοδο.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403648" y="2137420"/>
            <a:ext cx="55446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-720.0)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this-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-720.0;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&gt;= 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this-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720.0;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3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Overloading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400" dirty="0"/>
              <a:t>Σε ένα πρόγραμμα, υπάρχει περίπτωση να χρειαστεί να εκτελέσουμε την ίδια </a:t>
            </a:r>
            <a:r>
              <a:rPr lang="el-GR" sz="2400" dirty="0" smtClean="0"/>
              <a:t>διαδικασία με </a:t>
            </a:r>
            <a:r>
              <a:rPr lang="el-GR" sz="2400" dirty="0"/>
              <a:t>ελαφρώς διαφορετικά δεδομένα. </a:t>
            </a:r>
            <a:endParaRPr lang="el-GR" sz="2400" dirty="0" smtClean="0"/>
          </a:p>
          <a:p>
            <a:r>
              <a:rPr lang="el-GR" sz="2400" dirty="0" smtClean="0"/>
              <a:t>Αυτό </a:t>
            </a:r>
            <a:r>
              <a:rPr lang="el-GR" sz="2400" dirty="0"/>
              <a:t>συνήθως σημαίνει ότι θα χρειαστεί να </a:t>
            </a:r>
            <a:r>
              <a:rPr lang="el-GR" sz="2400" dirty="0" smtClean="0"/>
              <a:t>έχουμε διαφορετικές </a:t>
            </a:r>
            <a:r>
              <a:rPr lang="el-GR" sz="2400" dirty="0"/>
              <a:t>συναρτήσεις/μεθόδους για κάθε διαφορετική παράμετρο που δίνουμε. </a:t>
            </a:r>
            <a:endParaRPr lang="el-GR" sz="2400" dirty="0" smtClean="0"/>
          </a:p>
          <a:p>
            <a:r>
              <a:rPr lang="el-GR" sz="2400" dirty="0" smtClean="0"/>
              <a:t>Για παράδειγμα</a:t>
            </a:r>
            <a:r>
              <a:rPr lang="el-GR" sz="2400" dirty="0"/>
              <a:t>, ας υποθέσουμε ότι ο χρήστης καλεί την μέθοδο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/>
              <a:t> </a:t>
            </a:r>
            <a:r>
              <a:rPr lang="el-GR" sz="2400" dirty="0" smtClean="0"/>
              <a:t>με παράμετρο </a:t>
            </a:r>
            <a:r>
              <a:rPr lang="el-GR" sz="2400" dirty="0"/>
              <a:t>ένα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αντί για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l-GR" sz="2400" dirty="0"/>
              <a:t>. Σε μια γλώσσα όπως η C θα έπρεπε να έχουμε </a:t>
            </a:r>
            <a:r>
              <a:rPr lang="el-GR" sz="2400" dirty="0" smtClean="0"/>
              <a:t>δύο συναρτήσεις/μεθόδους</a:t>
            </a:r>
            <a:r>
              <a:rPr lang="el-GR" sz="2400" dirty="0"/>
              <a:t>, μια για κάθε διαφορετική παράμετρο και μάλιστα </a:t>
            </a:r>
            <a:r>
              <a:rPr lang="el-GR" sz="2400" dirty="0" smtClean="0"/>
              <a:t>με διαφορετικό όνομα…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5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Overloading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268760" y="1076915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Car::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turn_wheel_int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(float)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-720.0)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this-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-720.0;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(this-&gt;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&gt;= 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this-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720.0;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Car::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turn_wheel_float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-720.0)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-720.0;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&gt;= 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720.0;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Overloading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517632" cy="735468"/>
          </a:xfrm>
        </p:spPr>
        <p:txBody>
          <a:bodyPr>
            <a:no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τεχνική του </a:t>
            </a:r>
            <a:r>
              <a:rPr lang="el-GR" sz="2200" dirty="0" err="1"/>
              <a:t>method</a:t>
            </a:r>
            <a:r>
              <a:rPr lang="el-GR" sz="2200" dirty="0"/>
              <a:t> </a:t>
            </a:r>
            <a:r>
              <a:rPr lang="el-GR" sz="2200" dirty="0" err="1"/>
              <a:t>overloading</a:t>
            </a:r>
            <a:r>
              <a:rPr lang="el-GR" sz="2200" dirty="0"/>
              <a:t>, επιτρέπει τον ορισμό </a:t>
            </a:r>
            <a:r>
              <a:rPr lang="el-GR" sz="2200" dirty="0" smtClean="0"/>
              <a:t>διάφορων </a:t>
            </a:r>
            <a:r>
              <a:rPr lang="el-GR" sz="2200" dirty="0"/>
              <a:t>παραλλαγών </a:t>
            </a:r>
            <a:r>
              <a:rPr lang="el-GR" sz="2200" dirty="0" smtClean="0"/>
              <a:t>μιας μεθόδου </a:t>
            </a:r>
            <a:r>
              <a:rPr lang="el-GR" sz="2200" dirty="0"/>
              <a:t>αναλόγως τις ζητούμενες παραμέτρους που δέχεται αυτή.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403648" y="2258040"/>
            <a:ext cx="57606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Car::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(float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-720.0)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-720.0;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&gt;= 720.0)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720.0;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Car::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turn_wheel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((float)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relative_angle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74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Κλάσεις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Η αντικειμενοστραφής πλευρά της C++ φαίνεται με την χρήση των </a:t>
            </a:r>
            <a:r>
              <a:rPr lang="el-GR" sz="2800" b="1" dirty="0"/>
              <a:t>αντικειμένων</a:t>
            </a:r>
            <a:r>
              <a:rPr lang="el-GR" sz="2800" dirty="0"/>
              <a:t> και </a:t>
            </a:r>
            <a:r>
              <a:rPr lang="el-GR" sz="2800" dirty="0" smtClean="0"/>
              <a:t>των </a:t>
            </a:r>
            <a:r>
              <a:rPr lang="el-GR" sz="2800" b="1" dirty="0" smtClean="0"/>
              <a:t>κλάσεων</a:t>
            </a:r>
            <a:r>
              <a:rPr lang="el-GR" sz="2800" dirty="0" smtClean="0"/>
              <a:t> </a:t>
            </a:r>
            <a:r>
              <a:rPr lang="el-GR" sz="2800" dirty="0"/>
              <a:t>στις οποίες ανήκουν τα αντικείμενα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Όλα </a:t>
            </a:r>
            <a:r>
              <a:rPr lang="el-GR" sz="2800" dirty="0"/>
              <a:t>τα αντικείμενα που έχουν </a:t>
            </a:r>
            <a:r>
              <a:rPr lang="el-GR" sz="2800" dirty="0" smtClean="0"/>
              <a:t>κοινά χαρακτηριστικά </a:t>
            </a:r>
            <a:r>
              <a:rPr lang="el-GR" sz="2800" dirty="0"/>
              <a:t>ανήκουν στην ίδια κλάση και κάθε ένα από αυτά λέγεται ότι </a:t>
            </a:r>
            <a:r>
              <a:rPr lang="el-GR" sz="2800" dirty="0" smtClean="0"/>
              <a:t>είναι “</a:t>
            </a:r>
            <a:r>
              <a:rPr lang="el-GR" sz="2800" b="1" dirty="0"/>
              <a:t>στιγμιότυπο</a:t>
            </a:r>
            <a:r>
              <a:rPr lang="el-GR" sz="2800" dirty="0"/>
              <a:t>” (</a:t>
            </a:r>
            <a:r>
              <a:rPr lang="en-US" sz="2800" dirty="0"/>
              <a:t>instance) </a:t>
            </a:r>
            <a:r>
              <a:rPr lang="el-GR" sz="2800" dirty="0"/>
              <a:t>της κλάσης.</a:t>
            </a:r>
            <a:endParaRPr lang="en-US" sz="28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κλάσης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Κλάση </a:t>
            </a:r>
            <a:r>
              <a:rPr lang="el-GR" sz="2400" b="1" dirty="0"/>
              <a:t>“αυτοκίνητο</a:t>
            </a:r>
            <a:r>
              <a:rPr lang="el-GR" sz="2400" b="1" dirty="0" smtClean="0"/>
              <a:t>”</a:t>
            </a:r>
            <a:r>
              <a:rPr lang="en-US" sz="2400" b="1" dirty="0" smtClean="0"/>
              <a:t>:</a:t>
            </a:r>
            <a:r>
              <a:rPr lang="el-GR" sz="2400" dirty="0" smtClean="0"/>
              <a:t> </a:t>
            </a:r>
            <a:r>
              <a:rPr lang="el-GR" sz="2200" dirty="0"/>
              <a:t>Θ</a:t>
            </a:r>
            <a:r>
              <a:rPr lang="el-GR" sz="2200" dirty="0" smtClean="0"/>
              <a:t>εωρεί μια γενική </a:t>
            </a:r>
            <a:r>
              <a:rPr lang="el-GR" sz="2200" dirty="0"/>
              <a:t>εικόνα του αυτοκινήτου με κάποια χαρακτηριστικά που υπάρχουν σε όλα </a:t>
            </a:r>
            <a:r>
              <a:rPr lang="el-GR" sz="2200" dirty="0" smtClean="0"/>
              <a:t>τα </a:t>
            </a:r>
            <a:r>
              <a:rPr lang="el-GR" sz="2200" b="1" dirty="0" smtClean="0"/>
              <a:t>στιγμιότυπα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 smtClean="0"/>
              <a:t>Συγκεκριμένα</a:t>
            </a:r>
            <a:r>
              <a:rPr lang="el-GR" sz="2200" dirty="0"/>
              <a:t>, η κλάση αυτοκίνητο πιθανώς να ορίζει ότι είναι τετράτροχο</a:t>
            </a:r>
            <a:r>
              <a:rPr lang="el-GR" sz="2200" dirty="0" smtClean="0"/>
              <a:t>, έχει </a:t>
            </a:r>
            <a:r>
              <a:rPr lang="el-GR" sz="2200" dirty="0"/>
              <a:t>τιμόνι, ταχύτητες, πεντάλ και καθίσματα για τους οδηγούς αλλά δεν ορίζει </a:t>
            </a:r>
            <a:r>
              <a:rPr lang="el-GR" sz="2200" dirty="0" smtClean="0"/>
              <a:t>με σαφήνεια </a:t>
            </a:r>
            <a:r>
              <a:rPr lang="el-GR" sz="2200" dirty="0"/>
              <a:t>το σχήμα ή τους </a:t>
            </a:r>
            <a:r>
              <a:rPr lang="el-GR" sz="2200" dirty="0" smtClean="0"/>
              <a:t>μηχανισμούς </a:t>
            </a:r>
            <a:r>
              <a:rPr lang="el-GR" sz="2200" dirty="0"/>
              <a:t>όλων των εξαρτημάτων, ούτε τα </a:t>
            </a:r>
            <a:r>
              <a:rPr lang="el-GR" sz="2200" dirty="0" smtClean="0"/>
              <a:t>χαρακτηριστικά της </a:t>
            </a:r>
            <a:r>
              <a:rPr lang="el-GR" sz="2200" dirty="0"/>
              <a:t>μηχανής (κυβικά, ίπποι, κύλινδροι, </a:t>
            </a:r>
            <a:r>
              <a:rPr lang="el-GR" sz="2200" dirty="0" err="1"/>
              <a:t>κλπ</a:t>
            </a:r>
            <a:r>
              <a:rPr lang="el-GR" sz="2200" dirty="0"/>
              <a:t>). </a:t>
            </a:r>
            <a:endParaRPr lang="el-GR" sz="2200" dirty="0" smtClean="0"/>
          </a:p>
          <a:p>
            <a:r>
              <a:rPr lang="el-GR" sz="2200" dirty="0" smtClean="0"/>
              <a:t>Αυτά </a:t>
            </a:r>
            <a:r>
              <a:rPr lang="el-GR" sz="2200" dirty="0"/>
              <a:t>είναι χαρακτηριστικά που αφορούν </a:t>
            </a:r>
            <a:r>
              <a:rPr lang="el-GR" sz="2200" dirty="0" smtClean="0"/>
              <a:t>το κάθε </a:t>
            </a:r>
            <a:r>
              <a:rPr lang="el-GR" sz="2200" b="1" dirty="0"/>
              <a:t>αντικείμενο</a:t>
            </a:r>
            <a:r>
              <a:rPr lang="el-GR" sz="2200" dirty="0"/>
              <a:t> ξεχωριστά (ή κάποια υποκατηγορία/</a:t>
            </a:r>
            <a:r>
              <a:rPr lang="el-GR" sz="2200" dirty="0" err="1"/>
              <a:t>υποκλάση</a:t>
            </a:r>
            <a:r>
              <a:rPr lang="el-GR" sz="2200" dirty="0"/>
              <a:t> της </a:t>
            </a:r>
            <a:r>
              <a:rPr lang="el-GR" sz="2200" dirty="0" smtClean="0"/>
              <a:t>κλάσης “</a:t>
            </a:r>
            <a:r>
              <a:rPr lang="el-GR" sz="2200" dirty="0"/>
              <a:t>αυτοκίνητο”). 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0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κλάσης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000" dirty="0"/>
              <a:t>Στη C++ η κλάση δηλώνεται με τη λέξη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l-GR" sz="2000" dirty="0"/>
              <a:t>. Στο παράδειγμα </a:t>
            </a:r>
            <a:r>
              <a:rPr lang="el-GR" sz="2000" dirty="0" smtClean="0"/>
              <a:t>του αυτοκινήτου</a:t>
            </a:r>
            <a:r>
              <a:rPr lang="el-GR" sz="2000" dirty="0"/>
              <a:t>, </a:t>
            </a:r>
            <a:r>
              <a:rPr lang="el-GR" sz="2000" dirty="0" smtClean="0"/>
              <a:t>έστω ότι </a:t>
            </a:r>
            <a:r>
              <a:rPr lang="el-GR" sz="2000" dirty="0"/>
              <a:t>θέλουμε να δηλώσουμε μια κλάση με το </a:t>
            </a:r>
            <a:r>
              <a:rPr lang="el-GR" sz="2000" dirty="0" smtClean="0"/>
              <a:t>όνομα Car</a:t>
            </a:r>
            <a:r>
              <a:rPr lang="el-GR" sz="2000" dirty="0"/>
              <a:t>:</a:t>
            </a: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93861"/>
            <a:ext cx="6696744" cy="285561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27584" y="1924338"/>
            <a:ext cx="36004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class Car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(δεδομένα/μεταβλητές)</a:t>
            </a:r>
          </a:p>
          <a:p>
            <a:pPr lvl="1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(συναρτήσεις/μέθοδοι)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02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variables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4848" y="1189563"/>
            <a:ext cx="8311952" cy="735468"/>
          </a:xfrm>
        </p:spPr>
        <p:txBody>
          <a:bodyPr>
            <a:noAutofit/>
          </a:bodyPr>
          <a:lstStyle/>
          <a:p>
            <a:r>
              <a:rPr lang="el-GR" sz="2400" dirty="0"/>
              <a:t>Τα </a:t>
            </a:r>
            <a:r>
              <a:rPr lang="el-GR" sz="2400" b="1" dirty="0"/>
              <a:t>χαρακτηριστικά</a:t>
            </a:r>
            <a:r>
              <a:rPr lang="el-GR" sz="2400" dirty="0"/>
              <a:t> του αντικειμένου είναι τα δεδομένα γύρω από τα οποία πρέπει </a:t>
            </a:r>
            <a:r>
              <a:rPr lang="el-GR" sz="2400" dirty="0" smtClean="0"/>
              <a:t>να αναπτύξουμε </a:t>
            </a:r>
            <a:r>
              <a:rPr lang="el-GR" sz="2400" dirty="0"/>
              <a:t>το πρόγραμμά μας. </a:t>
            </a:r>
            <a:endParaRPr lang="el-GR" sz="2400" dirty="0" smtClean="0"/>
          </a:p>
          <a:p>
            <a:r>
              <a:rPr lang="el-GR" sz="2400" dirty="0" smtClean="0"/>
              <a:t>Στο </a:t>
            </a:r>
            <a:r>
              <a:rPr lang="el-GR" sz="2400" dirty="0"/>
              <a:t>παράδειγμα με το αυτοκίνητο, τα </a:t>
            </a:r>
            <a:r>
              <a:rPr lang="el-GR" sz="2400" b="1" dirty="0"/>
              <a:t>δεδομένα</a:t>
            </a:r>
            <a:r>
              <a:rPr lang="el-GR" sz="2400" dirty="0"/>
              <a:t> </a:t>
            </a:r>
            <a:r>
              <a:rPr lang="el-GR" sz="2400" dirty="0" smtClean="0"/>
              <a:t>αυτά είναι η </a:t>
            </a:r>
            <a:r>
              <a:rPr lang="el-GR" sz="2400" dirty="0"/>
              <a:t>γωνία στρέψης του τιμονιού, </a:t>
            </a:r>
            <a:r>
              <a:rPr lang="el-GR" sz="2400" dirty="0" smtClean="0"/>
              <a:t>η </a:t>
            </a:r>
            <a:r>
              <a:rPr lang="el-GR" sz="2400" dirty="0"/>
              <a:t>πίεση που ασκούμε στα πεντάλ, η θέση </a:t>
            </a:r>
            <a:r>
              <a:rPr lang="el-GR" sz="2400" dirty="0" smtClean="0"/>
              <a:t>του μοχλού </a:t>
            </a:r>
            <a:r>
              <a:rPr lang="el-GR" sz="2400" dirty="0"/>
              <a:t>ταχυτήτων και άλλα. </a:t>
            </a:r>
            <a:endParaRPr lang="el-GR" sz="2400" dirty="0" smtClean="0"/>
          </a:p>
          <a:p>
            <a:r>
              <a:rPr lang="el-GR" sz="2400" dirty="0" smtClean="0"/>
              <a:t>Στον </a:t>
            </a:r>
            <a:r>
              <a:rPr lang="el-GR" sz="2400" dirty="0"/>
              <a:t>προγραμματισμό, αυτά τα δεδομένα θα πρέπει </a:t>
            </a:r>
            <a:r>
              <a:rPr lang="el-GR" sz="2400" dirty="0" smtClean="0"/>
              <a:t>να μοντελοποιηθούν</a:t>
            </a:r>
            <a:r>
              <a:rPr lang="el-GR" sz="2400" dirty="0"/>
              <a:t>, δηλαδή να γίνει η αντιστοιχία τους σε μεταβλητές τις οποίες </a:t>
            </a:r>
            <a:r>
              <a:rPr lang="el-GR" sz="2400" dirty="0" smtClean="0"/>
              <a:t>μπορούμε να </a:t>
            </a:r>
            <a:r>
              <a:rPr lang="el-GR" sz="2400" dirty="0"/>
              <a:t>επεξεργαστούμε στο πρόγραμμά μας.</a:t>
            </a:r>
            <a:endParaRPr lang="el-GR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43508" y="1076915"/>
            <a:ext cx="885698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Car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Γωνία στρέψης του τιμονιού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steering_angle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Ποσοστό πατήματος του γκαζιού (0 = καθόλου, 100 = τερματισμένο!)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gas_pedal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Ποσοστό πατήματος του φρένου (0 = καθόλου, 100 = τερματισμένο!)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break_pedal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Ποσοστό πατήματος του συμπλέκτη (0 = καθόλου,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100 = τερματισμένο!)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clutch;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θέση της τρέχουσας ταχύτητα (πιθανές τιμές: 0, 1,2,3,4,5,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0 = νεκρό, -1 = όπισθεν)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gear;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μεταβλητές που καθορίζουν την επιτάχυνση, την ταχύτητα του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αυτοκινήτου και τις στροφές του κινητήρα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float acceleration, speed, rpm;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variables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2477</Words>
  <Application>Microsoft Office PowerPoint</Application>
  <PresentationFormat>Προβολή στην οθόνη (16:10)</PresentationFormat>
  <Paragraphs>340</Paragraphs>
  <Slides>34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Εισαγωγικά</vt:lpstr>
      <vt:lpstr>Παράδειγμα κλάσης</vt:lpstr>
      <vt:lpstr>Παράδειγμα κλάσης</vt:lpstr>
      <vt:lpstr>member variables</vt:lpstr>
      <vt:lpstr>member variables</vt:lpstr>
      <vt:lpstr>member variables</vt:lpstr>
      <vt:lpstr>member methods</vt:lpstr>
      <vt:lpstr>member methods</vt:lpstr>
      <vt:lpstr>member methods</vt:lpstr>
      <vt:lpstr>Υλοποίηση μιας μεθόδου</vt:lpstr>
      <vt:lpstr>Υλοποίηση μιας μεθόδου</vt:lpstr>
      <vt:lpstr>Υλοποίηση μιας μεθόδου</vt:lpstr>
      <vt:lpstr>Δημιουργία αντικειμένων</vt:lpstr>
      <vt:lpstr>Δημιουργία αντικειμένων</vt:lpstr>
      <vt:lpstr>Δημιουργία αντικειμένων</vt:lpstr>
      <vt:lpstr>Δημιουργία αντικειμένων</vt:lpstr>
      <vt:lpstr>Constructors</vt:lpstr>
      <vt:lpstr>Constructors</vt:lpstr>
      <vt:lpstr>Constructors</vt:lpstr>
      <vt:lpstr>Destructors</vt:lpstr>
      <vt:lpstr>Ο δείκτης αναφοράς this</vt:lpstr>
      <vt:lpstr>Ο δείκτης αναφοράς this</vt:lpstr>
      <vt:lpstr>Method Overloading</vt:lpstr>
      <vt:lpstr>Method Overloading</vt:lpstr>
      <vt:lpstr>Method Overloading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398</cp:revision>
  <dcterms:created xsi:type="dcterms:W3CDTF">2012-09-06T09:03:05Z</dcterms:created>
  <dcterms:modified xsi:type="dcterms:W3CDTF">2015-09-28T22:44:57Z</dcterms:modified>
</cp:coreProperties>
</file>