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89" r:id="rId3"/>
    <p:sldId id="257" r:id="rId4"/>
    <p:sldId id="259" r:id="rId5"/>
    <p:sldId id="261" r:id="rId6"/>
    <p:sldId id="303" r:id="rId7"/>
    <p:sldId id="302" r:id="rId8"/>
    <p:sldId id="301" r:id="rId9"/>
    <p:sldId id="300" r:id="rId10"/>
    <p:sldId id="299" r:id="rId11"/>
    <p:sldId id="298" r:id="rId12"/>
    <p:sldId id="297" r:id="rId13"/>
    <p:sldId id="296" r:id="rId14"/>
    <p:sldId id="305" r:id="rId15"/>
    <p:sldId id="304" r:id="rId16"/>
    <p:sldId id="306" r:id="rId17"/>
    <p:sldId id="307" r:id="rId18"/>
    <p:sldId id="291" r:id="rId19"/>
    <p:sldId id="292" r:id="rId20"/>
    <p:sldId id="293" r:id="rId21"/>
    <p:sldId id="294" r:id="rId22"/>
    <p:sldId id="295" r:id="rId23"/>
    <p:sldId id="280" r:id="rId24"/>
  </p:sldIdLst>
  <p:sldSz cx="9144000" cy="5715000" type="screen16x10"/>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106" d="100"/>
          <a:sy n="106" d="100"/>
        </p:scale>
        <p:origin x="-210" y="13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06/03/2016</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6/3/2016</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22</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20</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elte.org.g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Μηχανογραφημένη Λογιστική Ι</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b="1" dirty="0" smtClean="0"/>
              <a:t>Χρόνος Έκδοσης Στοιχείων Λιανικής Πώλησης Άρθρο 13</a:t>
            </a:r>
            <a:endParaRPr lang="el-GR" sz="2800" dirty="0" smtClean="0"/>
          </a:p>
          <a:p>
            <a:r>
              <a:rPr lang="el-GR" sz="2800" b="1" dirty="0" smtClean="0"/>
              <a:t>Χύτης Ευάγγελος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Χρόνος Έκδοσης Στοιχείων Λιανικής Πώλησης</a:t>
            </a:r>
            <a:endParaRPr lang="en-US" sz="3600" dirty="0"/>
          </a:p>
        </p:txBody>
      </p:sp>
      <p:sp>
        <p:nvSpPr>
          <p:cNvPr id="3" name="2 - Θέση περιεχομένου"/>
          <p:cNvSpPr>
            <a:spLocks noGrp="1"/>
          </p:cNvSpPr>
          <p:nvPr>
            <p:ph idx="1"/>
          </p:nvPr>
        </p:nvSpPr>
        <p:spPr/>
        <p:txBody>
          <a:bodyPr>
            <a:normAutofit fontScale="92500" lnSpcReduction="20000"/>
          </a:bodyPr>
          <a:lstStyle/>
          <a:p>
            <a:pPr marL="0" algn="just">
              <a:buNone/>
            </a:pPr>
            <a:r>
              <a:rPr lang="el-GR" b="1" dirty="0" smtClean="0"/>
              <a:t>ΕΡΜΗΝΕΙΑ ΠΟΛ 1003</a:t>
            </a:r>
            <a:endParaRPr lang="en-US" dirty="0" smtClean="0"/>
          </a:p>
          <a:p>
            <a:pPr marL="0" algn="just">
              <a:buNone/>
            </a:pPr>
            <a:r>
              <a:rPr lang="el-GR" dirty="0" smtClean="0"/>
              <a:t>13.1.1 Με την παράγραφο αυτή καθορίζεται ο χρόνος έκδοσης παραστατικών λιανικής πώλησης (απόδειξη λιανικής πώλησης ή τιμολόγιο, κατά περίπτωση), ανάλογα με το αντικείμενο της πώλησης [περιπτώσεις (α) έως (δ)].</a:t>
            </a:r>
            <a:endParaRPr lang="en-US" dirty="0" smtClean="0"/>
          </a:p>
          <a:p>
            <a:pPr marL="0" algn="just">
              <a:buNone/>
            </a:pPr>
            <a:r>
              <a:rPr lang="el-GR" dirty="0" smtClean="0"/>
              <a:t>13.1.2 Για την περίπτωση πώλησης αγαθών (περίπτωση α), το παραστατικό εκδίδεται κατά την παράδοση ή την έναρξη αποστολής.</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Χρόνος Έκδοσης Στοιχείων Λιανικής Πώλησης</a:t>
            </a:r>
            <a:endParaRPr lang="en-US" sz="3600" dirty="0"/>
          </a:p>
        </p:txBody>
      </p:sp>
      <p:sp>
        <p:nvSpPr>
          <p:cNvPr id="3" name="2 - Θέση περιεχομένου"/>
          <p:cNvSpPr>
            <a:spLocks noGrp="1"/>
          </p:cNvSpPr>
          <p:nvPr>
            <p:ph idx="1"/>
          </p:nvPr>
        </p:nvSpPr>
        <p:spPr/>
        <p:txBody>
          <a:bodyPr>
            <a:normAutofit/>
          </a:bodyPr>
          <a:lstStyle/>
          <a:p>
            <a:pPr marL="0" algn="just">
              <a:buNone/>
            </a:pPr>
            <a:r>
              <a:rPr lang="el-GR" sz="2700" dirty="0" smtClean="0"/>
              <a:t>13.1.3 Διευκρινίζεται ότι στις λιανικές πωλήσεις αγαθών η έκδοση παραστατικού διακίνησης από τον πωλητή δεν μεταθέτει το χρόνο έκδοσης του παραστατικού λιανικής πώλησης. Το στοιχείο αυτό πρέπει να εκδίδεται και πάλι κατά την παράδοση ή την έναρξη της αποστολής των αγαθών.</a:t>
            </a:r>
            <a:endParaRPr lang="en-US" sz="2700" dirty="0" smtClean="0"/>
          </a:p>
          <a:p>
            <a:pPr marL="0" algn="just">
              <a:buNone/>
            </a:pPr>
            <a:endParaRPr lang="en-US" sz="27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Χρόνος Έκδοσης Στοιχείων Λιανικής Πώλησης</a:t>
            </a:r>
            <a:endParaRPr lang="en-US" sz="3600" dirty="0"/>
          </a:p>
        </p:txBody>
      </p:sp>
      <p:sp>
        <p:nvSpPr>
          <p:cNvPr id="3" name="2 - Θέση περιεχομένου"/>
          <p:cNvSpPr>
            <a:spLocks noGrp="1"/>
          </p:cNvSpPr>
          <p:nvPr>
            <p:ph idx="1"/>
          </p:nvPr>
        </p:nvSpPr>
        <p:spPr/>
        <p:txBody>
          <a:bodyPr>
            <a:normAutofit fontScale="92500" lnSpcReduction="20000"/>
          </a:bodyPr>
          <a:lstStyle/>
          <a:p>
            <a:pPr marL="0" algn="just">
              <a:buNone/>
            </a:pPr>
            <a:r>
              <a:rPr lang="el-GR" dirty="0" smtClean="0"/>
              <a:t>13.1.3 Αποκλειστικά και μόνο στην περίπτωση που η παράδοση των πωλούμενων αγαθών στον ιδιώτη – αγοραστή γίνεται από τρίτο (τριγωνική παράδοση από τον προμηθευτή ή αποστολή από αποθηκευτή κ.λπ.), τα στοιχεία λιανικής πώλησης μπορούν να εκδοθούν το αργότερο μέχρι το τέλος του επόμενου μήνα από την παράδοση των αγαθών. Εννοείται πως όταν εκδίδεται παραστατικό λιανικής, δεν απαιτείται έκδοση παραστατικού διακίνησης.</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Χρόνος Έκδοσης Στοιχείων Λιανικής Πώλησης</a:t>
            </a:r>
            <a:endParaRPr lang="en-US" sz="3600" dirty="0"/>
          </a:p>
        </p:txBody>
      </p:sp>
      <p:sp>
        <p:nvSpPr>
          <p:cNvPr id="3" name="2 - Θέση περιεχομένου"/>
          <p:cNvSpPr>
            <a:spLocks noGrp="1"/>
          </p:cNvSpPr>
          <p:nvPr>
            <p:ph idx="1"/>
          </p:nvPr>
        </p:nvSpPr>
        <p:spPr/>
        <p:txBody>
          <a:bodyPr>
            <a:normAutofit fontScale="70000" lnSpcReduction="20000"/>
          </a:bodyPr>
          <a:lstStyle/>
          <a:p>
            <a:pPr marL="0" algn="just">
              <a:buNone/>
            </a:pPr>
            <a:r>
              <a:rPr lang="el-GR" dirty="0" smtClean="0"/>
              <a:t>13.1.4 Στην περίπτωση απόκτησης δικαιώματος λήψης υπηρεσιών που θα παρασχεθούν σε μελλοντικό χρόνο για συγκεκριμένο ή μη χρονικό διάστημα, τα στοιχεία λιανικής εκδίδονται με την απόκτηση του δικαιώματος αυτού, ανεξάρτητα του τρόπου καταβολής (μετρητοίς, επιταγές, πιστωτικές κάρτες κ.λπ.). Τέτοιες περιπτώσεις είναι, μεταξύ άλλων, τα εισιτήρια θεαμάτων, τα εισιτήρια μεταφοράς προσώπων κ.λπ. Ο χρόνος αυτός μπορεί να είναι πριν από την έναρξη ή με την έναρξη της παροχής της υπηρεσίας, και η έκδοση του σχετικού παραστατικού μπορεί να τίθεται ως προϋπόθεση για να αποκτήσει και να μπορεί να ασκήσει ο πελάτης το δικαίωμα λήψης ή χρήσης των υπηρεσιών, για ορισμένο ή μη χρονικό διάστημα. Σημειώνεται ότι το πλήθος των λήψεων των υπηρεσιών μπορεί να είναι, ή να μην είναι, καθορισμένο.</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Χρόνος Έκδοσης Στοιχείων Λιανικής Πώλησης</a:t>
            </a:r>
            <a:endParaRPr lang="en-US" sz="3600" dirty="0"/>
          </a:p>
        </p:txBody>
      </p:sp>
      <p:sp>
        <p:nvSpPr>
          <p:cNvPr id="3" name="2 - Θέση περιεχομένου"/>
          <p:cNvSpPr>
            <a:spLocks noGrp="1"/>
          </p:cNvSpPr>
          <p:nvPr>
            <p:ph idx="1"/>
          </p:nvPr>
        </p:nvSpPr>
        <p:spPr/>
        <p:txBody>
          <a:bodyPr>
            <a:normAutofit/>
          </a:bodyPr>
          <a:lstStyle/>
          <a:p>
            <a:pPr marL="0" algn="just">
              <a:buNone/>
            </a:pPr>
            <a:r>
              <a:rPr lang="el-GR" sz="2700" dirty="0" smtClean="0"/>
              <a:t>13.1.5 Ειδικά για τις λιανικές πωλήσεις αγαθών σε συνεχή ροή (π.χ. ηλεκτρικό ρεύμα, φυσικό αέριο κ.λπ.), κατ’ αναλογία της ρύθμισης της περίπτωσης (β) της παραγράφου 2 του άρθρου 11, το στοιχείο λιανικής μπορεί να εκδοθεί μέχρι τη δέκατη πέμπτη (15η) ημέρα του επόμενου μήνα από την περίοδο στην οποία μέρος της σχετικής αμοιβής καθίσταται απαιτητό για τα αγαθά που έχουν πωληθεί.</a:t>
            </a:r>
            <a:endParaRPr lang="en-US" sz="2700" dirty="0" smtClean="0"/>
          </a:p>
          <a:p>
            <a:pPr marL="0" algn="just">
              <a:buNone/>
            </a:pPr>
            <a:endParaRPr lang="en-US" sz="27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Χρόνος Έκδοσης Στοιχείων Λιανικής Πώλησης</a:t>
            </a:r>
            <a:endParaRPr lang="en-US" sz="3600" dirty="0"/>
          </a:p>
        </p:txBody>
      </p:sp>
      <p:sp>
        <p:nvSpPr>
          <p:cNvPr id="3" name="2 - Θέση περιεχομένου"/>
          <p:cNvSpPr>
            <a:spLocks noGrp="1"/>
          </p:cNvSpPr>
          <p:nvPr>
            <p:ph idx="1"/>
          </p:nvPr>
        </p:nvSpPr>
        <p:spPr/>
        <p:txBody>
          <a:bodyPr>
            <a:normAutofit/>
          </a:bodyPr>
          <a:lstStyle/>
          <a:p>
            <a:pPr marL="0" algn="just">
              <a:buNone/>
            </a:pPr>
            <a:r>
              <a:rPr lang="el-GR" sz="2600" dirty="0" smtClean="0"/>
              <a:t>13.1.6 Για την περίπτωση συνεχιζόμενης παροχής υπηρεσίας ή κατασκευής (τεχνικού) έργου της περίπτωσης δ της παραγράφου 1 του ως άνω άρθρου (π.χ. διδασκαλία συγκεκριμένων μαθημάτων, συμπλήρωση φορολογικής δήλωσης από το </a:t>
            </a:r>
            <a:r>
              <a:rPr lang="el-GR" sz="2600" dirty="0" err="1" smtClean="0"/>
              <a:t>φοροτέχνη</a:t>
            </a:r>
            <a:r>
              <a:rPr lang="el-GR" sz="2600" dirty="0" smtClean="0"/>
              <a:t>-λογιστή, κλπ.), ισχύουν όσα αναφέρθηκαν στην παράγραφο 2 του άρθρου 11 του παρόντος νόμου.</a:t>
            </a:r>
            <a:endParaRPr lang="en-US" sz="2600" dirty="0" smtClean="0"/>
          </a:p>
          <a:p>
            <a:pPr marL="0" algn="just">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Στεφάνου Κωνσταντίνος (2013), Λογιστική και Εμπορική Διαχείριση με Ηλεκτρονικούς Υπολογιστές, εκδόσεις Στεφάνου Κωνσταντίνος,</a:t>
            </a:r>
          </a:p>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Δρ. Νικόλαος Δ. </a:t>
            </a:r>
            <a:r>
              <a:rPr lang="el-GR" sz="1400" dirty="0" err="1" smtClean="0">
                <a:ea typeface="Arial Unicode MS"/>
                <a:cs typeface="Times New Roman" pitchFamily="18" charset="0"/>
              </a:rPr>
              <a:t>Καρτάλης</a:t>
            </a:r>
            <a:r>
              <a:rPr lang="el-GR" sz="1400" dirty="0" smtClean="0">
                <a:ea typeface="Arial Unicode MS"/>
                <a:cs typeface="Times New Roman" pitchFamily="18" charset="0"/>
              </a:rPr>
              <a:t> (2012), Μηχανογραφημένη Λογιστική, Εκδόσεις </a:t>
            </a:r>
            <a:r>
              <a:rPr lang="el-GR" sz="1400" dirty="0" err="1" smtClean="0">
                <a:ea typeface="Arial Unicode MS"/>
                <a:cs typeface="Times New Roman" pitchFamily="18" charset="0"/>
              </a:rPr>
              <a:t>Καρτάλης</a:t>
            </a:r>
            <a:r>
              <a:rPr lang="el-GR" sz="1400" dirty="0" smtClean="0">
                <a:ea typeface="Arial Unicode MS"/>
                <a:cs typeface="Times New Roman" pitchFamily="18" charset="0"/>
              </a:rPr>
              <a:t> </a:t>
            </a:r>
            <a:r>
              <a:rPr lang="el-GR" sz="1400" dirty="0" smtClean="0">
                <a:ea typeface="Arial Unicode MS"/>
                <a:cs typeface="Times New Roman" pitchFamily="18" charset="0"/>
              </a:rPr>
              <a:t>Νικόλαος,</a:t>
            </a:r>
            <a:endParaRPr lang="el-GR" sz="1400" dirty="0" smtClean="0">
              <a:ea typeface="Arial Unicode MS"/>
              <a:cs typeface="Times New Roman" pitchFamily="18" charset="0"/>
            </a:endParaRPr>
          </a:p>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Δ. </a:t>
            </a:r>
            <a:r>
              <a:rPr lang="el-GR" sz="1400" dirty="0" err="1" smtClean="0">
                <a:ea typeface="Arial Unicode MS"/>
                <a:cs typeface="Times New Roman" pitchFamily="18" charset="0"/>
              </a:rPr>
              <a:t>Γκίνογλου</a:t>
            </a:r>
            <a:r>
              <a:rPr lang="el-GR" sz="1400" dirty="0" smtClean="0">
                <a:ea typeface="Arial Unicode MS"/>
                <a:cs typeface="Times New Roman" pitchFamily="18" charset="0"/>
              </a:rPr>
              <a:t>, Π. </a:t>
            </a:r>
            <a:r>
              <a:rPr lang="el-GR" sz="1400" dirty="0" err="1" smtClean="0">
                <a:ea typeface="Arial Unicode MS"/>
                <a:cs typeface="Times New Roman" pitchFamily="18" charset="0"/>
              </a:rPr>
              <a:t>Ταχυνάκης</a:t>
            </a:r>
            <a:r>
              <a:rPr lang="el-GR" sz="1400" dirty="0" smtClean="0">
                <a:ea typeface="Arial Unicode MS"/>
                <a:cs typeface="Times New Roman" pitchFamily="18" charset="0"/>
              </a:rPr>
              <a:t>, Ν. Πρωτοψάλτης (2004), Λογιστικά Πληροφοριακά Συστήματα Μηχανογραφημένη Λογιστική, εκδόσεις Εκδοτική </a:t>
            </a:r>
            <a:r>
              <a:rPr lang="en-US" sz="1400" dirty="0" err="1" smtClean="0">
                <a:ea typeface="Arial Unicode MS"/>
                <a:cs typeface="Times New Roman" pitchFamily="18" charset="0"/>
              </a:rPr>
              <a:t>Rosili</a:t>
            </a:r>
            <a:r>
              <a:rPr lang="en-US" sz="1400" dirty="0" smtClean="0">
                <a:ea typeface="Arial Unicode MS"/>
                <a:cs typeface="Times New Roman" pitchFamily="18" charset="0"/>
              </a:rPr>
              <a:t> </a:t>
            </a:r>
            <a:r>
              <a:rPr lang="el-GR" sz="1400" dirty="0" smtClean="0">
                <a:ea typeface="Arial Unicode MS"/>
                <a:cs typeface="Times New Roman" pitchFamily="18" charset="0"/>
              </a:rPr>
              <a:t>Εμπορική – </a:t>
            </a:r>
            <a:r>
              <a:rPr lang="el-GR" sz="1400" dirty="0" smtClean="0">
                <a:ea typeface="Arial Unicode MS"/>
                <a:cs typeface="Times New Roman" pitchFamily="18" charset="0"/>
              </a:rPr>
              <a:t>Μ.ΕΠΕ,</a:t>
            </a:r>
            <a:endParaRPr lang="el-GR" sz="1400" dirty="0" smtClean="0">
              <a:ea typeface="Arial Unicode MS"/>
              <a:cs typeface="Times New Roman" pitchFamily="18" charset="0"/>
            </a:endParaRPr>
          </a:p>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Αθανασίου Δημήτριος (2015), Η σύγχρονη μηχανογραφική οργάνωση επιχειρήσεων, εκδόσεις </a:t>
            </a:r>
            <a:r>
              <a:rPr lang="el-GR" sz="1400" dirty="0" err="1" smtClean="0">
                <a:ea typeface="Arial Unicode MS"/>
                <a:cs typeface="Times New Roman" pitchFamily="18" charset="0"/>
              </a:rPr>
              <a:t>Μούργκος</a:t>
            </a:r>
            <a:r>
              <a:rPr lang="el-GR" sz="1400" dirty="0" smtClean="0">
                <a:ea typeface="Arial Unicode MS"/>
                <a:cs typeface="Times New Roman" pitchFamily="18" charset="0"/>
              </a:rPr>
              <a:t> </a:t>
            </a:r>
            <a:r>
              <a:rPr lang="el-GR" sz="1400" dirty="0" smtClean="0">
                <a:ea typeface="Arial Unicode MS"/>
                <a:cs typeface="Times New Roman" pitchFamily="18" charset="0"/>
              </a:rPr>
              <a:t>Ιωάννης,</a:t>
            </a:r>
            <a:endParaRPr lang="el-GR" sz="1400" dirty="0" smtClean="0">
              <a:ea typeface="Arial Unicode MS"/>
              <a:cs typeface="Times New Roman" pitchFamily="18" charset="0"/>
            </a:endParaRPr>
          </a:p>
          <a:p>
            <a:pPr>
              <a:buNone/>
            </a:pPr>
            <a:r>
              <a:rPr lang="el-GR" sz="1400" dirty="0" smtClean="0"/>
              <a:t>Ν. 4308/2014 «</a:t>
            </a:r>
            <a:r>
              <a:rPr lang="el-GR" sz="1400" dirty="0" err="1" smtClean="0"/>
              <a:t>Eλληνικά</a:t>
            </a:r>
            <a:r>
              <a:rPr lang="el-GR" sz="1400" dirty="0" smtClean="0"/>
              <a:t> Λογιστικά Πρότυπα, συναφείς ρυθμίσεις</a:t>
            </a:r>
            <a:br>
              <a:rPr lang="el-GR" sz="1400" dirty="0" smtClean="0"/>
            </a:br>
            <a:r>
              <a:rPr lang="el-GR" sz="1400" dirty="0" smtClean="0"/>
              <a:t>και άλλες διατάξεις » , ΦΕΚ  251/ τ. Α΄ /</a:t>
            </a:r>
            <a:r>
              <a:rPr lang="el-GR" sz="1400" dirty="0" smtClean="0"/>
              <a:t>24-11-2014,</a:t>
            </a:r>
            <a:endParaRPr lang="el-GR" sz="1400" dirty="0" smtClean="0"/>
          </a:p>
          <a:p>
            <a:pPr>
              <a:buNone/>
            </a:pPr>
            <a:r>
              <a:rPr lang="el-GR" sz="1400" dirty="0" smtClean="0"/>
              <a:t>ΠΟΛ</a:t>
            </a:r>
            <a:r>
              <a:rPr lang="el-GR" sz="1400" dirty="0" smtClean="0"/>
              <a:t>. 1003/2015: Παροχή οδηγιών για την εφαρμογή του ν. 4308/2014 (ΦΕΚ Α΄ 251) περί των «Ελληνικών Λογιστικών Προτύπων, συναφείς ρυθμίσεις και άλλες </a:t>
            </a:r>
            <a:r>
              <a:rPr lang="el-GR" sz="1400" dirty="0" smtClean="0"/>
              <a:t>διατάξεις</a:t>
            </a:r>
            <a:r>
              <a:rPr lang="el-GR" sz="1400" dirty="0" smtClean="0"/>
              <a:t>,</a:t>
            </a:r>
            <a:endParaRPr lang="en-US" sz="1400" dirty="0" smtClean="0"/>
          </a:p>
          <a:p>
            <a:pPr>
              <a:buNone/>
            </a:pPr>
            <a:r>
              <a:rPr lang="el-GR" sz="1400" dirty="0" smtClean="0"/>
              <a:t>Λογιστική  Οδηγία Εφαρμογής του Νόμου </a:t>
            </a:r>
            <a:r>
              <a:rPr lang="el-GR" sz="1400" dirty="0" smtClean="0"/>
              <a:t>4308/2014 «Ελληνικά Λογιστικά Πρότυπα, συναφείς ρυθμίσεις και άλλες διατάξεις», </a:t>
            </a:r>
            <a:r>
              <a:rPr lang="el-GR" sz="1400" dirty="0" smtClean="0"/>
              <a:t>Επιτροπή  Λογιστικής Τυποποίησης και Ελέγχων</a:t>
            </a:r>
            <a:r>
              <a:rPr lang="el-GR" sz="1400" i="1" dirty="0" smtClean="0"/>
              <a:t> </a:t>
            </a:r>
            <a:r>
              <a:rPr lang="el-GR" sz="1400" i="1" dirty="0" smtClean="0"/>
              <a:t>,</a:t>
            </a:r>
            <a:endParaRPr lang="el-GR" sz="1400" dirty="0">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
        <p:nvSpPr>
          <p:cNvPr id="5" name="Θέση περιεχομένου 2"/>
          <p:cNvSpPr>
            <a:spLocks noGrp="1"/>
          </p:cNvSpPr>
          <p:nvPr>
            <p:ph idx="1"/>
          </p:nvPr>
        </p:nvSpPr>
        <p:spPr/>
        <p:txBody>
          <a:bodyPr>
            <a:noAutofit/>
          </a:bodyPr>
          <a:lstStyle/>
          <a:p>
            <a:pPr marL="447675" indent="-447675" algn="just">
              <a:lnSpc>
                <a:spcPts val="2065"/>
              </a:lnSpc>
              <a:spcBef>
                <a:spcPts val="0"/>
              </a:spcBef>
              <a:buClr>
                <a:srgbClr val="000000"/>
              </a:buClr>
              <a:buSzPts val="1200"/>
              <a:buNone/>
            </a:pPr>
            <a:r>
              <a:rPr lang="en-US" sz="1400" b="1" dirty="0" smtClean="0">
                <a:hlinkClick r:id="rId2"/>
              </a:rPr>
              <a:t>www</a:t>
            </a:r>
            <a:r>
              <a:rPr lang="el-GR" sz="1400" b="1" dirty="0" smtClean="0">
                <a:hlinkClick r:id="rId2"/>
              </a:rPr>
              <a:t>.</a:t>
            </a:r>
            <a:r>
              <a:rPr lang="en-US" sz="1400" b="1" dirty="0" err="1" smtClean="0">
                <a:hlinkClick r:id="rId2"/>
              </a:rPr>
              <a:t>elte</a:t>
            </a:r>
            <a:r>
              <a:rPr lang="el-GR" sz="1400" b="1" dirty="0" smtClean="0">
                <a:hlinkClick r:id="rId2"/>
              </a:rPr>
              <a:t>.</a:t>
            </a:r>
            <a:r>
              <a:rPr lang="en-US" sz="1400" b="1" dirty="0" smtClean="0">
                <a:hlinkClick r:id="rId2"/>
              </a:rPr>
              <a:t>org</a:t>
            </a:r>
            <a:r>
              <a:rPr lang="el-GR" sz="1400" b="1" dirty="0" smtClean="0">
                <a:hlinkClick r:id="rId2"/>
              </a:rPr>
              <a:t>.</a:t>
            </a:r>
            <a:r>
              <a:rPr lang="en-US" sz="1400" b="1" dirty="0" err="1" smtClean="0">
                <a:hlinkClick r:id="rId2"/>
              </a:rPr>
              <a:t>gr</a:t>
            </a:r>
            <a:r>
              <a:rPr lang="el-GR" sz="1400" b="1" dirty="0" smtClean="0"/>
              <a:t>,</a:t>
            </a:r>
            <a:endParaRPr lang="en-US" sz="1400" b="1" dirty="0" smtClean="0"/>
          </a:p>
          <a:p>
            <a:pPr marL="447675" indent="-447675" algn="just">
              <a:lnSpc>
                <a:spcPts val="2065"/>
              </a:lnSpc>
              <a:spcBef>
                <a:spcPts val="0"/>
              </a:spcBef>
              <a:buClr>
                <a:srgbClr val="000000"/>
              </a:buClr>
              <a:buSzPts val="1200"/>
              <a:buNone/>
            </a:pPr>
            <a:endParaRPr lang="en-US" sz="1400" b="1" dirty="0" smtClean="0">
              <a:ea typeface="Arial Unicode MS"/>
              <a:cs typeface="Times New Roman" pitchFamily="18" charset="0"/>
            </a:endParaRPr>
          </a:p>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Κ. </a:t>
            </a:r>
            <a:r>
              <a:rPr lang="el-GR" sz="1400" dirty="0" err="1" smtClean="0">
                <a:ea typeface="Arial Unicode MS"/>
                <a:cs typeface="Times New Roman" pitchFamily="18" charset="0"/>
              </a:rPr>
              <a:t>Καραμάνης</a:t>
            </a:r>
            <a:r>
              <a:rPr lang="el-GR" sz="1400" dirty="0" smtClean="0">
                <a:ea typeface="Arial Unicode MS"/>
                <a:cs typeface="Times New Roman" pitchFamily="18" charset="0"/>
              </a:rPr>
              <a:t> και </a:t>
            </a:r>
            <a:r>
              <a:rPr lang="el-GR" sz="1400" dirty="0" err="1" smtClean="0">
                <a:ea typeface="Arial Unicode MS"/>
                <a:cs typeface="Times New Roman" pitchFamily="18" charset="0"/>
              </a:rPr>
              <a:t>Π.Βρουστούρης</a:t>
            </a:r>
            <a:r>
              <a:rPr lang="el-GR" sz="1400" dirty="0" smtClean="0">
                <a:ea typeface="Arial Unicode MS"/>
                <a:cs typeface="Times New Roman" pitchFamily="18" charset="0"/>
              </a:rPr>
              <a:t> (2015), « Λογιστική Οργάνωση στα Πλαίσια των Ε.Λ.Π. – Πρακτικό βοήθημα για τον Λογιστή », Εκδόσεις ΜΕΝΙΠΠΟΣ Ε.Π.Ε.</a:t>
            </a:r>
            <a:endParaRPr lang="el-GR" sz="1400" dirty="0">
              <a:ea typeface="Arial Unicode MS"/>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Χύτης Ε. (2015) Μηχανογραφημένη Λογιστική Ι.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Μηχανογραφημένη Λογιστική Ι</a:t>
            </a:r>
          </a:p>
          <a:p>
            <a:pPr algn="l"/>
            <a:r>
              <a:rPr lang="el-GR" sz="2800" b="1" dirty="0" smtClean="0"/>
              <a:t>Ενότητα 11: Χρόνος Έκδοσης Στοιχείων Λιανικής Πώλησης Άρθρο 13</a:t>
            </a:r>
            <a:endParaRPr lang="en-US" sz="2800" dirty="0" smtClean="0"/>
          </a:p>
          <a:p>
            <a:pPr algn="l"/>
            <a:r>
              <a:rPr lang="el-GR" sz="2800" dirty="0" smtClean="0"/>
              <a:t>Χύτης Ευάγγελος</a:t>
            </a: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Η ενότητα αυτή έχει ως στόχο να μελετήσει την έννοια του χρόνου έκδοσης στοιχείων για λιανική πώληση αγαθών η υπηρεσιών.</a:t>
            </a:r>
          </a:p>
          <a:p>
            <a:pPr marL="0" algn="just">
              <a:buNone/>
            </a:pPr>
            <a:endParaRPr lang="el-GR" dirty="0" smtClean="0"/>
          </a:p>
          <a:p>
            <a:pPr marL="0" algn="just">
              <a:buNone/>
            </a:pPr>
            <a:endParaRPr lang="el-GR" dirty="0" smtClean="0"/>
          </a:p>
          <a:p>
            <a:pPr marL="0" algn="just">
              <a:buNone/>
            </a:pPr>
            <a:endParaRPr lang="el-GR" dirty="0" smtClean="0"/>
          </a:p>
          <a:p>
            <a:pPr marL="0" algn="just">
              <a:buNone/>
            </a:pPr>
            <a:endParaRPr lang="el-GR" dirty="0" smtClean="0"/>
          </a:p>
          <a:p>
            <a:pPr marL="0" algn="just">
              <a:buNone/>
            </a:pP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Χρόνος Έκδοσης Στοιχείων Λιανικής Πώλησης</a:t>
            </a:r>
            <a:endParaRPr lang="en-US" sz="3600" dirty="0"/>
          </a:p>
        </p:txBody>
      </p:sp>
      <p:sp>
        <p:nvSpPr>
          <p:cNvPr id="3" name="2 - Θέση περιεχομένου"/>
          <p:cNvSpPr>
            <a:spLocks noGrp="1"/>
          </p:cNvSpPr>
          <p:nvPr>
            <p:ph idx="1"/>
          </p:nvPr>
        </p:nvSpPr>
        <p:spPr/>
        <p:txBody>
          <a:bodyPr>
            <a:normAutofit fontScale="77500" lnSpcReduction="20000"/>
          </a:bodyPr>
          <a:lstStyle/>
          <a:p>
            <a:pPr marL="0" algn="just">
              <a:buNone/>
            </a:pPr>
            <a:r>
              <a:rPr lang="el-GR" b="1" dirty="0" smtClean="0"/>
              <a:t>Χρόνος έκδοσης στοιχείων λιανικής πώλησης</a:t>
            </a:r>
            <a:endParaRPr lang="en-US" b="1" dirty="0" smtClean="0"/>
          </a:p>
          <a:p>
            <a:pPr marL="0" algn="just">
              <a:buNone/>
            </a:pPr>
            <a:r>
              <a:rPr lang="el-GR" b="1" dirty="0" smtClean="0"/>
              <a:t>ΠΑΡΑΔΕΙΓΜΑ</a:t>
            </a:r>
            <a:r>
              <a:rPr lang="en-US" b="1" dirty="0" smtClean="0"/>
              <a:t>TA</a:t>
            </a:r>
            <a:r>
              <a:rPr lang="el-GR" b="1" dirty="0" smtClean="0"/>
              <a:t> ΠΟΛ 1003:</a:t>
            </a:r>
            <a:endParaRPr lang="en-US" dirty="0" smtClean="0"/>
          </a:p>
          <a:p>
            <a:pPr marL="171450" lvl="0" indent="-514350" algn="just">
              <a:buFont typeface="+mj-lt"/>
              <a:buAutoNum type="arabicPeriod"/>
            </a:pPr>
            <a:r>
              <a:rPr lang="en-US" dirty="0" smtClean="0"/>
              <a:t>S</a:t>
            </a:r>
            <a:r>
              <a:rPr lang="el-GR" dirty="0" smtClean="0"/>
              <a:t>/</a:t>
            </a:r>
            <a:r>
              <a:rPr lang="en-US" dirty="0" smtClean="0"/>
              <a:t>M</a:t>
            </a:r>
            <a:r>
              <a:rPr lang="el-GR" dirty="0" smtClean="0"/>
              <a:t> αποστέλλει τρόφιμα σε πελάτη ιδιώτη. Ο χρόνος έκδοσης της ΑΛΠ ή του ΤΙΜ είναι ο χρόνος της έναρξης της αποστολής ή της παράδοσης (ισχύς από 01/01/2015)</a:t>
            </a:r>
          </a:p>
          <a:p>
            <a:pPr marL="171450" lvl="0" indent="-514350" algn="just">
              <a:buFont typeface="+mj-lt"/>
              <a:buAutoNum type="arabicPeriod"/>
            </a:pPr>
            <a:r>
              <a:rPr lang="el-GR" dirty="0" smtClean="0"/>
              <a:t>Δικηγόρος ολοκλήρωσε την υπηρεσία του προς ιδιώτη. Ο χρόνος έκδοσης της ΑΛΠ ή του ΤΙΜ είναι ο χρόνος της ολοκλήρωσης της υπηρεσίας (ισχύς και με τον Ν. 4093/2012)</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Χρόνος Έκδοσης Στοιχείων Λιανικής Πώλησης</a:t>
            </a:r>
            <a:endParaRPr lang="en-US" sz="3600" dirty="0"/>
          </a:p>
        </p:txBody>
      </p:sp>
      <p:sp>
        <p:nvSpPr>
          <p:cNvPr id="3" name="2 - Θέση περιεχομένου"/>
          <p:cNvSpPr>
            <a:spLocks noGrp="1"/>
          </p:cNvSpPr>
          <p:nvPr>
            <p:ph idx="1"/>
          </p:nvPr>
        </p:nvSpPr>
        <p:spPr/>
        <p:txBody>
          <a:bodyPr>
            <a:normAutofit fontScale="85000" lnSpcReduction="20000"/>
          </a:bodyPr>
          <a:lstStyle/>
          <a:p>
            <a:pPr marL="514350" lvl="0" indent="-514350" algn="just">
              <a:buFont typeface="+mj-lt"/>
              <a:buAutoNum type="arabicPeriod" startAt="3"/>
            </a:pPr>
            <a:r>
              <a:rPr lang="el-GR" dirty="0" smtClean="0"/>
              <a:t>Γυμναστήριο εισπράττει κατά καιρούς από ιδιώτη. Κάθε φορά που εισπράττει εκδίδεται το αντίστοιχο τιμολόγιο ή η απόδειξη λιανικής συναλλαγής (ίσχυε και με τον Ν. 4093/2012)</a:t>
            </a:r>
            <a:endParaRPr lang="en-US" dirty="0" smtClean="0"/>
          </a:p>
          <a:p>
            <a:pPr marL="514350" lvl="0" indent="-514350" algn="just">
              <a:buFont typeface="+mj-lt"/>
              <a:buAutoNum type="arabicPeriod" startAt="3"/>
            </a:pPr>
            <a:r>
              <a:rPr lang="el-GR" dirty="0" smtClean="0"/>
              <a:t>Εργολάβος εκτελεί τεχνικό έργο-ανέγερση οικοδομής σε ιδιώτη την 31/12/2015. Εφ’ όσον η υπηρεσία εκτείνεται και πέραν του έτους αυτού θα πρέπει να εκδοθεί Απόδειξη Λιανικών Συναλλαγών ή Τιμολόγιο προς τον ιδιώτη για το μέρος του έργου που έχει εκτελεσθεί</a:t>
            </a:r>
            <a:endParaRPr lang="en-US"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Χρόνος Έκδοσης Στοιχείων Λιανικής Πώλησης</a:t>
            </a:r>
            <a:endParaRPr lang="en-US" sz="3600" dirty="0"/>
          </a:p>
        </p:txBody>
      </p:sp>
      <p:sp>
        <p:nvSpPr>
          <p:cNvPr id="3" name="2 - Θέση περιεχομένου"/>
          <p:cNvSpPr>
            <a:spLocks noGrp="1"/>
          </p:cNvSpPr>
          <p:nvPr>
            <p:ph idx="1"/>
          </p:nvPr>
        </p:nvSpPr>
        <p:spPr/>
        <p:txBody>
          <a:bodyPr>
            <a:normAutofit fontScale="77500" lnSpcReduction="20000"/>
          </a:bodyPr>
          <a:lstStyle/>
          <a:p>
            <a:pPr>
              <a:buNone/>
            </a:pPr>
            <a:r>
              <a:rPr lang="el-GR" b="1" dirty="0" smtClean="0"/>
              <a:t>1.</a:t>
            </a:r>
            <a:r>
              <a:rPr lang="el-GR" dirty="0" smtClean="0"/>
              <a:t> Το στοιχείο λιανικής πώλησης εκδίδεται: </a:t>
            </a:r>
            <a:endParaRPr lang="en-US" dirty="0" smtClean="0"/>
          </a:p>
          <a:p>
            <a:pPr>
              <a:buNone/>
            </a:pPr>
            <a:r>
              <a:rPr lang="el-GR" dirty="0" smtClean="0"/>
              <a:t>α) Σε περίπτωση πώλησης αγαθών, κατά το χρόνο παράδοσης ή την έναρξη της αποστολής. </a:t>
            </a:r>
            <a:endParaRPr lang="en-US" dirty="0" smtClean="0"/>
          </a:p>
          <a:p>
            <a:pPr>
              <a:buNone/>
            </a:pPr>
            <a:r>
              <a:rPr lang="el-GR" dirty="0" smtClean="0"/>
              <a:t>β) Σε περίπτωση παροχής υπηρεσιών, με την ολοκλήρωση της παροχής της υπηρεσίας. </a:t>
            </a:r>
            <a:endParaRPr lang="en-US" dirty="0" smtClean="0"/>
          </a:p>
          <a:p>
            <a:pPr>
              <a:buNone/>
            </a:pPr>
            <a:r>
              <a:rPr lang="el-GR" dirty="0" smtClean="0"/>
              <a:t>γ) Σε περίπτωση απόκτησης δικαιώματος λήψης υπηρεσίας, με την απόκτηση του δικαιώματος αυτού. </a:t>
            </a:r>
            <a:endParaRPr lang="en-US" dirty="0" smtClean="0"/>
          </a:p>
          <a:p>
            <a:pPr>
              <a:buNone/>
            </a:pPr>
            <a:r>
              <a:rPr lang="el-GR" dirty="0" smtClean="0"/>
              <a:t>δ) Σε περίπτωση συνεχιζόμενης ή επαναλαμβανόμενης παροχής υπηρεσίας ή κατασκευής έργου για λογαριασμό τρίτου, με την ολοκλήρωση της υπηρεσίας ή του έργου</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Χρόνος Έκδοσης Στοιχείων Λιανικής Πώλησης</a:t>
            </a:r>
            <a:endParaRPr lang="en-US" sz="3600" dirty="0"/>
          </a:p>
        </p:txBody>
      </p:sp>
      <p:sp>
        <p:nvSpPr>
          <p:cNvPr id="3" name="2 - Θέση περιεχομένου"/>
          <p:cNvSpPr>
            <a:spLocks noGrp="1"/>
          </p:cNvSpPr>
          <p:nvPr>
            <p:ph idx="1"/>
          </p:nvPr>
        </p:nvSpPr>
        <p:spPr/>
        <p:txBody>
          <a:bodyPr>
            <a:normAutofit/>
          </a:bodyPr>
          <a:lstStyle/>
          <a:p>
            <a:pPr>
              <a:buNone/>
            </a:pPr>
            <a:r>
              <a:rPr lang="el-GR" sz="2700" dirty="0" smtClean="0"/>
              <a:t>ε) Σε περίπτωση συνεχιζόμενης παροχής υπηρεσίας ή κατασκευής έργου, το παραστατικό της πώλησης εκδίδεται αμέσως όταν μέρος της αμοιβής καθίσταται απαιτητό για το μέρος της υπηρεσίας ή του έργου που έχει ολοκληρωθεί. </a:t>
            </a:r>
            <a:endParaRPr lang="en-US" sz="2700" dirty="0" smtClean="0"/>
          </a:p>
          <a:p>
            <a:pPr>
              <a:buNone/>
            </a:pPr>
            <a:r>
              <a:rPr lang="el-GR" sz="2700" dirty="0" smtClean="0"/>
              <a:t>στ) Σε περίπτωση απόκτησης δικαιώματος λήψης υπηρεσίας, με την απόκτηση του δικαιώματος αυτού.</a:t>
            </a:r>
            <a:endParaRPr lang="en-US" sz="2700" dirty="0" smtClean="0"/>
          </a:p>
          <a:p>
            <a:pPr>
              <a:buNone/>
            </a:pPr>
            <a:endParaRPr lang="en-US" sz="27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1318</TotalTime>
  <Words>1288</Words>
  <Application>Microsoft Office PowerPoint</Application>
  <PresentationFormat>Προβολή στην οθόνη (16:10)</PresentationFormat>
  <Paragraphs>121</Paragraphs>
  <Slides>23</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Μηχανογραφημένη Λογιστική Ι</vt:lpstr>
      <vt:lpstr>Διαφάνεια 2</vt:lpstr>
      <vt:lpstr>Άδειες Χρήσης</vt:lpstr>
      <vt:lpstr>Χρηματοδότηση</vt:lpstr>
      <vt:lpstr>Σκοποί  ενότητας</vt:lpstr>
      <vt:lpstr>Χρόνος Έκδοσης Στοιχείων Λιανικής Πώλησης</vt:lpstr>
      <vt:lpstr>Χρόνος Έκδοσης Στοιχείων Λιανικής Πώλησης</vt:lpstr>
      <vt:lpstr>Χρόνος Έκδοσης Στοιχείων Λιανικής Πώλησης</vt:lpstr>
      <vt:lpstr>Χρόνος Έκδοσης Στοιχείων Λιανικής Πώλησης</vt:lpstr>
      <vt:lpstr>Χρόνος Έκδοσης Στοιχείων Λιανικής Πώλησης</vt:lpstr>
      <vt:lpstr>Χρόνος Έκδοσης Στοιχείων Λιανικής Πώλησης</vt:lpstr>
      <vt:lpstr>Χρόνος Έκδοσης Στοιχείων Λιανικής Πώλησης</vt:lpstr>
      <vt:lpstr>Χρόνος Έκδοσης Στοιχείων Λιανικής Πώλησης</vt:lpstr>
      <vt:lpstr>Χρόνος Έκδοσης Στοιχείων Λιανικής Πώλησης</vt:lpstr>
      <vt:lpstr>Χρόνος Έκδοσης Στοιχείων Λιανικής Πώλησης</vt:lpstr>
      <vt:lpstr>Βιβλιογραφία</vt:lpstr>
      <vt:lpstr>Βιβλιογραφία</vt:lpstr>
      <vt:lpstr>Σημείωμα Αναφοράς</vt:lpstr>
      <vt:lpstr>Σημείωμα Αδειοδότησης</vt:lpstr>
      <vt:lpstr>Διαφάνεια 20</vt:lpstr>
      <vt:lpstr>Διαφάνεια 21</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198</cp:revision>
  <dcterms:created xsi:type="dcterms:W3CDTF">2012-09-06T09:03:05Z</dcterms:created>
  <dcterms:modified xsi:type="dcterms:W3CDTF">2016-03-06T11:09:41Z</dcterms:modified>
</cp:coreProperties>
</file>