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61" r:id="rId6"/>
    <p:sldId id="306" r:id="rId7"/>
    <p:sldId id="305" r:id="rId8"/>
    <p:sldId id="304" r:id="rId9"/>
    <p:sldId id="308" r:id="rId10"/>
    <p:sldId id="322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Οικονοµική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Εργασίας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Εργασιακές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Σχέσεις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400" b="1" dirty="0" smtClean="0">
                <a:cs typeface="Segoe UI" pitchFamily="18" charset="0"/>
              </a:rPr>
              <a:t>Εργατικά Σωματεία</a:t>
            </a:r>
            <a:endParaRPr lang="en-US" altLang="zh-CN" sz="3400" b="1" dirty="0" smtClean="0">
              <a:cs typeface="Segoe UI" pitchFamily="18" charset="0"/>
            </a:endParaRP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5" name="4 - Εικόνα" descr="σελ 19 ε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5452"/>
            <a:ext cx="4032447" cy="299686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283968" y="2713484"/>
            <a:ext cx="4716016" cy="20159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Κατανοµή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x: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συχνότητα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ύψος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dirty="0" smtClean="0">
                <a:cs typeface="Times New Roman" pitchFamily="18" charset="0"/>
              </a:rPr>
              <a:t>  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ανήκουν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Κατανοµή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y: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συχνότητα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ύψος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dirty="0" smtClean="0">
                <a:cs typeface="Times New Roman" pitchFamily="18" charset="0"/>
              </a:rPr>
              <a:t>  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ανήκουν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Εµπειρικό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Συµπέρασµα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συνδικαλισµένων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υψηλότεροι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παρουσιάζουν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µικρότερη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διασπορά.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	</a:t>
            </a: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195736" y="1057300"/>
            <a:ext cx="4833374" cy="694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09600" algn="l"/>
              </a:tabLst>
            </a:pPr>
            <a:r>
              <a:rPr lang="en-US" altLang="zh-CN" sz="2000" b="1" dirty="0" smtClean="0">
                <a:cs typeface="Segoe UI" pitchFamily="18" charset="0"/>
              </a:rPr>
              <a:t>Οι επιδράσεις των Ε.Σ. στην αγορά εργασίας:</a:t>
            </a:r>
          </a:p>
          <a:p>
            <a:pPr>
              <a:lnSpc>
                <a:spcPts val="2700"/>
              </a:lnSpc>
              <a:tabLst>
                <a:tab pos="609600" algn="l"/>
              </a:tabLst>
            </a:pPr>
            <a:r>
              <a:rPr lang="en-US" altLang="zh-CN" sz="2000" b="1" dirty="0" smtClean="0"/>
              <a:t>	</a:t>
            </a:r>
            <a:r>
              <a:rPr lang="en-US" altLang="zh-CN" sz="2000" b="1" dirty="0" smtClean="0">
                <a:cs typeface="Segoe UI" pitchFamily="18" charset="0"/>
              </a:rPr>
              <a:t>4. επί της διανοµής των εισοδηµάτων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 12: </a:t>
            </a:r>
            <a:r>
              <a:rPr lang="el-GR" altLang="zh-CN" sz="2800" dirty="0" smtClean="0">
                <a:latin typeface="Segoe UI" pitchFamily="18" charset="0"/>
                <a:cs typeface="Segoe UI" pitchFamily="18" charset="0"/>
              </a:rPr>
              <a:t>Εργατικά Σωματεία</a:t>
            </a:r>
            <a:endParaRPr lang="en-US" altLang="zh-CN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l-GR" sz="2800" dirty="0" smtClean="0"/>
              <a:t>(Συνέχεια από υποενότητα Β’ )</a:t>
            </a:r>
          </a:p>
          <a:p>
            <a:pPr marL="0" algn="just">
              <a:buNone/>
            </a:pPr>
            <a:r>
              <a:rPr lang="el-GR" sz="2800" dirty="0" smtClean="0"/>
              <a:t>Σκοπός της ενότητας είναι να μάθουμε τι είναι τα εργατικά σωματεία, πως ξεκίνησαν, ποια η δομή τους και φυσικά ποιος ο τρόπος με τον οποίο επιδρούν στην αγορά εργασίας.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827584" y="985292"/>
            <a:ext cx="5789470" cy="3678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0" b="1" dirty="0" smtClean="0">
                <a:latin typeface="+mj-lt"/>
                <a:cs typeface="Segoe UI" pitchFamily="18" charset="0"/>
              </a:rPr>
              <a:t>Οι επιδράσεις των Ε.Σ. στην αγορά εργασίας: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87824" y="1345332"/>
            <a:ext cx="2527300" cy="36676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0" b="1" dirty="0" smtClean="0">
                <a:latin typeface="+mj-lt"/>
                <a:cs typeface="Segoe UI" pitchFamily="18" charset="0"/>
              </a:rPr>
              <a:t>1. επί των µισθών</a:t>
            </a:r>
          </a:p>
        </p:txBody>
      </p:sp>
      <p:pic>
        <p:nvPicPr>
          <p:cNvPr id="9" name="8 - Εικόνα" descr="σελ 15 ε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93404"/>
            <a:ext cx="4493121" cy="1872209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004048" y="1633364"/>
            <a:ext cx="3456384" cy="202209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Επιχείρηση1: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δηµιουργία</a:t>
            </a:r>
            <a:r>
              <a:rPr lang="en-US" altLang="zh-CN" sz="2000" dirty="0" smtClean="0">
                <a:cs typeface="Times New Roman" pitchFamily="18" charset="0"/>
              </a:rPr>
              <a:t>   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W0W1,</a:t>
            </a:r>
          </a:p>
          <a:p>
            <a:pPr>
              <a:lnSpc>
                <a:spcPct val="80000"/>
              </a:lnSpc>
              <a:tabLst>
                <a:tab pos="381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L1L’1⇒πιθανή</a:t>
            </a:r>
            <a:r>
              <a:rPr lang="en-US" altLang="zh-CN" sz="2000" dirty="0" smtClean="0"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πρόσληψη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</a:p>
          <a:p>
            <a:pPr>
              <a:lnSpc>
                <a:spcPct val="80000"/>
              </a:lnSpc>
              <a:tabLst>
                <a:tab pos="381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Επιχείρηση2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(µη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ύπαρξη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Ε.Σ)⇒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↑απασχόλησης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L2L’2⇒</a:t>
            </a:r>
          </a:p>
          <a:p>
            <a:pPr>
              <a:lnSpc>
                <a:spcPct val="80000"/>
              </a:lnSpc>
              <a:tabLst>
                <a:tab pos="381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↓µισθού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W0W2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(αποτέλεσµα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διάχυσης)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11560" y="4297660"/>
            <a:ext cx="8064895" cy="5447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381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επιχείρηση2⇒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απειλή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δηµιουργία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πιθανή↑W3</a:t>
            </a:r>
            <a:r>
              <a:rPr lang="en-US" altLang="zh-CN" sz="2000" dirty="0" smtClean="0"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αποφυγή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σύστασης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(αποτέλεσµα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απειλής)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3600" dirty="0" smtClean="0">
                <a:cs typeface="Segoe UI" pitchFamily="18" charset="0"/>
              </a:rPr>
              <a:t>Εργατικά Σωματεία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432048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altLang="zh-CN" sz="2800" b="1" dirty="0" smtClean="0">
                <a:cs typeface="Segoe UI" pitchFamily="18" charset="0"/>
              </a:rPr>
              <a:t>Οι </a:t>
            </a:r>
            <a:r>
              <a:rPr lang="en-US" altLang="zh-CN" sz="2800" b="1" dirty="0" err="1" smtClean="0">
                <a:cs typeface="Segoe UI" pitchFamily="18" charset="0"/>
              </a:rPr>
              <a:t>επιδράσεις</a:t>
            </a:r>
            <a:r>
              <a:rPr lang="en-US" altLang="zh-CN" sz="2800" b="1" dirty="0" smtClean="0">
                <a:cs typeface="Segoe UI" pitchFamily="18" charset="0"/>
              </a:rPr>
              <a:t> των Ε.Σ. στην </a:t>
            </a:r>
            <a:r>
              <a:rPr lang="en-US" altLang="zh-CN" sz="2800" b="1" dirty="0" err="1" smtClean="0">
                <a:cs typeface="Segoe UI" pitchFamily="18" charset="0"/>
              </a:rPr>
              <a:t>αγορά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εργασίας</a:t>
            </a:r>
            <a:r>
              <a:rPr lang="en-US" altLang="zh-CN" sz="2800" b="1" dirty="0" smtClean="0">
                <a:cs typeface="Segoe UI" pitchFamily="18" charset="0"/>
              </a:rPr>
              <a:t>:</a:t>
            </a:r>
          </a:p>
          <a:p>
            <a:pPr algn="just">
              <a:buNone/>
            </a:pPr>
            <a:r>
              <a:rPr lang="en-US" altLang="zh-CN" sz="2800" b="1" dirty="0" smtClean="0">
                <a:cs typeface="Segoe UI" pitchFamily="18" charset="0"/>
              </a:rPr>
              <a:t>2. </a:t>
            </a:r>
            <a:r>
              <a:rPr lang="en-US" altLang="zh-CN" sz="2800" b="1" dirty="0" err="1" smtClean="0">
                <a:cs typeface="Segoe UI" pitchFamily="18" charset="0"/>
              </a:rPr>
              <a:t>επί</a:t>
            </a:r>
            <a:r>
              <a:rPr lang="en-US" altLang="zh-CN" sz="2800" b="1" dirty="0" smtClean="0">
                <a:cs typeface="Segoe UI" pitchFamily="18" charset="0"/>
              </a:rPr>
              <a:t> της </a:t>
            </a:r>
            <a:r>
              <a:rPr lang="en-US" altLang="zh-CN" sz="2800" b="1" dirty="0" err="1" smtClean="0">
                <a:cs typeface="Segoe UI" pitchFamily="18" charset="0"/>
              </a:rPr>
              <a:t>παραγωγικότητας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εργασίας</a:t>
            </a:r>
            <a:endParaRPr lang="el-GR" sz="2800" b="1" dirty="0" smtClean="0"/>
          </a:p>
          <a:p>
            <a:pPr algn="just">
              <a:buNone/>
            </a:pPr>
            <a:r>
              <a:rPr lang="el-GR" sz="2400" b="1" u="sng" dirty="0" smtClean="0"/>
              <a:t>Αρνητικές Επιδράσεις: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Μείωσ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παραγωγικότητας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ι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κόστους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π.χ.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έσω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επιβολής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όρου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ελάχιστου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υποχρεωτικού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αριθµού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συγκεκριµένη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endParaRPr lang="en-US" altLang="zh-CN" sz="2400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Μείωση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ακροχρόνια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συνολικού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κεφαλαίου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επιχείρησης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ύψους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επενδύσεων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αποτέλεσµα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είωσης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κερδών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της,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λόγω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υπερβολικών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διεκδικήσεων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κόστος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απεργιών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</a:p>
          <a:p>
            <a:pPr algn="just">
              <a:buNone/>
            </a:pPr>
            <a:endParaRPr lang="el-GR" sz="2400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n-US" sz="400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39552" y="1273324"/>
            <a:ext cx="8229600" cy="37716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altLang="zh-CN" sz="2000" b="1" dirty="0" smtClean="0">
                <a:cs typeface="Segoe UI" pitchFamily="18" charset="0"/>
              </a:rPr>
              <a:t>Οι </a:t>
            </a:r>
            <a:r>
              <a:rPr lang="en-US" altLang="zh-CN" sz="2000" b="1" dirty="0" err="1" smtClean="0">
                <a:cs typeface="Segoe UI" pitchFamily="18" charset="0"/>
              </a:rPr>
              <a:t>επιδράσεις</a:t>
            </a:r>
            <a:r>
              <a:rPr lang="en-US" altLang="zh-CN" sz="2000" b="1" dirty="0" smtClean="0">
                <a:cs typeface="Segoe UI" pitchFamily="18" charset="0"/>
              </a:rPr>
              <a:t> των Ε.Σ. στην </a:t>
            </a:r>
            <a:r>
              <a:rPr lang="en-US" altLang="zh-CN" sz="2000" b="1" dirty="0" err="1" smtClean="0">
                <a:cs typeface="Segoe UI" pitchFamily="18" charset="0"/>
              </a:rPr>
              <a:t>αγορά</a:t>
            </a:r>
            <a:r>
              <a:rPr lang="en-US" altLang="zh-CN" sz="2000" b="1" dirty="0" smtClean="0">
                <a:cs typeface="Segoe UI" pitchFamily="18" charset="0"/>
              </a:rPr>
              <a:t> </a:t>
            </a:r>
            <a:r>
              <a:rPr lang="en-US" altLang="zh-CN" sz="2000" b="1" dirty="0" err="1" smtClean="0">
                <a:cs typeface="Segoe UI" pitchFamily="18" charset="0"/>
              </a:rPr>
              <a:t>εργασίας</a:t>
            </a:r>
            <a:r>
              <a:rPr lang="en-US" altLang="zh-CN" sz="2000" b="1" dirty="0" smtClean="0">
                <a:cs typeface="Segoe UI" pitchFamily="18" charset="0"/>
              </a:rPr>
              <a:t>:</a:t>
            </a:r>
          </a:p>
          <a:p>
            <a:pPr algn="just">
              <a:buNone/>
            </a:pPr>
            <a:r>
              <a:rPr lang="en-US" altLang="zh-CN" sz="2000" b="1" dirty="0" smtClean="0">
                <a:cs typeface="Segoe UI" pitchFamily="18" charset="0"/>
              </a:rPr>
              <a:t>2. </a:t>
            </a:r>
            <a:r>
              <a:rPr lang="en-US" altLang="zh-CN" sz="2000" b="1" dirty="0" err="1" smtClean="0">
                <a:cs typeface="Segoe UI" pitchFamily="18" charset="0"/>
              </a:rPr>
              <a:t>επί</a:t>
            </a:r>
            <a:r>
              <a:rPr lang="en-US" altLang="zh-CN" sz="2000" b="1" dirty="0" smtClean="0">
                <a:cs typeface="Segoe UI" pitchFamily="18" charset="0"/>
              </a:rPr>
              <a:t> της </a:t>
            </a:r>
            <a:r>
              <a:rPr lang="en-US" altLang="zh-CN" sz="2000" b="1" dirty="0" err="1" smtClean="0">
                <a:cs typeface="Segoe UI" pitchFamily="18" charset="0"/>
              </a:rPr>
              <a:t>παραγωγικότητας</a:t>
            </a:r>
            <a:r>
              <a:rPr lang="en-US" altLang="zh-CN" sz="2000" b="1" dirty="0" smtClean="0">
                <a:cs typeface="Segoe UI" pitchFamily="18" charset="0"/>
              </a:rPr>
              <a:t> </a:t>
            </a:r>
            <a:r>
              <a:rPr lang="en-US" altLang="zh-CN" sz="2000" b="1" dirty="0" err="1" smtClean="0">
                <a:cs typeface="Segoe UI" pitchFamily="18" charset="0"/>
              </a:rPr>
              <a:t>εργασίας</a:t>
            </a:r>
            <a:endParaRPr lang="el-GR" sz="2000" b="1" dirty="0" smtClean="0"/>
          </a:p>
          <a:p>
            <a:pPr algn="just">
              <a:buNone/>
            </a:pPr>
            <a:r>
              <a:rPr lang="el-GR" sz="1800" b="1" u="sng" dirty="0" smtClean="0"/>
              <a:t>Θετικές Επιδράσεις:</a:t>
            </a:r>
          </a:p>
          <a:p>
            <a:pPr algn="just">
              <a:lnSpc>
                <a:spcPct val="80000"/>
              </a:lnSpc>
              <a:tabLst>
                <a:tab pos="114300" algn="l"/>
                <a:tab pos="241300" algn="l"/>
                <a:tab pos="6858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Πίεση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διοίκηση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επιχείρησης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καλύτερη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οργάνωση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διαχείριση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εξοικονόµηση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ανθρωπίνων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πόρων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κόστους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tabLst>
                <a:tab pos="1701800" algn="l"/>
              </a:tabLst>
            </a:pP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Η δημιουργία αισθήματος ασφαλείας στους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εργαζοµένους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γενικά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βελτίωσης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κλίµατος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συνεργασίας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l-GR" altLang="zh-CN" sz="2000" dirty="0" smtClean="0">
                <a:cs typeface="Times New Roman" pitchFamily="18" charset="0"/>
              </a:rPr>
              <a:t>τ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l-GR" altLang="zh-CN" sz="2000" dirty="0" smtClean="0">
                <a:cs typeface="Times New Roman" pitchFamily="18" charset="0"/>
              </a:rPr>
              <a:t>κ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000" dirty="0" smtClean="0"/>
          </a:p>
          <a:p>
            <a:pPr algn="just">
              <a:lnSpc>
                <a:spcPct val="80000"/>
              </a:lnSpc>
              <a:tabLst>
                <a:tab pos="1701800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Ικανοποίηση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αποχωρήσεων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έσω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επίτευξης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l-GR" altLang="zh-CN" sz="2000" dirty="0" smtClean="0">
                <a:cs typeface="Times New Roman" pitchFamily="18" charset="0"/>
              </a:rPr>
              <a:t>κ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αλύτερων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αποδοχών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συνθηκών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  <a:tabLst>
                <a:tab pos="1092200" algn="l"/>
              </a:tabLst>
            </a:pPr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11" name="10 - Εικόνα" descr="σελ 18 ε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5332"/>
            <a:ext cx="5544616" cy="2736304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611560" y="4009628"/>
            <a:ext cx="7128792" cy="12772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Επιχείρηση1: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δηµιουργία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l-GR" altLang="zh-CN" sz="2000" dirty="0" smtClean="0">
                <a:cs typeface="Times New Roman" pitchFamily="18" charset="0"/>
              </a:rPr>
              <a:t>Ε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.Σ.⇒↑µ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W0W1,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↓απασχόλησης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L1L’1⇒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↓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προϊόντος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L1ABL’1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Επιχείρηση2: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πιθανή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πρόσληψη</a:t>
            </a:r>
            <a:r>
              <a:rPr lang="en-US" altLang="zh-CN" sz="2000" dirty="0" smtClean="0">
                <a:cs typeface="Times New Roman" pitchFamily="18" charset="0"/>
              </a:rPr>
              <a:t>        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ανέργων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⇒↑απασχόλησης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L2L’2⇒↑προϊόντος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L2AΓL’2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Μεταβολή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προϊόντος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οικονοµία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L1ABL’1-L2AΓL’2⇒µη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άριστη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κατανοµή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139952" y="985292"/>
            <a:ext cx="5004048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tabLst>
                <a:tab pos="1384300" algn="l"/>
              </a:tabLst>
            </a:pPr>
            <a:r>
              <a:rPr lang="en-US" altLang="zh-CN" sz="2000" b="1" dirty="0" smtClean="0">
                <a:cs typeface="Segoe UI" pitchFamily="18" charset="0"/>
              </a:rPr>
              <a:t>Οι </a:t>
            </a:r>
            <a:r>
              <a:rPr lang="en-US" altLang="zh-CN" sz="2000" b="1" dirty="0" err="1" smtClean="0">
                <a:cs typeface="Segoe UI" pitchFamily="18" charset="0"/>
              </a:rPr>
              <a:t>επιδράσεις</a:t>
            </a:r>
            <a:r>
              <a:rPr lang="en-US" altLang="zh-CN" sz="2000" b="1" dirty="0" smtClean="0">
                <a:cs typeface="Segoe UI" pitchFamily="18" charset="0"/>
              </a:rPr>
              <a:t> των Ε.Σ. στην </a:t>
            </a:r>
            <a:r>
              <a:rPr lang="en-US" altLang="zh-CN" sz="2000" b="1" dirty="0" err="1" smtClean="0">
                <a:cs typeface="Segoe UI" pitchFamily="18" charset="0"/>
              </a:rPr>
              <a:t>αγορά</a:t>
            </a:r>
            <a:r>
              <a:rPr lang="el-GR" altLang="zh-CN" sz="2000" b="1" dirty="0" smtClean="0">
                <a:cs typeface="Segoe UI" pitchFamily="18" charset="0"/>
              </a:rPr>
              <a:t> </a:t>
            </a:r>
            <a:r>
              <a:rPr lang="en-US" altLang="zh-CN" sz="2000" b="1" dirty="0" err="1" smtClean="0">
                <a:cs typeface="Segoe UI" pitchFamily="18" charset="0"/>
              </a:rPr>
              <a:t>εργασίας</a:t>
            </a:r>
            <a:r>
              <a:rPr lang="en-US" altLang="zh-CN" sz="2000" b="1" dirty="0" smtClean="0">
                <a:cs typeface="Segoe UI" pitchFamily="18" charset="0"/>
              </a:rPr>
              <a:t>:</a:t>
            </a:r>
            <a:endParaRPr lang="el-GR" altLang="zh-CN" sz="2000" b="1" dirty="0" smtClean="0">
              <a:cs typeface="Segoe UI" pitchFamily="18" charset="0"/>
            </a:endParaRPr>
          </a:p>
          <a:p>
            <a:pPr>
              <a:lnSpc>
                <a:spcPts val="2900"/>
              </a:lnSpc>
              <a:tabLst>
                <a:tab pos="1384300" algn="l"/>
              </a:tabLst>
            </a:pPr>
            <a:r>
              <a:rPr lang="en-US" altLang="zh-CN" sz="2000" b="1" dirty="0" smtClean="0">
                <a:cs typeface="Segoe UI" pitchFamily="18" charset="0"/>
              </a:rPr>
              <a:t>3. </a:t>
            </a:r>
            <a:r>
              <a:rPr lang="el-GR" altLang="zh-CN" sz="2000" b="1" dirty="0" smtClean="0">
                <a:cs typeface="Segoe UI" pitchFamily="18" charset="0"/>
              </a:rPr>
              <a:t>Σ</a:t>
            </a:r>
            <a:r>
              <a:rPr lang="en-US" altLang="zh-CN" sz="2000" b="1" dirty="0" err="1" smtClean="0">
                <a:cs typeface="Segoe UI" pitchFamily="18" charset="0"/>
              </a:rPr>
              <a:t>την</a:t>
            </a:r>
            <a:r>
              <a:rPr lang="el-GR" altLang="zh-CN" sz="2000" b="1" dirty="0" smtClean="0">
                <a:cs typeface="Segoe UI" pitchFamily="18" charset="0"/>
              </a:rPr>
              <a:t> </a:t>
            </a:r>
            <a:r>
              <a:rPr lang="en-US" altLang="zh-CN" sz="2000" b="1" dirty="0" err="1" smtClean="0">
                <a:cs typeface="Segoe UI" pitchFamily="18" charset="0"/>
              </a:rPr>
              <a:t>κατανοµή</a:t>
            </a:r>
            <a:r>
              <a:rPr lang="en-US" altLang="zh-CN" sz="2000" b="1" dirty="0" smtClean="0">
                <a:cs typeface="Segoe UI" pitchFamily="18" charset="0"/>
              </a:rPr>
              <a:t> των </a:t>
            </a:r>
            <a:r>
              <a:rPr lang="en-US" altLang="zh-CN" sz="2000" b="1" dirty="0" err="1" smtClean="0">
                <a:cs typeface="Segoe UI" pitchFamily="18" charset="0"/>
              </a:rPr>
              <a:t>πόρων</a:t>
            </a:r>
            <a:endParaRPr lang="en-US" altLang="zh-CN" sz="2000" b="1" dirty="0" smtClean="0">
              <a:cs typeface="Segoe UI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2043</TotalTime>
  <Words>670</Words>
  <Application>Microsoft Office PowerPoint</Application>
  <PresentationFormat>Προβολή στην οθόνη (16:10)</PresentationFormat>
  <Paragraphs>108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Βιβλιογραφία</vt:lpstr>
      <vt:lpstr>Σημείωμα Αναφοράς</vt:lpstr>
      <vt:lpstr>Σημείωμα Αδειοδότησης</vt:lpstr>
      <vt:lpstr>Διαφάνεια 14</vt:lpstr>
      <vt:lpstr>Διαφάνεια 15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341</cp:revision>
  <dcterms:created xsi:type="dcterms:W3CDTF">2012-09-06T09:03:05Z</dcterms:created>
  <dcterms:modified xsi:type="dcterms:W3CDTF">2015-11-05T18:14:16Z</dcterms:modified>
</cp:coreProperties>
</file>