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289" r:id="rId3"/>
    <p:sldId id="257" r:id="rId4"/>
    <p:sldId id="259" r:id="rId5"/>
    <p:sldId id="261" r:id="rId6"/>
    <p:sldId id="306" r:id="rId7"/>
    <p:sldId id="305" r:id="rId8"/>
    <p:sldId id="304" r:id="rId9"/>
    <p:sldId id="308" r:id="rId10"/>
    <p:sldId id="322" r:id="rId11"/>
    <p:sldId id="290" r:id="rId12"/>
    <p:sldId id="291" r:id="rId13"/>
    <p:sldId id="292" r:id="rId14"/>
    <p:sldId id="293" r:id="rId15"/>
    <p:sldId id="294" r:id="rId16"/>
    <p:sldId id="295" r:id="rId17"/>
    <p:sldId id="280" r:id="rId18"/>
  </p:sldIdLst>
  <p:sldSz cx="9144000" cy="5715000" type="screen16x10"/>
  <p:notesSz cx="6858000" cy="9144000"/>
  <p:custDataLst>
    <p:tags r:id="rId21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02" autoAdjust="0"/>
    <p:restoredTop sz="99322" autoAdjust="0"/>
  </p:normalViewPr>
  <p:slideViewPr>
    <p:cSldViewPr>
      <p:cViewPr>
        <p:scale>
          <a:sx n="106" d="100"/>
          <a:sy n="106" d="100"/>
        </p:scale>
        <p:origin x="-228" y="42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pPr/>
              <a:t>05/11/2015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5/11/2015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16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17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12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13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14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oc-web.ioa.teiep.gr/OpenClass/courses/LOGO125/" TargetMode="External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altLang="zh-CN" sz="4000" dirty="0" smtClean="0">
                <a:cs typeface="Segoe UI" pitchFamily="18" charset="0"/>
              </a:rPr>
              <a:t>Οικονοµική</a:t>
            </a:r>
            <a:r>
              <a:rPr lang="en-US" altLang="zh-CN" sz="4000" dirty="0" smtClean="0"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cs typeface="Segoe UI" pitchFamily="18" charset="0"/>
              </a:rPr>
              <a:t>Εργασίας</a:t>
            </a:r>
            <a:r>
              <a:rPr lang="en-US" altLang="zh-CN" sz="4000" dirty="0" smtClean="0">
                <a:cs typeface="Times New Roman" pitchFamily="18" charset="0"/>
              </a:rPr>
              <a:t> </a:t>
            </a:r>
            <a:r>
              <a:rPr lang="en-US" altLang="zh-CN" sz="4000" dirty="0" smtClean="0">
                <a:cs typeface="Segoe UI" pitchFamily="18" charset="0"/>
              </a:rPr>
              <a:t>και</a:t>
            </a:r>
            <a:r>
              <a:rPr lang="en-US" altLang="zh-CN" sz="4000" dirty="0" smtClean="0"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cs typeface="Segoe UI" pitchFamily="18" charset="0"/>
              </a:rPr>
              <a:t>Εργασιακές</a:t>
            </a:r>
            <a:r>
              <a:rPr lang="en-US" altLang="zh-CN" sz="4000" dirty="0" smtClean="0"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cs typeface="Segoe UI" pitchFamily="18" charset="0"/>
              </a:rPr>
              <a:t>Σχέσεις</a:t>
            </a:r>
            <a:endParaRPr lang="el-GR" sz="40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11560" y="3145532"/>
            <a:ext cx="7776864" cy="1112461"/>
          </a:xfrm>
        </p:spPr>
        <p:txBody>
          <a:bodyPr>
            <a:noAutofit/>
          </a:bodyPr>
          <a:lstStyle/>
          <a:p>
            <a:r>
              <a:rPr lang="el-GR" altLang="zh-CN" sz="3400" b="1" dirty="0" smtClean="0">
                <a:cs typeface="Segoe UI" pitchFamily="18" charset="0"/>
              </a:rPr>
              <a:t>Εργατικά Σωματεία</a:t>
            </a:r>
            <a:endParaRPr lang="en-US" altLang="zh-CN" sz="3400" b="1" dirty="0" smtClean="0">
              <a:cs typeface="Segoe UI" pitchFamily="18" charset="0"/>
            </a:endParaRPr>
          </a:p>
          <a:p>
            <a:r>
              <a:rPr lang="en-US" altLang="zh-CN" sz="2800" dirty="0" err="1" smtClean="0">
                <a:cs typeface="Segoe UI" pitchFamily="18" charset="0"/>
              </a:rPr>
              <a:t>Καραµάνης</a:t>
            </a:r>
            <a:r>
              <a:rPr lang="en-US" altLang="zh-CN" sz="2800" dirty="0" smtClean="0"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cs typeface="Segoe UI" pitchFamily="18" charset="0"/>
              </a:rPr>
              <a:t>Κώστας</a:t>
            </a:r>
            <a:endParaRPr lang="en-US" altLang="zh-CN" sz="2800" dirty="0" smtClean="0">
              <a:cs typeface="Segoe UI" pitchFamily="18" charset="0"/>
            </a:endParaRP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=""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zh-CN" dirty="0" smtClean="0">
                <a:cs typeface="Segoe UI" pitchFamily="18" charset="0"/>
              </a:rPr>
              <a:t>Εργατικά Σωματεία</a:t>
            </a: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10</a:t>
            </a:fld>
            <a:endParaRPr lang="el-GR" dirty="0"/>
          </a:p>
        </p:txBody>
      </p:sp>
      <p:pic>
        <p:nvPicPr>
          <p:cNvPr id="5" name="4 - Εικόνα" descr="σελ 19 εν 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2425452"/>
            <a:ext cx="4032447" cy="2996865"/>
          </a:xfrm>
          <a:prstGeom prst="rect">
            <a:avLst/>
          </a:prstGeom>
        </p:spPr>
      </p:pic>
      <p:sp>
        <p:nvSpPr>
          <p:cNvPr id="6" name="TextBox 1"/>
          <p:cNvSpPr txBox="1"/>
          <p:nvPr/>
        </p:nvSpPr>
        <p:spPr>
          <a:xfrm>
            <a:off x="4283968" y="2713484"/>
            <a:ext cx="4716016" cy="2015936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>
              <a:lnSpc>
                <a:spcPct val="80000"/>
              </a:lnSpc>
              <a:tabLst>
                <a:tab pos="38100" algn="l"/>
                <a:tab pos="1879600" algn="l"/>
              </a:tabLst>
            </a:pPr>
            <a:r>
              <a:rPr lang="en-US" altLang="zh-CN" sz="2000" dirty="0" smtClean="0"/>
              <a:t>	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Κατανοµή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x: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συχνότητα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για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κάθε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ύψος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W</a:t>
            </a:r>
            <a:r>
              <a:rPr lang="en-US" altLang="zh-CN" sz="2000" dirty="0" smtClean="0">
                <a:cs typeface="Times New Roman" pitchFamily="18" charset="0"/>
              </a:rPr>
              <a:t>   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των</a:t>
            </a:r>
            <a:r>
              <a:rPr lang="el-GR" altLang="zh-CN" sz="20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εργαζοµένων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που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δεν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ανήκουν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σε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Ε.Σ.</a:t>
            </a:r>
          </a:p>
          <a:p>
            <a:pPr>
              <a:lnSpc>
                <a:spcPct val="80000"/>
              </a:lnSpc>
              <a:tabLst>
                <a:tab pos="38100" algn="l"/>
                <a:tab pos="1879600" algn="l"/>
              </a:tabLst>
            </a:pP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Κατανοµή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y: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συχνότητα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για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κάθε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ύψος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W</a:t>
            </a:r>
            <a:r>
              <a:rPr lang="en-US" altLang="zh-CN" sz="2000" dirty="0" smtClean="0">
                <a:cs typeface="Times New Roman" pitchFamily="18" charset="0"/>
              </a:rPr>
              <a:t>   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των</a:t>
            </a:r>
            <a:r>
              <a:rPr lang="el-GR" altLang="zh-CN" sz="20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εργαζοµένων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που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ανήκουν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σε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Ε.Σ.</a:t>
            </a:r>
          </a:p>
          <a:p>
            <a:pPr>
              <a:lnSpc>
                <a:spcPct val="80000"/>
              </a:lnSpc>
              <a:tabLst>
                <a:tab pos="38100" algn="l"/>
                <a:tab pos="1879600" algn="l"/>
              </a:tabLst>
            </a:pP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Εµπειρικό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Συµπέρασµα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: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οι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W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των</a:t>
            </a:r>
            <a:r>
              <a:rPr lang="en-US" altLang="zh-CN" sz="2000" dirty="0" smtClean="0">
                <a:cs typeface="Times New Roman" pitchFamily="18" charset="0"/>
              </a:rPr>
              <a:t>  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συνδικαλισµένων</a:t>
            </a:r>
            <a:r>
              <a:rPr lang="el-GR" altLang="zh-CN" sz="20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είναι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υψηλότεροι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παρουσιάζουν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µικρότερη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διασπορά.</a:t>
            </a:r>
          </a:p>
          <a:p>
            <a:pPr>
              <a:lnSpc>
                <a:spcPct val="80000"/>
              </a:lnSpc>
              <a:tabLst>
                <a:tab pos="38100" algn="l"/>
                <a:tab pos="1879600" algn="l"/>
              </a:tabLst>
            </a:pPr>
            <a:r>
              <a:rPr lang="en-US" altLang="zh-CN" sz="2000" dirty="0" smtClean="0"/>
              <a:t>		</a:t>
            </a:r>
            <a:endParaRPr lang="en-US" altLang="zh-CN" sz="2000" dirty="0" smtClean="0">
              <a:solidFill>
                <a:srgbClr val="000000"/>
              </a:solidFill>
              <a:cs typeface="Segoe UI" pitchFamily="18" charset="0"/>
            </a:endParaRPr>
          </a:p>
        </p:txBody>
      </p:sp>
      <p:sp>
        <p:nvSpPr>
          <p:cNvPr id="8" name="TextBox 1"/>
          <p:cNvSpPr txBox="1"/>
          <p:nvPr/>
        </p:nvSpPr>
        <p:spPr>
          <a:xfrm>
            <a:off x="2195736" y="1057300"/>
            <a:ext cx="4833374" cy="694164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500"/>
              </a:lnSpc>
              <a:tabLst>
                <a:tab pos="609600" algn="l"/>
              </a:tabLst>
            </a:pPr>
            <a:r>
              <a:rPr lang="en-US" altLang="zh-CN" sz="2000" b="1" dirty="0" smtClean="0">
                <a:cs typeface="Segoe UI" pitchFamily="18" charset="0"/>
              </a:rPr>
              <a:t>Οι επιδράσεις των Ε.Σ. στην αγορά εργασίας:</a:t>
            </a:r>
          </a:p>
          <a:p>
            <a:pPr>
              <a:lnSpc>
                <a:spcPts val="2700"/>
              </a:lnSpc>
              <a:tabLst>
                <a:tab pos="609600" algn="l"/>
              </a:tabLst>
            </a:pPr>
            <a:r>
              <a:rPr lang="en-US" altLang="zh-CN" sz="2000" b="1" dirty="0" smtClean="0"/>
              <a:t>	</a:t>
            </a:r>
            <a:r>
              <a:rPr lang="en-US" altLang="zh-CN" sz="2000" b="1" dirty="0" smtClean="0">
                <a:cs typeface="Segoe UI" pitchFamily="18" charset="0"/>
              </a:rPr>
              <a:t>4. επί της διανοµής των εισοδηµάτων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448056" indent="-448056">
              <a:lnSpc>
                <a:spcPts val="2000"/>
              </a:lnSpc>
              <a:buNone/>
              <a:tabLst>
                <a:tab pos="165100" algn="l"/>
                <a:tab pos="266700" algn="l"/>
                <a:tab pos="495300" algn="l"/>
                <a:tab pos="622300" algn="l"/>
                <a:tab pos="977900" algn="l"/>
                <a:tab pos="1092200" algn="l"/>
                <a:tab pos="1473200" algn="l"/>
                <a:tab pos="2374900" algn="l"/>
                <a:tab pos="2425700" algn="l"/>
                <a:tab pos="3136900" algn="l"/>
                <a:tab pos="4064000" algn="l"/>
              </a:tabLst>
            </a:pPr>
            <a:r>
              <a:rPr lang="en-US" altLang="zh-CN" sz="1400" dirty="0" err="1" smtClean="0">
                <a:latin typeface="Segoe UI" pitchFamily="18" charset="0"/>
                <a:cs typeface="Segoe UI" pitchFamily="18" charset="0"/>
              </a:rPr>
              <a:t>Οικονοµική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της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 smtClean="0">
                <a:latin typeface="Segoe UI" pitchFamily="18" charset="0"/>
                <a:cs typeface="Segoe UI" pitchFamily="18" charset="0"/>
              </a:rPr>
              <a:t>Εργασίας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(1998),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 smtClean="0">
                <a:latin typeface="Segoe UI" pitchFamily="18" charset="0"/>
                <a:cs typeface="Segoe UI" pitchFamily="18" charset="0"/>
              </a:rPr>
              <a:t>Λιανός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Θ.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και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 smtClean="0">
                <a:latin typeface="Segoe UI" pitchFamily="18" charset="0"/>
                <a:cs typeface="Segoe UI" pitchFamily="18" charset="0"/>
              </a:rPr>
              <a:t>Νταούλη-Ντεµούση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Α.</a:t>
            </a:r>
          </a:p>
          <a:p>
            <a:pPr marL="448056" indent="-448056">
              <a:lnSpc>
                <a:spcPts val="2000"/>
              </a:lnSpc>
              <a:buNone/>
              <a:tabLst>
                <a:tab pos="165100" algn="l"/>
                <a:tab pos="266700" algn="l"/>
                <a:tab pos="495300" algn="l"/>
                <a:tab pos="622300" algn="l"/>
                <a:tab pos="977900" algn="l"/>
                <a:tab pos="1092200" algn="l"/>
                <a:tab pos="1473200" algn="l"/>
                <a:tab pos="2374900" algn="l"/>
                <a:tab pos="2425700" algn="l"/>
                <a:tab pos="3136900" algn="l"/>
                <a:tab pos="4064000" algn="l"/>
              </a:tabLst>
            </a:pPr>
            <a:r>
              <a:rPr lang="en-US" altLang="zh-CN" sz="1400" dirty="0" err="1" smtClean="0">
                <a:latin typeface="Segoe UI" pitchFamily="18" charset="0"/>
                <a:cs typeface="Segoe UI" pitchFamily="18" charset="0"/>
              </a:rPr>
              <a:t>Οικονοµικής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της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 smtClean="0">
                <a:latin typeface="Segoe UI" pitchFamily="18" charset="0"/>
                <a:cs typeface="Segoe UI" pitchFamily="18" charset="0"/>
              </a:rPr>
              <a:t>Εργασίας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και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 smtClean="0">
                <a:latin typeface="Segoe UI" pitchFamily="18" charset="0"/>
                <a:cs typeface="Segoe UI" pitchFamily="18" charset="0"/>
              </a:rPr>
              <a:t>Εργασιακές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 smtClean="0">
                <a:latin typeface="Segoe UI" pitchFamily="18" charset="0"/>
                <a:cs typeface="Segoe UI" pitchFamily="18" charset="0"/>
              </a:rPr>
              <a:t>Σχέσεις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(2001),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 smtClean="0">
                <a:latin typeface="Segoe UI" pitchFamily="18" charset="0"/>
                <a:cs typeface="Segoe UI" pitchFamily="18" charset="0"/>
              </a:rPr>
              <a:t>Κατσανέβας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Θ.</a:t>
            </a:r>
          </a:p>
          <a:p>
            <a:pPr marL="448056" indent="-448056">
              <a:lnSpc>
                <a:spcPts val="2000"/>
              </a:lnSpc>
              <a:buNone/>
              <a:tabLst>
                <a:tab pos="165100" algn="l"/>
                <a:tab pos="266700" algn="l"/>
                <a:tab pos="495300" algn="l"/>
                <a:tab pos="622300" algn="l"/>
                <a:tab pos="977900" algn="l"/>
                <a:tab pos="1092200" algn="l"/>
                <a:tab pos="1473200" algn="l"/>
                <a:tab pos="2374900" algn="l"/>
                <a:tab pos="2425700" algn="l"/>
                <a:tab pos="3136900" algn="l"/>
                <a:tab pos="4064000" algn="l"/>
              </a:tabLst>
            </a:pP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Οικονοµικά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της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 smtClean="0">
                <a:latin typeface="Segoe UI" pitchFamily="18" charset="0"/>
                <a:cs typeface="Segoe UI" pitchFamily="18" charset="0"/>
              </a:rPr>
              <a:t>Εργασίας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(2013),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 smtClean="0">
                <a:latin typeface="Segoe UI" pitchFamily="18" charset="0"/>
                <a:cs typeface="Segoe UI" pitchFamily="18" charset="0"/>
              </a:rPr>
              <a:t>Boeri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T.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and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van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Ours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J.</a:t>
            </a:r>
          </a:p>
        </p:txBody>
      </p:sp>
    </p:spTree>
    <p:extLst>
      <p:ext uri="{BB962C8B-B14F-4D97-AF65-F5344CB8AC3E}">
        <p14:creationId xmlns="" xmlns:p14="http://schemas.microsoft.com/office/powerpoint/2010/main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12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err="1" smtClean="0">
                <a:solidFill>
                  <a:schemeClr val="bg1">
                    <a:lumMod val="50000"/>
                  </a:schemeClr>
                </a:solidFill>
              </a:rPr>
              <a:t>Καραμάνης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Κ. (2015)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cs typeface="Segoe UI" pitchFamily="18" charset="0"/>
              </a:rPr>
              <a:t>Οικονοµική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cs typeface="Segoe UI" pitchFamily="18" charset="0"/>
              </a:rPr>
              <a:t>Εργασίας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cs typeface="Segoe UI" pitchFamily="18" charset="0"/>
              </a:rPr>
              <a:t>και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cs typeface="Segoe UI" pitchFamily="18" charset="0"/>
              </a:rPr>
              <a:t>Εργασιακές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cs typeface="Segoe UI" pitchFamily="18" charset="0"/>
              </a:rPr>
              <a:t>Σχέσεις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. ΤΕΙ Ηπείρου. Διαθέσιμο από: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http://oc-web.ioa.teiep.gr/OpenClass/courses/LOGO125/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παρέχει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 smtClean="0"/>
              <a:t>Επεξεργασία: Βαφειάδης Νικόλαος</a:t>
            </a:r>
          </a:p>
          <a:p>
            <a:pPr algn="r"/>
            <a:r>
              <a:rPr lang="el-GR" sz="2900" smtClean="0"/>
              <a:t>Πρέβεζα, 2015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15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16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Λογιστικής και Χρηματοοικονομικής</a:t>
            </a:r>
          </a:p>
          <a:p>
            <a:pPr algn="l"/>
            <a:r>
              <a:rPr lang="en-US" altLang="zh-CN" sz="2800" dirty="0" smtClean="0">
                <a:cs typeface="Segoe UI" pitchFamily="18" charset="0"/>
              </a:rPr>
              <a:t>Οικονοµική</a:t>
            </a:r>
            <a:r>
              <a:rPr lang="en-US" altLang="zh-CN" sz="2800" dirty="0" smtClean="0"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cs typeface="Segoe UI" pitchFamily="18" charset="0"/>
              </a:rPr>
              <a:t>Εργασίας</a:t>
            </a:r>
            <a:r>
              <a:rPr lang="en-US" altLang="zh-CN" sz="2800" dirty="0" smtClean="0">
                <a:cs typeface="Times New Roman" pitchFamily="18" charset="0"/>
              </a:rPr>
              <a:t> </a:t>
            </a:r>
            <a:r>
              <a:rPr lang="en-US" altLang="zh-CN" sz="2800" dirty="0" smtClean="0">
                <a:cs typeface="Segoe UI" pitchFamily="18" charset="0"/>
              </a:rPr>
              <a:t>και</a:t>
            </a:r>
            <a:r>
              <a:rPr lang="en-US" altLang="zh-CN" sz="2800" dirty="0" smtClean="0"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cs typeface="Segoe UI" pitchFamily="18" charset="0"/>
              </a:rPr>
              <a:t>Εργασιακές</a:t>
            </a:r>
            <a:r>
              <a:rPr lang="en-US" altLang="zh-CN" sz="2800" dirty="0" smtClean="0"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cs typeface="Segoe UI" pitchFamily="18" charset="0"/>
              </a:rPr>
              <a:t>Σχέσεις</a:t>
            </a:r>
            <a:endParaRPr lang="el-GR" sz="3000" b="1" dirty="0" smtClean="0"/>
          </a:p>
          <a:p>
            <a:pPr algn="l"/>
            <a:r>
              <a:rPr lang="el-GR" sz="2800" b="1" dirty="0" smtClean="0"/>
              <a:t>Ενότητα 12: </a:t>
            </a:r>
            <a:r>
              <a:rPr lang="el-GR" altLang="zh-CN" sz="2800" dirty="0" smtClean="0">
                <a:latin typeface="Segoe UI" pitchFamily="18" charset="0"/>
                <a:cs typeface="Segoe UI" pitchFamily="18" charset="0"/>
              </a:rPr>
              <a:t>Εργατικά Σωματεία</a:t>
            </a:r>
            <a:endParaRPr lang="en-US" altLang="zh-CN" sz="2800" dirty="0" smtClean="0"/>
          </a:p>
          <a:p>
            <a:pPr algn="l">
              <a:lnSpc>
                <a:spcPts val="2400"/>
              </a:lnSpc>
              <a:tabLst/>
            </a:pPr>
            <a:r>
              <a:rPr lang="en-US" altLang="zh-CN" sz="2800" dirty="0" err="1" smtClean="0">
                <a:cs typeface="Segoe UI" pitchFamily="18" charset="0"/>
              </a:rPr>
              <a:t>Καραµάνης</a:t>
            </a:r>
            <a:r>
              <a:rPr lang="en-US" altLang="zh-CN" sz="2800" dirty="0" smtClean="0"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cs typeface="Segoe UI" pitchFamily="18" charset="0"/>
              </a:rPr>
              <a:t>Κώστας</a:t>
            </a:r>
            <a:endParaRPr lang="en-US" altLang="zh-CN" sz="2800" dirty="0" smtClean="0">
              <a:cs typeface="Segoe UI" pitchFamily="18" charset="0"/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/>
              <a:t>Επίκουρος 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/>
              <a:t>Πρέβεζα,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>
              <a:buNone/>
            </a:pPr>
            <a:r>
              <a:rPr lang="el-GR" sz="2800" dirty="0" smtClean="0"/>
              <a:t>(Συνέχεια από υποενότητα Β’ )</a:t>
            </a:r>
          </a:p>
          <a:p>
            <a:pPr marL="0" algn="just">
              <a:buNone/>
            </a:pPr>
            <a:r>
              <a:rPr lang="el-GR" sz="2800" dirty="0" smtClean="0"/>
              <a:t>Σκοπός της ενότητας είναι να μάθουμε τι είναι τα εργατικά σωματεία, πως ξεκίνησαν, ποια η δομή τους και φυσικά ποιος ο τρόπος με τον οποίο επιδρούν στην αγορά εργασίας.</a:t>
            </a:r>
            <a:endParaRPr lang="el-GR" sz="2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95536" y="193204"/>
            <a:ext cx="8229600" cy="952500"/>
          </a:xfrm>
        </p:spPr>
        <p:txBody>
          <a:bodyPr>
            <a:normAutofit/>
          </a:bodyPr>
          <a:lstStyle/>
          <a:p>
            <a:r>
              <a:rPr lang="el-GR" altLang="zh-CN" sz="4000" dirty="0" smtClean="0">
                <a:cs typeface="Segoe UI" pitchFamily="18" charset="0"/>
              </a:rPr>
              <a:t>Εργατικά Σωματεία</a:t>
            </a:r>
            <a:endParaRPr lang="el-GR" sz="4000" dirty="0" smtClean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6</a:t>
            </a:fld>
            <a:endParaRPr lang="el-GR" dirty="0"/>
          </a:p>
        </p:txBody>
      </p:sp>
      <p:sp>
        <p:nvSpPr>
          <p:cNvPr id="5" name="TextBox 1"/>
          <p:cNvSpPr txBox="1"/>
          <p:nvPr/>
        </p:nvSpPr>
        <p:spPr>
          <a:xfrm>
            <a:off x="827584" y="985292"/>
            <a:ext cx="5789470" cy="367858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500"/>
              </a:lnSpc>
              <a:tabLst/>
            </a:pPr>
            <a:r>
              <a:rPr lang="en-US" altLang="zh-CN" sz="2400" b="1" dirty="0" smtClean="0">
                <a:latin typeface="+mj-lt"/>
                <a:cs typeface="Segoe UI" pitchFamily="18" charset="0"/>
              </a:rPr>
              <a:t>Οι επιδράσεις των Ε.Σ. στην αγορά εργασίας:</a:t>
            </a:r>
          </a:p>
        </p:txBody>
      </p:sp>
      <p:sp>
        <p:nvSpPr>
          <p:cNvPr id="8" name="TextBox 1"/>
          <p:cNvSpPr txBox="1"/>
          <p:nvPr/>
        </p:nvSpPr>
        <p:spPr>
          <a:xfrm>
            <a:off x="2987824" y="1345332"/>
            <a:ext cx="2527300" cy="366767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>
              <a:lnSpc>
                <a:spcPts val="2500"/>
              </a:lnSpc>
              <a:tabLst/>
            </a:pPr>
            <a:r>
              <a:rPr lang="en-US" altLang="zh-CN" sz="2400" b="1" dirty="0" smtClean="0">
                <a:latin typeface="+mj-lt"/>
                <a:cs typeface="Segoe UI" pitchFamily="18" charset="0"/>
              </a:rPr>
              <a:t>1. επί των µισθών</a:t>
            </a:r>
          </a:p>
        </p:txBody>
      </p:sp>
      <p:pic>
        <p:nvPicPr>
          <p:cNvPr id="9" name="8 - Εικόνα" descr="σελ 15 εν 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1993404"/>
            <a:ext cx="4493121" cy="1872209"/>
          </a:xfrm>
          <a:prstGeom prst="rect">
            <a:avLst/>
          </a:prstGeom>
        </p:spPr>
      </p:pic>
      <p:sp>
        <p:nvSpPr>
          <p:cNvPr id="10" name="TextBox 1"/>
          <p:cNvSpPr txBox="1"/>
          <p:nvPr/>
        </p:nvSpPr>
        <p:spPr>
          <a:xfrm>
            <a:off x="5004048" y="1633364"/>
            <a:ext cx="3456384" cy="2022092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>
              <a:lnSpc>
                <a:spcPct val="80000"/>
              </a:lnSpc>
              <a:tabLst>
                <a:tab pos="38100" algn="l"/>
              </a:tabLst>
            </a:pPr>
            <a:r>
              <a:rPr lang="en-US" altLang="zh-CN" dirty="0" smtClean="0"/>
              <a:t>	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Επιχείρηση1: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δηµιουργία</a:t>
            </a:r>
            <a:r>
              <a:rPr lang="en-US" altLang="zh-CN" sz="2000" dirty="0" smtClean="0">
                <a:cs typeface="Times New Roman" pitchFamily="18" charset="0"/>
              </a:rPr>
              <a:t>    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Ε.Σ.⇒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↑µ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ισθού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W0W1,</a:t>
            </a:r>
          </a:p>
          <a:p>
            <a:pPr>
              <a:lnSpc>
                <a:spcPct val="80000"/>
              </a:lnSpc>
              <a:tabLst>
                <a:tab pos="38100" algn="l"/>
              </a:tabLst>
            </a:pP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↓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απασχόλησης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L1L’1⇒πιθανή</a:t>
            </a:r>
            <a:r>
              <a:rPr lang="en-US" altLang="zh-CN" sz="2000" dirty="0" smtClean="0">
                <a:cs typeface="Times New Roman" pitchFamily="18" charset="0"/>
              </a:rPr>
              <a:t>  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πρόσληψη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ανέργων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από</a:t>
            </a:r>
          </a:p>
          <a:p>
            <a:pPr>
              <a:lnSpc>
                <a:spcPct val="80000"/>
              </a:lnSpc>
              <a:tabLst>
                <a:tab pos="38100" algn="l"/>
              </a:tabLst>
            </a:pP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Επιχείρηση2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(µη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ύπαρξη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Ε.Σ)⇒</a:t>
            </a:r>
            <a:r>
              <a:rPr lang="en-US" altLang="zh-CN" sz="2000" dirty="0" smtClean="0">
                <a:cs typeface="Times New Roman" pitchFamily="18" charset="0"/>
              </a:rPr>
              <a:t> 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↑απασχόλησης</a:t>
            </a:r>
            <a:r>
              <a:rPr lang="en-US" altLang="zh-CN" sz="2000" dirty="0" smtClean="0">
                <a:cs typeface="Times New Roman" pitchFamily="18" charset="0"/>
              </a:rPr>
              <a:t> 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L2L’2⇒</a:t>
            </a:r>
          </a:p>
          <a:p>
            <a:pPr>
              <a:lnSpc>
                <a:spcPct val="80000"/>
              </a:lnSpc>
              <a:tabLst>
                <a:tab pos="38100" algn="l"/>
              </a:tabLst>
            </a:pP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↓µισθού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W0W2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(αποτέλεσµα</a:t>
            </a:r>
            <a:r>
              <a:rPr lang="en-US" altLang="zh-CN" sz="2000" dirty="0" smtClean="0">
                <a:cs typeface="Times New Roman" pitchFamily="18" charset="0"/>
              </a:rPr>
              <a:t> 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διάχυσης)</a:t>
            </a:r>
          </a:p>
        </p:txBody>
      </p:sp>
      <p:sp>
        <p:nvSpPr>
          <p:cNvPr id="11" name="TextBox 1"/>
          <p:cNvSpPr txBox="1"/>
          <p:nvPr/>
        </p:nvSpPr>
        <p:spPr>
          <a:xfrm>
            <a:off x="611560" y="4297660"/>
            <a:ext cx="8064895" cy="54476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>
              <a:lnSpc>
                <a:spcPct val="80000"/>
              </a:lnSpc>
              <a:tabLst>
                <a:tab pos="38100" algn="l"/>
              </a:tabLst>
            </a:pPr>
            <a:r>
              <a:rPr lang="en-US" altLang="zh-CN" sz="2000" dirty="0" smtClean="0"/>
              <a:t>	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↓µ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ισθού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στην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επιχείρηση2⇒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απειλή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για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δηµιουργία</a:t>
            </a:r>
            <a:r>
              <a:rPr lang="el-GR" altLang="zh-CN" sz="20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Ε.Σ.⇒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πιθανή↑W3</a:t>
            </a:r>
            <a:r>
              <a:rPr lang="en-US" altLang="zh-CN" sz="2000" dirty="0" smtClean="0">
                <a:cs typeface="Times New Roman" pitchFamily="18" charset="0"/>
              </a:rPr>
              <a:t>  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για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την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αποφυγή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σύστασης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Ε.Σ.</a:t>
            </a:r>
            <a:r>
              <a:rPr lang="el-GR" altLang="zh-CN" sz="20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(αποτέλεσµα</a:t>
            </a:r>
            <a:r>
              <a:rPr lang="en-US" altLang="zh-CN" sz="2000" dirty="0" smtClean="0">
                <a:cs typeface="Times New Roman" pitchFamily="18" charset="0"/>
              </a:rPr>
              <a:t> 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απειλής)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zh-CN" sz="3600" dirty="0" smtClean="0">
                <a:cs typeface="Segoe UI" pitchFamily="18" charset="0"/>
              </a:rPr>
              <a:t>Εργατικά Σωματεία</a:t>
            </a:r>
            <a:endParaRPr lang="el-GR" sz="3600" dirty="0" smtClean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67544" y="1273324"/>
            <a:ext cx="8229600" cy="4320480"/>
          </a:xfrm>
        </p:spPr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en-US" altLang="zh-CN" sz="2800" b="1" dirty="0" smtClean="0">
                <a:cs typeface="Segoe UI" pitchFamily="18" charset="0"/>
              </a:rPr>
              <a:t>Οι </a:t>
            </a:r>
            <a:r>
              <a:rPr lang="en-US" altLang="zh-CN" sz="2800" b="1" dirty="0" err="1" smtClean="0">
                <a:cs typeface="Segoe UI" pitchFamily="18" charset="0"/>
              </a:rPr>
              <a:t>επιδράσεις</a:t>
            </a:r>
            <a:r>
              <a:rPr lang="en-US" altLang="zh-CN" sz="2800" b="1" dirty="0" smtClean="0">
                <a:cs typeface="Segoe UI" pitchFamily="18" charset="0"/>
              </a:rPr>
              <a:t> των Ε.Σ. στην </a:t>
            </a:r>
            <a:r>
              <a:rPr lang="en-US" altLang="zh-CN" sz="2800" b="1" dirty="0" err="1" smtClean="0">
                <a:cs typeface="Segoe UI" pitchFamily="18" charset="0"/>
              </a:rPr>
              <a:t>αγορά</a:t>
            </a:r>
            <a:r>
              <a:rPr lang="en-US" altLang="zh-CN" sz="2800" b="1" dirty="0" smtClean="0">
                <a:cs typeface="Segoe UI" pitchFamily="18" charset="0"/>
              </a:rPr>
              <a:t> </a:t>
            </a:r>
            <a:r>
              <a:rPr lang="en-US" altLang="zh-CN" sz="2800" b="1" dirty="0" err="1" smtClean="0">
                <a:cs typeface="Segoe UI" pitchFamily="18" charset="0"/>
              </a:rPr>
              <a:t>εργασίας</a:t>
            </a:r>
            <a:r>
              <a:rPr lang="en-US" altLang="zh-CN" sz="2800" b="1" dirty="0" smtClean="0">
                <a:cs typeface="Segoe UI" pitchFamily="18" charset="0"/>
              </a:rPr>
              <a:t>:</a:t>
            </a:r>
          </a:p>
          <a:p>
            <a:pPr algn="just">
              <a:buNone/>
            </a:pPr>
            <a:r>
              <a:rPr lang="en-US" altLang="zh-CN" sz="2800" b="1" dirty="0" smtClean="0">
                <a:cs typeface="Segoe UI" pitchFamily="18" charset="0"/>
              </a:rPr>
              <a:t>2. </a:t>
            </a:r>
            <a:r>
              <a:rPr lang="en-US" altLang="zh-CN" sz="2800" b="1" dirty="0" err="1" smtClean="0">
                <a:cs typeface="Segoe UI" pitchFamily="18" charset="0"/>
              </a:rPr>
              <a:t>επί</a:t>
            </a:r>
            <a:r>
              <a:rPr lang="en-US" altLang="zh-CN" sz="2800" b="1" dirty="0" smtClean="0">
                <a:cs typeface="Segoe UI" pitchFamily="18" charset="0"/>
              </a:rPr>
              <a:t> της </a:t>
            </a:r>
            <a:r>
              <a:rPr lang="en-US" altLang="zh-CN" sz="2800" b="1" dirty="0" err="1" smtClean="0">
                <a:cs typeface="Segoe UI" pitchFamily="18" charset="0"/>
              </a:rPr>
              <a:t>παραγωγικότητας</a:t>
            </a:r>
            <a:r>
              <a:rPr lang="en-US" altLang="zh-CN" sz="2800" b="1" dirty="0" smtClean="0">
                <a:cs typeface="Segoe UI" pitchFamily="18" charset="0"/>
              </a:rPr>
              <a:t> </a:t>
            </a:r>
            <a:r>
              <a:rPr lang="en-US" altLang="zh-CN" sz="2800" b="1" dirty="0" err="1" smtClean="0">
                <a:cs typeface="Segoe UI" pitchFamily="18" charset="0"/>
              </a:rPr>
              <a:t>εργασίας</a:t>
            </a:r>
            <a:endParaRPr lang="el-GR" sz="2800" b="1" dirty="0" smtClean="0"/>
          </a:p>
          <a:p>
            <a:pPr algn="just">
              <a:buNone/>
            </a:pPr>
            <a:r>
              <a:rPr lang="el-GR" sz="2400" b="1" u="sng" dirty="0" smtClean="0"/>
              <a:t>Αρνητικές Επιδράσεις:</a:t>
            </a:r>
          </a:p>
          <a:p>
            <a:pPr>
              <a:lnSpc>
                <a:spcPts val="3000"/>
              </a:lnSpc>
              <a:tabLst/>
            </a:pP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Μείωσ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η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παραγωγικότητας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κα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ι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αύξηση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κόστους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παραγωγής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π.χ.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έσω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της</a:t>
            </a:r>
            <a:r>
              <a:rPr lang="en-US" altLang="zh-CN" sz="2400" dirty="0" smtClean="0">
                <a:cs typeface="Times New Roman" pitchFamily="18" charset="0"/>
              </a:rPr>
              <a:t> 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επιβολής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του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όρου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ελάχιστου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υποχρεωτικού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αριθµού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εργαζοµένων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για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ια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συγκεκριµένη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εργασία</a:t>
            </a:r>
            <a:endParaRPr lang="en-US" altLang="zh-CN" sz="2400" dirty="0" smtClean="0"/>
          </a:p>
          <a:p>
            <a:pPr>
              <a:lnSpc>
                <a:spcPts val="3100"/>
              </a:lnSpc>
              <a:tabLst/>
            </a:pP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Μείωση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ακροχρόνια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του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συνολικού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κεφαλαίου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της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επιχείρησης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του</a:t>
            </a:r>
            <a:r>
              <a:rPr lang="en-US" altLang="zh-CN" sz="2400" dirty="0" smtClean="0">
                <a:cs typeface="Times New Roman" pitchFamily="18" charset="0"/>
              </a:rPr>
              <a:t>  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ύψους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των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επενδύσεων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ως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αποτέλεσµα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της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είωσης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των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κερδών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της,</a:t>
            </a:r>
            <a:r>
              <a:rPr lang="en-US" altLang="zh-CN" sz="2400" dirty="0" smtClean="0">
                <a:cs typeface="Times New Roman" pitchFamily="18" charset="0"/>
              </a:rPr>
              <a:t>  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λόγω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των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υπερβολικών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διεκδικήσεων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,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του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κόστος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των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απεργιών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κ.λπ.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του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Ε.Σ.</a:t>
            </a:r>
          </a:p>
          <a:p>
            <a:pPr algn="just">
              <a:buNone/>
            </a:pPr>
            <a:endParaRPr lang="el-GR" sz="2400" b="1" u="sng" dirty="0" smtClean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7</a:t>
            </a:fld>
            <a:endParaRPr lang="el-G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zh-CN" sz="4000" dirty="0" smtClean="0">
                <a:cs typeface="Segoe UI" pitchFamily="18" charset="0"/>
              </a:rPr>
              <a:t>Εργατικά Σωματεία</a:t>
            </a:r>
            <a:endParaRPr lang="en-US" sz="4000" dirty="0"/>
          </a:p>
        </p:txBody>
      </p:sp>
      <p:sp>
        <p:nvSpPr>
          <p:cNvPr id="9" name="8 - Θέση περιεχομένου"/>
          <p:cNvSpPr>
            <a:spLocks noGrp="1"/>
          </p:cNvSpPr>
          <p:nvPr>
            <p:ph idx="1"/>
          </p:nvPr>
        </p:nvSpPr>
        <p:spPr>
          <a:xfrm>
            <a:off x="539552" y="1273324"/>
            <a:ext cx="8229600" cy="3771636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en-US" altLang="zh-CN" sz="2000" b="1" dirty="0" smtClean="0">
                <a:cs typeface="Segoe UI" pitchFamily="18" charset="0"/>
              </a:rPr>
              <a:t>Οι </a:t>
            </a:r>
            <a:r>
              <a:rPr lang="en-US" altLang="zh-CN" sz="2000" b="1" dirty="0" err="1" smtClean="0">
                <a:cs typeface="Segoe UI" pitchFamily="18" charset="0"/>
              </a:rPr>
              <a:t>επιδράσεις</a:t>
            </a:r>
            <a:r>
              <a:rPr lang="en-US" altLang="zh-CN" sz="2000" b="1" dirty="0" smtClean="0">
                <a:cs typeface="Segoe UI" pitchFamily="18" charset="0"/>
              </a:rPr>
              <a:t> των Ε.Σ. στην </a:t>
            </a:r>
            <a:r>
              <a:rPr lang="en-US" altLang="zh-CN" sz="2000" b="1" dirty="0" err="1" smtClean="0">
                <a:cs typeface="Segoe UI" pitchFamily="18" charset="0"/>
              </a:rPr>
              <a:t>αγορά</a:t>
            </a:r>
            <a:r>
              <a:rPr lang="en-US" altLang="zh-CN" sz="2000" b="1" dirty="0" smtClean="0">
                <a:cs typeface="Segoe UI" pitchFamily="18" charset="0"/>
              </a:rPr>
              <a:t> </a:t>
            </a:r>
            <a:r>
              <a:rPr lang="en-US" altLang="zh-CN" sz="2000" b="1" dirty="0" err="1" smtClean="0">
                <a:cs typeface="Segoe UI" pitchFamily="18" charset="0"/>
              </a:rPr>
              <a:t>εργασίας</a:t>
            </a:r>
            <a:r>
              <a:rPr lang="en-US" altLang="zh-CN" sz="2000" b="1" dirty="0" smtClean="0">
                <a:cs typeface="Segoe UI" pitchFamily="18" charset="0"/>
              </a:rPr>
              <a:t>:</a:t>
            </a:r>
          </a:p>
          <a:p>
            <a:pPr algn="just">
              <a:buNone/>
            </a:pPr>
            <a:r>
              <a:rPr lang="en-US" altLang="zh-CN" sz="2000" b="1" dirty="0" smtClean="0">
                <a:cs typeface="Segoe UI" pitchFamily="18" charset="0"/>
              </a:rPr>
              <a:t>2. </a:t>
            </a:r>
            <a:r>
              <a:rPr lang="en-US" altLang="zh-CN" sz="2000" b="1" dirty="0" err="1" smtClean="0">
                <a:cs typeface="Segoe UI" pitchFamily="18" charset="0"/>
              </a:rPr>
              <a:t>επί</a:t>
            </a:r>
            <a:r>
              <a:rPr lang="en-US" altLang="zh-CN" sz="2000" b="1" dirty="0" smtClean="0">
                <a:cs typeface="Segoe UI" pitchFamily="18" charset="0"/>
              </a:rPr>
              <a:t> της </a:t>
            </a:r>
            <a:r>
              <a:rPr lang="en-US" altLang="zh-CN" sz="2000" b="1" dirty="0" err="1" smtClean="0">
                <a:cs typeface="Segoe UI" pitchFamily="18" charset="0"/>
              </a:rPr>
              <a:t>παραγωγικότητας</a:t>
            </a:r>
            <a:r>
              <a:rPr lang="en-US" altLang="zh-CN" sz="2000" b="1" dirty="0" smtClean="0">
                <a:cs typeface="Segoe UI" pitchFamily="18" charset="0"/>
              </a:rPr>
              <a:t> </a:t>
            </a:r>
            <a:r>
              <a:rPr lang="en-US" altLang="zh-CN" sz="2000" b="1" dirty="0" err="1" smtClean="0">
                <a:cs typeface="Segoe UI" pitchFamily="18" charset="0"/>
              </a:rPr>
              <a:t>εργασίας</a:t>
            </a:r>
            <a:endParaRPr lang="el-GR" sz="2000" b="1" dirty="0" smtClean="0"/>
          </a:p>
          <a:p>
            <a:pPr algn="just">
              <a:buNone/>
            </a:pPr>
            <a:r>
              <a:rPr lang="el-GR" sz="1800" b="1" u="sng" dirty="0" smtClean="0"/>
              <a:t>Θετικές Επιδράσεις:</a:t>
            </a:r>
          </a:p>
          <a:p>
            <a:pPr algn="just">
              <a:lnSpc>
                <a:spcPct val="80000"/>
              </a:lnSpc>
              <a:tabLst>
                <a:tab pos="114300" algn="l"/>
                <a:tab pos="241300" algn="l"/>
                <a:tab pos="685800" algn="l"/>
              </a:tabLst>
            </a:pP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Πίεση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στην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διοίκηση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της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επιχείρησης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για</a:t>
            </a:r>
            <a:r>
              <a:rPr lang="el-GR" altLang="zh-CN" sz="20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καλύτερη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οργάνωση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,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διαχείριση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εξοικονόµηση</a:t>
            </a:r>
            <a:r>
              <a:rPr lang="el-GR" altLang="zh-CN" sz="20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των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ανθρωπίνων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πόρων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για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είωση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του</a:t>
            </a:r>
            <a:r>
              <a:rPr lang="el-GR" altLang="zh-CN" sz="20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κόστους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παραγωγής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.</a:t>
            </a:r>
            <a:endParaRPr lang="el-GR" altLang="zh-CN" sz="2000" dirty="0" smtClean="0">
              <a:solidFill>
                <a:srgbClr val="000000"/>
              </a:solidFill>
              <a:cs typeface="Segoe UI" pitchFamily="18" charset="0"/>
            </a:endParaRPr>
          </a:p>
          <a:p>
            <a:pPr algn="just">
              <a:lnSpc>
                <a:spcPct val="80000"/>
              </a:lnSpc>
              <a:tabLst>
                <a:tab pos="1701800" algn="l"/>
              </a:tabLst>
            </a:pPr>
            <a:r>
              <a:rPr lang="el-GR" altLang="zh-CN" sz="2000" dirty="0" smtClean="0">
                <a:solidFill>
                  <a:srgbClr val="000000"/>
                </a:solidFill>
                <a:cs typeface="Segoe UI" pitchFamily="18" charset="0"/>
              </a:rPr>
              <a:t>Η δημιουργία αισθήματος ασφαλείας στους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εργαζοµένους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γενικά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βελτίωσης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του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κλίµατος</a:t>
            </a:r>
            <a:r>
              <a:rPr lang="el-GR" altLang="zh-CN" sz="20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συνεργασίας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εταξύ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l-GR" altLang="zh-CN" sz="2000" dirty="0" smtClean="0">
                <a:cs typeface="Times New Roman" pitchFamily="18" charset="0"/>
              </a:rPr>
              <a:t>τ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ων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εργαζοµένων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l-GR" altLang="zh-CN" sz="2000" dirty="0" smtClean="0">
                <a:cs typeface="Times New Roman" pitchFamily="18" charset="0"/>
              </a:rPr>
              <a:t>κ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αι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του</a:t>
            </a:r>
            <a:r>
              <a:rPr lang="el-GR" altLang="zh-CN" sz="20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εργοδότη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.</a:t>
            </a:r>
            <a:endParaRPr lang="en-US" altLang="zh-CN" sz="2000" dirty="0" smtClean="0"/>
          </a:p>
          <a:p>
            <a:pPr algn="just">
              <a:lnSpc>
                <a:spcPct val="80000"/>
              </a:lnSpc>
              <a:tabLst>
                <a:tab pos="1701800" algn="l"/>
              </a:tabLst>
            </a:pP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Ικανοποίηση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των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εργαζοµένων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µε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την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εργασία</a:t>
            </a:r>
            <a:r>
              <a:rPr lang="el-GR" altLang="zh-CN" sz="20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τους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είωση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των</a:t>
            </a:r>
            <a:r>
              <a:rPr lang="en-US" altLang="zh-CN" sz="2000" dirty="0" smtClean="0">
                <a:cs typeface="Times New Roman" pitchFamily="18" charset="0"/>
              </a:rPr>
              <a:t> 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αποχωρήσεων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,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έσω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της</a:t>
            </a:r>
            <a:r>
              <a:rPr lang="el-GR" altLang="zh-CN" sz="20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επίτευξης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l-GR" altLang="zh-CN" sz="2000" dirty="0" smtClean="0">
                <a:cs typeface="Times New Roman" pitchFamily="18" charset="0"/>
              </a:rPr>
              <a:t>κ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αλύτερων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αποδοχών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συνθηκών</a:t>
            </a:r>
            <a:r>
              <a:rPr lang="el-GR" altLang="zh-CN" sz="20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εργασίας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.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8</a:t>
            </a:fld>
            <a:endParaRPr lang="el-G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- Τίτλος"/>
          <p:cNvSpPr>
            <a:spLocks noGrp="1"/>
          </p:cNvSpPr>
          <p:nvPr>
            <p:ph type="title"/>
          </p:nvPr>
        </p:nvSpPr>
        <p:spPr>
          <a:xfrm>
            <a:off x="467544" y="193204"/>
            <a:ext cx="8229600" cy="952500"/>
          </a:xfrm>
        </p:spPr>
        <p:txBody>
          <a:bodyPr>
            <a:normAutofit/>
          </a:bodyPr>
          <a:lstStyle/>
          <a:p>
            <a:pPr algn="l">
              <a:lnSpc>
                <a:spcPts val="3200"/>
              </a:lnSpc>
              <a:tabLst>
                <a:tab pos="1092200" algn="l"/>
              </a:tabLst>
            </a:pPr>
            <a:r>
              <a:rPr lang="el-GR" altLang="zh-CN" dirty="0" smtClean="0">
                <a:cs typeface="Segoe UI" pitchFamily="18" charset="0"/>
              </a:rPr>
              <a:t>Εργατικά Σωματεία</a:t>
            </a: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9</a:t>
            </a:fld>
            <a:endParaRPr lang="el-GR" dirty="0"/>
          </a:p>
        </p:txBody>
      </p:sp>
      <p:pic>
        <p:nvPicPr>
          <p:cNvPr id="11" name="10 - Εικόνα" descr="σελ 18 εν 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1345332"/>
            <a:ext cx="5544616" cy="2736304"/>
          </a:xfrm>
          <a:prstGeom prst="rect">
            <a:avLst/>
          </a:prstGeom>
        </p:spPr>
      </p:pic>
      <p:sp>
        <p:nvSpPr>
          <p:cNvPr id="12" name="TextBox 1"/>
          <p:cNvSpPr txBox="1"/>
          <p:nvPr/>
        </p:nvSpPr>
        <p:spPr>
          <a:xfrm>
            <a:off x="611560" y="4009628"/>
            <a:ext cx="7128792" cy="1277273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>
              <a:lnSpc>
                <a:spcPct val="80000"/>
              </a:lnSpc>
              <a:tabLst>
                <a:tab pos="38100" algn="l"/>
                <a:tab pos="1879600" algn="l"/>
              </a:tabLst>
            </a:pPr>
            <a:r>
              <a:rPr lang="en-US" altLang="zh-CN" sz="2000" dirty="0" smtClean="0"/>
              <a:t>	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Επιχείρηση1: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δηµιουργία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l-GR" altLang="zh-CN" sz="2000" dirty="0" smtClean="0">
                <a:cs typeface="Times New Roman" pitchFamily="18" charset="0"/>
              </a:rPr>
              <a:t>Ε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.Σ.⇒↑µ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ισθού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W0W1,</a:t>
            </a:r>
            <a:r>
              <a:rPr lang="el-GR" altLang="zh-CN" sz="20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↓απασχόλησης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L1L’1⇒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↓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προϊόντος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L1ABL’1</a:t>
            </a:r>
            <a:r>
              <a:rPr lang="el-GR" altLang="zh-CN" sz="20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Επιχείρηση2: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πιθανή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πρόσληψη</a:t>
            </a:r>
            <a:r>
              <a:rPr lang="en-US" altLang="zh-CN" sz="2000" dirty="0" smtClean="0">
                <a:cs typeface="Times New Roman" pitchFamily="18" charset="0"/>
              </a:rPr>
              <a:t>         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ανέργων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⇒↑απασχόλησης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L2L’2⇒↑προϊόντος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L2AΓL’2</a:t>
            </a:r>
          </a:p>
          <a:p>
            <a:pPr>
              <a:lnSpc>
                <a:spcPct val="80000"/>
              </a:lnSpc>
              <a:tabLst>
                <a:tab pos="38100" algn="l"/>
                <a:tab pos="1879600" algn="l"/>
              </a:tabLst>
            </a:pPr>
            <a:r>
              <a:rPr lang="en-US" altLang="zh-CN" sz="2000" dirty="0" smtClean="0"/>
              <a:t>	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Μεταβολή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προϊόντος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για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την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οικονοµία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: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L1ABL’1-L2AΓL’2⇒µη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άριστη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κατανοµή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της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εργασίας</a:t>
            </a:r>
            <a:endParaRPr lang="en-US" altLang="zh-CN" sz="2000" dirty="0" smtClean="0">
              <a:solidFill>
                <a:srgbClr val="000000"/>
              </a:solidFill>
              <a:cs typeface="Segoe UI" pitchFamily="18" charset="0"/>
            </a:endParaRPr>
          </a:p>
        </p:txBody>
      </p:sp>
      <p:sp>
        <p:nvSpPr>
          <p:cNvPr id="15" name="14 - Ορθογώνιο"/>
          <p:cNvSpPr/>
          <p:nvPr/>
        </p:nvSpPr>
        <p:spPr>
          <a:xfrm>
            <a:off x="4139952" y="985292"/>
            <a:ext cx="5004048" cy="8361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900"/>
              </a:lnSpc>
              <a:tabLst>
                <a:tab pos="1384300" algn="l"/>
              </a:tabLst>
            </a:pPr>
            <a:r>
              <a:rPr lang="en-US" altLang="zh-CN" sz="2000" b="1" dirty="0" smtClean="0">
                <a:cs typeface="Segoe UI" pitchFamily="18" charset="0"/>
              </a:rPr>
              <a:t>Οι </a:t>
            </a:r>
            <a:r>
              <a:rPr lang="en-US" altLang="zh-CN" sz="2000" b="1" dirty="0" err="1" smtClean="0">
                <a:cs typeface="Segoe UI" pitchFamily="18" charset="0"/>
              </a:rPr>
              <a:t>επιδράσεις</a:t>
            </a:r>
            <a:r>
              <a:rPr lang="en-US" altLang="zh-CN" sz="2000" b="1" dirty="0" smtClean="0">
                <a:cs typeface="Segoe UI" pitchFamily="18" charset="0"/>
              </a:rPr>
              <a:t> των Ε.Σ. στην </a:t>
            </a:r>
            <a:r>
              <a:rPr lang="en-US" altLang="zh-CN" sz="2000" b="1" dirty="0" err="1" smtClean="0">
                <a:cs typeface="Segoe UI" pitchFamily="18" charset="0"/>
              </a:rPr>
              <a:t>αγορά</a:t>
            </a:r>
            <a:r>
              <a:rPr lang="el-GR" altLang="zh-CN" sz="2000" b="1" dirty="0" smtClean="0">
                <a:cs typeface="Segoe UI" pitchFamily="18" charset="0"/>
              </a:rPr>
              <a:t> </a:t>
            </a:r>
            <a:r>
              <a:rPr lang="en-US" altLang="zh-CN" sz="2000" b="1" dirty="0" err="1" smtClean="0">
                <a:cs typeface="Segoe UI" pitchFamily="18" charset="0"/>
              </a:rPr>
              <a:t>εργασίας</a:t>
            </a:r>
            <a:r>
              <a:rPr lang="en-US" altLang="zh-CN" sz="2000" b="1" dirty="0" smtClean="0">
                <a:cs typeface="Segoe UI" pitchFamily="18" charset="0"/>
              </a:rPr>
              <a:t>:</a:t>
            </a:r>
            <a:endParaRPr lang="el-GR" altLang="zh-CN" sz="2000" b="1" dirty="0" smtClean="0">
              <a:cs typeface="Segoe UI" pitchFamily="18" charset="0"/>
            </a:endParaRPr>
          </a:p>
          <a:p>
            <a:pPr>
              <a:lnSpc>
                <a:spcPts val="2900"/>
              </a:lnSpc>
              <a:tabLst>
                <a:tab pos="1384300" algn="l"/>
              </a:tabLst>
            </a:pPr>
            <a:r>
              <a:rPr lang="en-US" altLang="zh-CN" sz="2000" b="1" dirty="0" smtClean="0">
                <a:cs typeface="Segoe UI" pitchFamily="18" charset="0"/>
              </a:rPr>
              <a:t>3. </a:t>
            </a:r>
            <a:r>
              <a:rPr lang="el-GR" altLang="zh-CN" sz="2000" b="1" dirty="0" smtClean="0">
                <a:cs typeface="Segoe UI" pitchFamily="18" charset="0"/>
              </a:rPr>
              <a:t>Σ</a:t>
            </a:r>
            <a:r>
              <a:rPr lang="en-US" altLang="zh-CN" sz="2000" b="1" dirty="0" err="1" smtClean="0">
                <a:cs typeface="Segoe UI" pitchFamily="18" charset="0"/>
              </a:rPr>
              <a:t>την</a:t>
            </a:r>
            <a:r>
              <a:rPr lang="el-GR" altLang="zh-CN" sz="2000" b="1" dirty="0" smtClean="0">
                <a:cs typeface="Segoe UI" pitchFamily="18" charset="0"/>
              </a:rPr>
              <a:t> </a:t>
            </a:r>
            <a:r>
              <a:rPr lang="en-US" altLang="zh-CN" sz="2000" b="1" dirty="0" err="1" smtClean="0">
                <a:cs typeface="Segoe UI" pitchFamily="18" charset="0"/>
              </a:rPr>
              <a:t>κατανοµή</a:t>
            </a:r>
            <a:r>
              <a:rPr lang="en-US" altLang="zh-CN" sz="2000" b="1" dirty="0" smtClean="0">
                <a:cs typeface="Segoe UI" pitchFamily="18" charset="0"/>
              </a:rPr>
              <a:t> των </a:t>
            </a:r>
            <a:r>
              <a:rPr lang="en-US" altLang="zh-CN" sz="2000" b="1" dirty="0" err="1" smtClean="0">
                <a:cs typeface="Segoe UI" pitchFamily="18" charset="0"/>
              </a:rPr>
              <a:t>πόρων</a:t>
            </a:r>
            <a:endParaRPr lang="en-US" altLang="zh-CN" sz="2000" b="1" dirty="0" smtClean="0">
              <a:cs typeface="Segoe UI" pitchFamily="18" charset="0"/>
            </a:endParaRP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2043</TotalTime>
  <Words>670</Words>
  <Application>Microsoft Office PowerPoint</Application>
  <PresentationFormat>Προβολή στην οθόνη (16:10)</PresentationFormat>
  <Paragraphs>108</Paragraphs>
  <Slides>17</Slides>
  <Notes>12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17</vt:i4>
      </vt:variant>
    </vt:vector>
  </HeadingPairs>
  <TitlesOfParts>
    <vt:vector size="18" baseType="lpstr">
      <vt:lpstr>Θέμα του Office</vt:lpstr>
      <vt:lpstr>Οικονοµική Εργασίας και Εργασιακές Σχέσεις</vt:lpstr>
      <vt:lpstr>Διαφάνεια 2</vt:lpstr>
      <vt:lpstr>Άδειες Χρήσης</vt:lpstr>
      <vt:lpstr>Χρηματοδότηση</vt:lpstr>
      <vt:lpstr>Σκοποί  ενότητας</vt:lpstr>
      <vt:lpstr>Εργατικά Σωματεία</vt:lpstr>
      <vt:lpstr>Εργατικά Σωματεία</vt:lpstr>
      <vt:lpstr>Εργατικά Σωματεία</vt:lpstr>
      <vt:lpstr>Εργατικά Σωματεία</vt:lpstr>
      <vt:lpstr>Εργατικά Σωματεία</vt:lpstr>
      <vt:lpstr>Βιβλιογραφία</vt:lpstr>
      <vt:lpstr>Σημείωμα Αναφοράς</vt:lpstr>
      <vt:lpstr>Σημείωμα Αδειοδότησης</vt:lpstr>
      <vt:lpstr>Διαφάνεια 14</vt:lpstr>
      <vt:lpstr>Διαφάνεια 15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Afroditi</cp:lastModifiedBy>
  <cp:revision>341</cp:revision>
  <dcterms:created xsi:type="dcterms:W3CDTF">2012-09-06T09:03:05Z</dcterms:created>
  <dcterms:modified xsi:type="dcterms:W3CDTF">2015-11-05T18:14:16Z</dcterms:modified>
</cp:coreProperties>
</file>