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63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73" r:id="rId15"/>
    <p:sldId id="276" r:id="rId16"/>
    <p:sldId id="279" r:id="rId17"/>
    <p:sldId id="280" r:id="rId18"/>
    <p:sldId id="281" r:id="rId19"/>
    <p:sldId id="284" r:id="rId20"/>
    <p:sldId id="282" r:id="rId2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860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 userDrawn="1"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Εισαγωγή στη  λογιστική , Ενότητα  :Λογιστικά γεγονότα και λογαριασμοί,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 userDrawn="1"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Εισαγωγή στη  λογιστική , Ενότητα  :Λογιστικά γεγονότα και λογαριασμοί,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Ορθογώνιο"/>
          <p:cNvSpPr/>
          <p:nvPr userDrawn="1"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Εισαγωγή στη  λογιστική , Ενότητα  :Λογιστικά γεγονότα και λογαριασμοί,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9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10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0" name="9 - Ορθογώνιο"/>
          <p:cNvSpPr/>
          <p:nvPr userDrawn="1"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Εισαγωγή στη  λογιστική , Ενότητα  :Λογιστικά γεγονότα και λογαριασμοί,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11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12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eclass.teiep.gr/OpenClass/courses/ACC102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ΕΙΣΑΓΩΓΗ ΣΤΗ ΛΟΓΙΣΤΙΚΗ</a:t>
            </a:r>
            <a:endParaRPr lang="el-GR" sz="36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ΕΝΟΤΗΤΑ :Λογιστικά γεγονότα και </a:t>
            </a:r>
            <a:r>
              <a:rPr lang="el-GR" dirty="0" smtClean="0"/>
              <a:t>λογαριασμοί</a:t>
            </a:r>
            <a:r>
              <a:rPr lang="en-US" dirty="0" smtClean="0"/>
              <a:t> (</a:t>
            </a:r>
            <a:r>
              <a:rPr lang="el-GR" dirty="0" smtClean="0"/>
              <a:t>Μέρος </a:t>
            </a:r>
            <a:r>
              <a:rPr lang="el-GR" dirty="0" smtClean="0"/>
              <a:t>Α)</a:t>
            </a:r>
            <a:endParaRPr lang="el-GR" dirty="0"/>
          </a:p>
        </p:txBody>
      </p:sp>
      <p:grpSp>
        <p:nvGrpSpPr>
          <p:cNvPr id="4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5" name="Εικόνα 7"/>
            <p:cNvPicPr>
              <a:picLocks noChangeAspect="1"/>
            </p:cNvPicPr>
            <p:nvPr/>
          </p:nvPicPr>
          <p:blipFill rotWithShape="1">
            <a:blip r:embed="rId2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6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6072206"/>
            <a:ext cx="1581685" cy="500066"/>
          </a:xfrm>
          <a:prstGeom prst="rect">
            <a:avLst/>
          </a:prstGeom>
        </p:spPr>
      </p:pic>
      <p:pic>
        <p:nvPicPr>
          <p:cNvPr id="8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552761" cy="1285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85800"/>
            <a:ext cx="82296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600" b="1" dirty="0" smtClean="0"/>
              <a:t>ΛΟΓΙΣΤΙΚΟ ΓΕΓΟΝΟΣ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435975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u="sng" dirty="0" smtClean="0"/>
              <a:t>Λογιστικά γεγονότα:</a:t>
            </a:r>
          </a:p>
          <a:p>
            <a:pPr eaLnBrk="1" hangingPunct="1">
              <a:lnSpc>
                <a:spcPct val="90000"/>
              </a:lnSpc>
            </a:pPr>
            <a:r>
              <a:rPr lang="el-GR" dirty="0" smtClean="0"/>
              <a:t>Η πώληση ή αγορά αγαθών</a:t>
            </a:r>
          </a:p>
          <a:p>
            <a:pPr eaLnBrk="1" hangingPunct="1">
              <a:lnSpc>
                <a:spcPct val="90000"/>
              </a:lnSpc>
            </a:pPr>
            <a:r>
              <a:rPr lang="el-GR" dirty="0" smtClean="0"/>
              <a:t>Η πληρωμή οφειλών </a:t>
            </a:r>
          </a:p>
          <a:p>
            <a:pPr eaLnBrk="1" hangingPunct="1">
              <a:lnSpc>
                <a:spcPct val="90000"/>
              </a:lnSpc>
            </a:pPr>
            <a:r>
              <a:rPr lang="el-GR" dirty="0" smtClean="0"/>
              <a:t>Η είσπραξη απαιτήσεων</a:t>
            </a:r>
          </a:p>
          <a:p>
            <a:pPr eaLnBrk="1" hangingPunct="1">
              <a:lnSpc>
                <a:spcPct val="90000"/>
              </a:lnSpc>
            </a:pPr>
            <a:r>
              <a:rPr lang="el-GR" dirty="0" smtClean="0"/>
              <a:t>Η αγορά επενδυτικών αγαθών</a:t>
            </a:r>
          </a:p>
          <a:p>
            <a:pPr eaLnBrk="1" hangingPunct="1">
              <a:lnSpc>
                <a:spcPct val="90000"/>
              </a:lnSpc>
            </a:pPr>
            <a:r>
              <a:rPr lang="el-GR" dirty="0" smtClean="0"/>
              <a:t>Η πληρωμή μισθών</a:t>
            </a:r>
          </a:p>
          <a:p>
            <a:pPr eaLnBrk="1" hangingPunct="1">
              <a:lnSpc>
                <a:spcPct val="90000"/>
              </a:lnSpc>
            </a:pPr>
            <a:r>
              <a:rPr lang="el-GR" dirty="0" smtClean="0"/>
              <a:t>Η χρήση ενέργειας ή υπηρεσιών (κόστος)</a:t>
            </a:r>
          </a:p>
          <a:p>
            <a:pPr eaLnBrk="1" hangingPunct="1">
              <a:lnSpc>
                <a:spcPct val="90000"/>
              </a:lnSpc>
            </a:pPr>
            <a:r>
              <a:rPr lang="el-GR" dirty="0" smtClean="0"/>
              <a:t>Η δημιουργία χρέους ή απαίτησης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 Εισαγωγή </a:t>
            </a:r>
            <a:r>
              <a:rPr lang="el-GR" sz="1000" dirty="0" smtClean="0"/>
              <a:t>στη  λογιστική , Ενότητα  :Λογιστικά γεγονότα και </a:t>
            </a:r>
            <a:r>
              <a:rPr lang="el-GR" sz="1000" dirty="0" smtClean="0"/>
              <a:t>λογαριασμοί (Μέρος Α),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557808"/>
            <a:ext cx="8219256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600" b="1" dirty="0" smtClean="0"/>
              <a:t>ΟΡΙΣΜΟΣ ΛΟΓΙΣΤΙΚΟΥ ΓΕΓΟΝΟΤΟΣ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773238"/>
            <a:ext cx="8642350" cy="48958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smtClean="0"/>
              <a:t>	</a:t>
            </a:r>
            <a:r>
              <a:rPr lang="el-GR" b="1" smtClean="0"/>
              <a:t>Λογιστικά</a:t>
            </a:r>
            <a:r>
              <a:rPr lang="el-GR" smtClean="0"/>
              <a:t> είναι τα </a:t>
            </a:r>
            <a:r>
              <a:rPr lang="el-GR" b="1" smtClean="0"/>
              <a:t>γεγονότα</a:t>
            </a:r>
            <a:r>
              <a:rPr lang="el-GR" smtClean="0"/>
              <a:t> τα οποία, </a:t>
            </a:r>
            <a:r>
              <a:rPr lang="el-GR" u="sng" smtClean="0"/>
              <a:t>έχουν ήδη πραγματοποιηθεί</a:t>
            </a:r>
            <a:r>
              <a:rPr lang="el-GR" smtClean="0"/>
              <a:t> και μπορεί να </a:t>
            </a:r>
            <a:r>
              <a:rPr lang="el-GR" u="sng" smtClean="0"/>
              <a:t>αποδοθεί σε αυτά χρηματική αξία</a:t>
            </a:r>
            <a:r>
              <a:rPr lang="el-GR" smtClean="0"/>
              <a:t>, η οποία </a:t>
            </a:r>
            <a:r>
              <a:rPr lang="el-GR" u="sng" smtClean="0"/>
              <a:t>αποδεικνύεται αντικειμενικά</a:t>
            </a:r>
            <a:r>
              <a:rPr lang="el-GR" smtClean="0"/>
              <a:t> και επηρεάζουν άμεσα την χρηματοοικονομική κατάσταση της επιχειρηματικής μονάδας, μεταβάλλοντας τα στοιχεία της λογιστικής ισότητας, δηλαδή το Ε το Π και την ΚΘ.</a:t>
            </a:r>
          </a:p>
          <a:p>
            <a:pPr eaLnBrk="1" hangingPunct="1">
              <a:buFontTx/>
              <a:buNone/>
            </a:pPr>
            <a:endParaRPr lang="el-GR" smtClean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 Εισαγωγή </a:t>
            </a:r>
            <a:r>
              <a:rPr lang="el-GR" sz="1000" dirty="0" smtClean="0"/>
              <a:t>στη  λογιστική , Ενότητα  :Λογιστικά γεγονότα και </a:t>
            </a:r>
            <a:r>
              <a:rPr lang="el-GR" sz="1000" dirty="0" smtClean="0"/>
              <a:t>λογαριασμοί (Μέρος Α),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905000"/>
            <a:ext cx="7696200" cy="43322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sz="3300" smtClean="0"/>
              <a:t>Ο λογαριασμός μας δίνει την ευχέρεια να παρακολουθούμε συνεχώς την εξέλιξη της περιουσίας της επιχείρησης, </a:t>
            </a:r>
            <a:r>
              <a:rPr lang="el-GR" sz="3300" u="sng" smtClean="0"/>
              <a:t>με κάθε μία πράξη ξεχωριστά</a:t>
            </a:r>
            <a:r>
              <a:rPr lang="el-GR" sz="3300" smtClean="0"/>
              <a:t>, </a:t>
            </a:r>
          </a:p>
          <a:p>
            <a:pPr eaLnBrk="1" hangingPunct="1">
              <a:lnSpc>
                <a:spcPct val="90000"/>
              </a:lnSpc>
            </a:pPr>
            <a:r>
              <a:rPr lang="el-GR" sz="3300" smtClean="0"/>
              <a:t>και όχι </a:t>
            </a:r>
            <a:r>
              <a:rPr lang="el-GR" sz="3300" u="sng" smtClean="0"/>
              <a:t>την συνολική μεταβολή της περιουσίας αυτής</a:t>
            </a:r>
            <a:r>
              <a:rPr lang="el-GR" sz="3300" smtClean="0"/>
              <a:t>, ανάμεσα σε δύο χρονικά σημεία, όπως γίνεται με τους διαδοχικούς ισολογισμούς.</a:t>
            </a:r>
          </a:p>
        </p:txBody>
      </p:sp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457200" y="485775"/>
            <a:ext cx="8229600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Η ΕΝΝΟΙΑ ΤΟΥ ΛΟΓΑΡΙΑΣΜΟΥ (1) από (2) </a:t>
            </a:r>
          </a:p>
        </p:txBody>
      </p:sp>
      <p:sp>
        <p:nvSpPr>
          <p:cNvPr id="5" name="4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 Εισαγωγή </a:t>
            </a:r>
            <a:r>
              <a:rPr lang="el-GR" sz="1000" dirty="0" smtClean="0"/>
              <a:t>στη  λογιστική , Ενότητα  :Λογιστικά γεγονότα και </a:t>
            </a:r>
            <a:r>
              <a:rPr lang="el-GR" sz="1000" dirty="0" smtClean="0"/>
              <a:t>λογαριασμοί (Μέρος Α),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468313" y="1484784"/>
            <a:ext cx="8280400" cy="4322291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endParaRPr lang="el-GR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l-GR" dirty="0" smtClean="0">
                <a:solidFill>
                  <a:schemeClr val="tx1"/>
                </a:solidFill>
              </a:rPr>
              <a:t>Ο λογαριασμός είναι μία κατάσταση για κάθε περιουσιακό στοιχείο ξεχωριστά, </a:t>
            </a:r>
            <a:br>
              <a:rPr lang="el-GR" dirty="0" smtClean="0">
                <a:solidFill>
                  <a:schemeClr val="tx1"/>
                </a:solidFill>
              </a:rPr>
            </a:br>
            <a:r>
              <a:rPr lang="el-GR" dirty="0" smtClean="0">
                <a:solidFill>
                  <a:schemeClr val="tx1"/>
                </a:solidFill>
              </a:rPr>
              <a:t>όπου καταγράφονται κατά χρονολογική σειρά </a:t>
            </a:r>
            <a:r>
              <a:rPr lang="el-GR" b="1" dirty="0" smtClean="0">
                <a:solidFill>
                  <a:schemeClr val="tx1"/>
                </a:solidFill>
              </a:rPr>
              <a:t>όλες οι οικονομικές πράξεις που επιφέρουν μεταβολή στο μέγεθος του στοιχείου αυτού.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Εισαγωγή στη  λογιστική , Ενότητα  :Λογιστικά γεγονότα και λογαριασμοί,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67544" y="476672"/>
            <a:ext cx="8229600" cy="128701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Η ΕΝΝΟΙΑ ΤΟΥ ΛΟΓΑΡΙΑΣΜΟΥ (2) από (2) </a:t>
            </a:r>
          </a:p>
        </p:txBody>
      </p:sp>
      <p:sp>
        <p:nvSpPr>
          <p:cNvPr id="10" name="9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 Εισαγωγή </a:t>
            </a:r>
            <a:r>
              <a:rPr lang="el-GR" sz="1000" dirty="0" smtClean="0"/>
              <a:t>στη  λογιστική , Ενότητα  :Λογιστικά γεγονότα και </a:t>
            </a:r>
            <a:r>
              <a:rPr lang="el-GR" sz="1000" dirty="0" smtClean="0"/>
              <a:t>λογαριασμοί (Μέρος Α),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11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12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/>
          <a:lstStyle/>
          <a:p>
            <a:r>
              <a:rPr lang="el-GR" b="1" dirty="0" smtClean="0"/>
              <a:t>Βιβλιογραφία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   Στεφάνου Κων/νος , </a:t>
            </a:r>
            <a:r>
              <a:rPr lang="el-GR" b="1" dirty="0" smtClean="0"/>
              <a:t>Χρηματοοικονομική λογιστική</a:t>
            </a:r>
            <a:r>
              <a:rPr lang="el-GR" dirty="0" smtClean="0"/>
              <a:t>, </a:t>
            </a:r>
            <a:r>
              <a:rPr lang="el-GR" dirty="0" err="1" smtClean="0"/>
              <a:t>Αυτοέκδοση</a:t>
            </a:r>
            <a:r>
              <a:rPr lang="el-GR" dirty="0" smtClean="0"/>
              <a:t> , Θεσσαλονίκη (2011)</a:t>
            </a:r>
          </a:p>
          <a:p>
            <a:pPr>
              <a:buNone/>
            </a:pPr>
            <a:r>
              <a:rPr lang="el-GR" dirty="0" smtClean="0"/>
              <a:t>   Δ. </a:t>
            </a:r>
            <a:r>
              <a:rPr lang="el-GR" dirty="0" err="1" smtClean="0"/>
              <a:t>Γκίνογλου</a:t>
            </a:r>
            <a:r>
              <a:rPr lang="el-GR" dirty="0" smtClean="0"/>
              <a:t>, Π. </a:t>
            </a:r>
            <a:r>
              <a:rPr lang="el-GR" dirty="0" err="1" smtClean="0"/>
              <a:t>Ταχινάκης</a:t>
            </a:r>
            <a:r>
              <a:rPr lang="el-GR" dirty="0" smtClean="0"/>
              <a:t>, Σ. Μωυσή ,</a:t>
            </a:r>
            <a:r>
              <a:rPr lang="el-GR" b="1" dirty="0" smtClean="0"/>
              <a:t>Γενική Χρηματοοικονομική Λογιστική</a:t>
            </a:r>
            <a:r>
              <a:rPr lang="el-GR" dirty="0" smtClean="0"/>
              <a:t>, Εκδόσεις </a:t>
            </a:r>
            <a:r>
              <a:rPr lang="en-US" dirty="0" err="1" smtClean="0"/>
              <a:t>Rosili</a:t>
            </a:r>
            <a:r>
              <a:rPr lang="en-US" dirty="0" smtClean="0"/>
              <a:t>, </a:t>
            </a:r>
            <a:r>
              <a:rPr lang="el-GR" dirty="0" smtClean="0"/>
              <a:t>Αθήνα (2005)</a:t>
            </a:r>
          </a:p>
          <a:p>
            <a:pPr>
              <a:buNone/>
            </a:pPr>
            <a:r>
              <a:rPr lang="el-GR" dirty="0" smtClean="0"/>
              <a:t>   </a:t>
            </a:r>
            <a:r>
              <a:rPr lang="el-GR" dirty="0" err="1" smtClean="0"/>
              <a:t>Παπαδέας</a:t>
            </a:r>
            <a:r>
              <a:rPr lang="el-GR" dirty="0" smtClean="0"/>
              <a:t> Παναγιώτης, </a:t>
            </a:r>
            <a:r>
              <a:rPr lang="el-GR" b="1" dirty="0" smtClean="0"/>
              <a:t>Χρηματοοικονομική λογιστική πληροφόρηση</a:t>
            </a:r>
            <a:r>
              <a:rPr lang="el-GR" dirty="0" smtClean="0"/>
              <a:t>, Εκδόσεις :ιδιωτική , Αθήνα (2010)</a:t>
            </a:r>
            <a:endParaRPr lang="el-GR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 Εισαγωγή </a:t>
            </a:r>
            <a:r>
              <a:rPr lang="el-GR" sz="1000" dirty="0" smtClean="0"/>
              <a:t>στη  λογιστική , Ενότητα  :Λογιστικά γεγονότα και </a:t>
            </a:r>
            <a:r>
              <a:rPr lang="el-GR" sz="1000" dirty="0" smtClean="0"/>
              <a:t>λογαριασμοί (Μέρος Α),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8" name="Rectangle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901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Κυπριωτέλης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Ευστράτιος&gt;.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&lt;Εισαγωγή στη λογιστική&gt;.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&lt;Πρέβεζα&gt;,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http://eclass.teiep.gr/OpenClass/courses/ACC10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2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/</a:t>
            </a:r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 Εισαγωγή </a:t>
            </a:r>
            <a:r>
              <a:rPr lang="el-GR" sz="1000" dirty="0" smtClean="0"/>
              <a:t>στη  λογιστική , Ενότητα  :Λογιστικά γεγονότα και </a:t>
            </a:r>
            <a:r>
              <a:rPr lang="el-GR" sz="1000" dirty="0" smtClean="0"/>
              <a:t>λογαριασμοί (Μέρος Α),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dirty="0"/>
              <a:t>Σημείωμα Αδειοδότησης</a:t>
            </a:r>
          </a:p>
        </p:txBody>
      </p:sp>
      <p:sp>
        <p:nvSpPr>
          <p:cNvPr id="8" name="Rectangle 1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κ.λ.π.,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6728" y="3501009"/>
            <a:ext cx="1581685" cy="576063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434604" y="463842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1" name="Rectangle 2"/>
          <p:cNvSpPr/>
          <p:nvPr/>
        </p:nvSpPr>
        <p:spPr>
          <a:xfrm>
            <a:off x="590667" y="5940412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40224" y="6012560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13" name="12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 Εισαγωγή </a:t>
            </a:r>
            <a:r>
              <a:rPr lang="el-GR" sz="1000" dirty="0" smtClean="0"/>
              <a:t>στη  λογιστική , Ενότητα  :Λογιστικά γεγονότα και </a:t>
            </a:r>
            <a:r>
              <a:rPr lang="el-GR" sz="1000" dirty="0" smtClean="0"/>
              <a:t>λογαριασμοί (Μέρος Α),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14" name="Εικόνα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15" name="Εικόνα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>
              <a:buNone/>
            </a:pPr>
            <a:r>
              <a:rPr lang="el-GR" sz="5500" b="1" dirty="0" smtClean="0"/>
              <a:t>Τέλος </a:t>
            </a:r>
            <a:r>
              <a:rPr lang="el-GR" sz="5500" b="1" dirty="0"/>
              <a:t>Ενότητας</a:t>
            </a:r>
          </a:p>
        </p:txBody>
      </p:sp>
      <p:sp>
        <p:nvSpPr>
          <p:cNvPr id="8" name="Rectangle 12"/>
          <p:cNvSpPr/>
          <p:nvPr/>
        </p:nvSpPr>
        <p:spPr>
          <a:xfrm>
            <a:off x="1547664" y="3990094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&lt;Θάνου Σοφία&gt;</a:t>
            </a:r>
            <a:endParaRPr lang="el-GR" sz="2900" b="1" dirty="0"/>
          </a:p>
          <a:p>
            <a:pPr algn="r"/>
            <a:r>
              <a:rPr lang="el-GR" sz="2900" dirty="0" smtClean="0"/>
              <a:t>&lt;Πρέβεζα&gt;, 2015</a:t>
            </a:r>
            <a:endParaRPr lang="el-GR" sz="2900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2" y="5307668"/>
            <a:ext cx="325516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 Εισαγωγή </a:t>
            </a:r>
            <a:r>
              <a:rPr lang="el-GR" sz="1000" dirty="0" smtClean="0"/>
              <a:t>στη  λογιστική , Ενότητα  :Λογιστικά γεγονότα και </a:t>
            </a:r>
            <a:r>
              <a:rPr lang="el-GR" sz="1000" dirty="0" smtClean="0"/>
              <a:t>λογαριασμοί (Μέρος Α),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10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>
              <a:buNone/>
            </a:pPr>
            <a:r>
              <a:rPr lang="el-GR" sz="5500" b="1" dirty="0"/>
              <a:t>Σημειώματα</a:t>
            </a:r>
          </a:p>
        </p:txBody>
      </p:sp>
      <p:sp>
        <p:nvSpPr>
          <p:cNvPr id="3" name="2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 Εισαγωγή </a:t>
            </a:r>
            <a:r>
              <a:rPr lang="el-GR" sz="1000" dirty="0" smtClean="0"/>
              <a:t>στη  λογιστική , Ενότητα  :Λογιστικά γεγονότα και </a:t>
            </a:r>
            <a:r>
              <a:rPr lang="el-GR" sz="1000" dirty="0" smtClean="0"/>
              <a:t>λογαριασμοί (Μέρος Α),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4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5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8" name="Rectangle 167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Αδειοδότησης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υπερσυνδέσμους.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 Εισαγωγή </a:t>
            </a:r>
            <a:r>
              <a:rPr lang="el-GR" sz="1000" dirty="0" smtClean="0"/>
              <a:t>στη  λογιστική , Ενότητα  :Λογιστικά γεγονότα και </a:t>
            </a:r>
            <a:r>
              <a:rPr lang="el-GR" sz="1000" dirty="0" smtClean="0"/>
              <a:t>λογαριασμοί (Μέρος Α),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</a:t>
            </a:r>
            <a:r>
              <a:rPr lang="en-US" sz="2400" dirty="0" smtClean="0">
                <a:solidFill>
                  <a:schemeClr val="bg1"/>
                </a:solidFill>
              </a:rPr>
              <a:t/>
            </a:r>
            <a:br>
              <a:rPr lang="en-US" sz="2400" dirty="0" smtClean="0">
                <a:solidFill>
                  <a:schemeClr val="bg1"/>
                </a:solidFill>
              </a:rPr>
            </a:br>
            <a:r>
              <a:rPr lang="el-GR" sz="2400" dirty="0" smtClean="0">
                <a:solidFill>
                  <a:schemeClr val="bg1"/>
                </a:solidFill>
              </a:rPr>
              <a:t>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sp>
        <p:nvSpPr>
          <p:cNvPr id="6" name="Υπότιτλο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>
              <a:buNone/>
            </a:pPr>
            <a:r>
              <a:rPr lang="el-GR" sz="2800" dirty="0" smtClean="0">
                <a:latin typeface="+mj-lt"/>
              </a:rPr>
              <a:t>Τμήμα : ΧΡΗΜΑΤΟΟΙΚΟΝΟΜΙΚΗΣ &amp; ΛΟΓΙΣΤΙΚΗΣ</a:t>
            </a:r>
            <a:br>
              <a:rPr lang="el-GR" sz="2800" dirty="0" smtClean="0">
                <a:latin typeface="+mj-lt"/>
              </a:rPr>
            </a:br>
            <a:endParaRPr lang="el-GR" sz="2800" dirty="0" smtClean="0">
              <a:latin typeface="+mj-lt"/>
            </a:endParaRPr>
          </a:p>
          <a:p>
            <a:pPr algn="l">
              <a:buNone/>
            </a:pPr>
            <a:r>
              <a:rPr lang="el-GR" sz="2400" b="1" dirty="0" smtClean="0"/>
              <a:t>Τίτλος Μαθήματος :Εισαγωγή στη  λογιστική</a:t>
            </a:r>
            <a:br>
              <a:rPr lang="el-GR" sz="2400" b="1" dirty="0" smtClean="0"/>
            </a:br>
            <a:endParaRPr lang="el-GR" sz="2400" b="1" dirty="0" smtClean="0"/>
          </a:p>
          <a:p>
            <a:pPr algn="l">
              <a:buNone/>
            </a:pPr>
            <a:r>
              <a:rPr lang="el-GR" sz="2400" b="1" dirty="0" smtClean="0"/>
              <a:t>Ενότητα : Λογιστικά γεγονότα και </a:t>
            </a:r>
            <a:r>
              <a:rPr lang="el-GR" sz="2400" b="1" dirty="0" smtClean="0"/>
              <a:t>λογαριασμοί (Μέρος Α)</a:t>
            </a:r>
            <a:endParaRPr lang="el-GR" sz="2400" b="1" dirty="0" smtClean="0"/>
          </a:p>
          <a:p>
            <a:pPr algn="l"/>
            <a:endParaRPr lang="el-GR" sz="2400" b="1" dirty="0" smtClean="0"/>
          </a:p>
          <a:p>
            <a:pPr algn="l">
              <a:lnSpc>
                <a:spcPts val="2600"/>
              </a:lnSpc>
              <a:buNone/>
            </a:pPr>
            <a:r>
              <a:rPr lang="el-GR" sz="2000" dirty="0" err="1" smtClean="0">
                <a:solidFill>
                  <a:schemeClr val="tx2">
                    <a:lumMod val="50000"/>
                  </a:schemeClr>
                </a:solidFill>
              </a:rPr>
              <a:t>Κυπριωτέλης</a:t>
            </a: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 Ευστράτιος</a:t>
            </a:r>
          </a:p>
          <a:p>
            <a:pPr algn="l">
              <a:lnSpc>
                <a:spcPts val="2600"/>
              </a:lnSpc>
              <a:buNone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  <a:buNone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5" name="Εικόνα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4543" y="0"/>
            <a:ext cx="2569457" cy="1196752"/>
          </a:xfrm>
          <a:prstGeom prst="rect">
            <a:avLst/>
          </a:prstGeom>
        </p:spPr>
      </p:pic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6072206"/>
            <a:ext cx="1581685" cy="461161"/>
          </a:xfrm>
          <a:prstGeom prst="rect">
            <a:avLst/>
          </a:prstGeom>
        </p:spPr>
      </p:pic>
      <p:pic>
        <p:nvPicPr>
          <p:cNvPr id="8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695637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080120"/>
          </a:xfrm>
        </p:spPr>
        <p:txBody>
          <a:bodyPr>
            <a:normAutofit/>
          </a:bodyPr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pic>
        <p:nvPicPr>
          <p:cNvPr id="8" name="7 - Θέση περιεχομένου" descr="Λογότυπο για Άδειες χρήσης Creative Commons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5445224"/>
            <a:ext cx="1010045" cy="353308"/>
          </a:xfrm>
          <a:prstGeom prst="rect">
            <a:avLst/>
          </a:prstGeom>
        </p:spPr>
      </p:pic>
      <p:pic>
        <p:nvPicPr>
          <p:cNvPr id="9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5157192"/>
            <a:ext cx="3240360" cy="771224"/>
          </a:xfrm>
          <a:prstGeom prst="rect">
            <a:avLst/>
          </a:prstGeom>
          <a:noFill/>
        </p:spPr>
      </p:pic>
      <p:sp>
        <p:nvSpPr>
          <p:cNvPr id="5" name="4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 Εισαγωγή </a:t>
            </a:r>
            <a:r>
              <a:rPr lang="el-GR" sz="1000" dirty="0" smtClean="0"/>
              <a:t>στη  λογιστική , Ενότητα  :Λογιστικά γεγονότα και </a:t>
            </a:r>
            <a:r>
              <a:rPr lang="el-GR" sz="1000" dirty="0" smtClean="0"/>
              <a:t>λογαριασμοί (Μέρος Α),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10" name="Εικόνα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 Εισαγωγή </a:t>
            </a:r>
            <a:r>
              <a:rPr lang="el-GR" sz="1000" dirty="0" smtClean="0"/>
              <a:t>στη  λογιστική , Ενότητα  :Λογιστικά γεγονότα και </a:t>
            </a:r>
            <a:r>
              <a:rPr lang="el-GR" sz="1000" dirty="0" smtClean="0"/>
              <a:t>λογαριασμοί (Μέρος Α),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92696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1052736"/>
            <a:ext cx="364880" cy="317287"/>
          </a:xfrm>
          <a:prstGeom prst="rect">
            <a:avLst/>
          </a:prstGeom>
        </p:spPr>
      </p:pic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Άδειες Χρήσης</a:t>
            </a:r>
            <a:endParaRPr lang="el-GR" sz="3200" b="1" dirty="0"/>
          </a:p>
        </p:txBody>
      </p:sp>
      <p:sp>
        <p:nvSpPr>
          <p:cNvPr id="8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sz="2800" dirty="0" smtClean="0"/>
          </a:p>
          <a:p>
            <a:r>
              <a:rPr lang="el-GR" sz="2800" dirty="0" smtClean="0"/>
              <a:t>Το </a:t>
            </a:r>
            <a:r>
              <a:rPr lang="el-GR" sz="2800" dirty="0"/>
              <a:t>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538" y="6072206"/>
            <a:ext cx="1581685" cy="461161"/>
          </a:xfrm>
          <a:prstGeom prst="rect">
            <a:avLst/>
          </a:prstGeom>
        </p:spPr>
      </p:pic>
      <p:pic>
        <p:nvPicPr>
          <p:cNvPr id="10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5661248"/>
            <a:ext cx="1581685" cy="461161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Χρηματοδότηση</a:t>
            </a:r>
            <a:endParaRPr lang="el-GR" sz="3200" b="1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886" indent="-342886" algn="just"/>
            <a:r>
              <a:rPr lang="el-GR" altLang="el-GR" sz="2400" dirty="0"/>
              <a:t>Το έργο υλοποιείται στο πλαίσιο του Επιχειρησιακού Προγράμματος «</a:t>
            </a:r>
            <a:r>
              <a:rPr lang="el-GR" altLang="el-GR" sz="2400" b="1" dirty="0"/>
              <a:t>Εκπαίδευση και Δια Βίου Μάθηση</a:t>
            </a:r>
            <a:r>
              <a:rPr lang="el-GR" altLang="el-GR" sz="24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400" dirty="0"/>
              <a:t>Το έργο «</a:t>
            </a:r>
            <a:r>
              <a:rPr lang="el-GR" altLang="el-GR" sz="2400" b="1" dirty="0"/>
              <a:t>Ανοικτά Ακαδημαϊκά Μαθήματα στο TEI Ηπείρου</a:t>
            </a:r>
            <a:r>
              <a:rPr lang="el-GR" altLang="el-GR" sz="24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4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5214950"/>
            <a:ext cx="5616624" cy="1285884"/>
          </a:xfrm>
          <a:prstGeom prst="rect">
            <a:avLst/>
          </a:prstGeom>
          <a:noFill/>
        </p:spPr>
      </p:pic>
      <p:sp>
        <p:nvSpPr>
          <p:cNvPr id="13" name="12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 Εισαγωγή </a:t>
            </a:r>
            <a:r>
              <a:rPr lang="el-GR" sz="1000" dirty="0" smtClean="0"/>
              <a:t>στη  λογιστική , Ενότητα  :Λογιστικά γεγονότα και </a:t>
            </a:r>
            <a:r>
              <a:rPr lang="el-GR" sz="1000" dirty="0" smtClean="0"/>
              <a:t>λογαριασμοί (Μέρος Α),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14" name="Εικόνα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15" name="Εικόνα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/>
          </a:bodyPr>
          <a:lstStyle/>
          <a:p>
            <a:r>
              <a:rPr lang="el-GR" sz="3600" b="1" dirty="0" smtClean="0">
                <a:cs typeface="Times New Roman" pitchFamily="18" charset="0"/>
              </a:rPr>
              <a:t>ΣΚΟΠΟΙ ΕΝΟΤΗΤΑΣ</a:t>
            </a:r>
            <a:endParaRPr lang="el-GR" sz="3600" b="1" dirty="0"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Σκοπός της παρούσας ενότητας είναι να αναλυθεί ποιές πράξεις της οικονομικής δραστηριότητας μιας επιχείρησης αποτελούν λογιστικό γεγονός και πως  πρέπει να καταγράφονται τα λογιστικά γεγονότα στα λογιστικά βιβλία της επιχείρησης.</a:t>
            </a:r>
            <a:endParaRPr lang="el-GR" dirty="0"/>
          </a:p>
        </p:txBody>
      </p:sp>
      <p:sp>
        <p:nvSpPr>
          <p:cNvPr id="5" name="4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 Εισαγωγή </a:t>
            </a:r>
            <a:r>
              <a:rPr lang="el-GR" sz="1000" dirty="0" smtClean="0"/>
              <a:t>στη  λογιστική , Ενότητα  :Λογιστικά γεγονότα και </a:t>
            </a:r>
            <a:r>
              <a:rPr lang="el-GR" sz="1000" dirty="0" smtClean="0"/>
              <a:t>λογαριασμοί (Μέρος Α),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85800"/>
            <a:ext cx="8229600" cy="1143000"/>
          </a:xfrm>
          <a:solidFill>
            <a:schemeClr val="bg1"/>
          </a:solidFill>
        </p:spPr>
        <p:txBody>
          <a:bodyPr>
            <a:noAutofit/>
          </a:bodyPr>
          <a:lstStyle/>
          <a:p>
            <a:pPr eaLnBrk="1" hangingPunct="1"/>
            <a:r>
              <a:rPr lang="el-GR" sz="3200" b="1" dirty="0" smtClean="0"/>
              <a:t>ΟΙ ΚΑΤΗΓΟΡΙΕΣ ΤΩΝ ΛΟΓΙΣΤΙΚΩΝ ΓΕΓΟΝΟΤΩΝ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435975" cy="4525963"/>
          </a:xfrm>
        </p:spPr>
        <p:txBody>
          <a:bodyPr/>
          <a:lstStyle/>
          <a:p>
            <a:pPr eaLnBrk="1" hangingPunct="1"/>
            <a:r>
              <a:rPr lang="el-GR" dirty="0" smtClean="0"/>
              <a:t>Τα γεγονότα στην ζωή των επιχειρηματικών μονάδων, τα οποία επηρεάζουν άμεσα ή έμμεσα την λειτουργία τους, κατατάσσονται σε τρεις κατηγορίες:</a:t>
            </a:r>
          </a:p>
          <a:p>
            <a:pPr eaLnBrk="1" hangingPunct="1"/>
            <a:r>
              <a:rPr lang="el-GR" dirty="0" smtClean="0"/>
              <a:t>1. Κοινωνικά γεγονότα</a:t>
            </a:r>
          </a:p>
          <a:p>
            <a:pPr eaLnBrk="1" hangingPunct="1"/>
            <a:r>
              <a:rPr lang="el-GR" dirty="0" smtClean="0"/>
              <a:t>2. Οικονομικά γεγονότα</a:t>
            </a:r>
          </a:p>
          <a:p>
            <a:pPr eaLnBrk="1" hangingPunct="1"/>
            <a:r>
              <a:rPr lang="el-GR" dirty="0" smtClean="0"/>
              <a:t>3. Λογιστικά γεγονότα</a:t>
            </a:r>
          </a:p>
          <a:p>
            <a:pPr eaLnBrk="1" hangingPunct="1"/>
            <a:endParaRPr lang="el-GR" dirty="0" smtClean="0"/>
          </a:p>
        </p:txBody>
      </p:sp>
      <p:sp>
        <p:nvSpPr>
          <p:cNvPr id="5" name="4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 Εισαγωγή </a:t>
            </a:r>
            <a:r>
              <a:rPr lang="el-GR" sz="1000" dirty="0" smtClean="0"/>
              <a:t>στη  λογιστική , Ενότητα  :Λογιστικά γεγονότα και </a:t>
            </a:r>
            <a:r>
              <a:rPr lang="el-GR" sz="1000" dirty="0" smtClean="0"/>
              <a:t>λογαριασμοί (Μέρος Α),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85800"/>
            <a:ext cx="82296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600" b="1" dirty="0" smtClean="0"/>
              <a:t>ΛΟΓΙΣΤΙΚΑ ΓΕΓΟΝΟΤΑ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484313"/>
            <a:ext cx="8435975" cy="5030787"/>
          </a:xfrm>
        </p:spPr>
        <p:txBody>
          <a:bodyPr/>
          <a:lstStyle/>
          <a:p>
            <a:pPr eaLnBrk="1" hangingPunct="1"/>
            <a:endParaRPr lang="el-GR" dirty="0" smtClean="0"/>
          </a:p>
          <a:p>
            <a:pPr eaLnBrk="1" hangingPunct="1"/>
            <a:endParaRPr lang="el-GR" dirty="0" smtClean="0"/>
          </a:p>
        </p:txBody>
      </p:sp>
      <p:sp>
        <p:nvSpPr>
          <p:cNvPr id="3076" name="Oval 4"/>
          <p:cNvSpPr>
            <a:spLocks noChangeArrowheads="1"/>
          </p:cNvSpPr>
          <p:nvPr/>
        </p:nvSpPr>
        <p:spPr bwMode="auto">
          <a:xfrm>
            <a:off x="1547813" y="1844675"/>
            <a:ext cx="5111750" cy="45370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077" name="Oval 5"/>
          <p:cNvSpPr>
            <a:spLocks noChangeArrowheads="1"/>
          </p:cNvSpPr>
          <p:nvPr/>
        </p:nvSpPr>
        <p:spPr bwMode="auto">
          <a:xfrm>
            <a:off x="2916238" y="2205038"/>
            <a:ext cx="3743325" cy="37449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078" name="Oval 6"/>
          <p:cNvSpPr>
            <a:spLocks noChangeArrowheads="1"/>
          </p:cNvSpPr>
          <p:nvPr/>
        </p:nvSpPr>
        <p:spPr bwMode="auto">
          <a:xfrm>
            <a:off x="4716463" y="3068638"/>
            <a:ext cx="1944687" cy="19446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" name="7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 Εισαγωγή </a:t>
            </a:r>
            <a:r>
              <a:rPr lang="el-GR" sz="1000" dirty="0" smtClean="0"/>
              <a:t>στη  λογιστική , Ενότητα  :Λογιστικά γεγονότα και </a:t>
            </a:r>
            <a:r>
              <a:rPr lang="el-GR" sz="1000" dirty="0" smtClean="0"/>
              <a:t>λογαριασμοί (Μέρος Α),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9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10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76672"/>
            <a:ext cx="8229600" cy="1143000"/>
          </a:xfrm>
          <a:solidFill>
            <a:schemeClr val="bg1"/>
          </a:solidFill>
        </p:spPr>
        <p:txBody>
          <a:bodyPr>
            <a:noAutofit/>
          </a:bodyPr>
          <a:lstStyle/>
          <a:p>
            <a:pPr eaLnBrk="1" hangingPunct="1"/>
            <a:r>
              <a:rPr lang="el-GR" sz="3600" b="1" dirty="0" smtClean="0"/>
              <a:t>ΚΟΙΝΩΝΙΚΑ ΓΕΓΟΝΟΤΑ  &amp; ΛΟΓΙΣΤΙΚΟ ΓΕΓΟΝΟΣ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435975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u="sng" smtClean="0"/>
              <a:t>Κοινωνικά γεγονότα:</a:t>
            </a:r>
          </a:p>
          <a:p>
            <a:pPr eaLnBrk="1" hangingPunct="1"/>
            <a:r>
              <a:rPr lang="el-GR" smtClean="0"/>
              <a:t>Ο πόλεμος</a:t>
            </a:r>
          </a:p>
          <a:p>
            <a:pPr eaLnBrk="1" hangingPunct="1"/>
            <a:r>
              <a:rPr lang="el-GR" smtClean="0"/>
              <a:t>Η εξειδίκευση του εργατικού δυναμικού</a:t>
            </a:r>
          </a:p>
          <a:p>
            <a:pPr eaLnBrk="1" hangingPunct="1"/>
            <a:r>
              <a:rPr lang="el-GR" smtClean="0"/>
              <a:t>Η κοινωνική θέση της διεύθυνσης</a:t>
            </a:r>
          </a:p>
          <a:p>
            <a:pPr eaLnBrk="1" hangingPunct="1"/>
            <a:r>
              <a:rPr lang="el-GR" smtClean="0"/>
              <a:t>Εξωτερικοί παράγοντες που επεμβαίνουν στην Διακυβέρνηση της επιχείρησης</a:t>
            </a:r>
          </a:p>
          <a:p>
            <a:pPr eaLnBrk="1" hangingPunct="1"/>
            <a:endParaRPr lang="el-GR" smtClean="0"/>
          </a:p>
        </p:txBody>
      </p:sp>
      <p:sp>
        <p:nvSpPr>
          <p:cNvPr id="5" name="4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 Εισαγωγή </a:t>
            </a:r>
            <a:r>
              <a:rPr lang="el-GR" sz="1000" dirty="0" smtClean="0"/>
              <a:t>στη  λογιστική , Ενότητα  :Λογιστικά γεγονότα και </a:t>
            </a:r>
            <a:r>
              <a:rPr lang="el-GR" sz="1000" dirty="0" smtClean="0"/>
              <a:t>λογαριασμοί (Μέρος Α),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76672"/>
            <a:ext cx="8229600" cy="1143000"/>
          </a:xfrm>
          <a:solidFill>
            <a:schemeClr val="bg1"/>
          </a:solidFill>
        </p:spPr>
        <p:txBody>
          <a:bodyPr>
            <a:noAutofit/>
          </a:bodyPr>
          <a:lstStyle/>
          <a:p>
            <a:pPr eaLnBrk="1" hangingPunct="1"/>
            <a:r>
              <a:rPr lang="el-GR" sz="3200" b="1" dirty="0" smtClean="0"/>
              <a:t>ΟΙΚΟΝΟΜΙΚΑ ΓΕΓΟΝΟΤΑ &amp; ΛΟΓΙΣΤΙΚΟ ΓΕΓΟΝΟΣ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435975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u="sng" dirty="0" smtClean="0"/>
              <a:t>Οικονομικά γεγονότα:</a:t>
            </a:r>
          </a:p>
          <a:p>
            <a:pPr eaLnBrk="1" hangingPunct="1">
              <a:lnSpc>
                <a:spcPct val="90000"/>
              </a:lnSpc>
            </a:pPr>
            <a:r>
              <a:rPr lang="el-GR" dirty="0" smtClean="0"/>
              <a:t>Ο πληθωρισμός ή ο αποπληθωρισμός</a:t>
            </a:r>
          </a:p>
          <a:p>
            <a:pPr eaLnBrk="1" hangingPunct="1">
              <a:lnSpc>
                <a:spcPct val="90000"/>
              </a:lnSpc>
            </a:pPr>
            <a:r>
              <a:rPr lang="el-GR" dirty="0" smtClean="0"/>
              <a:t>Η Επιστημονικό - Τεχνολογική Πρόοδος</a:t>
            </a:r>
          </a:p>
          <a:p>
            <a:pPr eaLnBrk="1" hangingPunct="1">
              <a:lnSpc>
                <a:spcPct val="90000"/>
              </a:lnSpc>
            </a:pPr>
            <a:r>
              <a:rPr lang="el-GR" dirty="0" smtClean="0"/>
              <a:t>Οι Ευρωπαϊκές οδηγίες</a:t>
            </a:r>
          </a:p>
          <a:p>
            <a:pPr eaLnBrk="1" hangingPunct="1">
              <a:lnSpc>
                <a:spcPct val="90000"/>
              </a:lnSpc>
            </a:pPr>
            <a:r>
              <a:rPr lang="el-GR" dirty="0" smtClean="0"/>
              <a:t>Η χρηματοδότηση</a:t>
            </a:r>
          </a:p>
          <a:p>
            <a:pPr eaLnBrk="1" hangingPunct="1">
              <a:lnSpc>
                <a:spcPct val="90000"/>
              </a:lnSpc>
            </a:pPr>
            <a:r>
              <a:rPr lang="el-GR" dirty="0" smtClean="0"/>
              <a:t>Η απόκτηση τεχνογνωσίας (υπό όρους)</a:t>
            </a:r>
          </a:p>
          <a:p>
            <a:pPr eaLnBrk="1" hangingPunct="1">
              <a:lnSpc>
                <a:spcPct val="90000"/>
              </a:lnSpc>
            </a:pPr>
            <a:r>
              <a:rPr lang="el-GR" dirty="0" smtClean="0"/>
              <a:t>Ο ανταγωνισμός </a:t>
            </a:r>
          </a:p>
          <a:p>
            <a:pPr eaLnBrk="1" hangingPunct="1">
              <a:lnSpc>
                <a:spcPct val="90000"/>
              </a:lnSpc>
            </a:pPr>
            <a:r>
              <a:rPr lang="el-GR" dirty="0" smtClean="0"/>
              <a:t>κ.ά.</a:t>
            </a:r>
          </a:p>
        </p:txBody>
      </p:sp>
      <p:sp>
        <p:nvSpPr>
          <p:cNvPr id="5" name="4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 Εισαγωγή </a:t>
            </a:r>
            <a:r>
              <a:rPr lang="el-GR" sz="1000" dirty="0" smtClean="0"/>
              <a:t>στη  λογιστική , Ενότητα  :Λογιστικά γεγονότα και </a:t>
            </a:r>
            <a:r>
              <a:rPr lang="el-GR" sz="1000" dirty="0" smtClean="0"/>
              <a:t>λογαριασμοί (Μέρος Α),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811</TotalTime>
  <Words>1160</Words>
  <Application>Microsoft Office PowerPoint</Application>
  <PresentationFormat>Προβολή στην οθόνη (4:3)</PresentationFormat>
  <Paragraphs>108</Paragraphs>
  <Slides>20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1" baseType="lpstr">
      <vt:lpstr>Θέμα του Office</vt:lpstr>
      <vt:lpstr>ΕΙΣΑΓΩΓΗ ΣΤΗ ΛΟΓΙΣΤΙΚΗ</vt:lpstr>
      <vt:lpstr>Ανοιχτά Ακαδημαϊκά Μαθήματα  στο ΤΕΙ Ηπείρου</vt:lpstr>
      <vt:lpstr>Άδειες Χρήσης</vt:lpstr>
      <vt:lpstr>Χρηματοδότηση</vt:lpstr>
      <vt:lpstr>ΣΚΟΠΟΙ ΕΝΟΤΗΤΑΣ</vt:lpstr>
      <vt:lpstr>ΟΙ ΚΑΤΗΓΟΡΙΕΣ ΤΩΝ ΛΟΓΙΣΤΙΚΩΝ ΓΕΓΟΝΟΤΩΝ</vt:lpstr>
      <vt:lpstr>ΛΟΓΙΣΤΙΚΑ ΓΕΓΟΝΟΤΑ</vt:lpstr>
      <vt:lpstr>ΚΟΙΝΩΝΙΚΑ ΓΕΓΟΝΟΤΑ  &amp; ΛΟΓΙΣΤΙΚΟ ΓΕΓΟΝΟΣ</vt:lpstr>
      <vt:lpstr>ΟΙΚΟΝΟΜΙΚΑ ΓΕΓΟΝΟΤΑ &amp; ΛΟΓΙΣΤΙΚΟ ΓΕΓΟΝΟΣ</vt:lpstr>
      <vt:lpstr>ΛΟΓΙΣΤΙΚΟ ΓΕΓΟΝΟΣ</vt:lpstr>
      <vt:lpstr>ΟΡΙΣΜΟΣ ΛΟΓΙΣΤΙΚΟΥ ΓΕΓΟΝΟΤΟΣ</vt:lpstr>
      <vt:lpstr>Η ΕΝΝΟΙΑ ΤΟΥ ΛΟΓΑΡΙΑΣΜΟΥ (1) από (2) </vt:lpstr>
      <vt:lpstr>Διαφάνεια 13</vt:lpstr>
      <vt:lpstr>Βιβλιογραφία</vt:lpstr>
      <vt:lpstr>Σημείωμα Αναφοράς</vt:lpstr>
      <vt:lpstr>Σημείωμα Αδειοδότησης</vt:lpstr>
      <vt:lpstr>Διαφάνεια 17</vt:lpstr>
      <vt:lpstr>Διαφάνεια 18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ΧΡΗΜΑΤΟΟΙΚΟΝΟΜΙΚΗ ΛΟΓΙΣΤΙΚΗ</dc:title>
  <dc:creator>pc1</dc:creator>
  <cp:lastModifiedBy>pc1</cp:lastModifiedBy>
  <cp:revision>97</cp:revision>
  <dcterms:created xsi:type="dcterms:W3CDTF">2015-10-27T21:06:30Z</dcterms:created>
  <dcterms:modified xsi:type="dcterms:W3CDTF">2015-11-09T20:16:01Z</dcterms:modified>
</cp:coreProperties>
</file>