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73" r:id="rId15"/>
    <p:sldId id="276" r:id="rId16"/>
    <p:sldId id="279" r:id="rId17"/>
    <p:sldId id="280" r:id="rId18"/>
    <p:sldId id="281" r:id="rId19"/>
    <p:sldId id="284" r:id="rId20"/>
    <p:sldId id="282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9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11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:Λογιστικά γεγονότα και </a:t>
            </a:r>
            <a:r>
              <a:rPr lang="el-GR" dirty="0" smtClean="0"/>
              <a:t>λογαριασμοί</a:t>
            </a:r>
            <a:r>
              <a:rPr lang="en-US" dirty="0" smtClean="0"/>
              <a:t> (</a:t>
            </a:r>
            <a:r>
              <a:rPr lang="el-GR" dirty="0" smtClean="0"/>
              <a:t>Μέρος </a:t>
            </a:r>
            <a:r>
              <a:rPr lang="el-GR" dirty="0" smtClean="0"/>
              <a:t>Α)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ΛΟΓΙΣΤΙΚΟ ΓΕΓΟΝΟΣ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u="sng" dirty="0" smtClean="0"/>
              <a:t>Λογιστικά γεγονότα: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πώληση ή αγορά αγαθών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πληρωμή οφειλών 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είσπραξη απαιτήσεων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αγορά επενδυτικών αγαθών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πληρωμή μισθών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χρήση ενέργειας ή υπηρεσιών (κόστος)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δημιουργία χρέους ή απαίτησης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57808"/>
            <a:ext cx="821925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ΟΡΙΣΜΟΣ ΛΟΓΙΣΤΙΚΟΥ ΓΕΓΟΝΟΤΟΣ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642350" cy="48958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mtClean="0"/>
              <a:t>	</a:t>
            </a:r>
            <a:r>
              <a:rPr lang="el-GR" b="1" smtClean="0"/>
              <a:t>Λογιστικά</a:t>
            </a:r>
            <a:r>
              <a:rPr lang="el-GR" smtClean="0"/>
              <a:t> είναι τα </a:t>
            </a:r>
            <a:r>
              <a:rPr lang="el-GR" b="1" smtClean="0"/>
              <a:t>γεγονότα</a:t>
            </a:r>
            <a:r>
              <a:rPr lang="el-GR" smtClean="0"/>
              <a:t> τα οποία, </a:t>
            </a:r>
            <a:r>
              <a:rPr lang="el-GR" u="sng" smtClean="0"/>
              <a:t>έχουν ήδη πραγματοποιηθεί</a:t>
            </a:r>
            <a:r>
              <a:rPr lang="el-GR" smtClean="0"/>
              <a:t> και μπορεί να </a:t>
            </a:r>
            <a:r>
              <a:rPr lang="el-GR" u="sng" smtClean="0"/>
              <a:t>αποδοθεί σε αυτά χρηματική αξία</a:t>
            </a:r>
            <a:r>
              <a:rPr lang="el-GR" smtClean="0"/>
              <a:t>, η οποία </a:t>
            </a:r>
            <a:r>
              <a:rPr lang="el-GR" u="sng" smtClean="0"/>
              <a:t>αποδεικνύεται αντικειμενικά</a:t>
            </a:r>
            <a:r>
              <a:rPr lang="el-GR" smtClean="0"/>
              <a:t> και επηρεάζουν άμεσα την χρηματοοικονομική κατάσταση της επιχειρηματικής μονάδας, μεταβάλλοντας τα στοιχεία της λογιστικής ισότητας, δηλαδή το Ε το Π και την ΚΘ.</a:t>
            </a:r>
          </a:p>
          <a:p>
            <a:pPr eaLnBrk="1" hangingPunct="1">
              <a:buFontTx/>
              <a:buNone/>
            </a:pPr>
            <a:endParaRPr lang="el-GR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4332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3300" smtClean="0"/>
              <a:t>Ο λογαριασμός μας δίνει την ευχέρεια να παρακολουθούμε συνεχώς την εξέλιξη της περιουσίας της επιχείρησης, </a:t>
            </a:r>
            <a:r>
              <a:rPr lang="el-GR" sz="3300" u="sng" smtClean="0"/>
              <a:t>με κάθε μία πράξη ξεχωριστά</a:t>
            </a:r>
            <a:r>
              <a:rPr lang="el-GR" sz="330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el-GR" sz="3300" smtClean="0"/>
              <a:t>και όχι </a:t>
            </a:r>
            <a:r>
              <a:rPr lang="el-GR" sz="3300" u="sng" smtClean="0"/>
              <a:t>την συνολική μεταβολή της περιουσίας αυτής</a:t>
            </a:r>
            <a:r>
              <a:rPr lang="el-GR" sz="3300" smtClean="0"/>
              <a:t>, ανάμεσα σε δύο χρονικά σημεία, όπως γίνεται με τους διαδοχικούς ισολογισμούς.</a:t>
            </a:r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Η ΕΝΝΟΙΑ ΤΟΥ ΛΟΓΑΡΙΑΣΜΟΥ (1) από (2)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4784"/>
            <a:ext cx="8280400" cy="432229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l-G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solidFill>
                  <a:schemeClr val="tx1"/>
                </a:solidFill>
              </a:rPr>
              <a:t>Ο λογαριασμός είναι μία κατάσταση για κάθε περιουσιακό στοιχείο ξεχωριστά, </a:t>
            </a:r>
            <a:br>
              <a:rPr lang="el-GR" dirty="0" smtClean="0">
                <a:solidFill>
                  <a:schemeClr val="tx1"/>
                </a:solidFill>
              </a:rPr>
            </a:br>
            <a:r>
              <a:rPr lang="el-GR" dirty="0" smtClean="0">
                <a:solidFill>
                  <a:schemeClr val="tx1"/>
                </a:solidFill>
              </a:rPr>
              <a:t>όπου καταγράφονται κατά χρονολογική σειρά </a:t>
            </a:r>
            <a:r>
              <a:rPr lang="el-GR" b="1" dirty="0" smtClean="0">
                <a:solidFill>
                  <a:schemeClr val="tx1"/>
                </a:solidFill>
              </a:rPr>
              <a:t>όλες οι οικονομικές πράξεις που επιφέρουν μεταβολή στο μέγεθος του στοιχείου αυτού.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:Λογιστικά γεγονότα και λογαριασμοί,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476672"/>
            <a:ext cx="8229600" cy="12870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Η ΕΝΝΟΙΑ ΤΟΥ ΛΟΓΑΡΙΑΣΜΟΥ (2) από (2)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5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Λογιστικά γεγονότα και </a:t>
            </a:r>
            <a:r>
              <a:rPr lang="el-GR" sz="2400" b="1" dirty="0" smtClean="0"/>
              <a:t>λογαριασμοί (Μέρος Α)</a:t>
            </a:r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1052736"/>
            <a:ext cx="364880" cy="317287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10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Σκοπός της παρούσας ενότητας είναι να αναλυθεί ποιές πράξεις της οικονομικής δραστηριότητας μιας επιχείρησης αποτελούν λογιστικό γεγονός και πως  πρέπει να καταγράφονται τα λογιστικά γεγονότα στα λογιστικά βιβλία της επιχείρησης.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l-GR" sz="3200" b="1" dirty="0" smtClean="0"/>
              <a:t>ΟΙ ΚΑΤΗΓΟΡΙΕΣ ΤΩΝ ΛΟΓΙΣΤΙΚΩΝ ΓΕΓΟΝΟΤΩΝ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Τα γεγονότα στην ζωή των επιχειρηματικών μονάδων, τα οποία επηρεάζουν άμεσα ή έμμεσα την λειτουργία τους, κατατάσσονται σε τρεις κατηγορίες:</a:t>
            </a:r>
          </a:p>
          <a:p>
            <a:pPr eaLnBrk="1" hangingPunct="1"/>
            <a:r>
              <a:rPr lang="el-GR" dirty="0" smtClean="0"/>
              <a:t>1. Κοινωνικά γεγονότα</a:t>
            </a:r>
          </a:p>
          <a:p>
            <a:pPr eaLnBrk="1" hangingPunct="1"/>
            <a:r>
              <a:rPr lang="el-GR" dirty="0" smtClean="0"/>
              <a:t>2. Οικονομικά γεγονότα</a:t>
            </a:r>
          </a:p>
          <a:p>
            <a:pPr eaLnBrk="1" hangingPunct="1"/>
            <a:r>
              <a:rPr lang="el-GR" dirty="0" smtClean="0"/>
              <a:t>3. Λογιστικά γεγονότα</a:t>
            </a:r>
          </a:p>
          <a:p>
            <a:pPr eaLnBrk="1" hangingPunct="1"/>
            <a:endParaRPr lang="el-GR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8580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l-GR" sz="3600" b="1" dirty="0" smtClean="0"/>
              <a:t>ΛΟΓΙΣΤΙΚΑ ΓΕΓΟΝΟΤΑ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435975" cy="5030787"/>
          </a:xfrm>
        </p:spPr>
        <p:txBody>
          <a:bodyPr/>
          <a:lstStyle/>
          <a:p>
            <a:pPr eaLnBrk="1" hangingPunct="1"/>
            <a:endParaRPr lang="el-GR" dirty="0" smtClean="0"/>
          </a:p>
          <a:p>
            <a:pPr eaLnBrk="1" hangingPunct="1"/>
            <a:endParaRPr lang="el-GR" dirty="0" smtClean="0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547813" y="1844675"/>
            <a:ext cx="5111750" cy="4537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2916238" y="2205038"/>
            <a:ext cx="3743325" cy="3744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716463" y="3068638"/>
            <a:ext cx="1944687" cy="19446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l-GR" sz="3600" b="1" dirty="0" smtClean="0"/>
              <a:t>ΚΟΙΝΩΝΙΚΑ ΓΕΓΟΝΟΤΑ  &amp; ΛΟΓΙΣΤΙΚΟ ΓΕΓΟΝΟΣ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u="sng" smtClean="0"/>
              <a:t>Κοινωνικά γεγονότα:</a:t>
            </a:r>
          </a:p>
          <a:p>
            <a:pPr eaLnBrk="1" hangingPunct="1"/>
            <a:r>
              <a:rPr lang="el-GR" smtClean="0"/>
              <a:t>Ο πόλεμος</a:t>
            </a:r>
          </a:p>
          <a:p>
            <a:pPr eaLnBrk="1" hangingPunct="1"/>
            <a:r>
              <a:rPr lang="el-GR" smtClean="0"/>
              <a:t>Η εξειδίκευση του εργατικού δυναμικού</a:t>
            </a:r>
          </a:p>
          <a:p>
            <a:pPr eaLnBrk="1" hangingPunct="1"/>
            <a:r>
              <a:rPr lang="el-GR" smtClean="0"/>
              <a:t>Η κοινωνική θέση της διεύθυνσης</a:t>
            </a:r>
          </a:p>
          <a:p>
            <a:pPr eaLnBrk="1" hangingPunct="1"/>
            <a:r>
              <a:rPr lang="el-GR" smtClean="0"/>
              <a:t>Εξωτερικοί παράγοντες που επεμβαίνουν στην Διακυβέρνηση της επιχείρησης</a:t>
            </a:r>
          </a:p>
          <a:p>
            <a:pPr eaLnBrk="1" hangingPunct="1"/>
            <a:endParaRPr lang="el-GR" smtClean="0"/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l-GR" sz="3200" b="1" dirty="0" smtClean="0"/>
              <a:t>ΟΙΚΟΝΟΜΙΚΑ ΓΕΓΟΝΟΤΑ &amp; ΛΟΓΙΣΤΙΚΟ ΓΕΓΟΝΟΣ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u="sng" dirty="0" smtClean="0"/>
              <a:t>Οικονομικά γεγονότα: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Ο πληθωρισμός ή ο αποπληθωρισμός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Επιστημονικό - Τεχνολογική Πρόοδος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Οι Ευρωπαϊκές οδηγίες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χρηματοδότηση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Η απόκτηση τεχνογνωσίας (υπό όρους)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Ο ανταγωνισμός 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/>
              <a:t>κ.ά.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 smtClean="0"/>
              <a:t> Εισαγωγή </a:t>
            </a:r>
            <a:r>
              <a:rPr lang="el-GR" sz="1000" dirty="0" smtClean="0"/>
              <a:t>στη  λογιστική , Ενότητα  :Λογιστικά γεγονότα και </a:t>
            </a:r>
            <a:r>
              <a:rPr lang="el-GR" sz="1000" dirty="0" smtClean="0"/>
              <a:t>λογαριασμοί (Μέρος Α), </a:t>
            </a:r>
            <a:r>
              <a:rPr lang="el-GR" sz="10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0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1160</Words>
  <Application>Microsoft Office PowerPoint</Application>
  <PresentationFormat>Προβολή στην οθόνη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ΟΙ ΚΑΤΗΓΟΡΙΕΣ ΤΩΝ ΛΟΓΙΣΤΙΚΩΝ ΓΕΓΟΝΟΤΩΝ</vt:lpstr>
      <vt:lpstr>ΛΟΓΙΣΤΙΚΑ ΓΕΓΟΝΟΤΑ</vt:lpstr>
      <vt:lpstr>ΚΟΙΝΩΝΙΚΑ ΓΕΓΟΝΟΤΑ  &amp; ΛΟΓΙΣΤΙΚΟ ΓΕΓΟΝΟΣ</vt:lpstr>
      <vt:lpstr>ΟΙΚΟΝΟΜΙΚΑ ΓΕΓΟΝΟΤΑ &amp; ΛΟΓΙΣΤΙΚΟ ΓΕΓΟΝΟΣ</vt:lpstr>
      <vt:lpstr>ΛΟΓΙΣΤΙΚΟ ΓΕΓΟΝΟΣ</vt:lpstr>
      <vt:lpstr>ΟΡΙΣΜΟΣ ΛΟΓΙΣΤΙΚΟΥ ΓΕΓΟΝΟΤΟΣ</vt:lpstr>
      <vt:lpstr>Η ΕΝΝΟΙΑ ΤΟΥ ΛΟΓΑΡΙΑΣΜΟΥ (1) από (2) </vt:lpstr>
      <vt:lpstr>Διαφάνεια 13</vt:lpstr>
      <vt:lpstr>Βιβλιογραφία</vt:lpstr>
      <vt:lpstr>Σημείωμα Αναφοράς</vt:lpstr>
      <vt:lpstr>Σημείωμα Αδειοδότησης</vt:lpstr>
      <vt:lpstr>Διαφάνεια 17</vt:lpstr>
      <vt:lpstr>Διαφάνεια 18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97</cp:revision>
  <dcterms:created xsi:type="dcterms:W3CDTF">2015-10-27T21:06:30Z</dcterms:created>
  <dcterms:modified xsi:type="dcterms:W3CDTF">2015-11-09T20:16:01Z</dcterms:modified>
</cp:coreProperties>
</file>