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9" r:id="rId3"/>
    <p:sldId id="257" r:id="rId4"/>
    <p:sldId id="259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15" r:id="rId18"/>
    <p:sldId id="428" r:id="rId19"/>
    <p:sldId id="430" r:id="rId20"/>
    <p:sldId id="431" r:id="rId21"/>
    <p:sldId id="432" r:id="rId22"/>
    <p:sldId id="433" r:id="rId23"/>
    <p:sldId id="434" r:id="rId24"/>
    <p:sldId id="436" r:id="rId25"/>
    <p:sldId id="435" r:id="rId26"/>
    <p:sldId id="429" r:id="rId27"/>
    <p:sldId id="438" r:id="rId28"/>
    <p:sldId id="439" r:id="rId29"/>
    <p:sldId id="440" r:id="rId30"/>
    <p:sldId id="441" r:id="rId31"/>
    <p:sldId id="437" r:id="rId32"/>
    <p:sldId id="291" r:id="rId33"/>
    <p:sldId id="292" r:id="rId34"/>
    <p:sldId id="293" r:id="rId35"/>
    <p:sldId id="280" r:id="rId36"/>
  </p:sldIdLst>
  <p:sldSz cx="9144000" cy="5715000" type="screen16x10"/>
  <p:notesSz cx="6858000" cy="9144000"/>
  <p:custDataLst>
    <p:tags r:id="rId3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6AC7A-B233-43BE-9604-F4FE2265065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674A8E7-3574-4E13-BBBC-849E5666295B}">
      <dgm:prSet phldrT="[Κείμενο]" custT="1"/>
      <dgm:spPr>
        <a:xfrm>
          <a:off x="485345" y="1988"/>
          <a:ext cx="2815522" cy="739634"/>
        </a:xfrm>
        <a:prstGeom prst="roundRect">
          <a:avLst>
            <a:gd name="adj" fmla="val 10000"/>
          </a:avLst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sz="1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Βήμα 1</a:t>
          </a:r>
          <a:r>
            <a:rPr lang="el-GR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 Ο αλγόριθμος ορίζει ένα στοιχείο δεδομένων με όνομα ΜΕΓΙΣΤΟΣ και του δίνει ως τιμή τον πρώτο ακέραιο της λίστας</a:t>
          </a:r>
          <a:endParaRPr lang="el-GR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0825EFE-BCA6-43AE-BD9A-43CFA3FCF198}" type="parTrans" cxnId="{C788D91E-60F3-45D6-B01F-DDB243B7F815}">
      <dgm:prSet/>
      <dgm:spPr/>
      <dgm:t>
        <a:bodyPr/>
        <a:lstStyle/>
        <a:p>
          <a:endParaRPr lang="el-GR" sz="2000"/>
        </a:p>
      </dgm:t>
    </dgm:pt>
    <dgm:pt modelId="{5F6461B3-FD38-4E5A-BC50-9D5D29A0AEC8}" type="sibTrans" cxnId="{C788D91E-60F3-45D6-B01F-DDB243B7F815}">
      <dgm:prSet custT="1"/>
      <dgm:spPr>
        <a:xfrm rot="5400000">
          <a:off x="1754425" y="760113"/>
          <a:ext cx="277362" cy="332835"/>
        </a:xfrm>
        <a:prstGeom prst="rightArrow">
          <a:avLst>
            <a:gd name="adj1" fmla="val 60000"/>
            <a:gd name="adj2" fmla="val 50000"/>
          </a:avLst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l-GR" sz="10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45C988E-2227-4CC4-BEE8-67873122BB78}">
      <dgm:prSet phldrT="[Κείμενο]" custT="1"/>
      <dgm:spPr>
        <a:xfrm>
          <a:off x="485345" y="1111439"/>
          <a:ext cx="2815522" cy="739634"/>
        </a:xfrm>
        <a:prstGeom prst="roundRect">
          <a:avLst>
            <a:gd name="adj" fmla="val 10000"/>
          </a:avLst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sz="1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Βήμα 2</a:t>
          </a:r>
          <a:r>
            <a:rPr lang="el-GR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 Αν ο επόμενος ακέραιος είναι μεγαλύτερος από την τιμή που υπάρχει στο ΜΕΓΙΣΤΟΣ όρισε τον ως νέα τιμή του ΜΕΓΙΣΤΟΣ</a:t>
          </a:r>
          <a:endParaRPr lang="el-GR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4390948-DFB8-4367-A733-D3C35787610A}" type="parTrans" cxnId="{AE9B3821-EB96-467E-A4A0-A0096047194D}">
      <dgm:prSet/>
      <dgm:spPr/>
      <dgm:t>
        <a:bodyPr/>
        <a:lstStyle/>
        <a:p>
          <a:endParaRPr lang="el-GR" sz="2000"/>
        </a:p>
      </dgm:t>
    </dgm:pt>
    <dgm:pt modelId="{A5AB5C4A-B557-480E-B2AE-8FC11F27C635}" type="sibTrans" cxnId="{AE9B3821-EB96-467E-A4A0-A0096047194D}">
      <dgm:prSet custT="1"/>
      <dgm:spPr>
        <a:xfrm rot="5400000">
          <a:off x="1754425" y="1869565"/>
          <a:ext cx="277362" cy="332835"/>
        </a:xfrm>
        <a:prstGeom prst="rightArrow">
          <a:avLst>
            <a:gd name="adj1" fmla="val 60000"/>
            <a:gd name="adj2" fmla="val 50000"/>
          </a:avLst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l-GR" sz="10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80BD4CA-0260-40BC-896F-7A9738937F34}">
      <dgm:prSet phldrT="[Κείμενο]" custT="1"/>
      <dgm:spPr>
        <a:xfrm>
          <a:off x="485345" y="2220891"/>
          <a:ext cx="2815522" cy="739634"/>
        </a:xfrm>
        <a:prstGeom prst="roundRect">
          <a:avLst>
            <a:gd name="adj" fmla="val 10000"/>
          </a:avLst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sz="1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Βήμα 3</a:t>
          </a:r>
          <a:r>
            <a:rPr lang="el-GR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 Αν η λίστα των ακεραίων έχει και άλλα στοιχεία πήγαινε στο Βήμα 2</a:t>
          </a:r>
        </a:p>
      </dgm:t>
    </dgm:pt>
    <dgm:pt modelId="{AB83971D-8A26-49CE-B54F-C0FF9547CC4B}" type="parTrans" cxnId="{00226253-A984-4D73-8CC2-CEE44EEAED61}">
      <dgm:prSet/>
      <dgm:spPr/>
      <dgm:t>
        <a:bodyPr/>
        <a:lstStyle/>
        <a:p>
          <a:endParaRPr lang="el-GR" sz="2000"/>
        </a:p>
      </dgm:t>
    </dgm:pt>
    <dgm:pt modelId="{104E0436-EE6A-418F-ADD8-318E65833A49}" type="sibTrans" cxnId="{00226253-A984-4D73-8CC2-CEE44EEAED61}">
      <dgm:prSet custT="1"/>
      <dgm:spPr>
        <a:xfrm rot="5400000">
          <a:off x="1754425" y="2979016"/>
          <a:ext cx="277362" cy="332835"/>
        </a:xfrm>
        <a:prstGeom prst="rightArrow">
          <a:avLst>
            <a:gd name="adj1" fmla="val 60000"/>
            <a:gd name="adj2" fmla="val 50000"/>
          </a:avLst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l-GR" sz="10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BA3C279-834B-4EA0-A80B-703ADDD798D0}">
      <dgm:prSet phldrT="[Κείμενο]" custT="1"/>
      <dgm:spPr>
        <a:xfrm>
          <a:off x="485345" y="3330343"/>
          <a:ext cx="2815522" cy="739634"/>
        </a:xfrm>
        <a:prstGeom prst="roundRect">
          <a:avLst>
            <a:gd name="adj" fmla="val 10000"/>
          </a:avLst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Βήμα 4. Παρουσίασε ως έξοδο την τιμή του ΜΕΓΙΣΤΟΣ</a:t>
          </a:r>
        </a:p>
      </dgm:t>
    </dgm:pt>
    <dgm:pt modelId="{F5CCA380-81A1-443E-863D-63D17F2ADD7F}" type="parTrans" cxnId="{15F38364-192A-4561-A028-4BDB380534AA}">
      <dgm:prSet/>
      <dgm:spPr/>
      <dgm:t>
        <a:bodyPr/>
        <a:lstStyle/>
        <a:p>
          <a:endParaRPr lang="el-GR" sz="2000"/>
        </a:p>
      </dgm:t>
    </dgm:pt>
    <dgm:pt modelId="{F58DC624-BC71-4C7F-BE39-CD7EBEAC1A97}" type="sibTrans" cxnId="{15F38364-192A-4561-A028-4BDB380534AA}">
      <dgm:prSet/>
      <dgm:spPr/>
      <dgm:t>
        <a:bodyPr/>
        <a:lstStyle/>
        <a:p>
          <a:endParaRPr lang="el-GR" sz="2000"/>
        </a:p>
      </dgm:t>
    </dgm:pt>
    <dgm:pt modelId="{26E23D51-D1EC-4080-B6CC-DED426CD2731}" type="pres">
      <dgm:prSet presAssocID="{E906AC7A-B233-43BE-9604-F4FE22650652}" presName="linearFlow" presStyleCnt="0">
        <dgm:presLayoutVars>
          <dgm:resizeHandles val="exact"/>
        </dgm:presLayoutVars>
      </dgm:prSet>
      <dgm:spPr/>
    </dgm:pt>
    <dgm:pt modelId="{2C50B06F-D788-4EAA-A3D2-9EBCA5EFC731}" type="pres">
      <dgm:prSet presAssocID="{C674A8E7-3574-4E13-BBBC-849E5666295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DFC9155-8129-47A7-8BC1-9F57E9936353}" type="pres">
      <dgm:prSet presAssocID="{5F6461B3-FD38-4E5A-BC50-9D5D29A0AEC8}" presName="sibTrans" presStyleLbl="sibTrans2D1" presStyleIdx="0" presStyleCnt="3"/>
      <dgm:spPr/>
      <dgm:t>
        <a:bodyPr/>
        <a:lstStyle/>
        <a:p>
          <a:endParaRPr lang="el-GR"/>
        </a:p>
      </dgm:t>
    </dgm:pt>
    <dgm:pt modelId="{686AD726-AD01-4BE7-A5D4-B8BBC56DAF25}" type="pres">
      <dgm:prSet presAssocID="{5F6461B3-FD38-4E5A-BC50-9D5D29A0AEC8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974B5EA0-0355-4780-A88A-FBFA664CD4CD}" type="pres">
      <dgm:prSet presAssocID="{C45C988E-2227-4CC4-BEE8-67873122BB7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D009AB5-C305-45D3-8C4A-656823F3E4BF}" type="pres">
      <dgm:prSet presAssocID="{A5AB5C4A-B557-480E-B2AE-8FC11F27C635}" presName="sibTrans" presStyleLbl="sibTrans2D1" presStyleIdx="1" presStyleCnt="3"/>
      <dgm:spPr/>
      <dgm:t>
        <a:bodyPr/>
        <a:lstStyle/>
        <a:p>
          <a:endParaRPr lang="el-GR"/>
        </a:p>
      </dgm:t>
    </dgm:pt>
    <dgm:pt modelId="{562F8717-CA46-4EA1-A413-837A8A511AC6}" type="pres">
      <dgm:prSet presAssocID="{A5AB5C4A-B557-480E-B2AE-8FC11F27C635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A198A786-A399-4C43-A45B-D8F813F8CDF2}" type="pres">
      <dgm:prSet presAssocID="{A80BD4CA-0260-40BC-896F-7A9738937F3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302ED9D-DC41-4143-A827-694D8077EE9F}" type="pres">
      <dgm:prSet presAssocID="{104E0436-EE6A-418F-ADD8-318E65833A49}" presName="sibTrans" presStyleLbl="sibTrans2D1" presStyleIdx="2" presStyleCnt="3"/>
      <dgm:spPr/>
      <dgm:t>
        <a:bodyPr/>
        <a:lstStyle/>
        <a:p>
          <a:endParaRPr lang="el-GR"/>
        </a:p>
      </dgm:t>
    </dgm:pt>
    <dgm:pt modelId="{1AA02F4B-5406-45B3-A200-D5B1B420FCB7}" type="pres">
      <dgm:prSet presAssocID="{104E0436-EE6A-418F-ADD8-318E65833A49}" presName="connectorText" presStyleLbl="sibTrans2D1" presStyleIdx="2" presStyleCnt="3"/>
      <dgm:spPr/>
      <dgm:t>
        <a:bodyPr/>
        <a:lstStyle/>
        <a:p>
          <a:endParaRPr lang="el-GR"/>
        </a:p>
      </dgm:t>
    </dgm:pt>
    <dgm:pt modelId="{9FE940A3-13B5-4337-B553-BFF46AF4A747}" type="pres">
      <dgm:prSet presAssocID="{1BA3C279-834B-4EA0-A80B-703ADDD798D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0EA4070-4890-46D3-BB65-9A9C85C143D5}" type="presOf" srcId="{C45C988E-2227-4CC4-BEE8-67873122BB78}" destId="{974B5EA0-0355-4780-A88A-FBFA664CD4CD}" srcOrd="0" destOrd="0" presId="urn:microsoft.com/office/officeart/2005/8/layout/process2"/>
    <dgm:cxn modelId="{C11A4EE7-65EE-4CFD-82A8-6464C8C93787}" type="presOf" srcId="{A80BD4CA-0260-40BC-896F-7A9738937F34}" destId="{A198A786-A399-4C43-A45B-D8F813F8CDF2}" srcOrd="0" destOrd="0" presId="urn:microsoft.com/office/officeart/2005/8/layout/process2"/>
    <dgm:cxn modelId="{C788D91E-60F3-45D6-B01F-DDB243B7F815}" srcId="{E906AC7A-B233-43BE-9604-F4FE22650652}" destId="{C674A8E7-3574-4E13-BBBC-849E5666295B}" srcOrd="0" destOrd="0" parTransId="{F0825EFE-BCA6-43AE-BD9A-43CFA3FCF198}" sibTransId="{5F6461B3-FD38-4E5A-BC50-9D5D29A0AEC8}"/>
    <dgm:cxn modelId="{AE9B3821-EB96-467E-A4A0-A0096047194D}" srcId="{E906AC7A-B233-43BE-9604-F4FE22650652}" destId="{C45C988E-2227-4CC4-BEE8-67873122BB78}" srcOrd="1" destOrd="0" parTransId="{F4390948-DFB8-4367-A733-D3C35787610A}" sibTransId="{A5AB5C4A-B557-480E-B2AE-8FC11F27C635}"/>
    <dgm:cxn modelId="{1C91F503-34DA-421D-981F-D531FF1D6BED}" type="presOf" srcId="{C674A8E7-3574-4E13-BBBC-849E5666295B}" destId="{2C50B06F-D788-4EAA-A3D2-9EBCA5EFC731}" srcOrd="0" destOrd="0" presId="urn:microsoft.com/office/officeart/2005/8/layout/process2"/>
    <dgm:cxn modelId="{00226253-A984-4D73-8CC2-CEE44EEAED61}" srcId="{E906AC7A-B233-43BE-9604-F4FE22650652}" destId="{A80BD4CA-0260-40BC-896F-7A9738937F34}" srcOrd="2" destOrd="0" parTransId="{AB83971D-8A26-49CE-B54F-C0FF9547CC4B}" sibTransId="{104E0436-EE6A-418F-ADD8-318E65833A49}"/>
    <dgm:cxn modelId="{2E24C9EE-1169-489A-9259-64059E813E75}" type="presOf" srcId="{A5AB5C4A-B557-480E-B2AE-8FC11F27C635}" destId="{562F8717-CA46-4EA1-A413-837A8A511AC6}" srcOrd="1" destOrd="0" presId="urn:microsoft.com/office/officeart/2005/8/layout/process2"/>
    <dgm:cxn modelId="{672CA7B6-69DE-4D53-897D-7675B7BBF884}" type="presOf" srcId="{E906AC7A-B233-43BE-9604-F4FE22650652}" destId="{26E23D51-D1EC-4080-B6CC-DED426CD2731}" srcOrd="0" destOrd="0" presId="urn:microsoft.com/office/officeart/2005/8/layout/process2"/>
    <dgm:cxn modelId="{FC14275C-C77A-46F1-A2BA-2B912A8FBC63}" type="presOf" srcId="{5F6461B3-FD38-4E5A-BC50-9D5D29A0AEC8}" destId="{686AD726-AD01-4BE7-A5D4-B8BBC56DAF25}" srcOrd="1" destOrd="0" presId="urn:microsoft.com/office/officeart/2005/8/layout/process2"/>
    <dgm:cxn modelId="{0C78D7E3-BE77-47C5-84B4-E642A6275C54}" type="presOf" srcId="{1BA3C279-834B-4EA0-A80B-703ADDD798D0}" destId="{9FE940A3-13B5-4337-B553-BFF46AF4A747}" srcOrd="0" destOrd="0" presId="urn:microsoft.com/office/officeart/2005/8/layout/process2"/>
    <dgm:cxn modelId="{8C7EA536-7117-478D-9E38-6BE307F0D87E}" type="presOf" srcId="{104E0436-EE6A-418F-ADD8-318E65833A49}" destId="{1AA02F4B-5406-45B3-A200-D5B1B420FCB7}" srcOrd="1" destOrd="0" presId="urn:microsoft.com/office/officeart/2005/8/layout/process2"/>
    <dgm:cxn modelId="{4F93C901-A805-4E87-AE8A-30F9690934AD}" type="presOf" srcId="{104E0436-EE6A-418F-ADD8-318E65833A49}" destId="{7302ED9D-DC41-4143-A827-694D8077EE9F}" srcOrd="0" destOrd="0" presId="urn:microsoft.com/office/officeart/2005/8/layout/process2"/>
    <dgm:cxn modelId="{F518CD7D-4590-4BD8-9022-E5796DA3F40F}" type="presOf" srcId="{A5AB5C4A-B557-480E-B2AE-8FC11F27C635}" destId="{DD009AB5-C305-45D3-8C4A-656823F3E4BF}" srcOrd="0" destOrd="0" presId="urn:microsoft.com/office/officeart/2005/8/layout/process2"/>
    <dgm:cxn modelId="{15F38364-192A-4561-A028-4BDB380534AA}" srcId="{E906AC7A-B233-43BE-9604-F4FE22650652}" destId="{1BA3C279-834B-4EA0-A80B-703ADDD798D0}" srcOrd="3" destOrd="0" parTransId="{F5CCA380-81A1-443E-863D-63D17F2ADD7F}" sibTransId="{F58DC624-BC71-4C7F-BE39-CD7EBEAC1A97}"/>
    <dgm:cxn modelId="{22330871-DF4D-4DFC-A1FB-06A1BE79DE33}" type="presOf" srcId="{5F6461B3-FD38-4E5A-BC50-9D5D29A0AEC8}" destId="{6DFC9155-8129-47A7-8BC1-9F57E9936353}" srcOrd="0" destOrd="0" presId="urn:microsoft.com/office/officeart/2005/8/layout/process2"/>
    <dgm:cxn modelId="{64FE0542-0005-47CF-8A20-BFD305AB5EA6}" type="presParOf" srcId="{26E23D51-D1EC-4080-B6CC-DED426CD2731}" destId="{2C50B06F-D788-4EAA-A3D2-9EBCA5EFC731}" srcOrd="0" destOrd="0" presId="urn:microsoft.com/office/officeart/2005/8/layout/process2"/>
    <dgm:cxn modelId="{933C17BE-C0C2-4358-BBD4-BB2EA25A5055}" type="presParOf" srcId="{26E23D51-D1EC-4080-B6CC-DED426CD2731}" destId="{6DFC9155-8129-47A7-8BC1-9F57E9936353}" srcOrd="1" destOrd="0" presId="urn:microsoft.com/office/officeart/2005/8/layout/process2"/>
    <dgm:cxn modelId="{4748D3F4-4DF7-4378-A0C8-2BBE5F3520EC}" type="presParOf" srcId="{6DFC9155-8129-47A7-8BC1-9F57E9936353}" destId="{686AD726-AD01-4BE7-A5D4-B8BBC56DAF25}" srcOrd="0" destOrd="0" presId="urn:microsoft.com/office/officeart/2005/8/layout/process2"/>
    <dgm:cxn modelId="{945D7204-00E3-4F86-A314-DB1C36B0F2AD}" type="presParOf" srcId="{26E23D51-D1EC-4080-B6CC-DED426CD2731}" destId="{974B5EA0-0355-4780-A88A-FBFA664CD4CD}" srcOrd="2" destOrd="0" presId="urn:microsoft.com/office/officeart/2005/8/layout/process2"/>
    <dgm:cxn modelId="{F8E1853F-6FFE-4C18-922A-76BC3F5DCE2C}" type="presParOf" srcId="{26E23D51-D1EC-4080-B6CC-DED426CD2731}" destId="{DD009AB5-C305-45D3-8C4A-656823F3E4BF}" srcOrd="3" destOrd="0" presId="urn:microsoft.com/office/officeart/2005/8/layout/process2"/>
    <dgm:cxn modelId="{FECD6128-3099-47B5-8036-FA5689F63F8E}" type="presParOf" srcId="{DD009AB5-C305-45D3-8C4A-656823F3E4BF}" destId="{562F8717-CA46-4EA1-A413-837A8A511AC6}" srcOrd="0" destOrd="0" presId="urn:microsoft.com/office/officeart/2005/8/layout/process2"/>
    <dgm:cxn modelId="{130F7400-1CE7-4A19-B040-BD0383163371}" type="presParOf" srcId="{26E23D51-D1EC-4080-B6CC-DED426CD2731}" destId="{A198A786-A399-4C43-A45B-D8F813F8CDF2}" srcOrd="4" destOrd="0" presId="urn:microsoft.com/office/officeart/2005/8/layout/process2"/>
    <dgm:cxn modelId="{D0B068EF-9FD3-4B36-BA47-585AF59D602D}" type="presParOf" srcId="{26E23D51-D1EC-4080-B6CC-DED426CD2731}" destId="{7302ED9D-DC41-4143-A827-694D8077EE9F}" srcOrd="5" destOrd="0" presId="urn:microsoft.com/office/officeart/2005/8/layout/process2"/>
    <dgm:cxn modelId="{71F7EAB8-7FE7-4955-AADC-02DDEEA0D21F}" type="presParOf" srcId="{7302ED9D-DC41-4143-A827-694D8077EE9F}" destId="{1AA02F4B-5406-45B3-A200-D5B1B420FCB7}" srcOrd="0" destOrd="0" presId="urn:microsoft.com/office/officeart/2005/8/layout/process2"/>
    <dgm:cxn modelId="{0EE564BE-62BF-44E7-BDFC-4B17C110A950}" type="presParOf" srcId="{26E23D51-D1EC-4080-B6CC-DED426CD2731}" destId="{9FE940A3-13B5-4337-B553-BFF46AF4A747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333CE-A034-40F1-BD34-AC525916939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4864876-529F-4D28-AA18-3D55406D3718}">
      <dgm:prSet phldrT="[Κείμενο]"/>
      <dgm:spPr>
        <a:xfrm>
          <a:off x="1278160" y="1706"/>
          <a:ext cx="1228305" cy="634668"/>
        </a:xfrm>
        <a:prstGeom prst="roundRect">
          <a:avLst>
            <a:gd name="adj" fmla="val 10000"/>
          </a:avLst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Ενέργεια 1</a:t>
          </a:r>
          <a:endParaRPr lang="el-G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B2C40FA-90BA-4C2A-BF23-B74C7815F82A}" type="parTrans" cxnId="{02E5FCA9-370E-4A04-BFC5-F8E419A28BA2}">
      <dgm:prSet/>
      <dgm:spPr/>
      <dgm:t>
        <a:bodyPr/>
        <a:lstStyle/>
        <a:p>
          <a:endParaRPr lang="el-GR"/>
        </a:p>
      </dgm:t>
    </dgm:pt>
    <dgm:pt modelId="{B9921D85-7A3D-4B61-9A83-C85B1F4B2618}" type="sibTrans" cxnId="{02E5FCA9-370E-4A04-BFC5-F8E419A28BA2}">
      <dgm:prSet/>
      <dgm:spPr>
        <a:xfrm rot="5400000">
          <a:off x="1773313" y="652240"/>
          <a:ext cx="238000" cy="285600"/>
        </a:xfrm>
        <a:prstGeom prst="rightArrow">
          <a:avLst>
            <a:gd name="adj1" fmla="val 60000"/>
            <a:gd name="adj2" fmla="val 50000"/>
          </a:avLst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l-G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00AEC7F-E28D-406E-928F-77BC91EE9790}">
      <dgm:prSet phldrT="[Κείμενο]"/>
      <dgm:spPr>
        <a:xfrm>
          <a:off x="1278160" y="953708"/>
          <a:ext cx="1228305" cy="634668"/>
        </a:xfrm>
        <a:prstGeom prst="roundRect">
          <a:avLst>
            <a:gd name="adj" fmla="val 10000"/>
          </a:avLst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Ενέργεια 2</a:t>
          </a:r>
          <a:endParaRPr lang="el-G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D5F36A6-218B-4772-8556-12AC10958D3F}" type="parTrans" cxnId="{70939C85-9F05-49EB-A3CB-3319BE37A0C8}">
      <dgm:prSet/>
      <dgm:spPr/>
      <dgm:t>
        <a:bodyPr/>
        <a:lstStyle/>
        <a:p>
          <a:endParaRPr lang="el-GR"/>
        </a:p>
      </dgm:t>
    </dgm:pt>
    <dgm:pt modelId="{86B868F8-D736-4894-BDA4-3FC0EF5EFFFE}" type="sibTrans" cxnId="{70939C85-9F05-49EB-A3CB-3319BE37A0C8}">
      <dgm:prSet/>
      <dgm:spPr>
        <a:xfrm rot="5400000">
          <a:off x="1773313" y="1604243"/>
          <a:ext cx="238000" cy="285600"/>
        </a:xfrm>
        <a:prstGeom prst="rightArrow">
          <a:avLst>
            <a:gd name="adj1" fmla="val 60000"/>
            <a:gd name="adj2" fmla="val 50000"/>
          </a:avLst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l-G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66B7A2D-CE8D-4B5F-96F2-676E7C87DA41}">
      <dgm:prSet phldrT="[Κείμενο]"/>
      <dgm:spPr>
        <a:xfrm>
          <a:off x="1278160" y="1905710"/>
          <a:ext cx="1228305" cy="634668"/>
        </a:xfrm>
        <a:prstGeom prst="roundRect">
          <a:avLst>
            <a:gd name="adj" fmla="val 10000"/>
          </a:avLst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…</a:t>
          </a:r>
        </a:p>
      </dgm:t>
    </dgm:pt>
    <dgm:pt modelId="{6299C852-CA11-4D42-AE88-3507A958BA79}" type="parTrans" cxnId="{169B6DBA-C9E4-4C82-A0F5-C66189F8BD3D}">
      <dgm:prSet/>
      <dgm:spPr/>
      <dgm:t>
        <a:bodyPr/>
        <a:lstStyle/>
        <a:p>
          <a:endParaRPr lang="el-GR"/>
        </a:p>
      </dgm:t>
    </dgm:pt>
    <dgm:pt modelId="{7A627176-EB6A-4481-9990-A0AF0CDDA698}" type="sibTrans" cxnId="{169B6DBA-C9E4-4C82-A0F5-C66189F8BD3D}">
      <dgm:prSet/>
      <dgm:spPr>
        <a:xfrm rot="5400000">
          <a:off x="1773313" y="2556245"/>
          <a:ext cx="238000" cy="285600"/>
        </a:xfrm>
        <a:prstGeom prst="rightArrow">
          <a:avLst>
            <a:gd name="adj1" fmla="val 60000"/>
            <a:gd name="adj2" fmla="val 50000"/>
          </a:avLst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l-GR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18A61B4-CA36-4C92-902E-F60998B7A63A}">
      <dgm:prSet phldrT="[Κείμενο]"/>
      <dgm:spPr>
        <a:xfrm>
          <a:off x="1278160" y="2857712"/>
          <a:ext cx="1228305" cy="634668"/>
        </a:xfrm>
        <a:prstGeom prst="roundRect">
          <a:avLst>
            <a:gd name="adj" fmla="val 10000"/>
          </a:avLst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Ενέργεια Ν</a:t>
          </a:r>
        </a:p>
      </dgm:t>
    </dgm:pt>
    <dgm:pt modelId="{E0073F0E-9559-4259-ADC5-F9977413B7BA}" type="parTrans" cxnId="{2B6A4B1C-BA42-4B77-97CF-BF708C0A815B}">
      <dgm:prSet/>
      <dgm:spPr/>
      <dgm:t>
        <a:bodyPr/>
        <a:lstStyle/>
        <a:p>
          <a:endParaRPr lang="el-GR"/>
        </a:p>
      </dgm:t>
    </dgm:pt>
    <dgm:pt modelId="{B313351C-CB44-4A7D-86EA-B64BC56B3957}" type="sibTrans" cxnId="{2B6A4B1C-BA42-4B77-97CF-BF708C0A815B}">
      <dgm:prSet/>
      <dgm:spPr/>
      <dgm:t>
        <a:bodyPr/>
        <a:lstStyle/>
        <a:p>
          <a:endParaRPr lang="el-GR"/>
        </a:p>
      </dgm:t>
    </dgm:pt>
    <dgm:pt modelId="{9227D91B-4CE9-492A-B3F0-EDC33A2E954A}" type="pres">
      <dgm:prSet presAssocID="{6CD333CE-A034-40F1-BD34-AC5259169394}" presName="linearFlow" presStyleCnt="0">
        <dgm:presLayoutVars>
          <dgm:resizeHandles val="exact"/>
        </dgm:presLayoutVars>
      </dgm:prSet>
      <dgm:spPr/>
    </dgm:pt>
    <dgm:pt modelId="{6BE2B350-50AA-4D0A-82C4-D271AADB5337}" type="pres">
      <dgm:prSet presAssocID="{74864876-529F-4D28-AA18-3D55406D371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9386DC-1B55-4E2E-8AFB-434B1065A4CF}" type="pres">
      <dgm:prSet presAssocID="{B9921D85-7A3D-4B61-9A83-C85B1F4B2618}" presName="sibTrans" presStyleLbl="sibTrans2D1" presStyleIdx="0" presStyleCnt="3"/>
      <dgm:spPr/>
      <dgm:t>
        <a:bodyPr/>
        <a:lstStyle/>
        <a:p>
          <a:endParaRPr lang="el-GR"/>
        </a:p>
      </dgm:t>
    </dgm:pt>
    <dgm:pt modelId="{B20B5A76-B5B8-46E7-9E4C-CE5540DBF10F}" type="pres">
      <dgm:prSet presAssocID="{B9921D85-7A3D-4B61-9A83-C85B1F4B2618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2E66A036-30C1-4F51-819F-7AC476F3A402}" type="pres">
      <dgm:prSet presAssocID="{700AEC7F-E28D-406E-928F-77BC91EE979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27D11C-5916-444E-87BE-07EF5D283342}" type="pres">
      <dgm:prSet presAssocID="{86B868F8-D736-4894-BDA4-3FC0EF5EFFFE}" presName="sibTrans" presStyleLbl="sibTrans2D1" presStyleIdx="1" presStyleCnt="3"/>
      <dgm:spPr/>
      <dgm:t>
        <a:bodyPr/>
        <a:lstStyle/>
        <a:p>
          <a:endParaRPr lang="el-GR"/>
        </a:p>
      </dgm:t>
    </dgm:pt>
    <dgm:pt modelId="{A62BF7EA-D4F2-43A5-8C6C-1DD3C3E8580C}" type="pres">
      <dgm:prSet presAssocID="{86B868F8-D736-4894-BDA4-3FC0EF5EFFFE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20A6B653-FC27-40ED-9909-08BC7FD08BFB}" type="pres">
      <dgm:prSet presAssocID="{166B7A2D-CE8D-4B5F-96F2-676E7C87DA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5C3394-9820-48D6-B1F7-00CA3B386836}" type="pres">
      <dgm:prSet presAssocID="{7A627176-EB6A-4481-9990-A0AF0CDDA698}" presName="sibTrans" presStyleLbl="sibTrans2D1" presStyleIdx="2" presStyleCnt="3"/>
      <dgm:spPr/>
      <dgm:t>
        <a:bodyPr/>
        <a:lstStyle/>
        <a:p>
          <a:endParaRPr lang="el-GR"/>
        </a:p>
      </dgm:t>
    </dgm:pt>
    <dgm:pt modelId="{60E1B10F-9587-4282-B34B-85ADFDE53FB7}" type="pres">
      <dgm:prSet presAssocID="{7A627176-EB6A-4481-9990-A0AF0CDDA698}" presName="connectorText" presStyleLbl="sibTrans2D1" presStyleIdx="2" presStyleCnt="3"/>
      <dgm:spPr/>
      <dgm:t>
        <a:bodyPr/>
        <a:lstStyle/>
        <a:p>
          <a:endParaRPr lang="el-GR"/>
        </a:p>
      </dgm:t>
    </dgm:pt>
    <dgm:pt modelId="{DF35E8BF-6070-4D45-B2A0-D8DCAF1CF260}" type="pres">
      <dgm:prSet presAssocID="{E18A61B4-CA36-4C92-902E-F60998B7A63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0C3ED67-4CFB-4509-9B30-C8D160F937B4}" type="presOf" srcId="{7A627176-EB6A-4481-9990-A0AF0CDDA698}" destId="{1A5C3394-9820-48D6-B1F7-00CA3B386836}" srcOrd="0" destOrd="0" presId="urn:microsoft.com/office/officeart/2005/8/layout/process2"/>
    <dgm:cxn modelId="{8AB0B24E-3AB3-415F-9DE2-10AAFE1C785C}" type="presOf" srcId="{B9921D85-7A3D-4B61-9A83-C85B1F4B2618}" destId="{B20B5A76-B5B8-46E7-9E4C-CE5540DBF10F}" srcOrd="1" destOrd="0" presId="urn:microsoft.com/office/officeart/2005/8/layout/process2"/>
    <dgm:cxn modelId="{70939C85-9F05-49EB-A3CB-3319BE37A0C8}" srcId="{6CD333CE-A034-40F1-BD34-AC5259169394}" destId="{700AEC7F-E28D-406E-928F-77BC91EE9790}" srcOrd="1" destOrd="0" parTransId="{0D5F36A6-218B-4772-8556-12AC10958D3F}" sibTransId="{86B868F8-D736-4894-BDA4-3FC0EF5EFFFE}"/>
    <dgm:cxn modelId="{8B23B1F8-DD6A-4CC7-B4D7-650324431825}" type="presOf" srcId="{7A627176-EB6A-4481-9990-A0AF0CDDA698}" destId="{60E1B10F-9587-4282-B34B-85ADFDE53FB7}" srcOrd="1" destOrd="0" presId="urn:microsoft.com/office/officeart/2005/8/layout/process2"/>
    <dgm:cxn modelId="{169B6DBA-C9E4-4C82-A0F5-C66189F8BD3D}" srcId="{6CD333CE-A034-40F1-BD34-AC5259169394}" destId="{166B7A2D-CE8D-4B5F-96F2-676E7C87DA41}" srcOrd="2" destOrd="0" parTransId="{6299C852-CA11-4D42-AE88-3507A958BA79}" sibTransId="{7A627176-EB6A-4481-9990-A0AF0CDDA698}"/>
    <dgm:cxn modelId="{2B6A4B1C-BA42-4B77-97CF-BF708C0A815B}" srcId="{6CD333CE-A034-40F1-BD34-AC5259169394}" destId="{E18A61B4-CA36-4C92-902E-F60998B7A63A}" srcOrd="3" destOrd="0" parTransId="{E0073F0E-9559-4259-ADC5-F9977413B7BA}" sibTransId="{B313351C-CB44-4A7D-86EA-B64BC56B3957}"/>
    <dgm:cxn modelId="{4C578B47-AF0F-4EC9-A5D2-534B800C4CEB}" type="presOf" srcId="{700AEC7F-E28D-406E-928F-77BC91EE9790}" destId="{2E66A036-30C1-4F51-819F-7AC476F3A402}" srcOrd="0" destOrd="0" presId="urn:microsoft.com/office/officeart/2005/8/layout/process2"/>
    <dgm:cxn modelId="{0BFDD50D-5FB1-4A46-A5DE-A66A0076D3C5}" type="presOf" srcId="{B9921D85-7A3D-4B61-9A83-C85B1F4B2618}" destId="{629386DC-1B55-4E2E-8AFB-434B1065A4CF}" srcOrd="0" destOrd="0" presId="urn:microsoft.com/office/officeart/2005/8/layout/process2"/>
    <dgm:cxn modelId="{6182DA00-39AE-4993-A177-92BC2C123620}" type="presOf" srcId="{86B868F8-D736-4894-BDA4-3FC0EF5EFFFE}" destId="{A62BF7EA-D4F2-43A5-8C6C-1DD3C3E8580C}" srcOrd="1" destOrd="0" presId="urn:microsoft.com/office/officeart/2005/8/layout/process2"/>
    <dgm:cxn modelId="{1BD11A98-E25A-48BE-BBA7-C5D235B8BB4C}" type="presOf" srcId="{166B7A2D-CE8D-4B5F-96F2-676E7C87DA41}" destId="{20A6B653-FC27-40ED-9909-08BC7FD08BFB}" srcOrd="0" destOrd="0" presId="urn:microsoft.com/office/officeart/2005/8/layout/process2"/>
    <dgm:cxn modelId="{62917DAA-72DE-4EBD-B64B-054CA7544984}" type="presOf" srcId="{74864876-529F-4D28-AA18-3D55406D3718}" destId="{6BE2B350-50AA-4D0A-82C4-D271AADB5337}" srcOrd="0" destOrd="0" presId="urn:microsoft.com/office/officeart/2005/8/layout/process2"/>
    <dgm:cxn modelId="{1F2D23AB-F09A-497E-9057-978FC8B93065}" type="presOf" srcId="{6CD333CE-A034-40F1-BD34-AC5259169394}" destId="{9227D91B-4CE9-492A-B3F0-EDC33A2E954A}" srcOrd="0" destOrd="0" presId="urn:microsoft.com/office/officeart/2005/8/layout/process2"/>
    <dgm:cxn modelId="{951DD607-AB91-4FE8-9829-12CF8AC44C4B}" type="presOf" srcId="{E18A61B4-CA36-4C92-902E-F60998B7A63A}" destId="{DF35E8BF-6070-4D45-B2A0-D8DCAF1CF260}" srcOrd="0" destOrd="0" presId="urn:microsoft.com/office/officeart/2005/8/layout/process2"/>
    <dgm:cxn modelId="{9F5D1DF4-56C3-4A6A-9509-DD4AFC4270C5}" type="presOf" srcId="{86B868F8-D736-4894-BDA4-3FC0EF5EFFFE}" destId="{DA27D11C-5916-444E-87BE-07EF5D283342}" srcOrd="0" destOrd="0" presId="urn:microsoft.com/office/officeart/2005/8/layout/process2"/>
    <dgm:cxn modelId="{02E5FCA9-370E-4A04-BFC5-F8E419A28BA2}" srcId="{6CD333CE-A034-40F1-BD34-AC5259169394}" destId="{74864876-529F-4D28-AA18-3D55406D3718}" srcOrd="0" destOrd="0" parTransId="{4B2C40FA-90BA-4C2A-BF23-B74C7815F82A}" sibTransId="{B9921D85-7A3D-4B61-9A83-C85B1F4B2618}"/>
    <dgm:cxn modelId="{5EDD3E38-2540-48E3-8C99-8CD14AEA3E9F}" type="presParOf" srcId="{9227D91B-4CE9-492A-B3F0-EDC33A2E954A}" destId="{6BE2B350-50AA-4D0A-82C4-D271AADB5337}" srcOrd="0" destOrd="0" presId="urn:microsoft.com/office/officeart/2005/8/layout/process2"/>
    <dgm:cxn modelId="{18905A5E-45E5-4967-BFA5-DBFA9094C950}" type="presParOf" srcId="{9227D91B-4CE9-492A-B3F0-EDC33A2E954A}" destId="{629386DC-1B55-4E2E-8AFB-434B1065A4CF}" srcOrd="1" destOrd="0" presId="urn:microsoft.com/office/officeart/2005/8/layout/process2"/>
    <dgm:cxn modelId="{2FC11E52-6B54-4B01-8C82-218614338982}" type="presParOf" srcId="{629386DC-1B55-4E2E-8AFB-434B1065A4CF}" destId="{B20B5A76-B5B8-46E7-9E4C-CE5540DBF10F}" srcOrd="0" destOrd="0" presId="urn:microsoft.com/office/officeart/2005/8/layout/process2"/>
    <dgm:cxn modelId="{F63F362B-050A-41EF-ABD0-70FD312B8C63}" type="presParOf" srcId="{9227D91B-4CE9-492A-B3F0-EDC33A2E954A}" destId="{2E66A036-30C1-4F51-819F-7AC476F3A402}" srcOrd="2" destOrd="0" presId="urn:microsoft.com/office/officeart/2005/8/layout/process2"/>
    <dgm:cxn modelId="{1FBF3C24-D6D7-479F-8888-AA1273445BDC}" type="presParOf" srcId="{9227D91B-4CE9-492A-B3F0-EDC33A2E954A}" destId="{DA27D11C-5916-444E-87BE-07EF5D283342}" srcOrd="3" destOrd="0" presId="urn:microsoft.com/office/officeart/2005/8/layout/process2"/>
    <dgm:cxn modelId="{813C73C7-74E8-42D9-85FF-34BAE353DE2A}" type="presParOf" srcId="{DA27D11C-5916-444E-87BE-07EF5D283342}" destId="{A62BF7EA-D4F2-43A5-8C6C-1DD3C3E8580C}" srcOrd="0" destOrd="0" presId="urn:microsoft.com/office/officeart/2005/8/layout/process2"/>
    <dgm:cxn modelId="{707D3907-252A-49E0-B39F-F4E016979DCF}" type="presParOf" srcId="{9227D91B-4CE9-492A-B3F0-EDC33A2E954A}" destId="{20A6B653-FC27-40ED-9909-08BC7FD08BFB}" srcOrd="4" destOrd="0" presId="urn:microsoft.com/office/officeart/2005/8/layout/process2"/>
    <dgm:cxn modelId="{B28E48E9-B75B-437B-A00A-B90BF93A4C94}" type="presParOf" srcId="{9227D91B-4CE9-492A-B3F0-EDC33A2E954A}" destId="{1A5C3394-9820-48D6-B1F7-00CA3B386836}" srcOrd="5" destOrd="0" presId="urn:microsoft.com/office/officeart/2005/8/layout/process2"/>
    <dgm:cxn modelId="{F34A2D5B-3D50-4317-89A1-B2F3FA185515}" type="presParOf" srcId="{1A5C3394-9820-48D6-B1F7-00CA3B386836}" destId="{60E1B10F-9587-4282-B34B-85ADFDE53FB7}" srcOrd="0" destOrd="0" presId="urn:microsoft.com/office/officeart/2005/8/layout/process2"/>
    <dgm:cxn modelId="{3465A4B6-A4EA-4DA4-A7AD-C1FC50E484FF}" type="presParOf" srcId="{9227D91B-4CE9-492A-B3F0-EDC33A2E954A}" destId="{DF35E8BF-6070-4D45-B2A0-D8DCAF1CF260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4607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8324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9948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076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2961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7941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926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572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8874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776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8753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996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2539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1106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7913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9281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6194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5653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51151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7019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55903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43104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464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6701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2529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77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390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Πληροφορική</a:t>
            </a:r>
            <a:r>
              <a:rPr lang="el-GR" sz="1000" b="1" baseline="0" dirty="0" smtClean="0">
                <a:solidFill>
                  <a:schemeClr val="bg1"/>
                </a:solidFill>
              </a:rPr>
              <a:t> Ι</a:t>
            </a:r>
            <a:r>
              <a:rPr lang="en-US" sz="1000" b="1" baseline="0" dirty="0" smtClean="0">
                <a:solidFill>
                  <a:schemeClr val="bg1"/>
                </a:solidFill>
              </a:rPr>
              <a:t>I</a:t>
            </a:r>
            <a:r>
              <a:rPr lang="el-GR" sz="1000" b="1" dirty="0" smtClean="0">
                <a:solidFill>
                  <a:schemeClr val="bg1"/>
                </a:solidFill>
              </a:rPr>
              <a:t> – Λειτουργικά συστήματα , Τμήμα Χρηματοοικονομικής &amp; Ελεγκτικής,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Πληροφορική </a:t>
            </a:r>
            <a:r>
              <a:rPr lang="en-US" dirty="0" smtClean="0"/>
              <a:t>II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2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Αλγόριθμοι </a:t>
            </a:r>
          </a:p>
          <a:p>
            <a:endParaRPr lang="en-US" sz="2000" dirty="0" smtClean="0"/>
          </a:p>
          <a:p>
            <a:endParaRPr lang="el-GR" sz="2000" dirty="0" smtClean="0"/>
          </a:p>
          <a:p>
            <a:r>
              <a:rPr lang="el-GR" sz="2800" dirty="0" smtClean="0"/>
              <a:t>Δρ</a:t>
            </a:r>
            <a:r>
              <a:rPr lang="el-GR" sz="2800" dirty="0"/>
              <a:t>. Γκόγκος Χρήστος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2494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Δομή απόφασης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9" name="3 - Θέση περιεχομένου"/>
          <p:cNvSpPr txBox="1">
            <a:spLocks/>
          </p:cNvSpPr>
          <p:nvPr/>
        </p:nvSpPr>
        <p:spPr bwMode="auto">
          <a:xfrm>
            <a:off x="683568" y="1337230"/>
            <a:ext cx="34194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Αφορά περιπτώσεις που ελέγχεται μια συνθήκη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 το αποτέλεσμα του ελέγχου είναι η τιμή αληθής (true) τότε εκτελείται μια ακολουθία εντολών ενώ αν είναι ψευδής (false) εκτελείται μια διαφορετική ακολουθία εντολών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Θέση περιεχομένου 5"/>
          <p:cNvSpPr txBox="1">
            <a:spLocks/>
          </p:cNvSpPr>
          <p:nvPr/>
        </p:nvSpPr>
        <p:spPr bwMode="auto">
          <a:xfrm>
            <a:off x="4517380" y="1310242"/>
            <a:ext cx="38100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 συνθήκη τότε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σειρά ενεργειών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Αλλιώς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σειρά ενεργειών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Τέλος_αν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4498330" y="3953430"/>
            <a:ext cx="3529013" cy="1323975"/>
          </a:xfrm>
          <a:prstGeom prst="rect">
            <a:avLst/>
          </a:prstGeom>
          <a:gradFill rotWithShape="1">
            <a:gsLst>
              <a:gs pos="0">
                <a:srgbClr val="71685A">
                  <a:tint val="20000"/>
                  <a:satMod val="180000"/>
                  <a:lumMod val="98000"/>
                </a:srgbClr>
              </a:gs>
              <a:gs pos="40000">
                <a:srgbClr val="71685A">
                  <a:tint val="30000"/>
                  <a:satMod val="260000"/>
                  <a:lumMod val="84000"/>
                </a:srgbClr>
              </a:gs>
              <a:gs pos="100000">
                <a:srgbClr val="71685A">
                  <a:tint val="100000"/>
                  <a:satMod val="110000"/>
                  <a:lumMod val="100000"/>
                </a:srgbClr>
              </a:gs>
            </a:gsLst>
            <a:lin ang="5040000" scaled="1"/>
          </a:gradFill>
          <a:ln w="9525" cap="flat" cmpd="sng" algn="ctr">
            <a:solidFill>
              <a:srgbClr val="71685A"/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Συνθήκη είναι μια λογική έκφραση που μπορεί να είναι είτε αληθής είτε ψευδής (π.χ. ταχύτητα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95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Δομή επανάληψης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8" name="3 - Θέση περιεχομένου"/>
          <p:cNvSpPr txBox="1">
            <a:spLocks/>
          </p:cNvSpPr>
          <p:nvPr/>
        </p:nvSpPr>
        <p:spPr bwMode="auto">
          <a:xfrm>
            <a:off x="827584" y="1330193"/>
            <a:ext cx="34194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alt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Επιτρέπει την επανάληψη της ίδιας ακολουθίας εντολών</a:t>
            </a:r>
          </a:p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alt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δομή επανάληψης ονομάζεται και βρόχος επανάληψης (loop)</a:t>
            </a:r>
          </a:p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altLang="el-GR" sz="2400" b="0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Θέση περιεχομένου 4"/>
          <p:cNvSpPr txBox="1">
            <a:spLocks/>
          </p:cNvSpPr>
          <p:nvPr/>
        </p:nvSpPr>
        <p:spPr bwMode="auto">
          <a:xfrm>
            <a:off x="4428034" y="1446080"/>
            <a:ext cx="4043362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Όσο συνθήκη επανάλαβε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σειρά ενεργειών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Τέλος_επανάληψης</a:t>
            </a:r>
          </a:p>
        </p:txBody>
      </p:sp>
    </p:spTree>
    <p:extLst>
      <p:ext uri="{BB962C8B-B14F-4D97-AF65-F5344CB8AC3E}">
        <p14:creationId xmlns:p14="http://schemas.microsoft.com/office/powerpoint/2010/main" val="98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Τρόποι αναπαράστασης αλγορίθμων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r>
              <a:rPr lang="el-GR" sz="2000" b="1" dirty="0">
                <a:solidFill>
                  <a:srgbClr val="3E3D2D"/>
                </a:solidFill>
              </a:rPr>
              <a:t>Διάγραμμα Ροής (</a:t>
            </a:r>
            <a:r>
              <a:rPr lang="el-GR" sz="2000" b="1" dirty="0" err="1">
                <a:solidFill>
                  <a:srgbClr val="3E3D2D"/>
                </a:solidFill>
              </a:rPr>
              <a:t>flowchart</a:t>
            </a:r>
            <a:r>
              <a:rPr lang="el-GR" sz="2000" b="1" dirty="0">
                <a:solidFill>
                  <a:srgbClr val="3E3D2D"/>
                </a:solidFill>
              </a:rPr>
              <a:t>)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r>
              <a:rPr lang="el-GR" sz="1800" dirty="0">
                <a:solidFill>
                  <a:srgbClr val="3E3D2D"/>
                </a:solidFill>
              </a:rPr>
              <a:t>Είναι μια σχηματική παράσταση ενός αλγορίθμου. Δεν περιέχει τις λεπτομέρειες του αλγορίθμου αλλά προσπαθεί να δώσει την γενική ιδέα του.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r>
              <a:rPr lang="el-GR" sz="2000" b="1" dirty="0" err="1">
                <a:solidFill>
                  <a:srgbClr val="3E3D2D"/>
                </a:solidFill>
              </a:rPr>
              <a:t>Ψευδοκώδικας</a:t>
            </a:r>
            <a:r>
              <a:rPr lang="el-GR" sz="2000" b="1" dirty="0">
                <a:solidFill>
                  <a:srgbClr val="3E3D2D"/>
                </a:solidFill>
              </a:rPr>
              <a:t> (</a:t>
            </a:r>
            <a:r>
              <a:rPr lang="el-GR" sz="2000" b="1" dirty="0" err="1">
                <a:solidFill>
                  <a:srgbClr val="3E3D2D"/>
                </a:solidFill>
              </a:rPr>
              <a:t>pseudo</a:t>
            </a:r>
            <a:r>
              <a:rPr lang="el-GR" sz="2000" b="1" dirty="0">
                <a:solidFill>
                  <a:srgbClr val="3E3D2D"/>
                </a:solidFill>
              </a:rPr>
              <a:t> </a:t>
            </a:r>
            <a:r>
              <a:rPr lang="el-GR" sz="2000" b="1" dirty="0" err="1">
                <a:solidFill>
                  <a:srgbClr val="3E3D2D"/>
                </a:solidFill>
              </a:rPr>
              <a:t>code</a:t>
            </a:r>
            <a:r>
              <a:rPr lang="el-GR" sz="2000" b="1" dirty="0">
                <a:solidFill>
                  <a:srgbClr val="3E3D2D"/>
                </a:solidFill>
              </a:rPr>
              <a:t>)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r>
              <a:rPr lang="el-GR" sz="1800" dirty="0">
                <a:solidFill>
                  <a:srgbClr val="3E3D2D"/>
                </a:solidFill>
              </a:rPr>
              <a:t>Είναι μια αναπαράσταση ενός αλγορίθμου σε φυσική γλώσσα. Αν και δεν υπάρχει κάποιο πρότυπο για τον </a:t>
            </a:r>
            <a:r>
              <a:rPr lang="el-GR" sz="1800" dirty="0" err="1">
                <a:solidFill>
                  <a:srgbClr val="3E3D2D"/>
                </a:solidFill>
              </a:rPr>
              <a:t>ψευδοκώδικα</a:t>
            </a:r>
            <a:r>
              <a:rPr lang="el-GR" sz="1800" dirty="0">
                <a:solidFill>
                  <a:srgbClr val="3E3D2D"/>
                </a:solidFill>
              </a:rPr>
              <a:t> σε γενικές γραμμές θυμίζει την σύνταξη μιας πραγματικής γλώσσας προγραμματισμού όπως η PASCAL.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r>
              <a:rPr lang="el-GR" sz="2000" b="1" dirty="0">
                <a:solidFill>
                  <a:srgbClr val="3E3D2D"/>
                </a:solidFill>
              </a:rPr>
              <a:t>Κωδικοποίηση (</a:t>
            </a:r>
            <a:r>
              <a:rPr lang="el-GR" sz="2000" b="1" dirty="0" err="1">
                <a:solidFill>
                  <a:srgbClr val="3E3D2D"/>
                </a:solidFill>
              </a:rPr>
              <a:t>coding</a:t>
            </a:r>
            <a:r>
              <a:rPr lang="el-GR" sz="2000" b="1" dirty="0">
                <a:solidFill>
                  <a:srgbClr val="3E3D2D"/>
                </a:solidFill>
              </a:rPr>
              <a:t>)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r>
              <a:rPr lang="el-GR" sz="1800" dirty="0">
                <a:solidFill>
                  <a:srgbClr val="3E3D2D"/>
                </a:solidFill>
              </a:rPr>
              <a:t>Αφορά την αναπαράσταση ενός αλγορίθμου σε μια πραγματική γλώσσα προγραμματισμού όπως η C, η </a:t>
            </a:r>
            <a:r>
              <a:rPr lang="el-GR" sz="1800" dirty="0" err="1">
                <a:solidFill>
                  <a:srgbClr val="3E3D2D"/>
                </a:solidFill>
              </a:rPr>
              <a:t>Java</a:t>
            </a:r>
            <a:r>
              <a:rPr lang="el-GR" sz="1800" dirty="0">
                <a:solidFill>
                  <a:srgbClr val="3E3D2D"/>
                </a:solidFill>
              </a:rPr>
              <a:t>, η </a:t>
            </a:r>
            <a:r>
              <a:rPr lang="el-GR" sz="1800" dirty="0" err="1">
                <a:solidFill>
                  <a:srgbClr val="3E3D2D"/>
                </a:solidFill>
              </a:rPr>
              <a:t>Basic</a:t>
            </a:r>
            <a:r>
              <a:rPr lang="el-GR" sz="1800" dirty="0">
                <a:solidFill>
                  <a:srgbClr val="3E3D2D"/>
                </a:solidFill>
              </a:rPr>
              <a:t> κοκ τηρώντας όλους τους συντακτικούς κανόνες που επιβάλει η γλώσσα.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endParaRPr lang="el-GR" sz="2000" dirty="0">
              <a:solidFill>
                <a:srgbClr val="3E3D2D"/>
              </a:solidFill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endParaRPr lang="el-GR" sz="18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8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42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Παράδειγμα διαγράμματος ροής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8" name="5 - Θέση περιεχομένου"/>
          <p:cNvSpPr txBox="1">
            <a:spLocks/>
          </p:cNvSpPr>
          <p:nvPr/>
        </p:nvSpPr>
        <p:spPr bwMode="auto">
          <a:xfrm>
            <a:off x="3802683" y="1345332"/>
            <a:ext cx="34194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alt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Παράδειγμα άθροισης μιας ακολουθίας αριθμών</a:t>
            </a:r>
          </a:p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alt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34510"/>
            <a:ext cx="2304256" cy="464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6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Ψευδοκώδικας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r>
              <a:rPr lang="el-GR" sz="2400" dirty="0">
                <a:solidFill>
                  <a:srgbClr val="3E3D2D"/>
                </a:solidFill>
              </a:rPr>
              <a:t>Μεταβλητή: Ποσότητα που η τιμή της μπορεί να μεταβάλλεται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r>
              <a:rPr lang="el-GR" sz="2400" dirty="0">
                <a:solidFill>
                  <a:srgbClr val="3E3D2D"/>
                </a:solidFill>
              </a:rPr>
              <a:t>Εκχώρηση: Αναθέτει το αποτέλεσμα μιας έκφρασης σε μια μεταβλητή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r>
              <a:rPr lang="en-US" sz="2400" dirty="0">
                <a:solidFill>
                  <a:srgbClr val="3E3D2D"/>
                </a:solidFill>
              </a:rPr>
              <a:t>X</a:t>
            </a:r>
            <a:r>
              <a:rPr lang="el-GR" sz="2400" dirty="0">
                <a:solidFill>
                  <a:srgbClr val="3E3D2D"/>
                </a:solidFill>
                <a:sym typeface="Wingdings" pitchFamily="2" charset="2"/>
              </a:rPr>
              <a:t></a:t>
            </a:r>
            <a:r>
              <a:rPr lang="el-GR" sz="2400" dirty="0">
                <a:solidFill>
                  <a:srgbClr val="3E3D2D"/>
                </a:solidFill>
              </a:rPr>
              <a:t>2+3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r>
              <a:rPr lang="el-GR" sz="2400" dirty="0">
                <a:solidFill>
                  <a:srgbClr val="3E3D2D"/>
                </a:solidFill>
              </a:rPr>
              <a:t>Εντολή εισόδου: Δέχεται μια τιμή από τον χρήστη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r>
              <a:rPr lang="el-GR" sz="2400" dirty="0">
                <a:solidFill>
                  <a:srgbClr val="3E3D2D"/>
                </a:solidFill>
              </a:rPr>
              <a:t>Διάβασε x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r>
              <a:rPr lang="el-GR" sz="2400" dirty="0">
                <a:solidFill>
                  <a:srgbClr val="3E3D2D"/>
                </a:solidFill>
              </a:rPr>
              <a:t>Εντολή εξόδου: Εμφανίζει ένα αποτέλεσμα στην μονάδα εξόδου (οθόνη, εκτυπωτής κ.α.)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r>
              <a:rPr lang="el-GR" sz="2400" dirty="0">
                <a:solidFill>
                  <a:srgbClr val="3E3D2D"/>
                </a:solidFill>
              </a:rPr>
              <a:t>Εμφάνισε x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endParaRPr lang="el-GR" sz="18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8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94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Παράδειγμα </a:t>
            </a:r>
            <a:r>
              <a:rPr lang="el-GR" altLang="el-GR" dirty="0" err="1"/>
              <a:t>ψευδοκώδικα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8" name="3 - Θέση περιεχομένου"/>
          <p:cNvSpPr txBox="1">
            <a:spLocks/>
          </p:cNvSpPr>
          <p:nvPr/>
        </p:nvSpPr>
        <p:spPr bwMode="auto">
          <a:xfrm>
            <a:off x="611560" y="1345332"/>
            <a:ext cx="438943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Αλγόριθμος Άθροισμα</a:t>
            </a: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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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Όσο k &lt;= 10 επανάλαβε</a:t>
            </a: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Διάβασε x</a:t>
            </a: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sum 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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sum + x</a:t>
            </a: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k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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 + 1</a:t>
            </a: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Τέλος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</a:t>
            </a: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επανάληψης</a:t>
            </a: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Εμφάνισε sum</a:t>
            </a: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Τέλος Άθροισμα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4 - Θέση περιεχομένου"/>
          <p:cNvSpPr txBox="1">
            <a:spLocks/>
          </p:cNvSpPr>
          <p:nvPr/>
        </p:nvSpPr>
        <p:spPr bwMode="auto">
          <a:xfrm>
            <a:off x="4572372" y="1381845"/>
            <a:ext cx="3786188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altLang="el-GR" sz="28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Παράδειγμα άθροισης δέκα τιμών που εισάγονται από τον χρήστη</a:t>
            </a:r>
          </a:p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altLang="el-GR" sz="2800" b="0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4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Autofit/>
          </a:bodyPr>
          <a:lstStyle/>
          <a:p>
            <a:r>
              <a:rPr lang="el-GR" sz="3600" dirty="0"/>
              <a:t>Παράδειγμα κωδικοποίησης σε γλώσσα </a:t>
            </a:r>
            <a:r>
              <a:rPr lang="en-US" sz="3600" dirty="0"/>
              <a:t>C++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8" name="3 - Θέση περιεχομένου"/>
          <p:cNvSpPr txBox="1">
            <a:spLocks/>
          </p:cNvSpPr>
          <p:nvPr/>
        </p:nvSpPr>
        <p:spPr bwMode="auto">
          <a:xfrm>
            <a:off x="1835696" y="1345332"/>
            <a:ext cx="5256212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730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#include &lt;</a:t>
            </a:r>
            <a:r>
              <a:rPr kumimoji="0" lang="en-US" altLang="el-G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iostream</a:t>
            </a: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</a:t>
            </a:r>
          </a:p>
          <a:p>
            <a:pPr marL="0" marR="0" lvl="0" indent="-2730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#include &lt;</a:t>
            </a:r>
            <a:r>
              <a:rPr kumimoji="0" lang="en-US" altLang="el-G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cstdlib</a:t>
            </a: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</a:t>
            </a:r>
          </a:p>
          <a:p>
            <a:pPr marL="0" marR="0" lvl="0" indent="-2730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using namespace </a:t>
            </a:r>
            <a:r>
              <a:rPr kumimoji="0" lang="en-US" altLang="el-G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std</a:t>
            </a: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0" marR="0" lvl="0" indent="-2730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</a:t>
            </a: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main()</a:t>
            </a:r>
          </a:p>
          <a:p>
            <a:pPr marL="0" marR="0" lvl="0" indent="-2730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{</a:t>
            </a:r>
          </a:p>
          <a:p>
            <a:pPr marL="0" marR="0" lvl="0" indent="-2730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</a:t>
            </a: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sum, k, x;</a:t>
            </a:r>
          </a:p>
          <a:p>
            <a:pPr marL="0" marR="0" lvl="0" indent="-2730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sum=0;</a:t>
            </a:r>
          </a:p>
          <a:p>
            <a:pPr marL="0" marR="0" lvl="0" indent="-2730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k=1;</a:t>
            </a:r>
          </a:p>
          <a:p>
            <a:pPr marL="0" marR="0" lvl="0" indent="-2730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 (k&lt;=10)</a:t>
            </a:r>
          </a:p>
          <a:p>
            <a:pPr marL="0" marR="0" lvl="0" indent="-2730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{</a:t>
            </a:r>
          </a:p>
          <a:p>
            <a:pPr marL="0" marR="0" lvl="0" indent="-2730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altLang="el-G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cin</a:t>
            </a: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&gt;&gt; x;</a:t>
            </a:r>
          </a:p>
          <a:p>
            <a:pPr marL="0" marR="0" lvl="0" indent="-2730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sum = sum + x;</a:t>
            </a:r>
          </a:p>
          <a:p>
            <a:pPr marL="0" marR="0" lvl="0" indent="-2730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k = k + 1;</a:t>
            </a:r>
          </a:p>
          <a:p>
            <a:pPr marL="0" marR="0" lvl="0" indent="-2730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}</a:t>
            </a:r>
          </a:p>
          <a:p>
            <a:pPr marL="0" marR="0" lvl="0" indent="-2730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cout</a:t>
            </a: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&lt;&lt; "RESULT" &lt;&lt; sum;	</a:t>
            </a:r>
          </a:p>
          <a:p>
            <a:pPr marL="0" marR="0" lvl="0" indent="-2730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system("pause");</a:t>
            </a:r>
          </a:p>
          <a:p>
            <a:pPr marL="0" marR="0" lvl="0" indent="-2730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 0;</a:t>
            </a:r>
          </a:p>
          <a:p>
            <a:pPr marL="0" marR="0" lvl="0" indent="-2730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}</a:t>
            </a:r>
          </a:p>
          <a:p>
            <a:pPr marL="0" marR="0" lvl="0" indent="-2730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4 - Θέση περιεχομένου"/>
          <p:cNvSpPr txBox="1">
            <a:spLocks/>
          </p:cNvSpPr>
          <p:nvPr/>
        </p:nvSpPr>
        <p:spPr bwMode="auto">
          <a:xfrm>
            <a:off x="4499347" y="1529482"/>
            <a:ext cx="3276600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alt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Παράδειγμα άθροισης δέκα τιμών που εισάγονται από το χρήστη</a:t>
            </a:r>
          </a:p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altLang="el-GR" sz="2400" b="0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3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Αντιμετάθεση μεταβλητών (</a:t>
            </a:r>
            <a:r>
              <a:rPr lang="en-US" dirty="0"/>
              <a:t>swap</a:t>
            </a:r>
            <a:r>
              <a:rPr lang="el-GR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8" name="3 - Θέση περιεχομένου"/>
          <p:cNvSpPr txBox="1">
            <a:spLocks/>
          </p:cNvSpPr>
          <p:nvPr/>
        </p:nvSpPr>
        <p:spPr bwMode="auto">
          <a:xfrm>
            <a:off x="899592" y="1417340"/>
            <a:ext cx="34194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Λανθασμένη αντιμετάθεση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6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…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6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Διάβασε α, β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6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α </a:t>
            </a:r>
            <a:r>
              <a:rPr kumimoji="0" lang="el-GR" sz="26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  <a:sym typeface="Wingdings" pitchFamily="2" charset="2"/>
              </a:rPr>
              <a:t></a:t>
            </a:r>
            <a:r>
              <a:rPr kumimoji="0" lang="el-GR" sz="26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β;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6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β </a:t>
            </a:r>
            <a:r>
              <a:rPr kumimoji="0" lang="el-GR" sz="26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  <a:sym typeface="Wingdings" pitchFamily="2" charset="2"/>
              </a:rPr>
              <a:t></a:t>
            </a:r>
            <a:r>
              <a:rPr kumimoji="0" lang="el-GR" sz="26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α;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6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Εμφάνισε α, β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6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…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2400" b="0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Λάθος οι τιμές των α και β στο τέλος θα είναι ίδιες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4 - Θέση περιεχομένου"/>
          <p:cNvSpPr txBox="1">
            <a:spLocks/>
          </p:cNvSpPr>
          <p:nvPr/>
        </p:nvSpPr>
        <p:spPr bwMode="auto">
          <a:xfrm>
            <a:off x="4501629" y="1417340"/>
            <a:ext cx="34194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Έστω ότι ο χρήστης δίνει στο α την τιμή 5 και στο β την τιμή 10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2400" b="0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α   		β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5		10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10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------------------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Άρα οι τιμές και των 2 μεταβλητών όταν εκτελεστούν οι εντολές είναι 10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2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Αντιμετάθεση μεταβλητών (</a:t>
            </a:r>
            <a:r>
              <a:rPr lang="en-US" dirty="0"/>
              <a:t>swap</a:t>
            </a:r>
            <a:r>
              <a:rPr lang="el-GR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29" name="3 - Θέση περιεχομένου"/>
          <p:cNvSpPr txBox="1">
            <a:spLocks/>
          </p:cNvSpPr>
          <p:nvPr/>
        </p:nvSpPr>
        <p:spPr bwMode="auto">
          <a:xfrm>
            <a:off x="899592" y="1417340"/>
            <a:ext cx="34194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Σωστή αντιμετάθεση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 την χρήση βοηθητικής μεταβλητής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…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Διάβασε α, β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 </a:t>
            </a:r>
            <a:r>
              <a:rPr kumimoji="0" lang="el-GR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  <a:sym typeface="Wingdings" pitchFamily="2" charset="2"/>
              </a:rPr>
              <a:t>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α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;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α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  <a:sym typeface="Wingdings" pitchFamily="2" charset="2"/>
              </a:rPr>
              <a:t>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β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;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β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  <a:sym typeface="Wingdings" pitchFamily="2" charset="2"/>
              </a:rPr>
              <a:t>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t;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Εμφάνισε α, β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…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5 - Θέση περιεχομένου"/>
          <p:cNvGrpSpPr>
            <a:grpSpLocks noGrp="1"/>
          </p:cNvGrpSpPr>
          <p:nvPr/>
        </p:nvGrpSpPr>
        <p:grpSpPr bwMode="auto">
          <a:xfrm>
            <a:off x="4501629" y="1417340"/>
            <a:ext cx="3419475" cy="3494087"/>
            <a:chOff x="5076825" y="1916113"/>
            <a:chExt cx="3600450" cy="3535362"/>
          </a:xfrm>
        </p:grpSpPr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5076825" y="1916113"/>
              <a:ext cx="287338" cy="108108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5364163" y="2997200"/>
              <a:ext cx="8636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 flipV="1">
              <a:off x="6227763" y="1916113"/>
              <a:ext cx="288925" cy="108108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>
              <a:off x="5076825" y="1916113"/>
              <a:ext cx="1439863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>
              <a:off x="7237413" y="1916113"/>
              <a:ext cx="287337" cy="108108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11"/>
            <p:cNvSpPr>
              <a:spLocks noChangeShapeType="1"/>
            </p:cNvSpPr>
            <p:nvPr/>
          </p:nvSpPr>
          <p:spPr bwMode="auto">
            <a:xfrm>
              <a:off x="7524750" y="2997200"/>
              <a:ext cx="8636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12"/>
            <p:cNvSpPr>
              <a:spLocks noChangeShapeType="1"/>
            </p:cNvSpPr>
            <p:nvPr/>
          </p:nvSpPr>
          <p:spPr bwMode="auto">
            <a:xfrm flipV="1">
              <a:off x="8388350" y="1916113"/>
              <a:ext cx="288925" cy="108108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>
              <a:off x="7237413" y="1916113"/>
              <a:ext cx="1439862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>
              <a:off x="6229350" y="3932238"/>
              <a:ext cx="287338" cy="108108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>
              <a:off x="6516688" y="5013325"/>
              <a:ext cx="8636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Line 16"/>
            <p:cNvSpPr>
              <a:spLocks noChangeShapeType="1"/>
            </p:cNvSpPr>
            <p:nvPr/>
          </p:nvSpPr>
          <p:spPr bwMode="auto">
            <a:xfrm flipV="1">
              <a:off x="7380288" y="3932238"/>
              <a:ext cx="288925" cy="108108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Line 17"/>
            <p:cNvSpPr>
              <a:spLocks noChangeShapeType="1"/>
            </p:cNvSpPr>
            <p:nvPr/>
          </p:nvSpPr>
          <p:spPr bwMode="auto">
            <a:xfrm>
              <a:off x="6229350" y="3932238"/>
              <a:ext cx="1439863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6804025" y="5084763"/>
              <a:ext cx="2889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kumimoji="0" lang="el-GR" altLang="el-GR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7812088" y="3068638"/>
              <a:ext cx="2889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5651500" y="3068638"/>
              <a:ext cx="2889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>
              <a:off x="5867400" y="3429000"/>
              <a:ext cx="576263" cy="4318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 flipH="1">
              <a:off x="6516688" y="2492375"/>
              <a:ext cx="719137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 flipV="1">
              <a:off x="7164388" y="3141663"/>
              <a:ext cx="431800" cy="6477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24"/>
            <p:cNvSpPr txBox="1">
              <a:spLocks noChangeArrowheads="1"/>
            </p:cNvSpPr>
            <p:nvPr/>
          </p:nvSpPr>
          <p:spPr bwMode="auto">
            <a:xfrm>
              <a:off x="5867400" y="3573463"/>
              <a:ext cx="2889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7168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0" lang="el-GR" altLang="el-GR" sz="1800" b="1" i="0" u="none" strike="noStrike" kern="0" cap="none" spc="0" normalizeH="0" baseline="0" noProof="0" smtClean="0">
                <a:ln>
                  <a:noFill/>
                </a:ln>
                <a:solidFill>
                  <a:srgbClr val="716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 Box 25"/>
            <p:cNvSpPr txBox="1">
              <a:spLocks noChangeArrowheads="1"/>
            </p:cNvSpPr>
            <p:nvPr/>
          </p:nvSpPr>
          <p:spPr bwMode="auto">
            <a:xfrm>
              <a:off x="6659563" y="2060575"/>
              <a:ext cx="2889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7168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el-GR" altLang="el-GR" sz="1800" b="1" i="0" u="none" strike="noStrike" kern="0" cap="none" spc="0" normalizeH="0" baseline="0" noProof="0" smtClean="0">
                <a:ln>
                  <a:noFill/>
                </a:ln>
                <a:solidFill>
                  <a:srgbClr val="716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7451725" y="3357563"/>
              <a:ext cx="2889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l-GR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7168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l-GR" altLang="el-GR" sz="1800" b="1" i="0" u="none" strike="noStrike" kern="0" cap="none" spc="0" normalizeH="0" baseline="0" noProof="0" smtClean="0">
                <a:ln>
                  <a:noFill/>
                </a:ln>
                <a:solidFill>
                  <a:srgbClr val="7168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6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1 (Δομή ακολουθίας)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8" name="3 - Θέση περιεχομένου"/>
          <p:cNvSpPr txBox="1">
            <a:spLocks/>
          </p:cNvSpPr>
          <p:nvPr/>
        </p:nvSpPr>
        <p:spPr bwMode="auto">
          <a:xfrm>
            <a:off x="755576" y="1417340"/>
            <a:ext cx="34194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alt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Αλγόριθμος που υπολογίζει το άθροισμα 2 ακεραίων </a:t>
            </a:r>
          </a:p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alt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Θέση περιεχομένου 7"/>
          <p:cNvSpPr txBox="1">
            <a:spLocks/>
          </p:cNvSpPr>
          <p:nvPr/>
        </p:nvSpPr>
        <p:spPr bwMode="auto">
          <a:xfrm>
            <a:off x="4357613" y="1417340"/>
            <a:ext cx="3419475" cy="3494087"/>
          </a:xfrm>
          <a:prstGeom prst="rect">
            <a:avLst/>
          </a:prstGeom>
          <a:noFill/>
          <a:ln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Αλγόριθμος Θ1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Διάβασε α, 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γ</a:t>
            </a:r>
            <a:r>
              <a:rPr kumimoji="0" lang="el-GR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α+β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Εμφάνισε 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Wingdings" panose="05000000000000000000" pitchFamily="2" charset="2"/>
              </a:rPr>
              <a:t>Τέλος Θ1</a:t>
            </a:r>
            <a:endParaRPr kumimoji="0" lang="el-GR" altLang="el-GR" sz="1800" b="1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352928" cy="2702345"/>
          </a:xfrm>
        </p:spPr>
        <p:txBody>
          <a:bodyPr>
            <a:noAutofit/>
          </a:bodyPr>
          <a:lstStyle/>
          <a:p>
            <a:pPr algn="l"/>
            <a:r>
              <a:rPr lang="el-GR" sz="2400" dirty="0" smtClean="0"/>
              <a:t>Τμήμα </a:t>
            </a:r>
            <a:r>
              <a:rPr lang="el-GR" sz="2400" dirty="0"/>
              <a:t>Χρηματοοικονομικής &amp; </a:t>
            </a:r>
            <a:r>
              <a:rPr lang="el-GR" sz="2400" dirty="0" smtClean="0"/>
              <a:t>Ελεγκτικής (Παράρτημα Πρέβεζας)</a:t>
            </a:r>
            <a:endParaRPr lang="el-GR" sz="2400" dirty="0"/>
          </a:p>
          <a:p>
            <a:pPr algn="l"/>
            <a:r>
              <a:rPr lang="el-GR" b="1" dirty="0"/>
              <a:t>Πληροφορική </a:t>
            </a:r>
            <a:r>
              <a:rPr lang="el-GR" b="1" dirty="0" smtClean="0"/>
              <a:t>Ι</a:t>
            </a:r>
            <a:r>
              <a:rPr lang="en-US" b="1" dirty="0" smtClean="0"/>
              <a:t>I</a:t>
            </a:r>
            <a:endParaRPr lang="el-GR" b="1" dirty="0" smtClean="0"/>
          </a:p>
          <a:p>
            <a:pPr algn="l"/>
            <a:r>
              <a:rPr lang="el-GR" sz="2800" b="1" dirty="0" smtClean="0"/>
              <a:t>Ενότητα 2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Αλγόριθμοι </a:t>
            </a:r>
            <a:endParaRPr lang="el-GR" sz="1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endParaRPr lang="en-US" sz="11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Δρ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. Γκόγκος Χρήστος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2 (Δομή απόφασης)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sp>
        <p:nvSpPr>
          <p:cNvPr id="10" name="3 - Θέση περιεχομένου"/>
          <p:cNvSpPr txBox="1">
            <a:spLocks/>
          </p:cNvSpPr>
          <p:nvPr/>
        </p:nvSpPr>
        <p:spPr bwMode="auto">
          <a:xfrm>
            <a:off x="611560" y="1345332"/>
            <a:ext cx="34194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alt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Αλγόριθμος που βρίσκει τη μεγαλύτερη ανάμεσα σε τιμές που δίνει ο χρήστης</a:t>
            </a:r>
          </a:p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altLang="el-GR" sz="2400" b="0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Θέση περιεχομένου 3"/>
          <p:cNvSpPr txBox="1">
            <a:spLocks/>
          </p:cNvSpPr>
          <p:nvPr/>
        </p:nvSpPr>
        <p:spPr bwMode="auto">
          <a:xfrm>
            <a:off x="3996110" y="1345332"/>
            <a:ext cx="4465637" cy="3494087"/>
          </a:xfrm>
          <a:prstGeom prst="rect">
            <a:avLst/>
          </a:prstGeom>
          <a:noFill/>
          <a:ln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Αλγόριθμος Θ2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Διάβασε βαθμός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Αν βαθμός &gt;=5 τότε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Εμφάνισε </a:t>
            </a:r>
            <a:r>
              <a:rPr kumimoji="0" lang="en-US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“</a:t>
            </a:r>
            <a:r>
              <a:rPr kumimoji="0" lang="el-GR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Προάγεται</a:t>
            </a:r>
            <a:r>
              <a:rPr kumimoji="0" lang="en-US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”</a:t>
            </a:r>
            <a:endParaRPr kumimoji="0" lang="el-GR" altLang="el-GR" sz="1800" b="1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Αλλιώς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Εμφάνισε </a:t>
            </a:r>
            <a:r>
              <a:rPr kumimoji="0" lang="en-US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“</a:t>
            </a:r>
            <a:r>
              <a:rPr kumimoji="0" lang="el-GR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Απορρίπτεται</a:t>
            </a:r>
            <a:r>
              <a:rPr kumimoji="0" lang="en-US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”</a:t>
            </a:r>
            <a:endParaRPr kumimoji="0" lang="el-GR" altLang="el-GR" sz="1800" b="1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Τέλος_αν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Τέλος Θ2</a:t>
            </a:r>
          </a:p>
        </p:txBody>
      </p:sp>
    </p:spTree>
    <p:extLst>
      <p:ext uri="{BB962C8B-B14F-4D97-AF65-F5344CB8AC3E}">
        <p14:creationId xmlns:p14="http://schemas.microsoft.com/office/powerpoint/2010/main" val="8318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 3 (Δομή επανάληψης)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sp>
        <p:nvSpPr>
          <p:cNvPr id="8" name="3 - Θέση περιεχομένου"/>
          <p:cNvSpPr txBox="1">
            <a:spLocks/>
          </p:cNvSpPr>
          <p:nvPr/>
        </p:nvSpPr>
        <p:spPr bwMode="auto">
          <a:xfrm>
            <a:off x="971600" y="1273324"/>
            <a:ext cx="34194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alt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Αλγόριθμος που βρίσκει τη μεγαλύτερη ανάμεσα σε τιμές που δίνει ο χρήστης</a:t>
            </a:r>
          </a:p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altLang="el-GR" sz="2400" b="0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Θέση περιεχομένου 3"/>
          <p:cNvSpPr txBox="1">
            <a:spLocks/>
          </p:cNvSpPr>
          <p:nvPr/>
        </p:nvSpPr>
        <p:spPr bwMode="auto">
          <a:xfrm>
            <a:off x="4573637" y="1273324"/>
            <a:ext cx="3419475" cy="349408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Αλγόριθμος Θ3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Διάβασε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max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x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Όσο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x&lt;&gt;0 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επανάλαβε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	Αν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x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&gt;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max 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τότε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		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maxx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	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Τέλος_αν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	Διάβασε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Τέλος_επανάληψης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Εμφάνισε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max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Τέλος Θ3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Βασικοί αλγόριθμοι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indent="-273050" fontAlgn="base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</a:pPr>
            <a:r>
              <a:rPr lang="el-GR" altLang="el-GR" sz="2800" dirty="0">
                <a:solidFill>
                  <a:srgbClr val="3E3D2D"/>
                </a:solidFill>
              </a:rPr>
              <a:t>Άθροιση</a:t>
            </a:r>
          </a:p>
          <a:p>
            <a:pPr lvl="0" indent="-273050" fontAlgn="base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</a:pPr>
            <a:r>
              <a:rPr lang="el-GR" altLang="el-GR" sz="2800" dirty="0">
                <a:solidFill>
                  <a:srgbClr val="3E3D2D"/>
                </a:solidFill>
              </a:rPr>
              <a:t>Γινόμενο</a:t>
            </a:r>
          </a:p>
          <a:p>
            <a:pPr lvl="0" indent="-273050" fontAlgn="base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</a:pPr>
            <a:r>
              <a:rPr lang="el-GR" altLang="el-GR" sz="2800" dirty="0">
                <a:solidFill>
                  <a:srgbClr val="3E3D2D"/>
                </a:solidFill>
              </a:rPr>
              <a:t>Ελάχιστο και μέγιστο</a:t>
            </a:r>
          </a:p>
          <a:p>
            <a:pPr lvl="0" indent="-273050" fontAlgn="base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</a:pPr>
            <a:r>
              <a:rPr lang="el-GR" altLang="el-GR" sz="2800" dirty="0">
                <a:solidFill>
                  <a:srgbClr val="3E3D2D"/>
                </a:solidFill>
              </a:rPr>
              <a:t>Ταξινόμηση</a:t>
            </a:r>
          </a:p>
          <a:p>
            <a:pPr lvl="0" indent="-273050" fontAlgn="base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</a:pPr>
            <a:r>
              <a:rPr lang="el-GR" altLang="el-GR" sz="2800" dirty="0">
                <a:solidFill>
                  <a:srgbClr val="3E3D2D"/>
                </a:solidFill>
              </a:rPr>
              <a:t>Αναζήτηση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118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Ακολουθιακή</a:t>
            </a:r>
            <a:r>
              <a:rPr lang="el-GR" altLang="el-GR" dirty="0"/>
              <a:t> αναζήτηση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 bwMode="auto">
          <a:xfrm>
            <a:off x="611560" y="1273324"/>
            <a:ext cx="3600400" cy="419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Αναζήτηση είναι η διαδικασία εντοπισμού της θέσης ενός στοιχείου σε μια λίστα στοιχείων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</a:t>
            </a:r>
            <a:r>
              <a:rPr kumimoji="0" lang="el-G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ακολουθιακή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αναζήτηση εφαρμόζεται όταν η λίστα είναι ταξινομημένη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Εξετάζει όλα τα στοιχεία ένα προς ένα μέχρι να βρεθεί το στοιχείο που ψάχνουμε ή να φτάσουμε στο τέλος της λίστας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Δεν είναι αποδοτικός τρόπος αναζήτησης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76218"/>
            <a:ext cx="4906827" cy="33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1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Δυαδική αναζήτηση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 bwMode="auto">
          <a:xfrm>
            <a:off x="611560" y="1273324"/>
            <a:ext cx="3600400" cy="419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-274320"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l-GR" sz="1800" dirty="0">
                <a:solidFill>
                  <a:srgbClr val="3E3D2D"/>
                </a:solidFill>
              </a:rPr>
              <a:t>Απαιτεί η λίστα να είναι ταξινομημένη</a:t>
            </a:r>
          </a:p>
          <a:p>
            <a:pPr lvl="0" indent="-274320"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l-GR" sz="1800" dirty="0">
                <a:solidFill>
                  <a:srgbClr val="3E3D2D"/>
                </a:solidFill>
              </a:rPr>
              <a:t>Είναι αποδοτικός τρόπος αναζήτησης</a:t>
            </a:r>
          </a:p>
          <a:p>
            <a:pPr lvl="0" indent="-274320"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l-GR" sz="1800" dirty="0">
                <a:solidFill>
                  <a:srgbClr val="3E3D2D"/>
                </a:solidFill>
              </a:rPr>
              <a:t>Ελέγχει το μεσαίο στοιχείο της ταξινομημένης λίστας</a:t>
            </a:r>
          </a:p>
          <a:p>
            <a:pPr lvl="0" indent="-274320"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l-GR" sz="1800" dirty="0">
                <a:solidFill>
                  <a:srgbClr val="3E3D2D"/>
                </a:solidFill>
              </a:rPr>
              <a:t>Εντοπίζει αν ο στόχος είναι στο δεξί μισό ή στο αριστερό μισό</a:t>
            </a:r>
          </a:p>
          <a:p>
            <a:pPr lvl="0" indent="-274320"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l-GR" sz="1800" dirty="0">
                <a:solidFill>
                  <a:srgbClr val="3E3D2D"/>
                </a:solidFill>
              </a:rPr>
              <a:t>Απορρίπτει το μισό στο οποίο δεν μπορεί να βρίσκεται ο στόχος</a:t>
            </a:r>
          </a:p>
          <a:p>
            <a:pPr lvl="0" indent="-274320" fontAlgn="auto">
              <a:spcAft>
                <a:spcPts val="0"/>
              </a:spcAft>
              <a:buClr>
                <a:srgbClr val="94C600"/>
              </a:buClr>
              <a:defRPr/>
            </a:pPr>
            <a:r>
              <a:rPr lang="el-GR" sz="1800" dirty="0">
                <a:solidFill>
                  <a:srgbClr val="3E3D2D"/>
                </a:solidFill>
              </a:rPr>
              <a:t>Επαναλαμβάνει την διαδικασία για το τμήμα που μένει</a:t>
            </a:r>
          </a:p>
          <a:p>
            <a:pPr lvl="0" indent="-274320" fontAlgn="auto">
              <a:spcAft>
                <a:spcPts val="0"/>
              </a:spcAft>
              <a:buClr>
                <a:srgbClr val="94C600"/>
              </a:buClr>
              <a:defRPr/>
            </a:pPr>
            <a:endParaRPr lang="el-GR" sz="1800" dirty="0">
              <a:solidFill>
                <a:srgbClr val="3E3D2D"/>
              </a:solidFill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6922" y="1204943"/>
            <a:ext cx="4464496" cy="385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Ταξινόμηση φυσαλίδας (</a:t>
            </a:r>
            <a:r>
              <a:rPr lang="en-US" dirty="0"/>
              <a:t>bubble sort</a:t>
            </a:r>
            <a:r>
              <a:rPr lang="el-GR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sp>
        <p:nvSpPr>
          <p:cNvPr id="8" name="4 - Θέση περιεχομένου"/>
          <p:cNvSpPr txBox="1">
            <a:spLocks/>
          </p:cNvSpPr>
          <p:nvPr/>
        </p:nvSpPr>
        <p:spPr bwMode="auto">
          <a:xfrm>
            <a:off x="755576" y="1489348"/>
            <a:ext cx="3563491" cy="359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λίστα διαιρείται σε 2 υπό-λίστες (ταξινομημένη αριστερά και αταξινόμητη δεξιά)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Γίνονται συγκρίσεις διαδοχικών στοιχείων από το τέλος προς την αρχή και αντιμετάθεση στοιχείων αν δεν είναι στην σωστή σειρά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Το μικρότερο στοιχείο της αταξινόμητης υπό-λίστας αναδύεται προς τα αριστερά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Θέση περιεχομένου 5"/>
          <p:cNvSpPr txBox="1">
            <a:spLocks/>
          </p:cNvSpPr>
          <p:nvPr/>
        </p:nvSpPr>
        <p:spPr bwMode="auto">
          <a:xfrm>
            <a:off x="4501629" y="1203839"/>
            <a:ext cx="3419475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Είσοδος: 25,13,8,17,9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|25,13,8,</a:t>
            </a:r>
            <a:r>
              <a:rPr kumimoji="0" lang="el-GR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17,9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|25,13,</a:t>
            </a:r>
            <a:r>
              <a:rPr kumimoji="0" lang="el-GR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8,9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|25,</a:t>
            </a:r>
            <a:r>
              <a:rPr kumimoji="0" lang="el-GR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13,8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,9,17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|</a:t>
            </a:r>
            <a:r>
              <a:rPr kumimoji="0" lang="el-GR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25,8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,13,9,17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,|25,13,</a:t>
            </a:r>
            <a:r>
              <a:rPr kumimoji="0" lang="el-GR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9,17</a:t>
            </a:r>
            <a:endParaRPr kumimoji="0" lang="el-GR" sz="1800" b="0" i="0" u="sng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,|25,</a:t>
            </a:r>
            <a:r>
              <a:rPr kumimoji="0" lang="el-GR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13,9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,17</a:t>
            </a: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,|</a:t>
            </a:r>
            <a:r>
              <a:rPr kumimoji="0" lang="el-GR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25,9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,13,17</a:t>
            </a: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8,9,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|25,</a:t>
            </a:r>
            <a:r>
              <a:rPr kumimoji="0" lang="el-GR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13,17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8,9,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|</a:t>
            </a:r>
            <a:r>
              <a:rPr kumimoji="0" lang="el-GR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25,13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,17</a:t>
            </a: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8,9,13,|</a:t>
            </a:r>
            <a:r>
              <a:rPr kumimoji="0" lang="el-GR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25,17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8,9,13,25,17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1685A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|</a:t>
            </a: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srgbClr val="7168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6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Ταξινόμηση με επιλογή (</a:t>
            </a:r>
            <a:r>
              <a:rPr lang="en-US" sz="3600" dirty="0"/>
              <a:t>selection sort</a:t>
            </a:r>
            <a:r>
              <a:rPr lang="el-GR" sz="3600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sp>
        <p:nvSpPr>
          <p:cNvPr id="10" name="3 - Θέση περιεχομένου"/>
          <p:cNvSpPr txBox="1">
            <a:spLocks/>
          </p:cNvSpPr>
          <p:nvPr/>
        </p:nvSpPr>
        <p:spPr bwMode="auto">
          <a:xfrm>
            <a:off x="1027387" y="1215334"/>
            <a:ext cx="34194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λίστα διαιρείται σε 2 υπό-λίστες (ταξινομημένη αριστερά και αταξινόμητη δεξιά)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Θεωρούμε ότι οι δύο λίστες χωρίζονται από ένα φανταστικό τείχος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Βρίσκουμε το μικρότερο στοιχείο της αταξινόμητης λίστας και το τοποθετούμε στην αρχή των αταξινόμητων δεδομένων. 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Το στοιχείο που αντικαθιστά παίρνει την θέση που είχε το μικρότερο στοιχείο.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Επεκτείνουμε την ταξινομημένη λίστα κατά ένα στοιχείο προς τα δεξιά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Θέση περιεχομένου 4"/>
          <p:cNvSpPr txBox="1">
            <a:spLocks/>
          </p:cNvSpPr>
          <p:nvPr/>
        </p:nvSpPr>
        <p:spPr bwMode="auto">
          <a:xfrm>
            <a:off x="4861669" y="1244406"/>
            <a:ext cx="341947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Είσοδος: 25,33,18,17,11,23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18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|25,33,18,17,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11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|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11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,33,18,17,25,23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11,|33,18,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17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,25,23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11,|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17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,18,33,25,23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18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11,17,|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18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,33,25,23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11,17,|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18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,33,25,23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18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11,17,18,|33,25,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11,17,18,|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23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,25,33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18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11,17,18,23,|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25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11,17,18,23,|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25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18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11,17,18,23,25,|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11,17,18,23,25,|</a:t>
            </a: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18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11,17,18,23,25,33|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1800" b="1" i="0" u="none" strike="noStrike" kern="1200" cap="none" spc="0" normalizeH="0" baseline="0" noProof="0" smtClean="0">
              <a:ln>
                <a:noFill/>
              </a:ln>
              <a:solidFill>
                <a:srgbClr val="71685A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1800" b="1" i="0" u="none" strike="noStrike" kern="1200" cap="none" spc="0" normalizeH="0" baseline="0" noProof="0" smtClean="0">
              <a:ln>
                <a:noFill/>
              </a:ln>
              <a:solidFill>
                <a:srgbClr val="71685A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1800" b="1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1800" b="1" i="0" u="none" strike="noStrike" kern="1200" cap="none" spc="0" normalizeH="0" baseline="0" noProof="0" smtClean="0">
              <a:ln>
                <a:noFill/>
              </a:ln>
              <a:solidFill>
                <a:srgbClr val="71685A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 smtClean="0">
              <a:ln>
                <a:noFill/>
              </a:ln>
              <a:solidFill>
                <a:srgbClr val="71685A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Ταξινόμηση με εισαγωγή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sp>
        <p:nvSpPr>
          <p:cNvPr id="8" name="3 - Θέση περιεχομένου"/>
          <p:cNvSpPr txBox="1">
            <a:spLocks/>
          </p:cNvSpPr>
          <p:nvPr/>
        </p:nvSpPr>
        <p:spPr bwMode="auto">
          <a:xfrm>
            <a:off x="1115616" y="1472564"/>
            <a:ext cx="34194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λίστα διαιρείται σε 2 υπό-λίστες (ταξινομημένη αριστερά και αταξινόμητη δεξιά)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Επιλέγεται το πρώτο στοιχείο της αταξινόμητης λίστας και τοποθετείται στην σωστή θέση στην ταξινομημένη λίστα μετακινώντας όσα στοιχεία χρειαστεί προς τα δεξιά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Θέση περιεχομένου 5"/>
          <p:cNvSpPr txBox="1">
            <a:spLocks/>
          </p:cNvSpPr>
          <p:nvPr/>
        </p:nvSpPr>
        <p:spPr bwMode="auto">
          <a:xfrm>
            <a:off x="4717653" y="1472564"/>
            <a:ext cx="34194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Είσοδος: 25,13,8,17,9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|25,13,8,17,9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Επιλογή του 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25,|13,8,17,9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Επιλογή του 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13,25,|8,17,9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Επιλογή του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8,13,25,|17,9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Επιλογή του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8,13,17,25,|9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Επιλογή του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8,13,17,25,9|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1800" b="1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1800" b="0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3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Υποαλγόριθμοι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sp>
        <p:nvSpPr>
          <p:cNvPr id="8" name="3 - Θέση περιεχομένου"/>
          <p:cNvSpPr txBox="1">
            <a:spLocks/>
          </p:cNvSpPr>
          <p:nvPr/>
        </p:nvSpPr>
        <p:spPr bwMode="auto">
          <a:xfrm>
            <a:off x="755576" y="1196952"/>
            <a:ext cx="34194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altLang="el-GR" sz="28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Ένας αλγόριθμος μπορεί να χωριστεί σε μικρότερες μονάδες που ονομάζονται υποαλγόριθμοι</a:t>
            </a:r>
          </a:p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altLang="el-GR" sz="28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Το ίδιο ισχύει και για τους υποαλγόριθμους</a:t>
            </a:r>
          </a:p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altLang="el-GR" sz="2800" b="0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4 - Θέση περιεχομένου"/>
          <p:cNvSpPr txBox="1">
            <a:spLocks/>
          </p:cNvSpPr>
          <p:nvPr/>
        </p:nvSpPr>
        <p:spPr bwMode="auto">
          <a:xfrm>
            <a:off x="4357613" y="1196952"/>
            <a:ext cx="34194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altLang="el-GR" sz="28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Πλεονεκτήματα υποαλγορίθμων</a:t>
            </a:r>
          </a:p>
          <a:p>
            <a:pPr marL="639763" marR="0" lvl="1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alt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Ευκολότερη κατανόηση αλγορίθμου</a:t>
            </a:r>
          </a:p>
          <a:p>
            <a:pPr marL="639763" marR="0" lvl="1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alt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Συντομότερη ανάπτυξη αλγορίθμου</a:t>
            </a:r>
          </a:p>
        </p:txBody>
      </p:sp>
    </p:spTree>
    <p:extLst>
      <p:ext uri="{BB962C8B-B14F-4D97-AF65-F5344CB8AC3E}">
        <p14:creationId xmlns:p14="http://schemas.microsoft.com/office/powerpoint/2010/main" val="4452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Δομημένος προγραμματισμός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sp>
        <p:nvSpPr>
          <p:cNvPr id="30" name="3 - Θέση περιεχομένου"/>
          <p:cNvSpPr txBox="1">
            <a:spLocks/>
          </p:cNvSpPr>
          <p:nvPr/>
        </p:nvSpPr>
        <p:spPr bwMode="auto">
          <a:xfrm>
            <a:off x="683568" y="1457574"/>
            <a:ext cx="34194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 δομημένος προγραμματισμός ορίζει ότι ένας αλγόριθμος θα πρέπει να χωρίζεται σε μικρότερες υπομονάδες που ονομάζονται υποπρογράμματα. 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Κάθε υποπρόγραμμα με την σειρά του διαιρείται σε μικρότερα υποπρογράμματα μέχρι τα υποπρογράμματα να γίνουν στοιχειώδη και συνεπώς εύκολα υλοποιήσιμα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5 - Θέση περιεχομένου"/>
          <p:cNvGrpSpPr>
            <a:grpSpLocks noGrp="1"/>
          </p:cNvGrpSpPr>
          <p:nvPr/>
        </p:nvGrpSpPr>
        <p:grpSpPr bwMode="auto">
          <a:xfrm>
            <a:off x="3848264" y="1457574"/>
            <a:ext cx="4036204" cy="3494087"/>
            <a:chOff x="755650" y="4149725"/>
            <a:chExt cx="7310823" cy="2305050"/>
          </a:xfrm>
        </p:grpSpPr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3419475" y="4149725"/>
              <a:ext cx="1296988" cy="2305050"/>
            </a:xfrm>
            <a:prstGeom prst="rect">
              <a:avLst/>
            </a:prstGeom>
            <a:solidFill>
              <a:srgbClr val="94C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>
              <a:off x="3635375" y="4365625"/>
              <a:ext cx="9366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3635375" y="4581525"/>
              <a:ext cx="9366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3635375" y="4797425"/>
              <a:ext cx="9366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3635375" y="5014913"/>
              <a:ext cx="9366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3635375" y="5230813"/>
              <a:ext cx="9366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3635375" y="5446713"/>
              <a:ext cx="9366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>
              <a:off x="3635375" y="5878513"/>
              <a:ext cx="9366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3635375" y="5662613"/>
              <a:ext cx="9366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3635375" y="6310313"/>
              <a:ext cx="9366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>
              <a:off x="3635375" y="6094413"/>
              <a:ext cx="9366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 flipV="1">
              <a:off x="4572000" y="4510088"/>
              <a:ext cx="1368425" cy="720725"/>
            </a:xfrm>
            <a:prstGeom prst="line">
              <a:avLst/>
            </a:prstGeom>
            <a:noFill/>
            <a:ln w="38100">
              <a:solidFill>
                <a:srgbClr val="71685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17"/>
            <p:cNvSpPr>
              <a:spLocks noChangeArrowheads="1"/>
            </p:cNvSpPr>
            <p:nvPr/>
          </p:nvSpPr>
          <p:spPr bwMode="auto">
            <a:xfrm>
              <a:off x="6011863" y="4510088"/>
              <a:ext cx="1152525" cy="720725"/>
            </a:xfrm>
            <a:prstGeom prst="rect">
              <a:avLst/>
            </a:prstGeom>
            <a:solidFill>
              <a:srgbClr val="94C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alt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Line 18"/>
            <p:cNvSpPr>
              <a:spLocks noChangeShapeType="1"/>
            </p:cNvSpPr>
            <p:nvPr/>
          </p:nvSpPr>
          <p:spPr bwMode="auto">
            <a:xfrm>
              <a:off x="6156325" y="4654550"/>
              <a:ext cx="8636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>
              <a:off x="6156325" y="4797425"/>
              <a:ext cx="8636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Line 20"/>
            <p:cNvSpPr>
              <a:spLocks noChangeShapeType="1"/>
            </p:cNvSpPr>
            <p:nvPr/>
          </p:nvSpPr>
          <p:spPr bwMode="auto">
            <a:xfrm>
              <a:off x="6156325" y="4941888"/>
              <a:ext cx="8636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>
              <a:off x="6156325" y="5086350"/>
              <a:ext cx="8636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 flipH="1">
              <a:off x="4787900" y="5230813"/>
              <a:ext cx="1152525" cy="0"/>
            </a:xfrm>
            <a:prstGeom prst="line">
              <a:avLst/>
            </a:prstGeom>
            <a:noFill/>
            <a:ln w="38100">
              <a:solidFill>
                <a:srgbClr val="71685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 Box 24"/>
            <p:cNvSpPr txBox="1">
              <a:spLocks noChangeArrowheads="1"/>
            </p:cNvSpPr>
            <p:nvPr/>
          </p:nvSpPr>
          <p:spPr bwMode="auto">
            <a:xfrm>
              <a:off x="755650" y="4756036"/>
              <a:ext cx="2879728" cy="51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ΚΥΡΙΟ</a:t>
              </a:r>
            </a:p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ΠΡΟΓΡΑΜΜΑ</a:t>
              </a:r>
            </a:p>
          </p:txBody>
        </p:sp>
        <p:sp>
          <p:nvSpPr>
            <p:cNvPr id="51" name="Text Box 25"/>
            <p:cNvSpPr txBox="1">
              <a:spLocks noChangeArrowheads="1"/>
            </p:cNvSpPr>
            <p:nvPr/>
          </p:nvSpPr>
          <p:spPr bwMode="auto">
            <a:xfrm>
              <a:off x="5197452" y="4268410"/>
              <a:ext cx="2869021" cy="18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el-GR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ΥΠΟΠΡΟΓΡΑΜΜΑ</a:t>
              </a:r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4572000" y="4581525"/>
              <a:ext cx="1368425" cy="1295400"/>
            </a:xfrm>
            <a:prstGeom prst="line">
              <a:avLst/>
            </a:prstGeom>
            <a:noFill/>
            <a:ln w="57150">
              <a:solidFill>
                <a:srgbClr val="0099CC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>
              <a:off x="4572000" y="5229225"/>
              <a:ext cx="1295400" cy="647700"/>
            </a:xfrm>
            <a:prstGeom prst="line">
              <a:avLst/>
            </a:prstGeom>
            <a:noFill/>
            <a:ln w="57150">
              <a:solidFill>
                <a:srgbClr val="0099CC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0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Αναδρομή (</a:t>
            </a:r>
            <a:r>
              <a:rPr lang="en-US" altLang="el-GR" dirty="0"/>
              <a:t>recursion</a:t>
            </a:r>
            <a:r>
              <a:rPr lang="el-GR" altLang="el-GR" dirty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sp>
        <p:nvSpPr>
          <p:cNvPr id="9" name="3 - Θέση περιεχομένου"/>
          <p:cNvSpPr txBox="1">
            <a:spLocks/>
          </p:cNvSpPr>
          <p:nvPr/>
        </p:nvSpPr>
        <p:spPr bwMode="auto">
          <a:xfrm>
            <a:off x="899592" y="1055519"/>
            <a:ext cx="341947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Αναδρομή ονομάζεται η διαδικασία κατά την οποία ένας αλγόριθμος καλεί τον εαυτό του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Οι αναδρομικοί αλγόριθμοι συνήθως λύνουν «κομψά» ένα πρόβλημα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Θέση περιεχομένου 4"/>
          <p:cNvSpPr txBox="1">
            <a:spLocks/>
          </p:cNvSpPr>
          <p:nvPr/>
        </p:nvSpPr>
        <p:spPr bwMode="auto">
          <a:xfrm>
            <a:off x="4966038" y="1252406"/>
            <a:ext cx="3500438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l-GR" altLang="el-GR" sz="1600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Υπολογισμός παραγοντικού</a:t>
            </a:r>
            <a:r>
              <a:rPr lang="en-US" altLang="el-GR" sz="1600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 </a:t>
            </a:r>
            <a:r>
              <a:rPr lang="el-GR" altLang="el-GR" sz="1600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του </a:t>
            </a:r>
            <a:r>
              <a:rPr lang="en-US" altLang="el-GR" sz="1600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n </a:t>
            </a:r>
            <a:r>
              <a:rPr lang="el-GR" altLang="el-GR" sz="1600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αναδρομικά: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l-GR" altLang="el-GR" sz="1600" b="1" dirty="0" smtClean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l-GR" altLang="el-GR" sz="1600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Παραγοντικό του </a:t>
            </a:r>
            <a:r>
              <a:rPr lang="en-US" altLang="el-GR" sz="1600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n</a:t>
            </a:r>
            <a:endParaRPr lang="el-GR" altLang="el-GR" sz="1600" b="1" dirty="0" smtClean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l-GR" altLang="el-GR" sz="1600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Αν το </a:t>
            </a:r>
            <a:r>
              <a:rPr lang="en-US" altLang="el-GR" sz="1600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n=0 </a:t>
            </a:r>
            <a:r>
              <a:rPr lang="el-GR" altLang="el-GR" sz="1600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τότε </a:t>
            </a:r>
            <a:endParaRPr lang="en-US" altLang="el-GR" sz="1600" b="1" dirty="0" smtClean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l-GR" sz="1600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	</a:t>
            </a:r>
            <a:r>
              <a:rPr lang="el-GR" altLang="el-GR" sz="1600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επέστρεψε 1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l-GR" altLang="el-GR" sz="1600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Αλλιώς </a:t>
            </a:r>
            <a:endParaRPr lang="en-US" altLang="el-GR" sz="1600" b="1" dirty="0" smtClean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l-GR" sz="1600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	</a:t>
            </a:r>
            <a:r>
              <a:rPr lang="el-GR" altLang="el-GR" sz="1600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πολλαπλασίασε το </a:t>
            </a:r>
            <a:r>
              <a:rPr lang="en-US" altLang="el-GR" sz="1600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n </a:t>
            </a:r>
            <a:r>
              <a:rPr lang="el-GR" altLang="el-GR" sz="1600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	με το παραγοντικό 	του </a:t>
            </a:r>
            <a:r>
              <a:rPr lang="en-US" altLang="el-GR" sz="1600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n-1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l-GR" altLang="el-GR" sz="1600" b="1" dirty="0" err="1" smtClean="0">
                <a:solidFill>
                  <a:schemeClr val="tx1"/>
                </a:solidFill>
                <a:cs typeface="Courier New" panose="02070309020205020404" pitchFamily="49" charset="0"/>
              </a:rPr>
              <a:t>Τέλος_αν</a:t>
            </a:r>
            <a:endParaRPr lang="en-US" altLang="el-GR" sz="1600" b="1" dirty="0" smtClean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n-US" altLang="el-GR" sz="1600" b="1" dirty="0" smtClean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el-GR" altLang="el-GR" sz="1600" b="1" dirty="0" smtClean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683568" y="4422173"/>
            <a:ext cx="4357687" cy="1169988"/>
          </a:xfrm>
          <a:prstGeom prst="rect">
            <a:avLst/>
          </a:prstGeom>
          <a:gradFill rotWithShape="1">
            <a:gsLst>
              <a:gs pos="0">
                <a:srgbClr val="71685A">
                  <a:tint val="20000"/>
                  <a:satMod val="180000"/>
                  <a:lumMod val="98000"/>
                </a:srgbClr>
              </a:gs>
              <a:gs pos="40000">
                <a:srgbClr val="71685A">
                  <a:tint val="30000"/>
                  <a:satMod val="260000"/>
                  <a:lumMod val="84000"/>
                </a:srgbClr>
              </a:gs>
              <a:gs pos="100000">
                <a:srgbClr val="71685A">
                  <a:tint val="100000"/>
                  <a:satMod val="110000"/>
                  <a:lumMod val="100000"/>
                </a:srgbClr>
              </a:gs>
            </a:gsLst>
            <a:lin ang="5040000" scaled="1"/>
          </a:gradFill>
          <a:ln w="9525" cap="flat" cmpd="sng" algn="ctr">
            <a:solidFill>
              <a:srgbClr val="71685A"/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Παραγοντικό του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(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συμβολίζεται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n!)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 το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n=0 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τότε είναι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 το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n&gt;0 </a:t>
            </a: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τότε είναι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n*(n-1)*(n-2)*…*3*2*1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π.χ.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5! = 5*4*3*2*1=120</a:t>
            </a:r>
            <a:endParaRPr kumimoji="0" lang="el-G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1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Forouzan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Mosharaf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F. Εισαγωγή στην επιστήμη των υπολογιστών. Εκδόσεις Κλειδάριθμος (2010)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Σταυρακούδης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Α. Εισαγωγή στις υπολογιστικές μεθόδους για τις οικονομικές και επιχειρησιακές σπουδές. Κλειδάριθμος (2012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Ταμπακάς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Β. Εισαγωγής τις βάσεις δεδομένων. Εκδότης Β.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Ταμπακάς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(2009)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Γιαννακουδάκης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Ε. Σχεδιασμός και διαχείριση Βάσεων Δεδομένων. Εκδόσεις Ευγενία Σ. Μπένου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Biermann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A. Σπουδαίες ιδέες στην επιστήμη των υπολογιστών.  Πανεπιστημιακές εκδόσεις Κρήτης (2008).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Brookshear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J.G. Η επιστήμη των υπολογιστών, μια ολοκληρωμένη παρουσίαση. Εκδόσεις Κλειδάριθμος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Πληροφοριακά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συστήματα επιχειρήσεων II.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Πολλάλης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Γιαννακόπουλος, Δημόπουλος. Εκδόσεις Σταμούλη (2004).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endParaRPr lang="el-GR" sz="16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09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Δρ. Γκόγκος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Χρήστος.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Πληροφορική Ι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eclass.teiep.gr/OpenClass/courses/ACC137/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Αλγόριθμοι 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αλγόριθμος</a:t>
            </a:r>
            <a:r>
              <a:rPr lang="el-GR" alt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</a:pPr>
            <a:r>
              <a:rPr lang="el-GR" altLang="el-GR" sz="2800" dirty="0"/>
              <a:t>Αλγόριθμος είναι ένα διατεταγμένο σύνολο από σαφή βήματα το οποίο παράγει κάποιο αποτέλεσμα και τερματίζεται σε </a:t>
            </a:r>
            <a:r>
              <a:rPr lang="el-GR" altLang="el-GR" sz="2800" b="1" dirty="0"/>
              <a:t>πεπερασμένο</a:t>
            </a:r>
            <a:r>
              <a:rPr lang="el-GR" altLang="el-GR" sz="2800" dirty="0"/>
              <a:t> χρόνο. </a:t>
            </a:r>
            <a:endParaRPr lang="en-US" altLang="el-GR" sz="2800" dirty="0" smtClean="0"/>
          </a:p>
          <a:p>
            <a:pPr lvl="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</a:pPr>
            <a:r>
              <a:rPr lang="el-GR" altLang="el-GR" sz="2800" dirty="0" smtClean="0"/>
              <a:t>Ο </a:t>
            </a:r>
            <a:r>
              <a:rPr lang="el-GR" altLang="el-GR" sz="2800" dirty="0"/>
              <a:t>αλγόριθμος δέχεται μια είσοδο, ακολουθεί η επεξεργασία της εισόδου και παράγει μια έξοδο.</a:t>
            </a:r>
            <a:endParaRPr lang="en-US" altLang="el-GR" sz="2800" dirty="0"/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endParaRPr lang="el-GR" sz="16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691680" y="4009628"/>
            <a:ext cx="4104456" cy="523220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ΠΕΠΕΡΑΣΜΕΝΟ = ΌΧΙ </a:t>
            </a:r>
            <a:r>
              <a:rPr lang="el-GR" altLang="el-GR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ΑΠΕΙΡΟ</a:t>
            </a:r>
          </a:p>
        </p:txBody>
      </p:sp>
    </p:spTree>
    <p:extLst>
      <p:ext uri="{BB962C8B-B14F-4D97-AF65-F5344CB8AC3E}">
        <p14:creationId xmlns:p14="http://schemas.microsoft.com/office/powerpoint/2010/main" val="41208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αλγορίθμου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 bwMode="auto">
          <a:xfrm>
            <a:off x="827584" y="1425499"/>
            <a:ext cx="3419475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Θέλουμε να κατασκευάσουμε έναν αλγόριθμο για την εύρεση του μεγαλύτερου ακεραίου από μια λίστα θετικών ακεραίων.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 αλγόριθμος θα πρέπει να μπορεί να βρίσκει τον μεγαλύτερο ακέραιο από μια λίστα ακεραίων οποιουδήποτε μεγέθους (5, 1.000, 10.000, 1.000.000 κ.λπ.)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 αλγόριθμος πρέπει να είναι γενικός και να μην εξαρτάται από το πλήθος των ακεραίων. 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4 - Θέση περιεχομένου"/>
          <p:cNvSpPr txBox="1">
            <a:spLocks/>
          </p:cNvSpPr>
          <p:nvPr/>
        </p:nvSpPr>
        <p:spPr bwMode="auto">
          <a:xfrm>
            <a:off x="4067944" y="981963"/>
            <a:ext cx="42148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 αλγόριθμος δέχεται ως είσοδο μια λίστα από Ν ακεραίους.</a:t>
            </a:r>
          </a:p>
          <a:p>
            <a:pPr marL="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Θέση περιεχομένου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027688"/>
              </p:ext>
            </p:extLst>
          </p:nvPr>
        </p:nvGraphicFramePr>
        <p:xfrm>
          <a:off x="4428034" y="1639803"/>
          <a:ext cx="3786214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87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Αριθμητικό παράδειγμα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-274320">
              <a:spcBef>
                <a:spcPct val="20000"/>
              </a:spcBef>
              <a:buClr>
                <a:srgbClr val="94C600"/>
              </a:buClr>
              <a:buSzPct val="76000"/>
              <a:buNone/>
              <a:defRPr/>
            </a:pPr>
            <a:r>
              <a:rPr lang="el-GR" sz="2400" b="1" dirty="0">
                <a:solidFill>
                  <a:srgbClr val="3E3D2D"/>
                </a:solidFill>
              </a:rPr>
              <a:t>ΛΙΣΤΑ ΤΙΜΩΝ {13, 6, 17, 14, 15}</a:t>
            </a:r>
          </a:p>
          <a:p>
            <a:pPr marL="0" lvl="0" indent="-274320">
              <a:spcBef>
                <a:spcPct val="50000"/>
              </a:spcBef>
              <a:buClr>
                <a:srgbClr val="94C600"/>
              </a:buClr>
              <a:buSzPct val="76000"/>
              <a:buNone/>
              <a:defRPr/>
            </a:pPr>
            <a:r>
              <a:rPr lang="el-GR" sz="2400" dirty="0">
                <a:solidFill>
                  <a:srgbClr val="3E3D2D"/>
                </a:solidFill>
              </a:rPr>
              <a:t>ΜΕΓΙΣΤΟΣ = 13</a:t>
            </a:r>
          </a:p>
          <a:p>
            <a:pPr marL="0" lvl="0" indent="-274320">
              <a:spcBef>
                <a:spcPct val="50000"/>
              </a:spcBef>
              <a:buClr>
                <a:srgbClr val="94C600"/>
              </a:buClr>
              <a:buSzPct val="76000"/>
              <a:buNone/>
              <a:defRPr/>
            </a:pPr>
            <a:r>
              <a:rPr lang="el-GR" sz="2400" dirty="0">
                <a:solidFill>
                  <a:srgbClr val="3E3D2D"/>
                </a:solidFill>
              </a:rPr>
              <a:t>6 &gt; ΜΕΓΙΣΤΟΣ </a:t>
            </a:r>
            <a:r>
              <a:rPr lang="el-GR" sz="2400" dirty="0">
                <a:solidFill>
                  <a:srgbClr val="3E3D2D"/>
                </a:solidFill>
                <a:sym typeface="Wingdings" pitchFamily="2" charset="2"/>
              </a:rPr>
              <a:t> ΌΧΙ</a:t>
            </a:r>
          </a:p>
          <a:p>
            <a:pPr marL="0" lvl="0" indent="-274320">
              <a:spcBef>
                <a:spcPct val="50000"/>
              </a:spcBef>
              <a:buClr>
                <a:srgbClr val="94C600"/>
              </a:buClr>
              <a:buSzPct val="76000"/>
              <a:buNone/>
              <a:defRPr/>
            </a:pPr>
            <a:r>
              <a:rPr lang="el-GR" sz="2400" dirty="0">
                <a:solidFill>
                  <a:srgbClr val="3E3D2D"/>
                </a:solidFill>
              </a:rPr>
              <a:t>17 &gt; ΜΕΓΙΣΤΟΣ </a:t>
            </a:r>
            <a:r>
              <a:rPr lang="el-GR" sz="2400" dirty="0">
                <a:solidFill>
                  <a:srgbClr val="3E3D2D"/>
                </a:solidFill>
                <a:sym typeface="Wingdings" pitchFamily="2" charset="2"/>
              </a:rPr>
              <a:t> ΝΑΙ  ΜΕΓΙΣΤΟΣ = 17</a:t>
            </a:r>
          </a:p>
          <a:p>
            <a:pPr marL="0" lvl="0" indent="-274320">
              <a:spcBef>
                <a:spcPct val="50000"/>
              </a:spcBef>
              <a:buClr>
                <a:srgbClr val="94C600"/>
              </a:buClr>
              <a:buSzPct val="76000"/>
              <a:buNone/>
              <a:defRPr/>
            </a:pPr>
            <a:r>
              <a:rPr lang="el-GR" sz="2400" dirty="0">
                <a:solidFill>
                  <a:srgbClr val="3E3D2D"/>
                </a:solidFill>
                <a:sym typeface="Wingdings" pitchFamily="2" charset="2"/>
              </a:rPr>
              <a:t>14 &gt; ΜΕΓΙΣΤΟΣ  ΌΧΙ</a:t>
            </a:r>
          </a:p>
          <a:p>
            <a:pPr marL="0" lvl="0" indent="-274320">
              <a:spcBef>
                <a:spcPct val="50000"/>
              </a:spcBef>
              <a:buClr>
                <a:srgbClr val="94C600"/>
              </a:buClr>
              <a:buSzPct val="76000"/>
              <a:buNone/>
              <a:defRPr/>
            </a:pPr>
            <a:r>
              <a:rPr lang="el-GR" sz="2400" dirty="0">
                <a:solidFill>
                  <a:srgbClr val="3E3D2D"/>
                </a:solidFill>
                <a:sym typeface="Wingdings" pitchFamily="2" charset="2"/>
              </a:rPr>
              <a:t>15 &gt; ΜΕΓΙΣΤΟΣ  ΌΧΙ</a:t>
            </a:r>
          </a:p>
          <a:p>
            <a:pPr marL="0" lvl="0" indent="-274320">
              <a:spcBef>
                <a:spcPct val="50000"/>
              </a:spcBef>
              <a:buClr>
                <a:srgbClr val="94C600"/>
              </a:buClr>
              <a:buSzPct val="76000"/>
              <a:buNone/>
              <a:defRPr/>
            </a:pPr>
            <a:r>
              <a:rPr lang="el-GR" sz="2400" dirty="0">
                <a:solidFill>
                  <a:srgbClr val="3E3D2D"/>
                </a:solidFill>
                <a:sym typeface="Wingdings" pitchFamily="2" charset="2"/>
              </a:rPr>
              <a:t>Συνεπώς ΜΕΓΙΣΤΟΣ = 17</a:t>
            </a:r>
            <a:endParaRPr lang="el-GR" sz="2400" dirty="0">
              <a:solidFill>
                <a:srgbClr val="3E3D2D"/>
              </a:solidFill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endParaRPr lang="el-GR" sz="16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11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Βασικές αλγοριθμικές δομές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r>
              <a:rPr lang="el-GR" sz="2200" dirty="0">
                <a:solidFill>
                  <a:srgbClr val="3E3D2D"/>
                </a:solidFill>
              </a:rPr>
              <a:t>Δομή ακολουθίας (</a:t>
            </a:r>
            <a:r>
              <a:rPr lang="el-GR" sz="2200" dirty="0" err="1">
                <a:solidFill>
                  <a:srgbClr val="3E3D2D"/>
                </a:solidFill>
              </a:rPr>
              <a:t>sequence</a:t>
            </a:r>
            <a:r>
              <a:rPr lang="el-GR" sz="2200" dirty="0">
                <a:solidFill>
                  <a:srgbClr val="3E3D2D"/>
                </a:solidFill>
              </a:rPr>
              <a:t>)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r>
              <a:rPr lang="el-GR" sz="2000" dirty="0">
                <a:solidFill>
                  <a:srgbClr val="3E3D2D"/>
                </a:solidFill>
              </a:rPr>
              <a:t>Οι εντολές εκτελούνται στην σειρά η μια μετά την άλλη. Για να εκτελεστεί μια εντολή θα πρέπει να έχει ολοκληρωθεί η εκτέλεση της προηγούμενης.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r>
              <a:rPr lang="el-GR" sz="2200" dirty="0">
                <a:solidFill>
                  <a:srgbClr val="3E3D2D"/>
                </a:solidFill>
              </a:rPr>
              <a:t>Δομή απόφασης (</a:t>
            </a:r>
            <a:r>
              <a:rPr lang="el-GR" sz="2200" dirty="0" err="1">
                <a:solidFill>
                  <a:srgbClr val="3E3D2D"/>
                </a:solidFill>
              </a:rPr>
              <a:t>selection</a:t>
            </a:r>
            <a:r>
              <a:rPr lang="el-GR" sz="2200" dirty="0">
                <a:solidFill>
                  <a:srgbClr val="3E3D2D"/>
                </a:solidFill>
              </a:rPr>
              <a:t>)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r>
              <a:rPr lang="el-GR" sz="2000" dirty="0">
                <a:solidFill>
                  <a:srgbClr val="3E3D2D"/>
                </a:solidFill>
              </a:rPr>
              <a:t>Αφορά περιπτώσεις που ελέγχεται μια συνθήκη. Αν το αποτέλεσμα του ελέγχου είναι η τιμή αληθής τότε εκτελείται μια ακολουθία εντολών ενώ αν είναι ψευδής εκτελείται μια διαφορετική ακολουθία εντολών.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r>
              <a:rPr lang="el-GR" sz="2200" dirty="0">
                <a:solidFill>
                  <a:srgbClr val="3E3D2D"/>
                </a:solidFill>
              </a:rPr>
              <a:t>Δομή επανάληψης (</a:t>
            </a:r>
            <a:r>
              <a:rPr lang="el-GR" sz="2200" dirty="0" err="1">
                <a:solidFill>
                  <a:srgbClr val="3E3D2D"/>
                </a:solidFill>
              </a:rPr>
              <a:t>repetition</a:t>
            </a:r>
            <a:r>
              <a:rPr lang="el-GR" sz="2200" dirty="0">
                <a:solidFill>
                  <a:srgbClr val="3E3D2D"/>
                </a:solidFill>
              </a:rPr>
              <a:t>)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defRPr/>
            </a:pPr>
            <a:r>
              <a:rPr lang="el-GR" sz="2000" dirty="0">
                <a:solidFill>
                  <a:srgbClr val="3E3D2D"/>
                </a:solidFill>
              </a:rPr>
              <a:t>Επιτρέπει την επανάληψη της ίδιας ακολουθίας εντολών.</a:t>
            </a:r>
            <a:endParaRPr lang="el-GR" sz="16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20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Δομή ακολουθίας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 bwMode="auto">
          <a:xfrm>
            <a:off x="897955" y="1472564"/>
            <a:ext cx="34194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Οι εντολές εκτελούνται στην σειρά η μια μετά την άλλη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Για να εκτελεστεί μια εντολή θα πρέπει να έχει ολοκληρωθεί η εκτέλεση της προηγούμενης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Χρησιμοποιείται στην λύση απλών προβλημάτων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anose="05020102010507070707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5 - Θέση περιεχομένου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45141"/>
              </p:ext>
            </p:extLst>
          </p:nvPr>
        </p:nvGraphicFramePr>
        <p:xfrm>
          <a:off x="4499992" y="1472564"/>
          <a:ext cx="3784627" cy="3494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98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4540</TotalTime>
  <Words>1842</Words>
  <Application>Microsoft Office PowerPoint</Application>
  <PresentationFormat>Προβολή στην οθόνη (16:10)</PresentationFormat>
  <Paragraphs>388</Paragraphs>
  <Slides>35</Slides>
  <Notes>35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43" baseType="lpstr">
      <vt:lpstr>Arial Unicode MS</vt:lpstr>
      <vt:lpstr>Arial</vt:lpstr>
      <vt:lpstr>Calibri</vt:lpstr>
      <vt:lpstr>Courier New</vt:lpstr>
      <vt:lpstr>Times New Roman</vt:lpstr>
      <vt:lpstr>Wingdings</vt:lpstr>
      <vt:lpstr>Wingdings 2</vt:lpstr>
      <vt:lpstr>Θέμα του Office</vt:lpstr>
      <vt:lpstr>Πληροφορική II</vt:lpstr>
      <vt:lpstr>Παρουσίαση του PowerPoint</vt:lpstr>
      <vt:lpstr>Άδειες Χρήσης</vt:lpstr>
      <vt:lpstr>Χρηματοδότηση</vt:lpstr>
      <vt:lpstr>Τι είναι αλγόριθμος;</vt:lpstr>
      <vt:lpstr>Παράδειγμα αλγορίθμου</vt:lpstr>
      <vt:lpstr>Αριθμητικό παράδειγμα</vt:lpstr>
      <vt:lpstr>Βασικές αλγοριθμικές δομές</vt:lpstr>
      <vt:lpstr>Δομή ακολουθίας</vt:lpstr>
      <vt:lpstr>Δομή απόφασης</vt:lpstr>
      <vt:lpstr>Δομή επανάληψης</vt:lpstr>
      <vt:lpstr>Τρόποι αναπαράστασης αλγορίθμων</vt:lpstr>
      <vt:lpstr>Παράδειγμα διαγράμματος ροής</vt:lpstr>
      <vt:lpstr>Ψευδοκώδικας</vt:lpstr>
      <vt:lpstr>Παράδειγμα ψευδοκώδικα</vt:lpstr>
      <vt:lpstr>Παράδειγμα κωδικοποίησης σε γλώσσα C++</vt:lpstr>
      <vt:lpstr>Αντιμετάθεση μεταβλητών (swap)</vt:lpstr>
      <vt:lpstr>Αντιμετάθεση μεταβλητών (swap)</vt:lpstr>
      <vt:lpstr>Παράδειγμα 1 (Δομή ακολουθίας)</vt:lpstr>
      <vt:lpstr>Παράδειγμα 2 (Δομή απόφασης)</vt:lpstr>
      <vt:lpstr>Παράδειγμα 3 (Δομή επανάληψης)</vt:lpstr>
      <vt:lpstr>Βασικοί αλγόριθμοι</vt:lpstr>
      <vt:lpstr>Ακολουθιακή αναζήτηση</vt:lpstr>
      <vt:lpstr>Δυαδική αναζήτηση</vt:lpstr>
      <vt:lpstr>Ταξινόμηση φυσαλίδας (bubble sort)</vt:lpstr>
      <vt:lpstr>Ταξινόμηση με επιλογή (selection sort)</vt:lpstr>
      <vt:lpstr>Ταξινόμηση με εισαγωγή</vt:lpstr>
      <vt:lpstr>Υποαλγόριθμοι</vt:lpstr>
      <vt:lpstr>Δομημένος προγραμματισμός</vt:lpstr>
      <vt:lpstr>Αναδρομή (recursion)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278</cp:revision>
  <dcterms:created xsi:type="dcterms:W3CDTF">2012-09-06T09:03:05Z</dcterms:created>
  <dcterms:modified xsi:type="dcterms:W3CDTF">2015-09-23T17:54:37Z</dcterms:modified>
</cp:coreProperties>
</file>