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9" r:id="rId3"/>
    <p:sldId id="257" r:id="rId4"/>
    <p:sldId id="259" r:id="rId5"/>
    <p:sldId id="261" r:id="rId6"/>
    <p:sldId id="321" r:id="rId7"/>
    <p:sldId id="265" r:id="rId8"/>
    <p:sldId id="274" r:id="rId9"/>
    <p:sldId id="296" r:id="rId10"/>
    <p:sldId id="297" r:id="rId11"/>
    <p:sldId id="298" r:id="rId12"/>
    <p:sldId id="320" r:id="rId13"/>
    <p:sldId id="299" r:id="rId14"/>
    <p:sldId id="282" r:id="rId15"/>
    <p:sldId id="283" r:id="rId16"/>
    <p:sldId id="322" r:id="rId17"/>
    <p:sldId id="291" r:id="rId18"/>
    <p:sldId id="292" r:id="rId19"/>
    <p:sldId id="293" r:id="rId20"/>
    <p:sldId id="294" r:id="rId21"/>
    <p:sldId id="295" r:id="rId22"/>
    <p:sldId id="280" r:id="rId23"/>
  </p:sldIdLst>
  <p:sldSz cx="9144000" cy="5715000" type="screen16x10"/>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31/10/2015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Λογιστική Εθνικών Λογαριασμών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600" b="1" dirty="0" smtClean="0"/>
              <a:t>Ισολογισμός</a:t>
            </a:r>
            <a:endParaRPr lang="en-US" sz="3600" b="1"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dirty="0" smtClean="0"/>
              <a:t>Ισολογισμός</a:t>
            </a:r>
            <a:endParaRPr lang="en-US" dirty="0"/>
          </a:p>
        </p:txBody>
      </p:sp>
      <p:sp>
        <p:nvSpPr>
          <p:cNvPr id="7" name="6 - Θέση περιεχομένου"/>
          <p:cNvSpPr>
            <a:spLocks noGrp="1"/>
          </p:cNvSpPr>
          <p:nvPr>
            <p:ph idx="1"/>
          </p:nvPr>
        </p:nvSpPr>
        <p:spPr/>
        <p:txBody>
          <a:bodyPr>
            <a:normAutofit lnSpcReduction="10000"/>
          </a:bodyPr>
          <a:lstStyle/>
          <a:p>
            <a:pPr>
              <a:buNone/>
            </a:pPr>
            <a:r>
              <a:rPr lang="el-GR" sz="2800" b="1" dirty="0" smtClean="0"/>
              <a:t>Ισολογισμοί</a:t>
            </a:r>
            <a:endParaRPr lang="en-US" sz="2800" b="1" dirty="0" smtClean="0"/>
          </a:p>
          <a:p>
            <a:pPr marL="0" indent="0" algn="just">
              <a:lnSpc>
                <a:spcPct val="90000"/>
              </a:lnSpc>
              <a:buNone/>
            </a:pPr>
            <a:r>
              <a:rPr lang="el-GR" sz="2400" dirty="0" smtClean="0"/>
              <a:t>Αξία του αποθέματος ενός συγκεκριμένου τύπου περιουσιακού στοιχείου στην αρχή της περιόδου, συν η συνολική αξία των αποκτηθέντων περιουσιακών στοιχείων, μείον η αξία των διατεθέντων, μείον η ανάλωση παγίου κεφαλαίου, συν οι λοιπές μεταβολές όγκου (θετικές ή αρνητικές) του περιουσιακού στοιχείου (π.χ. ανακάλυψη ενός περιουσιακού στοιχείου του υπεδάφους ή η τυχαία καταστροφή ενός περιουσιακού στοιχείου), συν οι ανατιμήσεις του περιουσιακού στοιχείου (θετικά ή αρνητικά κέρδη κτήσης) = αξία του αποθέματος του περιουσιακού στοιχείου στον ισολογισμό κλεισίματος.</a:t>
            </a:r>
          </a:p>
          <a:p>
            <a:pPr>
              <a:buNone/>
            </a:pPr>
            <a:endParaRPr lang="en-US"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Ισολογισμός</a:t>
            </a:r>
          </a:p>
        </p:txBody>
      </p:sp>
      <p:sp>
        <p:nvSpPr>
          <p:cNvPr id="5" name="4 - Θέση περιεχομένου"/>
          <p:cNvSpPr>
            <a:spLocks noGrp="1"/>
          </p:cNvSpPr>
          <p:nvPr>
            <p:ph idx="1"/>
          </p:nvPr>
        </p:nvSpPr>
        <p:spPr>
          <a:xfrm>
            <a:off x="467544" y="985292"/>
            <a:ext cx="8229600" cy="3987660"/>
          </a:xfrm>
        </p:spPr>
        <p:txBody>
          <a:bodyPr>
            <a:noAutofit/>
          </a:bodyPr>
          <a:lstStyle/>
          <a:p>
            <a:pPr marL="0" indent="0">
              <a:buNone/>
            </a:pPr>
            <a:r>
              <a:rPr lang="el-GR" sz="2400" b="1" dirty="0" smtClean="0"/>
              <a:t>Τύποι Περιουσιακών Στοιχείων που Καταχωρούνται στον Ισολογισμό</a:t>
            </a:r>
            <a:endParaRPr lang="en-US" sz="2400" b="1" dirty="0" smtClean="0"/>
          </a:p>
          <a:p>
            <a:pPr marL="0" indent="0">
              <a:buNone/>
            </a:pPr>
            <a:r>
              <a:rPr lang="el-GR" sz="2200" dirty="0" smtClean="0"/>
              <a:t>Τα οικονομικά περιουσιακά στοιχεία διακρίνονται σε δυο κατηγορίες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
        <p:nvSpPr>
          <p:cNvPr id="6" name="Rectangle 4"/>
          <p:cNvSpPr>
            <a:spLocks noChangeArrowheads="1"/>
          </p:cNvSpPr>
          <p:nvPr/>
        </p:nvSpPr>
        <p:spPr bwMode="auto">
          <a:xfrm>
            <a:off x="539552" y="2209428"/>
            <a:ext cx="7920880" cy="400110"/>
          </a:xfrm>
          <a:prstGeom prst="rect">
            <a:avLst/>
          </a:prstGeom>
          <a:noFill/>
          <a:ln w="9525">
            <a:noFill/>
            <a:miter lim="800000"/>
            <a:headEnd/>
            <a:tailEnd/>
          </a:ln>
        </p:spPr>
        <p:txBody>
          <a:bodyPr wrap="square">
            <a:spAutoFit/>
          </a:bodyPr>
          <a:lstStyle/>
          <a:p>
            <a:pPr marL="354013" indent="-354013">
              <a:buFontTx/>
              <a:buAutoNum type="arabicParenR"/>
            </a:pPr>
            <a:r>
              <a:rPr lang="el-GR" sz="2000" b="1" dirty="0"/>
              <a:t>Τα μη χρηματοοικονομικά </a:t>
            </a:r>
            <a:r>
              <a:rPr lang="el-GR" sz="2000" b="1" dirty="0" smtClean="0"/>
              <a:t>περιουσιακά </a:t>
            </a:r>
            <a:r>
              <a:rPr lang="el-GR" sz="2000" b="1" dirty="0"/>
              <a:t>στοιχεία</a:t>
            </a:r>
            <a:r>
              <a:rPr lang="el-GR" b="1" dirty="0"/>
              <a:t>.</a:t>
            </a:r>
          </a:p>
        </p:txBody>
      </p:sp>
      <p:sp>
        <p:nvSpPr>
          <p:cNvPr id="7" name="Rectangle 6"/>
          <p:cNvSpPr>
            <a:spLocks noChangeArrowheads="1"/>
          </p:cNvSpPr>
          <p:nvPr/>
        </p:nvSpPr>
        <p:spPr bwMode="auto">
          <a:xfrm>
            <a:off x="467544" y="2642831"/>
            <a:ext cx="8136135" cy="2585323"/>
          </a:xfrm>
          <a:prstGeom prst="rect">
            <a:avLst/>
          </a:prstGeom>
          <a:noFill/>
          <a:ln w="9525">
            <a:noFill/>
            <a:miter lim="800000"/>
            <a:headEnd/>
            <a:tailEnd/>
          </a:ln>
        </p:spPr>
        <p:txBody>
          <a:bodyPr wrap="square" anchor="ctr">
            <a:spAutoFit/>
          </a:bodyPr>
          <a:lstStyle/>
          <a:p>
            <a:pPr marL="179388" lvl="1"/>
            <a:r>
              <a:rPr lang="en-US" u="sng" dirty="0"/>
              <a:t>α) </a:t>
            </a:r>
            <a:r>
              <a:rPr lang="el-GR" u="sng" dirty="0"/>
              <a:t>Π</a:t>
            </a:r>
            <a:r>
              <a:rPr lang="en-US" u="sng" dirty="0" err="1"/>
              <a:t>αραχθέντα</a:t>
            </a:r>
            <a:r>
              <a:rPr lang="en-US" u="sng" dirty="0"/>
              <a:t> </a:t>
            </a:r>
            <a:r>
              <a:rPr lang="en-US" u="sng" dirty="0" err="1"/>
              <a:t>περιουσιακά</a:t>
            </a:r>
            <a:r>
              <a:rPr lang="en-US" u="sng" dirty="0"/>
              <a:t> </a:t>
            </a:r>
            <a:r>
              <a:rPr lang="en-US" u="sng" dirty="0" err="1"/>
              <a:t>στοιχεία</a:t>
            </a:r>
            <a:r>
              <a:rPr lang="el-GR" dirty="0"/>
              <a:t/>
            </a:r>
            <a:br>
              <a:rPr lang="el-GR" dirty="0"/>
            </a:br>
            <a:r>
              <a:rPr lang="el-GR" b="1" dirty="0"/>
              <a:t>- πάγια περιουσιακά </a:t>
            </a:r>
            <a:r>
              <a:rPr lang="el-GR" b="1" dirty="0" smtClean="0"/>
              <a:t>στοιχεία</a:t>
            </a:r>
            <a:r>
              <a:rPr lang="el-GR" dirty="0" smtClean="0"/>
              <a:t> </a:t>
            </a:r>
            <a:r>
              <a:rPr lang="el-GR" dirty="0"/>
              <a:t>(Υλικά &amp;  </a:t>
            </a:r>
            <a:r>
              <a:rPr lang="el-GR" dirty="0" err="1"/>
              <a:t>Άϋλα</a:t>
            </a:r>
            <a:r>
              <a:rPr lang="el-GR" dirty="0"/>
              <a:t> )</a:t>
            </a:r>
          </a:p>
          <a:p>
            <a:r>
              <a:rPr lang="el-GR" b="1" dirty="0" smtClean="0"/>
              <a:t>    - </a:t>
            </a:r>
            <a:r>
              <a:rPr lang="el-GR" b="1" dirty="0"/>
              <a:t>αποθέματα</a:t>
            </a:r>
          </a:p>
          <a:p>
            <a:pPr marL="179388" lvl="1"/>
            <a:r>
              <a:rPr lang="el-GR" b="1" dirty="0"/>
              <a:t>- τιμαλφή</a:t>
            </a:r>
            <a:r>
              <a:rPr lang="el-GR" dirty="0"/>
              <a:t> </a:t>
            </a:r>
          </a:p>
          <a:p>
            <a:r>
              <a:rPr lang="en-US" u="sng" dirty="0"/>
              <a:t>β) </a:t>
            </a:r>
            <a:r>
              <a:rPr lang="el-GR" u="sng" dirty="0"/>
              <a:t>Μ</a:t>
            </a:r>
            <a:r>
              <a:rPr lang="en-US" u="sng" dirty="0"/>
              <a:t>η </a:t>
            </a:r>
            <a:r>
              <a:rPr lang="en-US" u="sng" dirty="0" err="1"/>
              <a:t>παραχθέντα</a:t>
            </a:r>
            <a:r>
              <a:rPr lang="en-US" u="sng" dirty="0"/>
              <a:t> </a:t>
            </a:r>
            <a:r>
              <a:rPr lang="en-US" u="sng" dirty="0" err="1"/>
              <a:t>στοιχεία</a:t>
            </a:r>
            <a:r>
              <a:rPr lang="en-US" dirty="0"/>
              <a:t>.</a:t>
            </a:r>
            <a:endParaRPr lang="el-GR" dirty="0"/>
          </a:p>
          <a:p>
            <a:pPr marL="179388" lvl="1">
              <a:buFontTx/>
              <a:buChar char="-"/>
            </a:pPr>
            <a:r>
              <a:rPr lang="el-GR" b="1" dirty="0"/>
              <a:t>Υλικά </a:t>
            </a:r>
          </a:p>
          <a:p>
            <a:pPr marL="179388" lvl="1"/>
            <a:r>
              <a:rPr lang="el-GR" b="1" dirty="0"/>
              <a:t>     </a:t>
            </a:r>
            <a:r>
              <a:rPr lang="el-GR" dirty="0"/>
              <a:t>α) Γη, β) </a:t>
            </a:r>
            <a:r>
              <a:rPr lang="el-GR" dirty="0" err="1"/>
              <a:t>Υπεδάφια</a:t>
            </a:r>
            <a:r>
              <a:rPr lang="el-GR" dirty="0"/>
              <a:t> γ) Άλλα φυσικά περιουσιακά στοιχεία</a:t>
            </a:r>
          </a:p>
          <a:p>
            <a:pPr marL="179388" lvl="1">
              <a:buFontTx/>
              <a:buChar char="-"/>
            </a:pPr>
            <a:r>
              <a:rPr lang="el-GR" b="1" dirty="0" err="1"/>
              <a:t>Άϋλα</a:t>
            </a:r>
            <a:r>
              <a:rPr lang="el-GR" b="1" dirty="0"/>
              <a:t> περιουσιακά στοιχεία</a:t>
            </a:r>
            <a:r>
              <a:rPr lang="el-GR" dirty="0"/>
              <a:t> (διπλώματα ευρεσιτεχνίας, μισθώσεις ή μεταβιβάσιμες συμβάσεις, και αγορά φήμης και πελατείας) .</a:t>
            </a:r>
            <a:endParaRPr lang="en-US"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Ισολογισμός</a:t>
            </a:r>
            <a:endParaRPr lang="en-US" sz="4000" dirty="0"/>
          </a:p>
        </p:txBody>
      </p:sp>
      <p:sp>
        <p:nvSpPr>
          <p:cNvPr id="6" name="5 - Θέση περιεχομένου"/>
          <p:cNvSpPr>
            <a:spLocks noGrp="1"/>
          </p:cNvSpPr>
          <p:nvPr>
            <p:ph idx="1"/>
          </p:nvPr>
        </p:nvSpPr>
        <p:spPr/>
        <p:txBody>
          <a:bodyPr>
            <a:normAutofit/>
          </a:bodyPr>
          <a:lstStyle/>
          <a:p>
            <a:pPr marL="0" indent="0">
              <a:lnSpc>
                <a:spcPct val="80000"/>
              </a:lnSpc>
              <a:buNone/>
            </a:pPr>
            <a:r>
              <a:rPr lang="el-GR" sz="2800" b="1" dirty="0" smtClean="0"/>
              <a:t>Τύποι Περιουσιακών Στοιχείων που Καταχωρούνται στον Ισολογισμό</a:t>
            </a:r>
            <a:endParaRPr lang="en-US" sz="2800" b="1" dirty="0" smtClean="0"/>
          </a:p>
          <a:p>
            <a:pPr marL="0" indent="0">
              <a:lnSpc>
                <a:spcPct val="80000"/>
              </a:lnSpc>
              <a:buNone/>
            </a:pPr>
            <a:endParaRPr lang="en-US" sz="2800"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a:p>
        </p:txBody>
      </p:sp>
      <p:sp>
        <p:nvSpPr>
          <p:cNvPr id="7" name="Rectangle 5"/>
          <p:cNvSpPr>
            <a:spLocks noChangeArrowheads="1"/>
          </p:cNvSpPr>
          <p:nvPr/>
        </p:nvSpPr>
        <p:spPr bwMode="auto">
          <a:xfrm>
            <a:off x="539552" y="2065412"/>
            <a:ext cx="7848872" cy="400110"/>
          </a:xfrm>
          <a:prstGeom prst="rect">
            <a:avLst/>
          </a:prstGeom>
          <a:noFill/>
          <a:ln w="9525">
            <a:noFill/>
            <a:miter lim="800000"/>
            <a:headEnd/>
            <a:tailEnd/>
          </a:ln>
        </p:spPr>
        <p:txBody>
          <a:bodyPr wrap="square">
            <a:spAutoFit/>
          </a:bodyPr>
          <a:lstStyle/>
          <a:p>
            <a:r>
              <a:rPr lang="el-GR" sz="2000" b="1" dirty="0"/>
              <a:t>2) Τα </a:t>
            </a:r>
            <a:r>
              <a:rPr lang="el-GR" sz="2000" b="1" dirty="0" smtClean="0"/>
              <a:t>χρηματοοικονομικά </a:t>
            </a:r>
            <a:r>
              <a:rPr lang="el-GR" sz="2000" b="1" dirty="0"/>
              <a:t>περιουσιακά στοιχεία</a:t>
            </a:r>
            <a:r>
              <a:rPr lang="el-GR" b="1" dirty="0"/>
              <a:t>.</a:t>
            </a:r>
          </a:p>
        </p:txBody>
      </p:sp>
      <p:sp>
        <p:nvSpPr>
          <p:cNvPr id="8" name="Rectangle 7"/>
          <p:cNvSpPr>
            <a:spLocks noChangeArrowheads="1"/>
          </p:cNvSpPr>
          <p:nvPr/>
        </p:nvSpPr>
        <p:spPr bwMode="auto">
          <a:xfrm>
            <a:off x="611560" y="2497460"/>
            <a:ext cx="8136904" cy="2554545"/>
          </a:xfrm>
          <a:prstGeom prst="rect">
            <a:avLst/>
          </a:prstGeom>
          <a:noFill/>
          <a:ln w="9525">
            <a:noFill/>
            <a:miter lim="800000"/>
            <a:headEnd/>
            <a:tailEnd/>
          </a:ln>
        </p:spPr>
        <p:txBody>
          <a:bodyPr wrap="square" anchor="ctr">
            <a:spAutoFit/>
          </a:bodyPr>
          <a:lstStyle/>
          <a:p>
            <a:r>
              <a:rPr lang="el-GR" sz="2000" dirty="0"/>
              <a:t>Περιλαμβάνουν μέσα πληρωμής και χρηματοοικονομικές απαιτήσεις.</a:t>
            </a:r>
            <a:r>
              <a:rPr lang="en-US" sz="2000" dirty="0"/>
              <a:t> </a:t>
            </a:r>
            <a:endParaRPr lang="el-GR" sz="2000" dirty="0"/>
          </a:p>
          <a:p>
            <a:r>
              <a:rPr lang="el-GR" sz="2000" b="1" dirty="0"/>
              <a:t>Α. Νομισματικός χρυσός και Ειδικά </a:t>
            </a:r>
            <a:r>
              <a:rPr lang="el-GR" sz="2000" b="1" dirty="0" err="1"/>
              <a:t>Τραβηκτικά</a:t>
            </a:r>
            <a:r>
              <a:rPr lang="el-GR" sz="2000" b="1" dirty="0"/>
              <a:t> Δικαιώματα (ΕΤΔ)</a:t>
            </a:r>
            <a:r>
              <a:rPr lang="el-GR" sz="2000" dirty="0"/>
              <a:t> </a:t>
            </a:r>
          </a:p>
          <a:p>
            <a:r>
              <a:rPr lang="el-GR" sz="2000" b="1" dirty="0"/>
              <a:t>Β. Μετρητά και καταθέσεις</a:t>
            </a:r>
          </a:p>
          <a:p>
            <a:r>
              <a:rPr lang="el-GR" sz="2000" b="1" dirty="0"/>
              <a:t>Γ. Χρεόγραφα πλην μετοχών</a:t>
            </a:r>
          </a:p>
          <a:p>
            <a:r>
              <a:rPr lang="el-GR" sz="2000" b="1" dirty="0"/>
              <a:t>Δ. Δάνεια</a:t>
            </a:r>
          </a:p>
          <a:p>
            <a:r>
              <a:rPr lang="el-GR" sz="2000" b="1" dirty="0"/>
              <a:t>Ε. Μετοχές και άλλοι τίτλοι  συμμετοχής</a:t>
            </a:r>
          </a:p>
          <a:p>
            <a:r>
              <a:rPr lang="el-GR" sz="2000" b="1" dirty="0"/>
              <a:t>ΣΤ. Τεχνικά ασφαλιστικά αποθεματικά</a:t>
            </a:r>
          </a:p>
          <a:p>
            <a:r>
              <a:rPr lang="el-GR" sz="2000" b="1" dirty="0"/>
              <a:t>Ζ. Λοιποί εισπρακτέοι - πληρωτέοι λογαριασμοί</a:t>
            </a:r>
            <a:endParaRPr lang="en-US" sz="2000" b="1" dirty="0"/>
          </a:p>
        </p:txBody>
      </p:sp>
      <p:sp>
        <p:nvSpPr>
          <p:cNvPr id="9" name="Rectangle 8"/>
          <p:cNvSpPr>
            <a:spLocks noChangeArrowheads="1"/>
          </p:cNvSpPr>
          <p:nvPr/>
        </p:nvSpPr>
        <p:spPr bwMode="auto">
          <a:xfrm>
            <a:off x="827584" y="5103812"/>
            <a:ext cx="7777163" cy="611188"/>
          </a:xfrm>
          <a:prstGeom prst="rect">
            <a:avLst/>
          </a:prstGeom>
          <a:noFill/>
          <a:ln w="9525">
            <a:noFill/>
            <a:miter lim="800000"/>
            <a:headEnd/>
            <a:tailEnd/>
          </a:ln>
        </p:spPr>
        <p:txBody>
          <a:bodyPr anchor="ctr">
            <a:spAutoFit/>
          </a:bodyPr>
          <a:lstStyle/>
          <a:p>
            <a:r>
              <a:rPr lang="el-GR" sz="1600" b="1" dirty="0"/>
              <a:t>Υ</a:t>
            </a:r>
            <a:r>
              <a:rPr lang="en-US" sz="1600" b="1" dirty="0" err="1"/>
              <a:t>πομνήματα</a:t>
            </a:r>
            <a:r>
              <a:rPr lang="en-US" sz="1600" b="1" dirty="0"/>
              <a:t> </a:t>
            </a:r>
            <a:r>
              <a:rPr lang="el-GR" sz="1600" b="1" dirty="0"/>
              <a:t>που </a:t>
            </a:r>
            <a:r>
              <a:rPr lang="en-US" sz="1600" b="1" dirty="0" err="1"/>
              <a:t>πρέπει</a:t>
            </a:r>
            <a:r>
              <a:rPr lang="en-US" sz="1600" b="1" dirty="0"/>
              <a:t> </a:t>
            </a:r>
            <a:r>
              <a:rPr lang="en-US" sz="1600" b="1" dirty="0" err="1"/>
              <a:t>να</a:t>
            </a:r>
            <a:r>
              <a:rPr lang="en-US" sz="1600" b="1" dirty="0"/>
              <a:t> </a:t>
            </a:r>
            <a:r>
              <a:rPr lang="en-US" sz="1600" b="1" dirty="0" err="1"/>
              <a:t>περιληφθούν</a:t>
            </a:r>
            <a:r>
              <a:rPr lang="en-US" sz="1600" b="1" dirty="0"/>
              <a:t> </a:t>
            </a:r>
            <a:r>
              <a:rPr lang="en-US" sz="1600" b="1" dirty="0" err="1"/>
              <a:t>στον</a:t>
            </a:r>
            <a:r>
              <a:rPr lang="en-US" sz="1600" b="1" dirty="0"/>
              <a:t> </a:t>
            </a:r>
            <a:r>
              <a:rPr lang="en-US" sz="1600" b="1" dirty="0" err="1"/>
              <a:t>ισολογισμό</a:t>
            </a:r>
            <a:r>
              <a:rPr lang="en-US" sz="1600" b="1" dirty="0"/>
              <a:t>:</a:t>
            </a:r>
            <a:endParaRPr lang="el-GR" sz="1600" b="1" dirty="0"/>
          </a:p>
          <a:p>
            <a:r>
              <a:rPr lang="en-US" sz="1600" i="1" dirty="0"/>
              <a:t>- </a:t>
            </a:r>
            <a:r>
              <a:rPr lang="en-US" sz="1600" i="1" dirty="0" err="1"/>
              <a:t>Τα</a:t>
            </a:r>
            <a:r>
              <a:rPr lang="en-US" sz="1600" i="1" dirty="0"/>
              <a:t> </a:t>
            </a:r>
            <a:r>
              <a:rPr lang="en-US" sz="1600" i="1" dirty="0" err="1"/>
              <a:t>διαρκή</a:t>
            </a:r>
            <a:r>
              <a:rPr lang="en-US" sz="1600" i="1" dirty="0"/>
              <a:t> </a:t>
            </a:r>
            <a:r>
              <a:rPr lang="en-US" sz="1600" i="1" dirty="0" err="1"/>
              <a:t>καταναλωτικά</a:t>
            </a:r>
            <a:r>
              <a:rPr lang="en-US" sz="1600" i="1" dirty="0"/>
              <a:t> </a:t>
            </a:r>
            <a:r>
              <a:rPr lang="en-US" sz="1600" i="1" dirty="0" err="1"/>
              <a:t>αγαθά</a:t>
            </a:r>
            <a:r>
              <a:rPr lang="en-US" sz="1600" i="1" dirty="0"/>
              <a:t> </a:t>
            </a:r>
            <a:r>
              <a:rPr lang="el-GR" sz="1600" i="1" dirty="0"/>
              <a:t>  - Οι άμεσες ξένες επενδύσεις.</a:t>
            </a: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Ισολογισμός</a:t>
            </a:r>
            <a:endParaRPr lang="el-GR" sz="4000" dirty="0"/>
          </a:p>
        </p:txBody>
      </p:sp>
      <p:sp>
        <p:nvSpPr>
          <p:cNvPr id="3" name="Θέση περιεχομένου 2"/>
          <p:cNvSpPr>
            <a:spLocks noGrp="1"/>
          </p:cNvSpPr>
          <p:nvPr>
            <p:ph idx="1"/>
          </p:nvPr>
        </p:nvSpPr>
        <p:spPr>
          <a:xfrm>
            <a:off x="467544" y="1345332"/>
            <a:ext cx="8157592" cy="3888432"/>
          </a:xfrm>
        </p:spPr>
        <p:txBody>
          <a:bodyPr>
            <a:noAutofit/>
          </a:bodyPr>
          <a:lstStyle/>
          <a:p>
            <a:pPr marL="0" indent="0">
              <a:lnSpc>
                <a:spcPct val="80000"/>
              </a:lnSpc>
              <a:buNone/>
            </a:pPr>
            <a:r>
              <a:rPr lang="el-GR" sz="2800" b="1" dirty="0" smtClean="0"/>
              <a:t>Η Αλληλουχία των Λογαριασμών για το Σύνολο της Εθνικής Οικονομίας</a:t>
            </a:r>
            <a:endParaRPr lang="en-US" sz="2800" b="1" dirty="0" smtClean="0"/>
          </a:p>
          <a:p>
            <a:pPr marL="0" indent="0">
              <a:lnSpc>
                <a:spcPct val="90000"/>
              </a:lnSpc>
              <a:buFontTx/>
              <a:buNone/>
            </a:pPr>
            <a:r>
              <a:rPr lang="el-GR" sz="2200" dirty="0" smtClean="0"/>
              <a:t>Η ακολουθία των λογαριασμών αποτελείται από τρεις κύριες κατηγορίες λογαριασμών:</a:t>
            </a:r>
          </a:p>
          <a:p>
            <a:pPr>
              <a:lnSpc>
                <a:spcPct val="90000"/>
              </a:lnSpc>
              <a:buFontTx/>
              <a:buNone/>
            </a:pPr>
            <a:r>
              <a:rPr lang="el-GR" sz="2200" dirty="0" smtClean="0"/>
              <a:t>α. Τρέχοντες λογαριασμοί που διακρίνονται στις εξής υποκατηγορίες: </a:t>
            </a:r>
          </a:p>
          <a:p>
            <a:pPr>
              <a:lnSpc>
                <a:spcPct val="90000"/>
              </a:lnSpc>
            </a:pPr>
            <a:r>
              <a:rPr lang="el-GR" sz="2200" dirty="0" smtClean="0"/>
              <a:t>Λογαριασμός παραγωγής, Ι</a:t>
            </a:r>
          </a:p>
          <a:p>
            <a:pPr>
              <a:lnSpc>
                <a:spcPct val="90000"/>
              </a:lnSpc>
            </a:pPr>
            <a:r>
              <a:rPr lang="el-GR" sz="2200" dirty="0" smtClean="0"/>
              <a:t>Λογαριασμοί διανομής και χρήσης εισοδήματος, ΙΙ.</a:t>
            </a:r>
          </a:p>
          <a:p>
            <a:pPr>
              <a:lnSpc>
                <a:spcPct val="90000"/>
              </a:lnSpc>
              <a:buFontTx/>
              <a:buNone/>
            </a:pPr>
            <a:r>
              <a:rPr lang="el-GR" sz="2200" dirty="0" smtClean="0"/>
              <a:t>β. Λογαριασμοί συσσώρευσης, ΙΙΙ</a:t>
            </a:r>
          </a:p>
          <a:p>
            <a:pPr>
              <a:lnSpc>
                <a:spcPct val="90000"/>
              </a:lnSpc>
              <a:buFontTx/>
              <a:buNone/>
            </a:pPr>
            <a:r>
              <a:rPr lang="el-GR" sz="2200" dirty="0" smtClean="0"/>
              <a:t>γ. Ισολογισμοί, </a:t>
            </a:r>
            <a:r>
              <a:rPr lang="en-US" sz="2200" dirty="0" smtClean="0"/>
              <a:t>IV</a:t>
            </a:r>
            <a:r>
              <a:rPr lang="el-GR" sz="2200" dirty="0" smtClean="0"/>
              <a:t>.</a:t>
            </a:r>
          </a:p>
          <a:p>
            <a:pPr marL="0" indent="0">
              <a:lnSpc>
                <a:spcPct val="80000"/>
              </a:lnSpc>
              <a:buNone/>
            </a:pP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4000" dirty="0" smtClean="0"/>
              <a:t>Ισολογισμός</a:t>
            </a:r>
            <a:endParaRPr lang="el-GR" sz="4000" dirty="0"/>
          </a:p>
        </p:txBody>
      </p:sp>
      <p:sp>
        <p:nvSpPr>
          <p:cNvPr id="12" name="Content Placeholder 11"/>
          <p:cNvSpPr>
            <a:spLocks noGrp="1"/>
          </p:cNvSpPr>
          <p:nvPr>
            <p:ph idx="1"/>
          </p:nvPr>
        </p:nvSpPr>
        <p:spPr>
          <a:xfrm>
            <a:off x="755576" y="1164129"/>
            <a:ext cx="7715200" cy="3853611"/>
          </a:xfrm>
        </p:spPr>
        <p:txBody>
          <a:bodyPr>
            <a:noAutofit/>
          </a:bodyPr>
          <a:lstStyle/>
          <a:p>
            <a:pPr algn="just">
              <a:lnSpc>
                <a:spcPct val="70000"/>
              </a:lnSpc>
              <a:buNone/>
            </a:pPr>
            <a:r>
              <a:rPr lang="el-GR" sz="2800" b="1" dirty="0" smtClean="0"/>
              <a:t>Ο λογαριασμός παραγωγής</a:t>
            </a:r>
            <a:endParaRPr lang="en-US" sz="2800" b="1" dirty="0" smtClean="0"/>
          </a:p>
          <a:p>
            <a:pPr algn="just">
              <a:lnSpc>
                <a:spcPct val="80000"/>
              </a:lnSpc>
            </a:pPr>
            <a:r>
              <a:rPr lang="el-GR" sz="2200" dirty="0" smtClean="0"/>
              <a:t>Στο σκέλος των πόρων περιλαμβάνονται η αξία της παραγωγής (σε βασικές τιμές) και οι επιβαλλόμενοι φόροι μείον επιδοτήσεις επί της παραγωγής. Το παραγόμενο προϊόν διακρίνεται σε εμπορεύσιμο προϊόν (για την αγορά), σε προϊόν για ίδια τελική χρήση και σε λοιπό μη εμπορεύσιμο προϊόν.</a:t>
            </a:r>
          </a:p>
          <a:p>
            <a:pPr algn="just">
              <a:lnSpc>
                <a:spcPct val="80000"/>
              </a:lnSpc>
            </a:pPr>
            <a:r>
              <a:rPr lang="el-GR" sz="2200" dirty="0" smtClean="0"/>
              <a:t>Στο σκέλος των χρήσεων καταγράφεται η ενδιάμεση ανάλωση σε τιμές αγοραστή.</a:t>
            </a:r>
          </a:p>
          <a:p>
            <a:pPr algn="just">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dirty="0"/>
          </a:p>
        </p:txBody>
      </p:sp>
    </p:spTree>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4000" dirty="0" smtClean="0"/>
              <a:t>Ισολογισμός</a:t>
            </a:r>
            <a:endParaRPr lang="el-GR" sz="4000" dirty="0"/>
          </a:p>
        </p:txBody>
      </p:sp>
      <p:sp>
        <p:nvSpPr>
          <p:cNvPr id="3" name="Content Placeholder 2"/>
          <p:cNvSpPr>
            <a:spLocks noGrp="1"/>
          </p:cNvSpPr>
          <p:nvPr>
            <p:ph idx="1"/>
          </p:nvPr>
        </p:nvSpPr>
        <p:spPr>
          <a:xfrm>
            <a:off x="457200" y="1057300"/>
            <a:ext cx="8229600" cy="3771636"/>
          </a:xfrm>
        </p:spPr>
        <p:txBody>
          <a:bodyPr>
            <a:noAutofit/>
          </a:bodyPr>
          <a:lstStyle/>
          <a:p>
            <a:pPr algn="just">
              <a:buNone/>
            </a:pPr>
            <a:r>
              <a:rPr lang="el-GR" sz="2800" b="1" dirty="0" smtClean="0"/>
              <a:t>Ο λογαριασμός παραγωγής</a:t>
            </a:r>
            <a:endParaRPr lang="en-US" sz="2800" b="1" dirty="0" smtClean="0"/>
          </a:p>
          <a:p>
            <a:pPr algn="just">
              <a:lnSpc>
                <a:spcPct val="80000"/>
              </a:lnSpc>
            </a:pPr>
            <a:r>
              <a:rPr lang="el-GR" sz="2200" dirty="0" smtClean="0"/>
              <a:t>Η διαφορά μεταξύ του συνολικού προϊόντος περιλαμβανομένων των φόρων μείον τις επιδοτήσεις και της ενδιάμεσης ανάλωσης αποτελεί το εξισωτικό μέγεθος με την ονομασία Ακαθάριστο Εγχώριο Προϊόν σε τιμές αγοράς.</a:t>
            </a:r>
            <a:r>
              <a:rPr lang="el-GR" sz="2200" dirty="0" smtClean="0">
                <a:hlinkClick r:id="" action="ppaction://noaction"/>
              </a:rPr>
              <a:t>[1]</a:t>
            </a:r>
            <a:r>
              <a:rPr lang="el-GR" sz="2200" dirty="0" smtClean="0"/>
              <a:t> Εάν από το Ακαθάριστο Εγχώριο Προϊόν αφαιρεθεί η ανάλωση παγίου κεφαλαίου (απόσβεση) προκύπτει το καθαρό εγχώριο προϊόν.</a:t>
            </a:r>
          </a:p>
          <a:p>
            <a:pPr algn="just">
              <a:lnSpc>
                <a:spcPct val="80000"/>
              </a:lnSpc>
            </a:pPr>
            <a:r>
              <a:rPr lang="el-GR" sz="2200" dirty="0" smtClean="0"/>
              <a:t/>
            </a:r>
            <a:br>
              <a:rPr lang="el-GR" sz="2200" dirty="0" smtClean="0"/>
            </a:br>
            <a:r>
              <a:rPr lang="el-GR" sz="2200" dirty="0" smtClean="0">
                <a:hlinkClick r:id="" action="ppaction://noaction"/>
              </a:rPr>
              <a:t>[1]</a:t>
            </a:r>
            <a:r>
              <a:rPr lang="el-GR" sz="2200" dirty="0" smtClean="0"/>
              <a:t> Στην περίπτωση των θεσμικών τομέων η διαφορά μεταξύ της αξίας του παραγόμενου προϊόντος και της ενδιάμεσης ανάλωσης καλείται προστιθέμενη αξία.</a:t>
            </a:r>
          </a:p>
          <a:p>
            <a:pPr algn="just">
              <a:buNone/>
            </a:pPr>
            <a:endParaRPr lang="en-GB"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defRPr/>
            </a:pPr>
            <a:r>
              <a:rPr lang="el-GR" sz="2400" dirty="0" smtClean="0"/>
              <a:t>Σκούντζος Θ., Διακομιχάλης Μ. (2012) </a:t>
            </a:r>
            <a:r>
              <a:rPr lang="el-GR" sz="2400" i="1" dirty="0" smtClean="0"/>
              <a:t>Σύστημα Εθνικής Λογιστικής</a:t>
            </a:r>
            <a:r>
              <a:rPr lang="en-US" sz="2400" i="1" dirty="0" smtClean="0"/>
              <a:t> </a:t>
            </a:r>
            <a:r>
              <a:rPr lang="el-GR" sz="2400" dirty="0" smtClean="0"/>
              <a:t>Εκδόσεις Σταμούλη, Αθήνα </a:t>
            </a:r>
          </a:p>
          <a:p>
            <a:pPr marL="182880" indent="274320">
              <a:lnSpc>
                <a:spcPct val="90000"/>
              </a:lnSpc>
              <a:buNone/>
              <a:defRPr/>
            </a:pPr>
            <a:endParaRPr lang="el-GR" sz="2400" dirty="0" smtClean="0"/>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Λογιστική Εθνικών Λογαριασμών.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Λογιστική Εθνικών Λογαριασμών</a:t>
            </a:r>
            <a:endParaRPr lang="el-GR" sz="3000" b="1" dirty="0" smtClean="0"/>
          </a:p>
          <a:p>
            <a:pPr algn="l"/>
            <a:r>
              <a:rPr lang="el-GR" sz="2800" b="1" dirty="0" smtClean="0"/>
              <a:t>Ενότητα</a:t>
            </a:r>
            <a:r>
              <a:rPr lang="en-US" sz="2800" b="1" dirty="0" smtClean="0"/>
              <a:t> </a:t>
            </a:r>
            <a:r>
              <a:rPr lang="el-GR" sz="2800" b="1" dirty="0" smtClean="0"/>
              <a:t>11: </a:t>
            </a:r>
            <a:r>
              <a:rPr lang="el-GR" sz="2800" b="1" dirty="0" smtClean="0"/>
              <a:t>Ισολογισμός</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Ο ισολογισμός είναι κατάσταση που καταρτίζεται σε συγκεκριμένο χρονικό σημείο και καταγράφονται οι αξίες των κατεχόμενων περιουσιακών στοιχείων ( απαιτήσεις ) και των χρηματοοικονομικών υποχρεώσεων. Η διαφορά απαιτήσεων και υποχρεώσεων μας δίνει την καθαρή θέση της επιχείρησης.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pic>
        <p:nvPicPr>
          <p:cNvPr id="10" name="Picture 2"/>
          <p:cNvPicPr>
            <a:picLocks noChangeAspect="1" noChangeArrowheads="1"/>
          </p:cNvPicPr>
          <p:nvPr/>
        </p:nvPicPr>
        <p:blipFill>
          <a:blip r:embed="rId2" cstate="print"/>
          <a:srcRect/>
          <a:stretch>
            <a:fillRect/>
          </a:stretch>
        </p:blipFill>
        <p:spPr bwMode="auto">
          <a:xfrm>
            <a:off x="2339752" y="265212"/>
            <a:ext cx="4552950" cy="5328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Ισολογισμός</a:t>
            </a:r>
            <a:endParaRPr lang="el-GR" sz="3600" dirty="0"/>
          </a:p>
        </p:txBody>
      </p:sp>
      <p:sp>
        <p:nvSpPr>
          <p:cNvPr id="5" name="Θέση περιεχομένου 4"/>
          <p:cNvSpPr>
            <a:spLocks noGrp="1"/>
          </p:cNvSpPr>
          <p:nvPr>
            <p:ph idx="1"/>
          </p:nvPr>
        </p:nvSpPr>
        <p:spPr>
          <a:xfrm>
            <a:off x="539552" y="1273324"/>
            <a:ext cx="8085584" cy="3699628"/>
          </a:xfrm>
        </p:spPr>
        <p:txBody>
          <a:bodyPr>
            <a:noAutofit/>
          </a:bodyPr>
          <a:lstStyle/>
          <a:p>
            <a:pPr>
              <a:lnSpc>
                <a:spcPct val="70000"/>
              </a:lnSpc>
              <a:buNone/>
            </a:pPr>
            <a:r>
              <a:rPr lang="el-GR" sz="2800" b="1" dirty="0" smtClean="0"/>
              <a:t>Ισολογισμοί</a:t>
            </a:r>
            <a:endParaRPr lang="en-US" sz="2800" b="1" dirty="0" smtClean="0"/>
          </a:p>
          <a:p>
            <a:pPr marL="0" indent="0" algn="just">
              <a:lnSpc>
                <a:spcPct val="80000"/>
              </a:lnSpc>
              <a:buNone/>
            </a:pPr>
            <a:r>
              <a:rPr lang="el-GR" sz="2400" dirty="0" smtClean="0"/>
              <a:t>Ο ισολογισμός είναι μια κατάσταση που καταρτίζεται σε συγκεκριμένο χρονικό σημείο και στην οποία καταγράφονται οι αξίες των κατεχομένων περιουσιακών στοιχείων (απαιτήσεων) και των χρηματοοικονομικών υποχρεώσεων. Το εξισωτικό μέγεθος καλείται καθαρή θέση. Το απόθεμα των περιουσιακών στοιχείων και υποχρεώσεων που εμφανίζονται στον ισολογισμό καταχωρείται στις τιμές αγοράς κατά τον χρόνο στον οποίο αναφέρεται ο ισολογισμός.</a:t>
            </a:r>
            <a:endParaRPr lang="en-US" sz="2400" dirty="0" smtClean="0"/>
          </a:p>
          <a:p>
            <a:pPr>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600" dirty="0" smtClean="0"/>
              <a:t>Ισολογισμός</a:t>
            </a:r>
            <a:endParaRPr lang="el-GR" sz="3600" dirty="0"/>
          </a:p>
        </p:txBody>
      </p:sp>
      <p:sp>
        <p:nvSpPr>
          <p:cNvPr id="3" name="Θέση περιεχομένου 2"/>
          <p:cNvSpPr>
            <a:spLocks noGrp="1"/>
          </p:cNvSpPr>
          <p:nvPr>
            <p:ph idx="1"/>
          </p:nvPr>
        </p:nvSpPr>
        <p:spPr>
          <a:xfrm>
            <a:off x="467544" y="1322512"/>
            <a:ext cx="8229600" cy="4392488"/>
          </a:xfrm>
        </p:spPr>
        <p:txBody>
          <a:bodyPr>
            <a:normAutofit fontScale="92500"/>
          </a:bodyPr>
          <a:lstStyle/>
          <a:p>
            <a:pPr algn="just">
              <a:buNone/>
            </a:pPr>
            <a:r>
              <a:rPr lang="el-GR" sz="2800" b="1" dirty="0" smtClean="0"/>
              <a:t>Ισολογισμοί</a:t>
            </a:r>
            <a:endParaRPr lang="en-US" sz="2800" b="1" dirty="0" smtClean="0"/>
          </a:p>
          <a:p>
            <a:pPr algn="just">
              <a:lnSpc>
                <a:spcPct val="80000"/>
              </a:lnSpc>
            </a:pPr>
            <a:r>
              <a:rPr lang="el-GR" sz="2600" dirty="0" smtClean="0"/>
              <a:t>Ένας ισολογισμός καταρτίζεται για τομείς, για το σύνολο της οικονομίας και για τον υπόλοιπο κόσμο. Ο ισολογισμός ενός τομέα δείχνει την αξία όλων των περιουσιακών στοιχείων (παραχθέντων, μη παραχθέντων και χρηματοοικονομικών) και υποχρεώσεων και την καθαρή θέση του τομέα.</a:t>
            </a:r>
            <a:endParaRPr lang="en-US" sz="2600" dirty="0" smtClean="0"/>
          </a:p>
          <a:p>
            <a:pPr algn="just">
              <a:lnSpc>
                <a:spcPct val="80000"/>
              </a:lnSpc>
              <a:buFontTx/>
              <a:buNone/>
            </a:pPr>
            <a:endParaRPr lang="el-GR" sz="2600" dirty="0" smtClean="0"/>
          </a:p>
          <a:p>
            <a:pPr algn="just">
              <a:lnSpc>
                <a:spcPct val="80000"/>
              </a:lnSpc>
            </a:pPr>
            <a:r>
              <a:rPr lang="el-GR" sz="2600" dirty="0" smtClean="0"/>
              <a:t>Ο ισολογισμός για το σύνολο της οικονομίας δείχνει το σύνολο των μη χρηματοοικονομικών περιουσιακών στοιχείων και τις καθαρές χρηματοοικονομικές απαιτήσεις αναφορικά με τον υπόλοιπο κόσμο. Το εξισωτικό μέγεθος σε αυτό τον ισολογισμό καλείται συχνά εθνικός πλούτος.</a:t>
            </a:r>
          </a:p>
          <a:p>
            <a:pPr algn="just">
              <a:buNone/>
            </a:pP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a:bodyPr>
          <a:lstStyle/>
          <a:p>
            <a:r>
              <a:rPr lang="el-GR" dirty="0" smtClean="0"/>
              <a:t>Ισολογισμός</a:t>
            </a:r>
            <a:endParaRPr lang="en-US" dirty="0"/>
          </a:p>
        </p:txBody>
      </p:sp>
      <p:sp>
        <p:nvSpPr>
          <p:cNvPr id="8" name="7 - Θέση περιεχομένου"/>
          <p:cNvSpPr>
            <a:spLocks noGrp="1"/>
          </p:cNvSpPr>
          <p:nvPr>
            <p:ph idx="1"/>
          </p:nvPr>
        </p:nvSpPr>
        <p:spPr>
          <a:xfrm>
            <a:off x="539552" y="1273324"/>
            <a:ext cx="8003232" cy="4104456"/>
          </a:xfrm>
        </p:spPr>
        <p:txBody>
          <a:bodyPr>
            <a:normAutofit fontScale="70000" lnSpcReduction="20000"/>
          </a:bodyPr>
          <a:lstStyle/>
          <a:p>
            <a:pPr algn="just">
              <a:lnSpc>
                <a:spcPct val="80000"/>
              </a:lnSpc>
              <a:buNone/>
            </a:pPr>
            <a:r>
              <a:rPr lang="el-GR" sz="4000" b="1" dirty="0" smtClean="0"/>
              <a:t>Ισολογισμοί</a:t>
            </a:r>
            <a:endParaRPr lang="en-US" dirty="0" smtClean="0"/>
          </a:p>
          <a:p>
            <a:pPr algn="just">
              <a:lnSpc>
                <a:spcPct val="90000"/>
              </a:lnSpc>
            </a:pPr>
            <a:r>
              <a:rPr lang="el-GR" dirty="0" smtClean="0"/>
              <a:t>Ο ισολογισμός για τον υπόλοιπο κόσμο, καλούμενος λογαριασμός περιουσιακών στοιχείων και υποχρεώσεων του υπόλοιπου κόσμου, αποτελείται εξ' ολοκλήρου από χρηματοοικονομικά περιουσιακά στοιχεία και υποχρεώσεις.</a:t>
            </a:r>
            <a:endParaRPr lang="en-US" dirty="0" smtClean="0"/>
          </a:p>
          <a:p>
            <a:pPr algn="just">
              <a:lnSpc>
                <a:spcPct val="90000"/>
              </a:lnSpc>
              <a:buFontTx/>
              <a:buNone/>
            </a:pPr>
            <a:endParaRPr lang="el-GR" sz="1400" dirty="0" smtClean="0"/>
          </a:p>
          <a:p>
            <a:pPr algn="just">
              <a:lnSpc>
                <a:spcPct val="90000"/>
              </a:lnSpc>
            </a:pPr>
            <a:r>
              <a:rPr lang="el-GR" dirty="0" smtClean="0"/>
              <a:t>Ο ισολογισμός ολοκληρώνει την αλληλουχία των λογαριασμών και δείχνει το τελικό αποτέλεσμα των μεγεθών στους λογαριασμούς παραγωγής, διανομής και χρησιμοποίησης του εισοδήματος, και συσσωρεύσεως πλούτου. Ισολογισμοί καταρτίζονται για την αρχή της λογιστικής περιόδου (που συμπίπτει με το τέλος της προηγούμενης περιόδου) και το τέλος της. Η παρακάτω βασική ταυτότητα συνδέει τον ισολογισμό ανοίγματος και τον ισολογισμό κλεισίματος:</a:t>
            </a:r>
            <a:endParaRPr lang="en-US" dirty="0" smtClean="0"/>
          </a:p>
          <a:p>
            <a:pPr algn="just">
              <a:buNone/>
            </a:pP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1678</TotalTime>
  <Words>1072</Words>
  <Application>Microsoft Office PowerPoint</Application>
  <PresentationFormat>Προβολή στην οθόνη (16:10)</PresentationFormat>
  <Paragraphs>147</Paragraphs>
  <Slides>22</Slides>
  <Notes>20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Λογιστική Εθνικών Λογαριασμών</vt:lpstr>
      <vt:lpstr>Διαφάνεια 2</vt:lpstr>
      <vt:lpstr>Άδειες Χρήσης</vt:lpstr>
      <vt:lpstr>Χρηματοδότηση</vt:lpstr>
      <vt:lpstr>Σκοποί  ενότητας</vt:lpstr>
      <vt:lpstr>Διαφάνεια 6</vt:lpstr>
      <vt:lpstr>Ισολογισμός</vt:lpstr>
      <vt:lpstr>Ισολογισμός</vt:lpstr>
      <vt:lpstr>Ισολογισμός</vt:lpstr>
      <vt:lpstr>Ισολογισμός</vt:lpstr>
      <vt:lpstr>Ισολογισμός</vt:lpstr>
      <vt:lpstr>Ισολογισμός</vt:lpstr>
      <vt:lpstr>Ισολογισμός</vt:lpstr>
      <vt:lpstr>Ισολογισμός</vt:lpstr>
      <vt:lpstr>Ισολογισμός</vt:lpstr>
      <vt:lpstr>Βιβλιογραφία</vt:lpstr>
      <vt:lpstr>Σημείωμα Αναφοράς</vt:lpstr>
      <vt:lpstr>Σημείωμα Αδειοδότησης</vt:lpstr>
      <vt:lpstr>Διαφάνεια 19</vt:lpstr>
      <vt:lpstr>Διαφάνεια 20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254</cp:revision>
  <dcterms:created xsi:type="dcterms:W3CDTF">2012-09-06T09:03:05Z</dcterms:created>
  <dcterms:modified xsi:type="dcterms:W3CDTF">2015-10-31T18:47:51Z</dcterms:modified>
</cp:coreProperties>
</file>