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89" r:id="rId3"/>
    <p:sldId id="257" r:id="rId4"/>
    <p:sldId id="259" r:id="rId5"/>
    <p:sldId id="261" r:id="rId6"/>
    <p:sldId id="296" r:id="rId7"/>
    <p:sldId id="297" r:id="rId8"/>
    <p:sldId id="298" r:id="rId9"/>
    <p:sldId id="299" r:id="rId10"/>
    <p:sldId id="300" r:id="rId11"/>
    <p:sldId id="301" r:id="rId12"/>
    <p:sldId id="302" r:id="rId13"/>
    <p:sldId id="295" r:id="rId14"/>
    <p:sldId id="303" r:id="rId15"/>
    <p:sldId id="292" r:id="rId16"/>
    <p:sldId id="293" r:id="rId17"/>
    <p:sldId id="280" r:id="rId18"/>
  </p:sldIdLst>
  <p:sldSz cx="9144000" cy="5715000" type="screen16x10"/>
  <p:notesSz cx="6858000" cy="9144000"/>
  <p:custDataLst>
    <p:tags r:id="rId2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>
        <p:scale>
          <a:sx n="70" d="100"/>
          <a:sy n="70" d="100"/>
        </p:scale>
        <p:origin x="-2964" y="-1350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27/10/2015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27/10/2015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Γεωργική Χημεία - </a:t>
            </a:r>
            <a:r>
              <a:rPr lang="el-GR" sz="1000" dirty="0" smtClean="0">
                <a:solidFill>
                  <a:schemeClr val="bg1"/>
                </a:solidFill>
              </a:rPr>
              <a:t>Περιοδικός πίνακας στοιχείων, ιδιότητες, Τμήμα</a:t>
            </a:r>
            <a:r>
              <a:rPr lang="el-GR" sz="10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10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Γεωργική Χημεία</a:t>
            </a:r>
            <a:r>
              <a:rPr lang="el-GR" sz="1000" b="1" baseline="0" dirty="0" smtClean="0">
                <a:solidFill>
                  <a:schemeClr val="bg1"/>
                </a:solidFill>
              </a:rPr>
              <a:t>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&lt;Γενικές αρχές χημείας, άτομα και μόρια&gt;, &lt;Τμήμα</a:t>
            </a:r>
            <a:r>
              <a:rPr lang="el-GR" sz="10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1000" dirty="0" smtClean="0">
                <a:solidFill>
                  <a:schemeClr val="bg1"/>
                </a:solidFill>
              </a:rPr>
              <a:t>&gt;,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Γεωργική Χημεία - </a:t>
            </a:r>
            <a:r>
              <a:rPr lang="el-GR" sz="1000" dirty="0" smtClean="0">
                <a:solidFill>
                  <a:schemeClr val="bg1"/>
                </a:solidFill>
              </a:rPr>
              <a:t>Περιοδικός πίνακας στοιχείων, ιδιότητες, Τμήμα</a:t>
            </a:r>
            <a:r>
              <a:rPr lang="el-GR" sz="10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10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Γεωργική Χημεία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2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Περιοδικός πίνακας στοιχείων, ιδιότητες</a:t>
            </a:r>
            <a:endParaRPr lang="el-GR" sz="2800" b="1" dirty="0" smtClean="0"/>
          </a:p>
          <a:p>
            <a:r>
              <a:rPr lang="el-GR" sz="2800" dirty="0" smtClean="0"/>
              <a:t>Γεώργιος Παπαδόπουλος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825888"/>
            <a:ext cx="8229600" cy="41918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l-GR" sz="2800" dirty="0" smtClean="0"/>
              <a:t>Εξουδετέρωση οξέως βάσεως</a:t>
            </a:r>
          </a:p>
          <a:p>
            <a:pPr marL="0"/>
            <a:endParaRPr lang="el-GR" sz="2800" dirty="0"/>
          </a:p>
          <a:p>
            <a:pPr marL="0" indent="0">
              <a:buNone/>
            </a:pPr>
            <a:r>
              <a:rPr lang="en-US" sz="2800" dirty="0" smtClean="0"/>
              <a:t>H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SO</a:t>
            </a:r>
            <a:r>
              <a:rPr lang="en-US" sz="2800" baseline="-25000" dirty="0" smtClean="0"/>
              <a:t>4</a:t>
            </a:r>
            <a:r>
              <a:rPr lang="en-US" sz="2800" dirty="0" smtClean="0"/>
              <a:t> + 2NaOH → Na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SO</a:t>
            </a:r>
            <a:r>
              <a:rPr lang="en-US" sz="2800" baseline="-25000" dirty="0" smtClean="0"/>
              <a:t>4</a:t>
            </a:r>
            <a:r>
              <a:rPr lang="en-US" sz="2800" dirty="0" smtClean="0"/>
              <a:t> + 2H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O</a:t>
            </a:r>
          </a:p>
          <a:p>
            <a:pPr marL="0" indent="0">
              <a:buNone/>
            </a:pPr>
            <a:r>
              <a:rPr lang="en-US" sz="2800" dirty="0" smtClean="0"/>
              <a:t>1 </a:t>
            </a:r>
            <a:r>
              <a:rPr lang="el-GR" sz="2800" dirty="0" smtClean="0"/>
              <a:t>γραμμάριο </a:t>
            </a:r>
            <a:r>
              <a:rPr lang="en-US" sz="2800" dirty="0"/>
              <a:t>H</a:t>
            </a:r>
            <a:r>
              <a:rPr lang="en-US" sz="2800" baseline="-25000" dirty="0"/>
              <a:t>2</a:t>
            </a:r>
            <a:r>
              <a:rPr lang="en-US" sz="2800" dirty="0"/>
              <a:t>SO</a:t>
            </a:r>
            <a:r>
              <a:rPr lang="en-US" sz="2800" baseline="-25000" dirty="0"/>
              <a:t>4</a:t>
            </a:r>
            <a:r>
              <a:rPr lang="en-US" sz="2800" dirty="0"/>
              <a:t> </a:t>
            </a:r>
            <a:r>
              <a:rPr lang="el-GR" sz="2800" dirty="0" smtClean="0"/>
              <a:t> ;</a:t>
            </a:r>
            <a:r>
              <a:rPr lang="en-US" sz="2800" dirty="0" smtClean="0"/>
              <a:t>g	2x1 + 1x32 + 4x16 = 98 g</a:t>
            </a:r>
          </a:p>
          <a:p>
            <a:pPr marL="0" indent="0">
              <a:buNone/>
            </a:pPr>
            <a:r>
              <a:rPr lang="en-US" sz="2800" dirty="0" smtClean="0"/>
              <a:t>X </a:t>
            </a:r>
            <a:r>
              <a:rPr lang="el-GR" sz="2800" dirty="0" smtClean="0"/>
              <a:t>γραμμάρια </a:t>
            </a:r>
            <a:r>
              <a:rPr lang="en-US" sz="2800" dirty="0" err="1" smtClean="0"/>
              <a:t>NaOH</a:t>
            </a:r>
            <a:r>
              <a:rPr lang="el-GR" sz="2800" dirty="0" smtClean="0"/>
              <a:t>  ;</a:t>
            </a:r>
            <a:r>
              <a:rPr lang="en-US" sz="2800" dirty="0" smtClean="0"/>
              <a:t>g</a:t>
            </a:r>
          </a:p>
          <a:p>
            <a:pPr marL="0" indent="0">
              <a:buNone/>
            </a:pPr>
            <a:r>
              <a:rPr lang="en-US" sz="2800" dirty="0" smtClean="0"/>
              <a:t>809	1x23+1x16+1x1=23+16+1=40 g</a:t>
            </a:r>
            <a:r>
              <a:rPr lang="el-GR" sz="2800" dirty="0" smtClean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8294419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825888"/>
            <a:ext cx="8229600" cy="41918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 smtClean="0"/>
              <a:t>6CO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+   6H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O →   C</a:t>
            </a:r>
            <a:r>
              <a:rPr lang="en-US" sz="2800" baseline="-25000" dirty="0" smtClean="0"/>
              <a:t>6</a:t>
            </a:r>
            <a:r>
              <a:rPr lang="en-US" sz="2800" dirty="0" smtClean="0"/>
              <a:t>H</a:t>
            </a:r>
            <a:r>
              <a:rPr lang="en-US" sz="2800" baseline="-25000" dirty="0" smtClean="0"/>
              <a:t>12</a:t>
            </a:r>
            <a:r>
              <a:rPr lang="en-US" sz="2800" dirty="0" smtClean="0"/>
              <a:t>O</a:t>
            </a:r>
            <a:r>
              <a:rPr lang="en-US" sz="2800" baseline="-25000" dirty="0" smtClean="0"/>
              <a:t>6</a:t>
            </a:r>
            <a:r>
              <a:rPr lang="en-US" sz="2800" dirty="0" smtClean="0"/>
              <a:t>      +      6O</a:t>
            </a:r>
            <a:r>
              <a:rPr lang="en-US" sz="2800" baseline="-25000" dirty="0" smtClean="0"/>
              <a:t>2</a:t>
            </a:r>
            <a:r>
              <a:rPr lang="el-GR" sz="2800" dirty="0" smtClean="0"/>
              <a:t> ↑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6 </a:t>
            </a:r>
            <a:r>
              <a:rPr lang="en-US" sz="2800" dirty="0" err="1" smtClean="0"/>
              <a:t>mol</a:t>
            </a:r>
            <a:r>
              <a:rPr lang="en-US" sz="2800" dirty="0" smtClean="0"/>
              <a:t>	+   6mol	1 </a:t>
            </a:r>
            <a:r>
              <a:rPr lang="en-US" sz="2800" dirty="0" err="1" smtClean="0"/>
              <a:t>mol</a:t>
            </a:r>
            <a:r>
              <a:rPr lang="en-US" sz="2800" dirty="0" smtClean="0"/>
              <a:t>               6 </a:t>
            </a:r>
            <a:r>
              <a:rPr lang="en-US" sz="2800" dirty="0" err="1" smtClean="0"/>
              <a:t>mol</a:t>
            </a:r>
            <a:endParaRPr lang="en-US" sz="2800" dirty="0" smtClean="0"/>
          </a:p>
          <a:p>
            <a:pPr marL="0" indent="0">
              <a:buNone/>
            </a:pPr>
            <a:r>
              <a:rPr lang="en-US" sz="2400" dirty="0" smtClean="0"/>
              <a:t>X22,4L      x18g	</a:t>
            </a:r>
            <a:r>
              <a:rPr lang="en-US" sz="2400" dirty="0"/>
              <a:t> </a:t>
            </a:r>
            <a:r>
              <a:rPr lang="en-US" sz="2400" dirty="0" smtClean="0"/>
              <a:t>      6x12+12x1+6x16     144,4L</a:t>
            </a:r>
          </a:p>
          <a:p>
            <a:pPr marL="0" indent="0">
              <a:buNone/>
            </a:pPr>
            <a:r>
              <a:rPr lang="en-US" sz="2400" dirty="0" smtClean="0"/>
              <a:t>144,4L       108g              </a:t>
            </a:r>
            <a:r>
              <a:rPr lang="en-US" sz="2400" dirty="0"/>
              <a:t>=</a:t>
            </a:r>
            <a:r>
              <a:rPr lang="en-US" sz="2400" dirty="0" smtClean="0"/>
              <a:t>180g           </a:t>
            </a:r>
            <a:endParaRPr lang="en-US" sz="2400" dirty="0"/>
          </a:p>
          <a:p>
            <a:pPr marL="0" indent="0">
              <a:buNone/>
            </a:pPr>
            <a:endParaRPr lang="en-US" sz="2800" dirty="0" smtClean="0"/>
          </a:p>
        </p:txBody>
      </p:sp>
      <p:cxnSp>
        <p:nvCxnSpPr>
          <p:cNvPr id="5" name="Ευθεία γραμμή σύνδεσης 4"/>
          <p:cNvCxnSpPr/>
          <p:nvPr/>
        </p:nvCxnSpPr>
        <p:spPr>
          <a:xfrm>
            <a:off x="179512" y="1345332"/>
            <a:ext cx="69847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Ευθεία γραμμή σύνδεσης 5"/>
          <p:cNvCxnSpPr/>
          <p:nvPr/>
        </p:nvCxnSpPr>
        <p:spPr>
          <a:xfrm>
            <a:off x="179512" y="1849388"/>
            <a:ext cx="69847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11046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smtClean="0"/>
              <a:t>Σελίδες: 41-57, 59-64*, 33-40#, 45-64!, </a:t>
            </a:r>
            <a:r>
              <a:rPr lang="el-GR" sz="1400" dirty="0"/>
              <a:t>26-28^</a:t>
            </a: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  <a:p>
            <a:r>
              <a:rPr lang="el-GR" sz="1400" dirty="0"/>
              <a:t>*Από </a:t>
            </a:r>
            <a:r>
              <a:rPr lang="el-GR" sz="1400" dirty="0" err="1"/>
              <a:t>Λάλια</a:t>
            </a:r>
            <a:r>
              <a:rPr lang="el-GR" sz="1400" dirty="0"/>
              <a:t>-</a:t>
            </a:r>
            <a:r>
              <a:rPr lang="el-GR" sz="1400" dirty="0" err="1"/>
              <a:t>Καντούρη</a:t>
            </a:r>
            <a:r>
              <a:rPr lang="el-GR" sz="1400" dirty="0"/>
              <a:t> Μ., Παπαστεφάνου Σ. </a:t>
            </a:r>
            <a:r>
              <a:rPr lang="el-GR" sz="1400" i="1" dirty="0"/>
              <a:t>Γενική και Ανόργανη Χημεία</a:t>
            </a:r>
            <a:r>
              <a:rPr lang="el-GR" sz="1400" dirty="0"/>
              <a:t>: </a:t>
            </a:r>
            <a:r>
              <a:rPr lang="el-GR" sz="1400" i="1" dirty="0"/>
              <a:t>Αρχές και Εργαστηριακές Ασκήσεις, </a:t>
            </a:r>
            <a:r>
              <a:rPr lang="el-GR" sz="1400" dirty="0"/>
              <a:t>2</a:t>
            </a:r>
            <a:r>
              <a:rPr lang="el-GR" sz="1400" baseline="30000" dirty="0"/>
              <a:t>η</a:t>
            </a:r>
            <a:r>
              <a:rPr lang="el-GR" sz="1400" dirty="0"/>
              <a:t> έκδοση,  Εκδόσεις Ζήτη, </a:t>
            </a:r>
            <a:r>
              <a:rPr lang="el-GR" sz="1400" dirty="0" err="1"/>
              <a:t>Θεσασαλονίκη</a:t>
            </a:r>
            <a:r>
              <a:rPr lang="el-GR" sz="1400" dirty="0"/>
              <a:t>, 2012.</a:t>
            </a:r>
          </a:p>
          <a:p>
            <a:r>
              <a:rPr lang="el-GR" sz="1400" dirty="0"/>
              <a:t>#Από </a:t>
            </a:r>
            <a:r>
              <a:rPr lang="el-GR" sz="1400" dirty="0" err="1"/>
              <a:t>Ταμουτσίδη</a:t>
            </a:r>
            <a:r>
              <a:rPr lang="el-GR" sz="1400" dirty="0"/>
              <a:t> </a:t>
            </a:r>
            <a:r>
              <a:rPr lang="el-GR" sz="1400" dirty="0" err="1"/>
              <a:t>Ευστ</a:t>
            </a:r>
            <a:r>
              <a:rPr lang="el-GR" sz="1400" dirty="0"/>
              <a:t>. </a:t>
            </a:r>
            <a:r>
              <a:rPr lang="el-GR" sz="1400" i="1" dirty="0"/>
              <a:t>Γεωργική Χημεία</a:t>
            </a:r>
            <a:r>
              <a:rPr lang="el-GR" sz="1400" dirty="0"/>
              <a:t>, Β έκδοση, Εκδόσεις Γράμμα, Θεσσαλονίκη, 2008.</a:t>
            </a:r>
          </a:p>
          <a:p>
            <a:r>
              <a:rPr lang="el-GR" sz="1400" dirty="0"/>
              <a:t>!Από Ξένου ΚΔ, Ξένου Ε. </a:t>
            </a:r>
            <a:r>
              <a:rPr lang="el-GR" sz="1400" i="1" dirty="0"/>
              <a:t>Γενική και Ανόργανη Χημεία</a:t>
            </a:r>
            <a:r>
              <a:rPr lang="el-GR" sz="1400" dirty="0"/>
              <a:t>, Μακεδονικές Εκδόσεις, </a:t>
            </a:r>
            <a:r>
              <a:rPr lang="el-GR" sz="1400" dirty="0" err="1"/>
              <a:t>Θεσασαλονίκη</a:t>
            </a:r>
            <a:r>
              <a:rPr lang="el-GR" sz="1400" dirty="0"/>
              <a:t>, 2009.</a:t>
            </a:r>
          </a:p>
          <a:p>
            <a:r>
              <a:rPr lang="el-GR" sz="1400" dirty="0"/>
              <a:t>^Από Σημειώσεις Γεωργικής Χημείας, της Δρ. </a:t>
            </a:r>
            <a:r>
              <a:rPr lang="el-GR" sz="1400" dirty="0" err="1"/>
              <a:t>Κιτσιούλη</a:t>
            </a:r>
            <a:r>
              <a:rPr lang="el-GR" sz="1400" dirty="0"/>
              <a:t> Ειρήνης. </a:t>
            </a:r>
            <a:r>
              <a:rPr lang="el-GR" sz="1400" b="1" i="1" dirty="0"/>
              <a:t>Αυτό αφορά μόνον φοιτητές μεγαλύτερων εξαμήνων από το πρώην Τμήμα Φυτικής Παραγωγής.</a:t>
            </a:r>
            <a:endParaRPr lang="el-GR" sz="1400" dirty="0"/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35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Παπαδόπουλος,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Γ. Γεωργική Χημεία.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http://eclass.teiep.gr/courses/DEMO118/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39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Αντώνιος Σακελλάριος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Περιοδικός πίνακας στοιχείων, ιδιότητες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/>
              <a:t>Γεωργική Χημεία</a:t>
            </a:r>
          </a:p>
          <a:p>
            <a:pPr algn="l"/>
            <a:r>
              <a:rPr lang="el-GR" sz="2800" b="1" dirty="0" smtClean="0"/>
              <a:t>Ενότητα 2:</a:t>
            </a:r>
            <a:r>
              <a:rPr lang="en-US" sz="2800" dirty="0" smtClean="0"/>
              <a:t> </a:t>
            </a:r>
            <a:r>
              <a:rPr lang="el-GR" sz="2800" dirty="0"/>
              <a:t>Περιοδικός πίνακας στοιχείων, </a:t>
            </a:r>
            <a:r>
              <a:rPr lang="el-GR" sz="2800" dirty="0" smtClean="0"/>
              <a:t>ιδιότητες</a:t>
            </a:r>
            <a:endParaRPr lang="en-US" sz="2800" dirty="0" smtClean="0"/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Γεώργιος Παπαδόπουλος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/>
            <a:r>
              <a:rPr lang="el-GR" dirty="0" smtClean="0"/>
              <a:t>Σκοπός της ενότητας είναι η μελέτη και η κατανόηση του περιοδικού πίνακα και των στοιχείων που τον </a:t>
            </a:r>
            <a:r>
              <a:rPr lang="el-GR" dirty="0" smtClean="0"/>
              <a:t>απαρτίζουν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825888"/>
            <a:ext cx="8229600" cy="41918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l-GR" sz="2800" dirty="0" smtClean="0"/>
              <a:t>Χημική λογιστική, δηλαδή πως γίνονται οι υπολογισμοί στη χημεία</a:t>
            </a:r>
          </a:p>
          <a:p>
            <a:pPr marL="0"/>
            <a:r>
              <a:rPr lang="el-GR" sz="2800" dirty="0" smtClean="0"/>
              <a:t>Νόμος της αφθαρσίας της ύλης ή νόμος διατήρησης της μάζας</a:t>
            </a:r>
          </a:p>
          <a:p>
            <a:pPr marL="0"/>
            <a:r>
              <a:rPr lang="el-GR" sz="2800" dirty="0" smtClean="0"/>
              <a:t>Δεν παράγεται μάζα από </a:t>
            </a:r>
            <a:r>
              <a:rPr lang="el-GR" sz="2800" dirty="0" smtClean="0"/>
              <a:t>το </a:t>
            </a:r>
            <a:r>
              <a:rPr lang="el-GR" sz="2800" dirty="0" smtClean="0"/>
              <a:t>πουθενά, ούτε εξαφανίζεται στο πουθενά</a:t>
            </a:r>
          </a:p>
          <a:p>
            <a:pPr marL="0" indent="0">
              <a:buNone/>
            </a:pPr>
            <a:r>
              <a:rPr lang="el-GR" sz="2800" dirty="0" smtClean="0"/>
              <a:t>Α → Α διατηρείται ανεξάρτητα από τη διεργασία</a:t>
            </a:r>
          </a:p>
          <a:p>
            <a:pPr marL="0" indent="0">
              <a:buNone/>
            </a:pPr>
            <a:r>
              <a:rPr lang="el-GR" sz="2800" dirty="0" smtClean="0"/>
              <a:t>Οι ουσίες μετατρέπονται, η μάζα όμως δεν χάνεται </a:t>
            </a:r>
          </a:p>
          <a:p>
            <a:pPr marL="0" indent="0">
              <a:buNone/>
            </a:pPr>
            <a:r>
              <a:rPr lang="el-GR" sz="2800" dirty="0" smtClean="0"/>
              <a:t>Γ →</a:t>
            </a:r>
            <a:r>
              <a:rPr lang="el-GR" sz="2800" dirty="0"/>
              <a:t> </a:t>
            </a:r>
            <a:r>
              <a:rPr lang="el-GR" sz="2800" dirty="0" smtClean="0"/>
              <a:t>Δ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167882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825888"/>
            <a:ext cx="8229600" cy="41918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l-GR" sz="2800" dirty="0" smtClean="0"/>
              <a:t>1815 </a:t>
            </a:r>
            <a:r>
              <a:rPr lang="en-US" sz="2800" dirty="0" err="1" smtClean="0"/>
              <a:t>Amadeo</a:t>
            </a:r>
            <a:r>
              <a:rPr lang="en-US" sz="2800" dirty="0" smtClean="0"/>
              <a:t> Avogadro</a:t>
            </a:r>
          </a:p>
          <a:p>
            <a:pPr marL="0"/>
            <a:r>
              <a:rPr lang="el-GR" sz="2800" dirty="0" smtClean="0"/>
              <a:t>Σε πρότυπες συνθήκες (πίεση μιας ατμόσφαιρας σε 25 βαθμούς </a:t>
            </a:r>
            <a:r>
              <a:rPr lang="el-GR" sz="2800" dirty="0" smtClean="0"/>
              <a:t>κελσίου) </a:t>
            </a:r>
            <a:r>
              <a:rPr lang="el-GR" sz="2800" dirty="0" smtClean="0"/>
              <a:t>προκύπτει:</a:t>
            </a:r>
          </a:p>
          <a:p>
            <a:pPr marL="0"/>
            <a:r>
              <a:rPr lang="el-GR" sz="2800" dirty="0" smtClean="0"/>
              <a:t>Ίσοι όγκοι αερίων = ίσος αριθμός μορίων των αερίων</a:t>
            </a:r>
          </a:p>
          <a:p>
            <a:pPr marL="0" indent="0">
              <a:buNone/>
            </a:pPr>
            <a:r>
              <a:rPr lang="el-GR" sz="2800" dirty="0" smtClean="0"/>
              <a:t>Ο</a:t>
            </a:r>
            <a:r>
              <a:rPr lang="el-GR" sz="2800" baseline="-25000" dirty="0" smtClean="0"/>
              <a:t>2</a:t>
            </a:r>
            <a:r>
              <a:rPr lang="el-GR" sz="2800" dirty="0" smtClean="0"/>
              <a:t>, Η</a:t>
            </a:r>
            <a:r>
              <a:rPr lang="el-GR" sz="2800" baseline="-25000" dirty="0" smtClean="0"/>
              <a:t>2</a:t>
            </a:r>
            <a:r>
              <a:rPr lang="el-GR" sz="2800" dirty="0" smtClean="0"/>
              <a:t>, Ν</a:t>
            </a:r>
            <a:r>
              <a:rPr lang="el-GR" sz="2800" baseline="-25000" dirty="0" smtClean="0"/>
              <a:t>2</a:t>
            </a:r>
            <a:r>
              <a:rPr lang="el-GR" sz="2800" dirty="0" smtClean="0"/>
              <a:t>, </a:t>
            </a:r>
            <a:r>
              <a:rPr lang="en-US" sz="2800" dirty="0" smtClean="0"/>
              <a:t>CO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, NH</a:t>
            </a:r>
            <a:r>
              <a:rPr lang="en-US" sz="2800" baseline="-25000" dirty="0" smtClean="0"/>
              <a:t>3</a:t>
            </a:r>
            <a:r>
              <a:rPr lang="en-US" sz="2800" dirty="0" smtClean="0"/>
              <a:t>, CH</a:t>
            </a:r>
            <a:r>
              <a:rPr lang="en-US" sz="2800" baseline="-25000" dirty="0" smtClean="0"/>
              <a:t>4</a:t>
            </a:r>
            <a:endParaRPr lang="el-GR" sz="2800" baseline="-25000" dirty="0" smtClean="0"/>
          </a:p>
          <a:p>
            <a:pPr marL="0" indent="0">
              <a:buNone/>
            </a:pPr>
            <a:r>
              <a:rPr lang="el-GR" sz="2800" dirty="0"/>
              <a:t>Όγκος 22,4 </a:t>
            </a:r>
            <a:r>
              <a:rPr lang="en-US" sz="2800" dirty="0"/>
              <a:t>L </a:t>
            </a:r>
            <a:r>
              <a:rPr lang="el-GR" sz="2800" dirty="0" smtClean="0"/>
              <a:t>λέγονται γραμμομοριακός όγκος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118596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825888"/>
            <a:ext cx="8229600" cy="41918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l-GR" sz="2800" dirty="0" smtClean="0"/>
              <a:t>Ν = 6,023χ10</a:t>
            </a:r>
            <a:r>
              <a:rPr lang="el-GR" sz="2800" baseline="30000" dirty="0" smtClean="0"/>
              <a:t>23</a:t>
            </a:r>
            <a:r>
              <a:rPr lang="el-GR" sz="2800" dirty="0" smtClean="0"/>
              <a:t> άτομα/μόρια</a:t>
            </a:r>
          </a:p>
          <a:p>
            <a:pPr marL="0"/>
            <a:r>
              <a:rPr lang="el-GR" sz="2800" dirty="0" smtClean="0"/>
              <a:t>1 </a:t>
            </a:r>
            <a:r>
              <a:rPr lang="el-GR" sz="2800" dirty="0" err="1" smtClean="0"/>
              <a:t>γραμμοάτομο</a:t>
            </a:r>
            <a:endParaRPr lang="el-GR" sz="2800" dirty="0" smtClean="0"/>
          </a:p>
          <a:p>
            <a:pPr marL="0"/>
            <a:r>
              <a:rPr lang="el-GR" sz="2800" dirty="0" smtClean="0"/>
              <a:t>1 γραμμομόριο </a:t>
            </a:r>
          </a:p>
          <a:p>
            <a:pPr marL="0"/>
            <a:r>
              <a:rPr lang="el-GR" sz="2800" dirty="0" smtClean="0"/>
              <a:t>1 γραμμομόριο Ο</a:t>
            </a:r>
            <a:r>
              <a:rPr lang="el-GR" sz="2800" baseline="-25000" dirty="0" smtClean="0"/>
              <a:t>2</a:t>
            </a:r>
            <a:r>
              <a:rPr lang="el-GR" sz="2800" dirty="0" smtClean="0"/>
              <a:t> αποτελείται από Ν άτομα</a:t>
            </a:r>
          </a:p>
          <a:p>
            <a:pPr marL="0"/>
            <a:r>
              <a:rPr lang="el-GR" sz="2800" dirty="0" smtClean="0"/>
              <a:t>Το ατομικό βάρος του είναι Α.Β. = 16</a:t>
            </a:r>
          </a:p>
          <a:p>
            <a:pPr marL="0"/>
            <a:r>
              <a:rPr lang="el-GR" sz="2800" dirty="0" smtClean="0"/>
              <a:t>Άρα το Μ.Β. = 16</a:t>
            </a:r>
            <a:r>
              <a:rPr lang="en-US" sz="2800" dirty="0" smtClean="0"/>
              <a:t>x2</a:t>
            </a:r>
            <a:r>
              <a:rPr lang="el-GR" sz="2800" dirty="0" smtClean="0"/>
              <a:t>=32 </a:t>
            </a:r>
            <a:r>
              <a:rPr lang="en-US" sz="2800" dirty="0" smtClean="0"/>
              <a:t>gr</a:t>
            </a:r>
            <a:r>
              <a:rPr lang="el-GR" sz="2800" dirty="0" smtClean="0"/>
              <a:t> 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721480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825888"/>
            <a:ext cx="8229600" cy="41918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 smtClean="0"/>
              <a:t>2H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O →</a:t>
            </a:r>
            <a:r>
              <a:rPr lang="el-GR" sz="2800" dirty="0" smtClean="0"/>
              <a:t>  Ο</a:t>
            </a:r>
            <a:r>
              <a:rPr lang="el-GR" sz="2800" baseline="-25000" dirty="0" smtClean="0"/>
              <a:t>2</a:t>
            </a:r>
            <a:r>
              <a:rPr lang="el-GR" sz="2800" dirty="0" smtClean="0"/>
              <a:t> ↑ + 4Η (4Η</a:t>
            </a:r>
            <a:r>
              <a:rPr lang="el-GR" sz="2800" baseline="30000" dirty="0" smtClean="0"/>
              <a:t>+</a:t>
            </a:r>
            <a:r>
              <a:rPr lang="el-GR" sz="2800" dirty="0" smtClean="0"/>
              <a:t> + 4ε</a:t>
            </a:r>
            <a:r>
              <a:rPr lang="el-GR" sz="2800" baseline="30000" dirty="0" smtClean="0"/>
              <a:t>-</a:t>
            </a:r>
            <a:r>
              <a:rPr lang="el-GR" sz="2800" dirty="0" smtClean="0"/>
              <a:t>)</a:t>
            </a:r>
          </a:p>
          <a:p>
            <a:pPr marL="0" indent="0">
              <a:buNone/>
            </a:pPr>
            <a:endParaRPr lang="el-GR" sz="2800" dirty="0"/>
          </a:p>
          <a:p>
            <a:pPr marL="0" indent="0">
              <a:buNone/>
            </a:pPr>
            <a:r>
              <a:rPr lang="el-GR" sz="2800" dirty="0" smtClean="0"/>
              <a:t>Ο νόμος αφθαρσίας της ύλης λέει ότι πρέπει να έχουμε ίσο αριθμό ατόμων στις δύο πλευρές της αντίδρασης</a:t>
            </a:r>
          </a:p>
          <a:p>
            <a:pPr marL="0" indent="0">
              <a:buNone/>
            </a:pPr>
            <a:endParaRPr lang="el-GR" sz="2800" dirty="0"/>
          </a:p>
          <a:p>
            <a:pPr marL="0" indent="0">
              <a:buNone/>
            </a:pPr>
            <a:r>
              <a:rPr lang="en-US" sz="2800" dirty="0"/>
              <a:t>2H</a:t>
            </a:r>
            <a:r>
              <a:rPr lang="en-US" sz="2800" baseline="-25000" dirty="0"/>
              <a:t>2</a:t>
            </a:r>
            <a:r>
              <a:rPr lang="en-US" sz="2800" dirty="0"/>
              <a:t>O →</a:t>
            </a:r>
            <a:r>
              <a:rPr lang="el-GR" sz="2800" dirty="0"/>
              <a:t>  Ο</a:t>
            </a:r>
            <a:r>
              <a:rPr lang="el-GR" sz="2800" baseline="-25000" dirty="0"/>
              <a:t>2</a:t>
            </a:r>
            <a:r>
              <a:rPr lang="el-GR" sz="2800" dirty="0"/>
              <a:t> ↑ + </a:t>
            </a:r>
            <a:r>
              <a:rPr lang="el-GR" sz="2800" dirty="0" smtClean="0"/>
              <a:t>4Η</a:t>
            </a:r>
            <a:r>
              <a:rPr lang="el-GR" sz="2800" baseline="30000" dirty="0"/>
              <a:t>+</a:t>
            </a:r>
            <a:r>
              <a:rPr lang="el-GR" sz="2800" dirty="0"/>
              <a:t> + </a:t>
            </a:r>
            <a:r>
              <a:rPr lang="el-GR" sz="2800" dirty="0" smtClean="0"/>
              <a:t>4ε</a:t>
            </a:r>
            <a:r>
              <a:rPr lang="el-GR" sz="2800" baseline="30000" dirty="0" smtClean="0"/>
              <a:t>-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403648" y="1345332"/>
            <a:ext cx="432048" cy="2880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62500" lnSpcReduction="20000"/>
          </a:bodyPr>
          <a:lstStyle/>
          <a:p>
            <a:r>
              <a:rPr lang="el-GR" dirty="0" smtClean="0"/>
              <a:t>φως</a:t>
            </a:r>
          </a:p>
        </p:txBody>
      </p:sp>
      <p:sp>
        <p:nvSpPr>
          <p:cNvPr id="5" name="Πολλαπλασιασμός 4"/>
          <p:cNvSpPr/>
          <p:nvPr/>
        </p:nvSpPr>
        <p:spPr>
          <a:xfrm>
            <a:off x="2915816" y="825888"/>
            <a:ext cx="504056" cy="519444"/>
          </a:xfrm>
          <a:prstGeom prst="mathMultiply">
            <a:avLst>
              <a:gd name="adj1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TextBox 5"/>
          <p:cNvSpPr txBox="1"/>
          <p:nvPr/>
        </p:nvSpPr>
        <p:spPr>
          <a:xfrm>
            <a:off x="1333272" y="3217540"/>
            <a:ext cx="432048" cy="2880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62500" lnSpcReduction="20000"/>
          </a:bodyPr>
          <a:lstStyle/>
          <a:p>
            <a:r>
              <a:rPr lang="el-GR" dirty="0" smtClean="0"/>
              <a:t>φως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31640" y="3657972"/>
            <a:ext cx="432048" cy="2880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77500" lnSpcReduction="20000"/>
          </a:bodyPr>
          <a:lstStyle/>
          <a:p>
            <a:r>
              <a:rPr lang="en-US" dirty="0" smtClean="0"/>
              <a:t>Mg</a:t>
            </a:r>
            <a:endParaRPr lang="el-GR" dirty="0" smtClean="0"/>
          </a:p>
        </p:txBody>
      </p:sp>
      <p:sp>
        <p:nvSpPr>
          <p:cNvPr id="8" name="Έλλειψη 7"/>
          <p:cNvSpPr/>
          <p:nvPr/>
        </p:nvSpPr>
        <p:spPr>
          <a:xfrm>
            <a:off x="1333272" y="3073524"/>
            <a:ext cx="432048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15" name="Καμπύλη γραμμή σύνδεσης 14"/>
          <p:cNvCxnSpPr/>
          <p:nvPr/>
        </p:nvCxnSpPr>
        <p:spPr>
          <a:xfrm>
            <a:off x="1739375" y="3001516"/>
            <a:ext cx="1968529" cy="360040"/>
          </a:xfrm>
          <a:prstGeom prst="curvedConnector3">
            <a:avLst>
              <a:gd name="adj1" fmla="val 99917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Δεξιό άγκιστρο 28"/>
          <p:cNvSpPr/>
          <p:nvPr/>
        </p:nvSpPr>
        <p:spPr>
          <a:xfrm rot="5400000">
            <a:off x="3232947" y="3484857"/>
            <a:ext cx="661882" cy="1296144"/>
          </a:xfrm>
          <a:prstGeom prst="rightBrace">
            <a:avLst>
              <a:gd name="adj1" fmla="val 8333"/>
              <a:gd name="adj2" fmla="val 5105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0" name="TextBox 29"/>
          <p:cNvSpPr txBox="1"/>
          <p:nvPr/>
        </p:nvSpPr>
        <p:spPr>
          <a:xfrm>
            <a:off x="3131840" y="4441676"/>
            <a:ext cx="1080120" cy="2880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sz="1600" dirty="0" smtClean="0"/>
              <a:t>Ενέργεια</a:t>
            </a:r>
          </a:p>
        </p:txBody>
      </p:sp>
    </p:spTree>
    <p:extLst>
      <p:ext uri="{BB962C8B-B14F-4D97-AF65-F5344CB8AC3E}">
        <p14:creationId xmlns:p14="http://schemas.microsoft.com/office/powerpoint/2010/main" val="227704485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1230</TotalTime>
  <Words>642</Words>
  <Application>Microsoft Office PowerPoint</Application>
  <PresentationFormat>Προβολή στην οθόνη (16:10)</PresentationFormat>
  <Paragraphs>103</Paragraphs>
  <Slides>17</Slides>
  <Notes>11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18" baseType="lpstr">
      <vt:lpstr>Θέμα του Office</vt:lpstr>
      <vt:lpstr>Γεωργική Χημεία</vt:lpstr>
      <vt:lpstr>Παρουσίαση του PowerPoint</vt:lpstr>
      <vt:lpstr>Άδειες Χρήσης</vt:lpstr>
      <vt:lpstr>Χρηματοδότηση</vt:lpstr>
      <vt:lpstr>Σκοποί ενότητας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cosine</cp:lastModifiedBy>
  <cp:revision>163</cp:revision>
  <dcterms:created xsi:type="dcterms:W3CDTF">2012-09-06T09:03:05Z</dcterms:created>
  <dcterms:modified xsi:type="dcterms:W3CDTF">2015-10-27T12:35:47Z</dcterms:modified>
</cp:coreProperties>
</file>