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5" r:id="rId14"/>
    <p:sldId id="303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70" d="100"/>
          <a:sy n="70" d="100"/>
        </p:scale>
        <p:origin x="-2964" y="-13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Περιοδικός πίνακας στοιχείων, ιδιότητες,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Περιοδικός πίνακας στοιχείων, ιδιότητες,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Περιοδικός πίνακας στοιχείων, ιδιότητες</a:t>
            </a:r>
            <a:endParaRPr lang="el-GR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Εξουδετέρωση οξέως βάσεως</a:t>
            </a:r>
          </a:p>
          <a:p>
            <a:pPr marL="0"/>
            <a:endParaRPr lang="el-GR" sz="2800" dirty="0"/>
          </a:p>
          <a:p>
            <a:pPr marL="0" indent="0"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+ 2NaOH → 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0" indent="0">
              <a:buNone/>
            </a:pPr>
            <a:r>
              <a:rPr lang="en-US" sz="2800" dirty="0" smtClean="0"/>
              <a:t>1 </a:t>
            </a:r>
            <a:r>
              <a:rPr lang="el-GR" sz="2800" dirty="0" smtClean="0"/>
              <a:t>γραμμάριο 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el-GR" sz="2800" dirty="0" smtClean="0"/>
              <a:t> ;</a:t>
            </a:r>
            <a:r>
              <a:rPr lang="en-US" sz="2800" dirty="0" smtClean="0"/>
              <a:t>g	2x1 + 1x32 + 4x16 = 98 g</a:t>
            </a:r>
          </a:p>
          <a:p>
            <a:pPr marL="0" indent="0">
              <a:buNone/>
            </a:pPr>
            <a:r>
              <a:rPr lang="en-US" sz="2800" dirty="0" smtClean="0"/>
              <a:t>X </a:t>
            </a:r>
            <a:r>
              <a:rPr lang="el-GR" sz="2800" dirty="0" smtClean="0"/>
              <a:t>γραμμάρια </a:t>
            </a:r>
            <a:r>
              <a:rPr lang="en-US" sz="2800" dirty="0" err="1" smtClean="0"/>
              <a:t>NaOH</a:t>
            </a:r>
            <a:r>
              <a:rPr lang="el-GR" sz="2800" dirty="0" smtClean="0"/>
              <a:t>  ;</a:t>
            </a:r>
            <a:r>
              <a:rPr lang="en-US" sz="2800" dirty="0" smtClean="0"/>
              <a:t>g</a:t>
            </a:r>
          </a:p>
          <a:p>
            <a:pPr marL="0" indent="0">
              <a:buNone/>
            </a:pPr>
            <a:r>
              <a:rPr lang="en-US" sz="2800" dirty="0" smtClean="0"/>
              <a:t>809	1x23+1x16+1x1=23+16+1=40 g</a:t>
            </a:r>
            <a:r>
              <a:rPr lang="el-GR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944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 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→  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     +      6O</a:t>
            </a:r>
            <a:r>
              <a:rPr lang="en-US" sz="2800" baseline="-25000" dirty="0" smtClean="0"/>
              <a:t>2</a:t>
            </a:r>
            <a:r>
              <a:rPr lang="el-GR" sz="2800" dirty="0" smtClean="0"/>
              <a:t> ↑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6 </a:t>
            </a:r>
            <a:r>
              <a:rPr lang="en-US" sz="2800" dirty="0" err="1" smtClean="0"/>
              <a:t>mol</a:t>
            </a:r>
            <a:r>
              <a:rPr lang="en-US" sz="2800" dirty="0" smtClean="0"/>
              <a:t>	+   6mol	1 </a:t>
            </a:r>
            <a:r>
              <a:rPr lang="en-US" sz="2800" dirty="0" err="1" smtClean="0"/>
              <a:t>mol</a:t>
            </a:r>
            <a:r>
              <a:rPr lang="en-US" sz="2800" dirty="0" smtClean="0"/>
              <a:t>               6 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X22,4L      x18g	</a:t>
            </a:r>
            <a:r>
              <a:rPr lang="en-US" sz="2400" dirty="0"/>
              <a:t> </a:t>
            </a:r>
            <a:r>
              <a:rPr lang="en-US" sz="2400" dirty="0" smtClean="0"/>
              <a:t>      6x12+12x1+6x16     144,4L</a:t>
            </a:r>
          </a:p>
          <a:p>
            <a:pPr marL="0" indent="0">
              <a:buNone/>
            </a:pPr>
            <a:r>
              <a:rPr lang="en-US" sz="2400" dirty="0" smtClean="0"/>
              <a:t>144,4L       108g              </a:t>
            </a:r>
            <a:r>
              <a:rPr lang="en-US" sz="2400" dirty="0"/>
              <a:t>=</a:t>
            </a:r>
            <a:r>
              <a:rPr lang="en-US" sz="2400" dirty="0" smtClean="0"/>
              <a:t>180g           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79512" y="1345332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179512" y="184938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0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Σελίδες: 41-57, 59-64*, 33-40#, 45-64!, </a:t>
            </a:r>
            <a:r>
              <a:rPr lang="el-GR" sz="1400" dirty="0"/>
              <a:t>26-28^</a:t>
            </a: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r>
              <a:rPr lang="el-GR" sz="1400" dirty="0"/>
              <a:t>*Από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Περιοδικός πίνακας στοιχείων, ιδιότητες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/>
              <a:t>Περιοδικός πίνακας στοιχείων, </a:t>
            </a:r>
            <a:r>
              <a:rPr lang="el-GR" sz="2800" dirty="0" smtClean="0"/>
              <a:t>ιδιότητες</a:t>
            </a:r>
            <a:endParaRPr lang="en-US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της ενότητας είναι η μελέτη και η κατανόηση του περιοδικού πίνακα και των στοιχείων που τον </a:t>
            </a:r>
            <a:r>
              <a:rPr lang="el-GR" dirty="0" smtClean="0"/>
              <a:t>απαρτίζουν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Χημική λογιστική, δηλαδή πως γίνονται οι υπολογισμοί στη χημεία</a:t>
            </a:r>
          </a:p>
          <a:p>
            <a:pPr marL="0"/>
            <a:r>
              <a:rPr lang="el-GR" sz="2800" dirty="0" smtClean="0"/>
              <a:t>Νόμος της αφθαρσίας της ύλης ή νόμος διατήρησης της μάζας</a:t>
            </a:r>
          </a:p>
          <a:p>
            <a:pPr marL="0"/>
            <a:r>
              <a:rPr lang="el-GR" sz="2800" dirty="0" smtClean="0"/>
              <a:t>Δεν παράγεται μάζα από </a:t>
            </a:r>
            <a:r>
              <a:rPr lang="el-GR" sz="2800" dirty="0" smtClean="0"/>
              <a:t>το </a:t>
            </a:r>
            <a:r>
              <a:rPr lang="el-GR" sz="2800" dirty="0" smtClean="0"/>
              <a:t>πουθενά, ούτε εξαφανίζεται στο πουθενά</a:t>
            </a:r>
          </a:p>
          <a:p>
            <a:pPr marL="0" indent="0">
              <a:buNone/>
            </a:pPr>
            <a:r>
              <a:rPr lang="el-GR" sz="2800" dirty="0" smtClean="0"/>
              <a:t>Α → Α διατηρείται ανεξάρτητα από τη διεργασία</a:t>
            </a:r>
          </a:p>
          <a:p>
            <a:pPr marL="0" indent="0">
              <a:buNone/>
            </a:pPr>
            <a:r>
              <a:rPr lang="el-GR" sz="2800" dirty="0" smtClean="0"/>
              <a:t>Οι ουσίες μετατρέπονται, η μάζα όμως δεν χάνεται </a:t>
            </a:r>
          </a:p>
          <a:p>
            <a:pPr marL="0" indent="0">
              <a:buNone/>
            </a:pPr>
            <a:r>
              <a:rPr lang="el-GR" sz="2800" dirty="0" smtClean="0"/>
              <a:t>Γ →</a:t>
            </a:r>
            <a:r>
              <a:rPr lang="el-GR" sz="2800" dirty="0"/>
              <a:t> </a:t>
            </a:r>
            <a:r>
              <a:rPr lang="el-GR" sz="2800" dirty="0" smtClean="0"/>
              <a:t>Δ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6788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1815 </a:t>
            </a:r>
            <a:r>
              <a:rPr lang="en-US" sz="2800" dirty="0" err="1" smtClean="0"/>
              <a:t>Amadeo</a:t>
            </a:r>
            <a:r>
              <a:rPr lang="en-US" sz="2800" dirty="0" smtClean="0"/>
              <a:t> Avogadro</a:t>
            </a:r>
          </a:p>
          <a:p>
            <a:pPr marL="0"/>
            <a:r>
              <a:rPr lang="el-GR" sz="2800" dirty="0" smtClean="0"/>
              <a:t>Σε πρότυπες συνθήκες (πίεση μιας ατμόσφαιρας σε 25 βαθμούς </a:t>
            </a:r>
            <a:r>
              <a:rPr lang="el-GR" sz="2800" dirty="0" smtClean="0"/>
              <a:t>κελσίου) </a:t>
            </a:r>
            <a:r>
              <a:rPr lang="el-GR" sz="2800" dirty="0" smtClean="0"/>
              <a:t>προκύπτει:</a:t>
            </a:r>
          </a:p>
          <a:p>
            <a:pPr marL="0"/>
            <a:r>
              <a:rPr lang="el-GR" sz="2800" dirty="0" smtClean="0"/>
              <a:t>Ίσοι όγκοι αερίων = ίσος αριθμός μορίων των αερίων</a:t>
            </a:r>
          </a:p>
          <a:p>
            <a:pPr marL="0" indent="0">
              <a:buNone/>
            </a:pPr>
            <a:r>
              <a:rPr lang="el-GR" sz="2800" dirty="0" smtClean="0"/>
              <a:t>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Η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Ν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CH</a:t>
            </a:r>
            <a:r>
              <a:rPr lang="en-US" sz="2800" baseline="-25000" dirty="0" smtClean="0"/>
              <a:t>4</a:t>
            </a:r>
            <a:endParaRPr lang="el-GR" sz="2800" baseline="-25000" dirty="0" smtClean="0"/>
          </a:p>
          <a:p>
            <a:pPr marL="0" indent="0">
              <a:buNone/>
            </a:pPr>
            <a:r>
              <a:rPr lang="el-GR" sz="2800" dirty="0"/>
              <a:t>Όγκος 22,4 </a:t>
            </a:r>
            <a:r>
              <a:rPr lang="en-US" sz="2800" dirty="0"/>
              <a:t>L </a:t>
            </a:r>
            <a:r>
              <a:rPr lang="el-GR" sz="2800" dirty="0" smtClean="0"/>
              <a:t>λέγονται γραμμομοριακός όγκος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1859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Ν = 6,023χ10</a:t>
            </a:r>
            <a:r>
              <a:rPr lang="el-GR" sz="2800" baseline="30000" dirty="0" smtClean="0"/>
              <a:t>23</a:t>
            </a:r>
            <a:r>
              <a:rPr lang="el-GR" sz="2800" dirty="0" smtClean="0"/>
              <a:t> άτομα/μόρια</a:t>
            </a:r>
          </a:p>
          <a:p>
            <a:pPr marL="0"/>
            <a:r>
              <a:rPr lang="el-GR" sz="2800" dirty="0" smtClean="0"/>
              <a:t>1 </a:t>
            </a:r>
            <a:r>
              <a:rPr lang="el-GR" sz="2800" dirty="0" err="1" smtClean="0"/>
              <a:t>γραμμοάτομο</a:t>
            </a:r>
            <a:endParaRPr lang="el-GR" sz="2800" dirty="0" smtClean="0"/>
          </a:p>
          <a:p>
            <a:pPr marL="0"/>
            <a:r>
              <a:rPr lang="el-GR" sz="2800" dirty="0" smtClean="0"/>
              <a:t>1 γραμμομόριο </a:t>
            </a:r>
          </a:p>
          <a:p>
            <a:pPr marL="0"/>
            <a:r>
              <a:rPr lang="el-GR" sz="2800" dirty="0" smtClean="0"/>
              <a:t>1 γραμμομόριο 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αποτελείται από Ν άτομα</a:t>
            </a:r>
          </a:p>
          <a:p>
            <a:pPr marL="0"/>
            <a:r>
              <a:rPr lang="el-GR" sz="2800" dirty="0" smtClean="0"/>
              <a:t>Το ατομικό βάρος του είναι Α.Β. = 16</a:t>
            </a:r>
          </a:p>
          <a:p>
            <a:pPr marL="0"/>
            <a:r>
              <a:rPr lang="el-GR" sz="2800" dirty="0" smtClean="0"/>
              <a:t>Άρα το Μ.Β. = 16</a:t>
            </a:r>
            <a:r>
              <a:rPr lang="en-US" sz="2800" dirty="0" smtClean="0"/>
              <a:t>x2</a:t>
            </a:r>
            <a:r>
              <a:rPr lang="el-GR" sz="2800" dirty="0" smtClean="0"/>
              <a:t>=32 </a:t>
            </a:r>
            <a:r>
              <a:rPr lang="en-US" sz="2800" dirty="0" smtClean="0"/>
              <a:t>gr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2148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→</a:t>
            </a:r>
            <a:r>
              <a:rPr lang="el-GR" sz="2800" dirty="0" smtClean="0"/>
              <a:t>  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↑ + 4Η (4Η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 + 4ε</a:t>
            </a:r>
            <a:r>
              <a:rPr lang="el-GR" sz="2800" baseline="30000" dirty="0" smtClean="0"/>
              <a:t>-</a:t>
            </a:r>
            <a:r>
              <a:rPr lang="el-GR" sz="2800" dirty="0" smtClean="0"/>
              <a:t>)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Ο νόμος αφθαρσίας της ύλης λέει ότι πρέπει να έχουμε ίσο αριθμό ατόμων στις δύο πλευρές της αντίδρασης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n-US" sz="2800" dirty="0"/>
              <a:t>2H</a:t>
            </a:r>
            <a:r>
              <a:rPr lang="en-US" sz="2800" baseline="-25000" dirty="0"/>
              <a:t>2</a:t>
            </a:r>
            <a:r>
              <a:rPr lang="en-US" sz="2800" dirty="0"/>
              <a:t>O →</a:t>
            </a:r>
            <a:r>
              <a:rPr lang="el-GR" sz="2800" dirty="0"/>
              <a:t>  Ο</a:t>
            </a:r>
            <a:r>
              <a:rPr lang="el-GR" sz="2800" baseline="-25000" dirty="0"/>
              <a:t>2</a:t>
            </a:r>
            <a:r>
              <a:rPr lang="el-GR" sz="2800" dirty="0"/>
              <a:t> ↑ + </a:t>
            </a:r>
            <a:r>
              <a:rPr lang="el-GR" sz="2800" dirty="0" smtClean="0"/>
              <a:t>4Η</a:t>
            </a:r>
            <a:r>
              <a:rPr lang="el-GR" sz="2800" baseline="30000" dirty="0"/>
              <a:t>+</a:t>
            </a:r>
            <a:r>
              <a:rPr lang="el-GR" sz="2800" dirty="0"/>
              <a:t> + </a:t>
            </a:r>
            <a:r>
              <a:rPr lang="el-GR" sz="2800" dirty="0" smtClean="0"/>
              <a:t>4ε</a:t>
            </a:r>
            <a:r>
              <a:rPr lang="el-GR" sz="2800" baseline="30000" dirty="0" smtClean="0"/>
              <a:t>-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45332"/>
            <a:ext cx="43204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el-GR" dirty="0" smtClean="0"/>
              <a:t>φως</a:t>
            </a:r>
          </a:p>
        </p:txBody>
      </p:sp>
      <p:sp>
        <p:nvSpPr>
          <p:cNvPr id="5" name="Πολλαπλασιασμός 4"/>
          <p:cNvSpPr/>
          <p:nvPr/>
        </p:nvSpPr>
        <p:spPr>
          <a:xfrm>
            <a:off x="2915816" y="825888"/>
            <a:ext cx="504056" cy="519444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333272" y="3217540"/>
            <a:ext cx="43204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el-GR" dirty="0" smtClean="0"/>
              <a:t>φως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657972"/>
            <a:ext cx="43204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en-US" dirty="0" smtClean="0"/>
              <a:t>Mg</a:t>
            </a:r>
            <a:endParaRPr lang="el-GR" dirty="0" smtClean="0"/>
          </a:p>
        </p:txBody>
      </p:sp>
      <p:sp>
        <p:nvSpPr>
          <p:cNvPr id="8" name="Έλλειψη 7"/>
          <p:cNvSpPr/>
          <p:nvPr/>
        </p:nvSpPr>
        <p:spPr>
          <a:xfrm>
            <a:off x="1333272" y="3073524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Καμπύλη γραμμή σύνδεσης 14"/>
          <p:cNvCxnSpPr/>
          <p:nvPr/>
        </p:nvCxnSpPr>
        <p:spPr>
          <a:xfrm>
            <a:off x="1739375" y="3001516"/>
            <a:ext cx="1968529" cy="360040"/>
          </a:xfrm>
          <a:prstGeom prst="curvedConnector3">
            <a:avLst>
              <a:gd name="adj1" fmla="val 999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Δεξιό άγκιστρο 28"/>
          <p:cNvSpPr/>
          <p:nvPr/>
        </p:nvSpPr>
        <p:spPr>
          <a:xfrm rot="5400000">
            <a:off x="3232947" y="3484857"/>
            <a:ext cx="661882" cy="1296144"/>
          </a:xfrm>
          <a:prstGeom prst="rightBrace">
            <a:avLst>
              <a:gd name="adj1" fmla="val 8333"/>
              <a:gd name="adj2" fmla="val 51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3131840" y="4441676"/>
            <a:ext cx="108012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600" dirty="0" smtClean="0"/>
              <a:t>Ενέργεια</a:t>
            </a:r>
          </a:p>
        </p:txBody>
      </p:sp>
    </p:spTree>
    <p:extLst>
      <p:ext uri="{BB962C8B-B14F-4D97-AF65-F5344CB8AC3E}">
        <p14:creationId xmlns:p14="http://schemas.microsoft.com/office/powerpoint/2010/main" val="2277044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1230</TotalTime>
  <Words>642</Words>
  <Application>Microsoft Office PowerPoint</Application>
  <PresentationFormat>Προβολή στην οθόνη (16:10)</PresentationFormat>
  <Paragraphs>103</Paragraphs>
  <Slides>17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163</cp:revision>
  <dcterms:created xsi:type="dcterms:W3CDTF">2012-09-06T09:03:05Z</dcterms:created>
  <dcterms:modified xsi:type="dcterms:W3CDTF">2015-10-27T12:35:47Z</dcterms:modified>
</cp:coreProperties>
</file>