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3" r:id="rId14"/>
    <p:sldId id="285" r:id="rId15"/>
    <p:sldId id="308" r:id="rId16"/>
    <p:sldId id="309" r:id="rId17"/>
    <p:sldId id="310" r:id="rId18"/>
    <p:sldId id="311" r:id="rId19"/>
    <p:sldId id="312" r:id="rId20"/>
    <p:sldId id="313" r:id="rId21"/>
    <p:sldId id="290" r:id="rId22"/>
    <p:sldId id="319" r:id="rId23"/>
    <p:sldId id="320" r:id="rId24"/>
    <p:sldId id="291" r:id="rId25"/>
    <p:sldId id="292" r:id="rId26"/>
    <p:sldId id="293" r:id="rId27"/>
    <p:sldId id="294" r:id="rId28"/>
    <p:sldId id="295" r:id="rId29"/>
    <p:sldId id="280" r:id="rId30"/>
  </p:sldIdLst>
  <p:sldSz cx="9144000" cy="5715000" type="screen16x10"/>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6"/>
            <a:ext cx="7776864" cy="1760533"/>
          </a:xfrm>
        </p:spPr>
        <p:txBody>
          <a:bodyPr>
            <a:noAutofit/>
          </a:bodyPr>
          <a:lstStyle/>
          <a:p>
            <a:pPr>
              <a:defRPr/>
            </a:pPr>
            <a:r>
              <a:rPr lang="el-GR" sz="2800" b="1" kern="0" dirty="0" smtClean="0"/>
              <a:t>Κάθετη ή </a:t>
            </a:r>
            <a:r>
              <a:rPr lang="el-GR" sz="2800" b="1" kern="0" dirty="0" err="1" smtClean="0"/>
              <a:t>Διαστρωματική</a:t>
            </a:r>
            <a:r>
              <a:rPr lang="el-GR" sz="2800" b="1" kern="0" dirty="0" smtClean="0"/>
              <a:t>  ή Κοινού  </a:t>
            </a:r>
          </a:p>
          <a:p>
            <a:pPr>
              <a:defRPr/>
            </a:pPr>
            <a:r>
              <a:rPr lang="el-GR" sz="2800" b="1" kern="0" dirty="0" smtClean="0"/>
              <a:t>   Μεγέθους Ανάλυση</a:t>
            </a:r>
            <a:endParaRPr lang="el-GR" sz="28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53244"/>
            <a:ext cx="8229600" cy="952500"/>
          </a:xfrm>
        </p:spPr>
        <p:txBody>
          <a:bodyPr>
            <a:noAutofit/>
          </a:bodyPr>
          <a:lstStyle/>
          <a:p>
            <a:r>
              <a:rPr lang="el-GR" sz="4000" dirty="0" smtClean="0"/>
              <a:t>Κάθετη ή </a:t>
            </a:r>
            <a:r>
              <a:rPr lang="el-GR" sz="4000" dirty="0" err="1" smtClean="0"/>
              <a:t>Διαστρωματική</a:t>
            </a:r>
            <a:r>
              <a:rPr lang="el-GR" sz="4000" dirty="0" smtClean="0"/>
              <a:t>  ή Κοινού Μεγέθους Ανάλυση</a:t>
            </a:r>
            <a:r>
              <a:rPr lang="el-GR" sz="3400" kern="0" dirty="0" smtClean="0"/>
              <a:t/>
            </a:r>
            <a:br>
              <a:rPr lang="el-GR" sz="3400" kern="0" dirty="0" smtClean="0"/>
            </a:br>
            <a:endParaRPr lang="el-GR" sz="3400" dirty="0"/>
          </a:p>
        </p:txBody>
      </p:sp>
      <p:sp>
        <p:nvSpPr>
          <p:cNvPr id="3" name="Θέση περιεχομένου 2"/>
          <p:cNvSpPr>
            <a:spLocks noGrp="1"/>
          </p:cNvSpPr>
          <p:nvPr>
            <p:ph idx="1"/>
          </p:nvPr>
        </p:nvSpPr>
        <p:spPr>
          <a:xfrm>
            <a:off x="467544" y="1417340"/>
            <a:ext cx="8229600" cy="3771636"/>
          </a:xfrm>
        </p:spPr>
        <p:txBody>
          <a:bodyPr>
            <a:normAutofit fontScale="77500" lnSpcReduction="20000"/>
          </a:bodyPr>
          <a:lstStyle/>
          <a:p>
            <a:pPr marL="609600" indent="-609600" algn="just"/>
            <a:r>
              <a:rPr lang="el-GR" sz="2800" dirty="0" smtClean="0"/>
              <a:t>Πρόκειται για μια μέθοδο ανάλυσης, κατά την οποία ένα σημαντικό μέγεθος ή στοιχείο μιας συγκεκριμένης οικονομικής κατάστασης (π.χ. για τον ισολογισμό το άθροισμά του, για τα αποτελέσματα χρήσης οι πωλήσεις), χρησιμοποιείται ως βάση υπολογισμού και όλα τα άλλα στοιχεία της οικονομικής κατάστασης συγκρίνονται προς αυτό. </a:t>
            </a:r>
          </a:p>
          <a:p>
            <a:pPr marL="609600" indent="-609600" algn="just"/>
            <a:endParaRPr lang="el-GR" sz="2800" dirty="0" smtClean="0"/>
          </a:p>
          <a:p>
            <a:pPr marL="609600" indent="-609600" algn="just"/>
            <a:r>
              <a:rPr lang="el-GR" sz="2800" dirty="0" smtClean="0"/>
              <a:t>Αποτέλεσμα της σύγκρισης αυτής, είναι ότι όλα τα στοιχεία της χρηματοοικονομικής κατάστασης εκφράζονται πλέον ως ποσοστά του ποσού του μεγέθους που λήφθηκε ως βάση υπολογισμού και το οποίο παριστάνεται με το 100 %.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Κάθετη ή </a:t>
            </a:r>
            <a:r>
              <a:rPr lang="el-GR" sz="3600" dirty="0" err="1" smtClean="0"/>
              <a:t>Διαστρωματική</a:t>
            </a:r>
            <a:r>
              <a:rPr lang="el-GR" sz="3600" dirty="0" smtClean="0"/>
              <a:t>  ή Κοινού Μεγέθους Ανάλυση</a:t>
            </a:r>
            <a:endParaRPr lang="el-GR" sz="3600" dirty="0"/>
          </a:p>
        </p:txBody>
      </p:sp>
      <p:sp>
        <p:nvSpPr>
          <p:cNvPr id="3" name="Θέση περιεχομένου 2"/>
          <p:cNvSpPr>
            <a:spLocks noGrp="1"/>
          </p:cNvSpPr>
          <p:nvPr>
            <p:ph idx="1"/>
          </p:nvPr>
        </p:nvSpPr>
        <p:spPr/>
        <p:txBody>
          <a:bodyPr>
            <a:normAutofit fontScale="92500"/>
          </a:bodyPr>
          <a:lstStyle/>
          <a:p>
            <a:pPr marL="609600" indent="-609600" algn="just"/>
            <a:r>
              <a:rPr lang="el-GR" sz="2800" dirty="0" smtClean="0"/>
              <a:t>Οι χρηματοοικονομικές καταστάσεις που παρουσιάζουν τα στοιχεία τους σε απόλυτους αριθμούς και σε ποσοστά ή μόνο σε ποσοστά, λέγονται, είτε καταστάσεις «κοινού μεγέθους», γιατί τα ποσοστά υπολογίζονται πάνω σε κοινή βάση, είτε καταστάσεις του «100%», είτε ακόμα και καταστάσεις «συστατικού ποσοστού», γιατί κάθε κατάσταση ανάγεται στο σύνολο του 100 και κάθε στοιχείο της εκφράζεται ως ποσοστό στο σύνολο του 100.</a:t>
            </a:r>
          </a:p>
          <a:p>
            <a:pPr marL="0" indent="0" algn="just">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Κάθετη ή </a:t>
            </a:r>
            <a:r>
              <a:rPr lang="el-GR" sz="3600" dirty="0" err="1" smtClean="0"/>
              <a:t>Διαστρωματική</a:t>
            </a:r>
            <a:r>
              <a:rPr lang="el-GR" sz="3600" dirty="0" smtClean="0"/>
              <a:t>  ή Κοινού Μεγέθους Ανάλυση</a:t>
            </a:r>
            <a:endParaRPr lang="el-GR" sz="3600" b="0" dirty="0"/>
          </a:p>
        </p:txBody>
      </p:sp>
      <p:sp>
        <p:nvSpPr>
          <p:cNvPr id="3" name="Θέση περιεχομένου 2"/>
          <p:cNvSpPr>
            <a:spLocks noGrp="1"/>
          </p:cNvSpPr>
          <p:nvPr>
            <p:ph idx="1"/>
          </p:nvPr>
        </p:nvSpPr>
        <p:spPr/>
        <p:txBody>
          <a:bodyPr>
            <a:normAutofit lnSpcReduction="10000"/>
          </a:bodyPr>
          <a:lstStyle/>
          <a:p>
            <a:pPr marL="609600" indent="-609600" algn="just"/>
            <a:r>
              <a:rPr lang="el-GR" sz="2800" dirty="0" smtClean="0"/>
              <a:t>Η κάθετη ανάλυση ή οι καταστάσεις «κοινού μεγέθους» μπορούν να περιγραφούν ως μέσα ανάλυσης της εσωτερικής δομής των χρηματοοικονομικών καταστάσεων. Η μέθοδος αυτή (κάθετη ανάλυση), οφείλει την ονομασία της στο γεγονός ότι εφαρμόζεται σε οικονομικές καταστάσεις κάθετης παράθεσης (μορφής) και η μελέτη, συνεπώς, των ποσοστών που εμφανίζονται σ’ αυτές γίνεται κατά κάθετο τρόπο.</a:t>
            </a:r>
            <a:endParaRPr lang="en-GB" sz="2800" dirty="0" smtClean="0"/>
          </a:p>
          <a:p>
            <a:pPr marL="0" indent="0" algn="just">
              <a:lnSpc>
                <a:spcPct val="110000"/>
              </a:lnSpc>
            </a:pPr>
            <a:endParaRPr lang="el-GR" altLang="zh-CN" sz="2600" dirty="0" smtClean="0"/>
          </a:p>
          <a:p>
            <a:pPr marL="0" indent="0">
              <a:lnSpc>
                <a:spcPct val="110000"/>
              </a:lnSpc>
              <a:buNone/>
            </a:pPr>
            <a:endParaRPr lang="el-GR" altLang="zh-CN" sz="2600" dirty="0" smtClean="0"/>
          </a:p>
          <a:p>
            <a:pPr>
              <a:lnSpc>
                <a:spcPct val="80000"/>
              </a:lnSpc>
              <a:buNone/>
            </a:pPr>
            <a:endParaRPr lang="el-GR" altLang="zh-CN" sz="2600" dirty="0" smtClean="0"/>
          </a:p>
          <a:p>
            <a:pPr marL="0" indent="0" algn="just">
              <a:lnSpc>
                <a:spcPct val="110000"/>
              </a:lnSpc>
              <a:buNone/>
            </a:pPr>
            <a:endParaRPr lang="el-GR" altLang="zh-CN" sz="2600" dirty="0" smtClean="0"/>
          </a:p>
          <a:p>
            <a:pPr marL="0" indent="0">
              <a:lnSpc>
                <a:spcPct val="110000"/>
              </a:lnSpc>
              <a:buNone/>
            </a:pPr>
            <a:endParaRPr lang="el-GR" sz="2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7220"/>
            <a:ext cx="8229600" cy="952500"/>
          </a:xfrm>
        </p:spPr>
        <p:txBody>
          <a:bodyPr>
            <a:noAutofit/>
          </a:bodyPr>
          <a:lstStyle/>
          <a:p>
            <a:r>
              <a:rPr lang="el-GR" sz="3200" dirty="0" smtClean="0"/>
              <a:t>Κάθετη ή </a:t>
            </a:r>
            <a:r>
              <a:rPr lang="el-GR" sz="3200" dirty="0" err="1" smtClean="0"/>
              <a:t>Διαστρωματική</a:t>
            </a:r>
            <a:r>
              <a:rPr lang="el-GR" sz="3200" dirty="0" smtClean="0"/>
              <a:t>  ή Κοινού Μεγέθους Ανάλυση</a:t>
            </a:r>
            <a:endParaRPr lang="el-GR" sz="2000" dirty="0"/>
          </a:p>
        </p:txBody>
      </p:sp>
      <p:sp>
        <p:nvSpPr>
          <p:cNvPr id="3" name="Content Placeholder 2"/>
          <p:cNvSpPr>
            <a:spLocks noGrp="1"/>
          </p:cNvSpPr>
          <p:nvPr>
            <p:ph idx="1"/>
          </p:nvPr>
        </p:nvSpPr>
        <p:spPr>
          <a:xfrm>
            <a:off x="467544" y="1273324"/>
            <a:ext cx="8229600" cy="3771636"/>
          </a:xfrm>
        </p:spPr>
        <p:txBody>
          <a:bodyPr>
            <a:noAutofit/>
          </a:bodyPr>
          <a:lstStyle/>
          <a:p>
            <a:pPr marL="609600" indent="-609600" algn="just">
              <a:lnSpc>
                <a:spcPct val="80000"/>
              </a:lnSpc>
            </a:pPr>
            <a:r>
              <a:rPr lang="el-GR" sz="2400" dirty="0" smtClean="0"/>
              <a:t>Η κάθετη ανάλυση  είναι η μέθοδος που επιτρέπει να έχουμε μια πιο ολοκληρωμένη εικόνα για τη δομή της εταιρείας ΙΝΤΕΑΛ ΗΛΕΚΤΡΟΝΙΚΗ.</a:t>
            </a:r>
          </a:p>
          <a:p>
            <a:pPr marL="609600" indent="-609600" algn="just">
              <a:lnSpc>
                <a:spcPct val="80000"/>
              </a:lnSpc>
            </a:pPr>
            <a:endParaRPr lang="el-GR" sz="2400" dirty="0" smtClean="0"/>
          </a:p>
          <a:p>
            <a:pPr marL="609600" indent="-609600" algn="just">
              <a:lnSpc>
                <a:spcPct val="80000"/>
              </a:lnSpc>
            </a:pPr>
            <a:r>
              <a:rPr lang="el-GR" sz="2400" dirty="0" smtClean="0"/>
              <a:t>Η κάθετη ή “από κοινού” ανάλυση χρησιμοποιείται κατά τη της ίδιας εταιρείας κατά σειρά ετών (διαχρονική ανάλυση). </a:t>
            </a:r>
          </a:p>
          <a:p>
            <a:pPr marL="609600" indent="-609600" algn="just">
              <a:lnSpc>
                <a:spcPct val="80000"/>
              </a:lnSpc>
            </a:pPr>
            <a:endParaRPr lang="el-GR" sz="2400" dirty="0" smtClean="0"/>
          </a:p>
          <a:p>
            <a:pPr marL="609600" indent="-609600" algn="just">
              <a:lnSpc>
                <a:spcPct val="80000"/>
              </a:lnSpc>
            </a:pPr>
            <a:r>
              <a:rPr lang="el-GR" sz="2400" dirty="0" smtClean="0"/>
              <a:t>Όλα τα στοιχεία του ισολογισμού και των αποτελεσμάτων χρήσεως εκφράζονται σε ποσοστά επί τοις εκατό του συνόλου των μεγεθών τους.</a:t>
            </a:r>
            <a:endParaRPr lang="en-GB"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7220"/>
            <a:ext cx="8229600" cy="952500"/>
          </a:xfrm>
        </p:spPr>
        <p:txBody>
          <a:bodyPr>
            <a:noAutofit/>
          </a:bodyPr>
          <a:lstStyle/>
          <a:p>
            <a:r>
              <a:rPr lang="el-GR" sz="2800" dirty="0" smtClean="0"/>
              <a:t>Κάθετη ή </a:t>
            </a:r>
            <a:r>
              <a:rPr lang="el-GR" sz="2800" dirty="0" err="1" smtClean="0"/>
              <a:t>Διαστρωματική</a:t>
            </a:r>
            <a:r>
              <a:rPr lang="el-GR" sz="2800" dirty="0" smtClean="0"/>
              <a:t>  ή Κοινού Μεγέθους Ανάλυση</a:t>
            </a:r>
            <a:endParaRPr lang="el-GR" sz="2200" dirty="0"/>
          </a:p>
        </p:txBody>
      </p:sp>
      <p:sp>
        <p:nvSpPr>
          <p:cNvPr id="3" name="Content Placeholder 2"/>
          <p:cNvSpPr>
            <a:spLocks noGrp="1"/>
          </p:cNvSpPr>
          <p:nvPr>
            <p:ph idx="1"/>
          </p:nvPr>
        </p:nvSpPr>
        <p:spPr>
          <a:xfrm>
            <a:off x="395536" y="1273324"/>
            <a:ext cx="8229600" cy="3987829"/>
          </a:xfrm>
        </p:spPr>
        <p:txBody>
          <a:bodyPr>
            <a:noAutofit/>
          </a:bodyPr>
          <a:lstStyle/>
          <a:p>
            <a:pPr marL="609600" indent="-609600" algn="just">
              <a:lnSpc>
                <a:spcPct val="80000"/>
              </a:lnSpc>
              <a:buNone/>
            </a:pPr>
            <a:endParaRPr lang="el-GR" sz="2400" dirty="0" smtClean="0"/>
          </a:p>
          <a:p>
            <a:pPr marL="609600" indent="-609600" algn="just">
              <a:lnSpc>
                <a:spcPct val="80000"/>
              </a:lnSpc>
            </a:pPr>
            <a:r>
              <a:rPr lang="el-GR" sz="2400" dirty="0" smtClean="0"/>
              <a:t>Για την κάθετη ανάλυση θα διαιρέσουμε κάθε στοιχείου του ισολογισμού με το σύνολο του ενεργητικού ή του παθητικού, ενώ κάθε στοιχείο της καταστάσεως αποτελεσμάτων χρήσεως διαιρείται με το σύνολο των καθαρών πωλήσεων. </a:t>
            </a:r>
          </a:p>
          <a:p>
            <a:pPr marL="609600" indent="-609600" algn="just">
              <a:lnSpc>
                <a:spcPct val="80000"/>
              </a:lnSpc>
            </a:pPr>
            <a:r>
              <a:rPr lang="el-GR" sz="2400" dirty="0" smtClean="0"/>
              <a:t>Επιτρέπεται να εξεταστούν θέματα σχετικά με τη σύνθεση του ενεργητικού, των κεφαλαίων, των διαφόρων εξόδων και να αναληφθούν οι απαιτούμενες ενέργειες.</a:t>
            </a:r>
            <a:endParaRPr lang="en-GB"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pic>
        <p:nvPicPr>
          <p:cNvPr id="20" name="Picture 4"/>
          <p:cNvPicPr>
            <a:picLocks noGrp="1" noChangeAspect="1" noChangeArrowheads="1"/>
          </p:cNvPicPr>
          <p:nvPr>
            <p:ph type="pic" idx="1"/>
          </p:nvPr>
        </p:nvPicPr>
        <p:blipFill>
          <a:blip r:embed="rId2" cstate="print"/>
          <a:srcRect t="1457" b="1457"/>
          <a:stretch>
            <a:fillRect/>
          </a:stretch>
        </p:blipFill>
        <p:spPr bwMode="auto">
          <a:xfrm>
            <a:off x="1907704" y="384674"/>
            <a:ext cx="3816424" cy="520893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1979712" y="1129308"/>
            <a:ext cx="5028572" cy="326666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2627783" y="265212"/>
            <a:ext cx="4221503" cy="51848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2380944" y="1876593"/>
            <a:ext cx="4382112" cy="268571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2210087" y="273079"/>
            <a:ext cx="4162113" cy="544154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a:t>
            </a:r>
            <a:r>
              <a:rPr lang="el-GR" sz="2800" b="1" dirty="0" smtClean="0"/>
              <a:t>3:</a:t>
            </a:r>
            <a:r>
              <a:rPr lang="en-US" sz="2800" dirty="0" smtClean="0"/>
              <a:t> </a:t>
            </a:r>
            <a:r>
              <a:rPr lang="el-GR" sz="2600" dirty="0" smtClean="0"/>
              <a:t>Κάθετη ή Διαστρωματική ή Κοινού Μεγέθους Ανάλυση</a:t>
            </a:r>
            <a:endParaRPr lang="en-US" sz="2600" dirty="0" smtClean="0"/>
          </a:p>
          <a:p>
            <a:pPr algn="l"/>
            <a:r>
              <a:rPr lang="el-GR" sz="2800" dirty="0" smtClean="0"/>
              <a:t>Διακομιχάλης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2638666" y="1886116"/>
            <a:ext cx="3866667" cy="266666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46-53</a:t>
            </a:r>
            <a:endParaRPr lang="el-GR" sz="1400" smtClean="0">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buNone/>
            </a:pPr>
            <a:r>
              <a:rPr lang="el-GR" dirty="0" smtClean="0"/>
              <a:t>Ο σκοπός της ενότητας αυτής είναι να αναλύσουμε την πρώτη από τις τεχνικές ανάλυσης που αναφέρθηκαν στο τέλος της Ενότητας 2, την κάθετη ή </a:t>
            </a:r>
            <a:r>
              <a:rPr lang="el-GR" dirty="0" err="1" smtClean="0"/>
              <a:t>διαστρωματική</a:t>
            </a:r>
            <a:r>
              <a:rPr lang="el-GR" dirty="0" smtClean="0"/>
              <a:t> ή κοινού μεγέθους ανάλυση.</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Κάθετη ή </a:t>
            </a:r>
            <a:r>
              <a:rPr lang="el-GR" dirty="0" err="1" smtClean="0"/>
              <a:t>Διαστρωματική</a:t>
            </a:r>
            <a:r>
              <a:rPr lang="el-GR" dirty="0" smtClean="0"/>
              <a:t>  ή Κοινού Μεγέθους Ανάλυση</a:t>
            </a:r>
            <a:endParaRPr lang="el-GR" dirty="0"/>
          </a:p>
        </p:txBody>
      </p:sp>
      <p:sp>
        <p:nvSpPr>
          <p:cNvPr id="5" name="Θέση περιεχομένου 4"/>
          <p:cNvSpPr>
            <a:spLocks noGrp="1"/>
          </p:cNvSpPr>
          <p:nvPr>
            <p:ph idx="1"/>
          </p:nvPr>
        </p:nvSpPr>
        <p:spPr/>
        <p:txBody>
          <a:bodyPr>
            <a:noAutofit/>
          </a:bodyPr>
          <a:lstStyle/>
          <a:p>
            <a:pPr>
              <a:lnSpc>
                <a:spcPct val="80000"/>
              </a:lnSpc>
            </a:pPr>
            <a:r>
              <a:rPr lang="el-GR" altLang="zh-CN" sz="2600" dirty="0" smtClean="0"/>
              <a:t>Με την ανάλυση κοινού μεγέθους, διευκολύνονται οι συγκρίσεις μεταξύ των στοιχείων  των επιχειρήσεων για μια σειρά ετών, καθώς και οι συγκρίσεις μεταξύ των επιχειρήσεων διαφορετικού μεγέθους. </a:t>
            </a:r>
          </a:p>
          <a:p>
            <a:pPr>
              <a:lnSpc>
                <a:spcPct val="80000"/>
              </a:lnSpc>
            </a:pPr>
            <a:r>
              <a:rPr lang="el-GR" altLang="zh-CN" sz="2600" dirty="0" smtClean="0"/>
              <a:t>Οι καταστάσεις κοινού μεγέθους, μπορεί να αφορούν μια επιχείρηση σε διαφορετικές χρονικές στιγμές ή δύο ή περισσότερες  επιχειρήσεις στην ίδια χρονική στιγμή. Οι Ισολογισμοί και οι Καταστάσεις Χρήσης συντάσσονται σε ποσοστά επί τοις εκατό του συνόλου των μεγεθών τους και για αυτό το λόγω λέγονται και καταστάσεις συστατικού ποσοστού.</a:t>
            </a:r>
          </a:p>
          <a:p>
            <a:pPr marL="0" indent="0">
              <a:buNone/>
            </a:pPr>
            <a:endParaRPr lang="el-GR" altLang="zh-CN" sz="2600" dirty="0" smtClean="0"/>
          </a:p>
          <a:p>
            <a:pPr marL="0" indent="0">
              <a:buNone/>
            </a:pPr>
            <a:endParaRPr lang="el-GR" sz="26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Κάθετη ή </a:t>
            </a:r>
            <a:r>
              <a:rPr lang="el-GR" dirty="0" err="1" smtClean="0"/>
              <a:t>Διαστρωματική</a:t>
            </a:r>
            <a:r>
              <a:rPr lang="el-GR" dirty="0" smtClean="0"/>
              <a:t>  ή Κοινού Μεγέθους Ανάλυση</a:t>
            </a:r>
            <a:endParaRPr lang="el-GR" dirty="0"/>
          </a:p>
        </p:txBody>
      </p:sp>
      <p:sp>
        <p:nvSpPr>
          <p:cNvPr id="3" name="Θέση περιεχομένου 2"/>
          <p:cNvSpPr>
            <a:spLocks noGrp="1"/>
          </p:cNvSpPr>
          <p:nvPr>
            <p:ph idx="1"/>
          </p:nvPr>
        </p:nvSpPr>
        <p:spPr/>
        <p:txBody>
          <a:bodyPr>
            <a:normAutofit/>
          </a:bodyPr>
          <a:lstStyle/>
          <a:p>
            <a:pPr algn="just">
              <a:lnSpc>
                <a:spcPct val="80000"/>
              </a:lnSpc>
            </a:pPr>
            <a:r>
              <a:rPr lang="el-GR" altLang="zh-CN" sz="2800" dirty="0" smtClean="0"/>
              <a:t> Σύμφωνα με την ανάλυση αυτή, κάθε στοιχείο του </a:t>
            </a:r>
            <a:r>
              <a:rPr lang="el-GR" altLang="zh-CN" sz="2800" b="1" dirty="0" smtClean="0"/>
              <a:t>Ισολογισμού διαιρείται με το</a:t>
            </a:r>
            <a:r>
              <a:rPr lang="el-GR" altLang="zh-CN" sz="2800" dirty="0" smtClean="0"/>
              <a:t> </a:t>
            </a:r>
            <a:r>
              <a:rPr lang="el-GR" altLang="zh-CN" sz="2800" b="1" dirty="0" smtClean="0"/>
              <a:t>σύνολο του ενεργητικού ή του παθητικού</a:t>
            </a:r>
            <a:r>
              <a:rPr lang="el-GR" altLang="zh-CN" sz="2800" dirty="0" smtClean="0"/>
              <a:t> και κάθε στοιχείο των </a:t>
            </a:r>
            <a:r>
              <a:rPr lang="el-GR" altLang="zh-CN" sz="2800" b="1" dirty="0" smtClean="0"/>
              <a:t>Αποτελεσμάτων Χρήσης διαιρείται με το σύνολο των καθαρών πωλήσεων</a:t>
            </a:r>
            <a:r>
              <a:rPr lang="el-GR" altLang="zh-CN" sz="2800" dirty="0" smtClean="0"/>
              <a:t>.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Κάθετη ή </a:t>
            </a:r>
            <a:r>
              <a:rPr lang="el-GR" dirty="0" err="1" smtClean="0"/>
              <a:t>Διαστρωματική</a:t>
            </a:r>
            <a:r>
              <a:rPr lang="el-GR" dirty="0" smtClean="0"/>
              <a:t>  ή Κοινού Μεγέθους Ανάλυση</a:t>
            </a:r>
            <a:endParaRPr lang="el-GR" dirty="0"/>
          </a:p>
        </p:txBody>
      </p:sp>
      <p:sp>
        <p:nvSpPr>
          <p:cNvPr id="3" name="Θέση περιεχομένου 2"/>
          <p:cNvSpPr>
            <a:spLocks noGrp="1"/>
          </p:cNvSpPr>
          <p:nvPr>
            <p:ph idx="1"/>
          </p:nvPr>
        </p:nvSpPr>
        <p:spPr/>
        <p:txBody>
          <a:bodyPr>
            <a:normAutofit fontScale="85000" lnSpcReduction="20000"/>
          </a:bodyPr>
          <a:lstStyle/>
          <a:p>
            <a:pPr algn="just"/>
            <a:r>
              <a:rPr lang="el-GR" altLang="zh-CN" sz="2800" dirty="0" smtClean="0"/>
              <a:t>Η ανάγκη να εκφράζονται σε ποσοστιαία βάση τα απόλυτα μεγέθη των στοιχείων του ισολογισμού και των αποτελεσμάτων χρήσης, προέκυψε από την δυσκολία της ανάλυσης των οικονομικών στοιχείων που εμφανίζονται με απόλυτα μεγέθη και από την δυσκολία της παρακολούθησης των μεταβολών τους από έτος σε έτος (Νιάρχος Ν. 2004:36). </a:t>
            </a:r>
          </a:p>
          <a:p>
            <a:pPr algn="just">
              <a:lnSpc>
                <a:spcPct val="80000"/>
              </a:lnSpc>
              <a:buNone/>
            </a:pPr>
            <a:endParaRPr lang="el-GR" sz="2800" dirty="0" smtClean="0"/>
          </a:p>
          <a:p>
            <a:pPr algn="just">
              <a:lnSpc>
                <a:spcPct val="110000"/>
              </a:lnSpc>
            </a:pPr>
            <a:r>
              <a:rPr lang="el-GR" altLang="zh-CN" sz="2800" dirty="0" smtClean="0"/>
              <a:t>Μέσα από αυτή την μέθοδο διαπιστώνεται, η σπουδαιότητα των κυκλοφοριακών και μη κυκλοφοριακών στοιχείων, καθώς και το σχετικό ύψος χρηματοδότησης από βραχυχρόνιους ή μακροχρόνιους πιστωτές και από φορείς μιας επιχείρησης.</a:t>
            </a:r>
          </a:p>
          <a:p>
            <a:pPr marL="0" indent="0" algn="just">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Κάθετη ή </a:t>
            </a:r>
            <a:r>
              <a:rPr lang="el-GR" dirty="0" err="1" smtClean="0"/>
              <a:t>Διαστρωματική</a:t>
            </a:r>
            <a:r>
              <a:rPr lang="el-GR" dirty="0" smtClean="0"/>
              <a:t>  ή Κοινού Μεγέθους Ανάλυση</a:t>
            </a:r>
            <a:endParaRPr lang="el-GR" dirty="0"/>
          </a:p>
        </p:txBody>
      </p:sp>
      <p:sp>
        <p:nvSpPr>
          <p:cNvPr id="3" name="Θέση περιεχομένου 2"/>
          <p:cNvSpPr>
            <a:spLocks noGrp="1"/>
          </p:cNvSpPr>
          <p:nvPr>
            <p:ph idx="1"/>
          </p:nvPr>
        </p:nvSpPr>
        <p:spPr/>
        <p:txBody>
          <a:bodyPr>
            <a:normAutofit/>
          </a:bodyPr>
          <a:lstStyle/>
          <a:p>
            <a:pPr algn="just">
              <a:lnSpc>
                <a:spcPct val="80000"/>
              </a:lnSpc>
            </a:pPr>
            <a:r>
              <a:rPr lang="el-GR" altLang="zh-CN" sz="2400" dirty="0" smtClean="0"/>
              <a:t>Ειδικότερα, στην περίπτωση του Ισολογισμού, η ανάλυση κοινού μεγέθους εστιάζεται στα σημεία (Νιάρχος Ν. 2004:36):</a:t>
            </a:r>
          </a:p>
          <a:p>
            <a:pPr algn="just">
              <a:lnSpc>
                <a:spcPct val="80000"/>
              </a:lnSpc>
            </a:pPr>
            <a:endParaRPr lang="el-GR" altLang="zh-CN" sz="1600" dirty="0" smtClean="0"/>
          </a:p>
          <a:p>
            <a:pPr lvl="1" algn="just">
              <a:lnSpc>
                <a:spcPct val="80000"/>
              </a:lnSpc>
            </a:pPr>
            <a:r>
              <a:rPr lang="el-GR" altLang="zh-CN" sz="2200" dirty="0" smtClean="0"/>
              <a:t>Στο ποιες είναι οι πηγές προέλευσης των κεφαλαίων μιας επιχείρησης ή διαφορετικά πως κατανέμονται τα κεφάλαια της, μεταξύ των ιδίων κεφαλαίων, καθώς και των βραχυχρόνιων και μακροχρόνιων υποχρεώσεών της.</a:t>
            </a:r>
          </a:p>
          <a:p>
            <a:pPr algn="just">
              <a:lnSpc>
                <a:spcPct val="80000"/>
              </a:lnSpc>
            </a:pPr>
            <a:endParaRPr lang="el-GR" altLang="zh-CN" sz="2200" dirty="0" smtClean="0"/>
          </a:p>
          <a:p>
            <a:pPr lvl="1" algn="just">
              <a:lnSpc>
                <a:spcPct val="80000"/>
              </a:lnSpc>
            </a:pPr>
            <a:r>
              <a:rPr lang="el-GR" altLang="zh-CN" sz="2200" dirty="0" smtClean="0"/>
              <a:t>Στην κατανομή των κεφαλαίων της επιχείρησης, μεταξύ των επιμέρους περιουσιακών στοιχείων (κυκλοφορούν, πάγια , διαθέσιμα).  </a:t>
            </a:r>
          </a:p>
          <a:p>
            <a:pPr marL="0" indent="0" algn="just">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1385</TotalTime>
  <Words>1593</Words>
  <Application>Microsoft Office PowerPoint</Application>
  <PresentationFormat>Προβολή στην οθόνη (16:10)</PresentationFormat>
  <Paragraphs>154</Paragraphs>
  <Slides>29</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Ανάλυση Χρηματοοικονομικών Καταστάσεων</vt:lpstr>
      <vt:lpstr>Διαφάνεια 2</vt:lpstr>
      <vt:lpstr>Άδειες Χρήσης</vt:lpstr>
      <vt:lpstr>Χρηματοδότηση</vt:lpstr>
      <vt:lpstr>Σκοποί  ενότητας</vt:lpstr>
      <vt:lpstr>Κάθετη ή Διαστρωματική  ή Κοινού Μεγέθους Ανάλυση</vt:lpstr>
      <vt:lpstr>Κάθετη ή Διαστρωματική  ή Κοινού Μεγέθους Ανάλυση</vt:lpstr>
      <vt:lpstr>Κάθετη ή Διαστρωματική  ή Κοινού Μεγέθους Ανάλυση</vt:lpstr>
      <vt:lpstr>Κάθετη ή Διαστρωματική  ή Κοινού Μεγέθους Ανάλυση</vt:lpstr>
      <vt:lpstr>Κάθετη ή Διαστρωματική  ή Κοινού Μεγέθους Ανάλυση </vt:lpstr>
      <vt:lpstr>Κάθετη ή Διαστρωματική  ή Κοινού Μεγέθους Ανάλυση</vt:lpstr>
      <vt:lpstr>Κάθετη ή Διαστρωματική  ή Κοινού Μεγέθους Ανάλυση</vt:lpstr>
      <vt:lpstr>Κάθετη ή Διαστρωματική  ή Κοινού Μεγέθους Ανάλυση</vt:lpstr>
      <vt:lpstr>Κάθετη ή Διαστρωματική  ή Κοινού Μεγέθους Ανάλυση</vt:lpstr>
      <vt:lpstr>Διαφάνεια 15</vt:lpstr>
      <vt:lpstr>Διαφάνεια 16</vt:lpstr>
      <vt:lpstr>Διαφάνεια 17</vt:lpstr>
      <vt:lpstr>Διαφάνεια 18</vt:lpstr>
      <vt:lpstr>Διαφάνεια 19</vt:lpstr>
      <vt:lpstr>Διαφάνεια 20</vt:lpstr>
      <vt:lpstr>Βιβλιογραφία</vt:lpstr>
      <vt:lpstr>Βιβλιογραφία</vt:lpstr>
      <vt:lpstr>Βιβλιογραφία</vt:lpstr>
      <vt:lpstr>Σημείωμα Αναφοράς</vt:lpstr>
      <vt:lpstr>Σημείωμα Αδειοδότησης</vt:lpstr>
      <vt:lpstr>Διαφάνεια 26</vt:lpstr>
      <vt:lpstr>Διαφάνεια 27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198</cp:revision>
  <dcterms:created xsi:type="dcterms:W3CDTF">2012-09-06T09:03:05Z</dcterms:created>
  <dcterms:modified xsi:type="dcterms:W3CDTF">2015-11-02T18:29:33Z</dcterms:modified>
</cp:coreProperties>
</file>