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256" r:id="rId2"/>
    <p:sldId id="289" r:id="rId3"/>
    <p:sldId id="257" r:id="rId4"/>
    <p:sldId id="259" r:id="rId5"/>
    <p:sldId id="261" r:id="rId6"/>
    <p:sldId id="296" r:id="rId7"/>
    <p:sldId id="298" r:id="rId8"/>
    <p:sldId id="306" r:id="rId9"/>
    <p:sldId id="305" r:id="rId10"/>
    <p:sldId id="304" r:id="rId11"/>
    <p:sldId id="303" r:id="rId12"/>
    <p:sldId id="302" r:id="rId13"/>
    <p:sldId id="301" r:id="rId14"/>
    <p:sldId id="300" r:id="rId15"/>
    <p:sldId id="299" r:id="rId16"/>
    <p:sldId id="297" r:id="rId17"/>
    <p:sldId id="310" r:id="rId18"/>
    <p:sldId id="309" r:id="rId19"/>
    <p:sldId id="308" r:id="rId20"/>
    <p:sldId id="307" r:id="rId21"/>
    <p:sldId id="315" r:id="rId22"/>
    <p:sldId id="314" r:id="rId23"/>
    <p:sldId id="313" r:id="rId24"/>
    <p:sldId id="312" r:id="rId25"/>
    <p:sldId id="311" r:id="rId26"/>
    <p:sldId id="290" r:id="rId27"/>
    <p:sldId id="291" r:id="rId28"/>
    <p:sldId id="292" r:id="rId29"/>
    <p:sldId id="293" r:id="rId30"/>
    <p:sldId id="294" r:id="rId31"/>
    <p:sldId id="295" r:id="rId32"/>
    <p:sldId id="280" r:id="rId33"/>
  </p:sldIdLst>
  <p:sldSz cx="9144000" cy="5715000" type="screen16x10"/>
  <p:notesSz cx="6858000" cy="9144000"/>
  <p:custDataLst>
    <p:tags r:id="rId3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02" autoAdjust="0"/>
    <p:restoredTop sz="99322" autoAdjust="0"/>
  </p:normalViewPr>
  <p:slideViewPr>
    <p:cSldViewPr>
      <p:cViewPr>
        <p:scale>
          <a:sx n="106" d="100"/>
          <a:sy n="106" d="100"/>
        </p:scale>
        <p:origin x="-228" y="57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31/10/2015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31/10/2015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dirty="0"/>
          </a:p>
        </p:txBody>
      </p:sp>
    </p:spTree>
    <p:extLst>
      <p:ext uri="{BB962C8B-B14F-4D97-AF65-F5344CB8AC3E}">
        <p14:creationId xmlns=""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dirty="0"/>
          </a:p>
        </p:txBody>
      </p:sp>
    </p:spTree>
    <p:extLst>
      <p:ext uri="{BB962C8B-B14F-4D97-AF65-F5344CB8AC3E}">
        <p14:creationId xmlns="" xmlns:p14="http://schemas.microsoft.com/office/powerpoint/2010/main" val="2947138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dirty="0"/>
          </a:p>
        </p:txBody>
      </p:sp>
    </p:spTree>
    <p:extLst>
      <p:ext uri="{BB962C8B-B14F-4D97-AF65-F5344CB8AC3E}">
        <p14:creationId xmlns="" xmlns:p14="http://schemas.microsoft.com/office/powerpoint/2010/main" val="29471385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dirty="0"/>
          </a:p>
        </p:txBody>
      </p:sp>
    </p:spTree>
    <p:extLst>
      <p:ext uri="{BB962C8B-B14F-4D97-AF65-F5344CB8AC3E}">
        <p14:creationId xmlns="" xmlns:p14="http://schemas.microsoft.com/office/powerpoint/2010/main" val="2947138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dirty="0"/>
          </a:p>
        </p:txBody>
      </p:sp>
    </p:spTree>
    <p:extLst>
      <p:ext uri="{BB962C8B-B14F-4D97-AF65-F5344CB8AC3E}">
        <p14:creationId xmlns="" xmlns:p14="http://schemas.microsoft.com/office/powerpoint/2010/main" val="2947138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26</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27</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28</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29</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30</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31</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32</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dirty="0"/>
          </a:p>
        </p:txBody>
      </p:sp>
    </p:spTree>
    <p:extLst>
      <p:ext uri="{BB962C8B-B14F-4D97-AF65-F5344CB8AC3E}">
        <p14:creationId xmlns=""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dirty="0"/>
          </a:p>
        </p:txBody>
      </p:sp>
    </p:spTree>
    <p:extLst>
      <p:ext uri="{BB962C8B-B14F-4D97-AF65-F5344CB8AC3E}">
        <p14:creationId xmlns=""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dirty="0"/>
          </a:p>
        </p:txBody>
      </p:sp>
    </p:spTree>
    <p:extLst>
      <p:ext uri="{BB962C8B-B14F-4D97-AF65-F5344CB8AC3E}">
        <p14:creationId xmlns=""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dirty="0"/>
          </a:p>
        </p:txBody>
      </p:sp>
    </p:spTree>
    <p:extLst>
      <p:ext uri="{BB962C8B-B14F-4D97-AF65-F5344CB8AC3E}">
        <p14:creationId xmlns="" xmlns:p14="http://schemas.microsoft.com/office/powerpoint/2010/main" val="2947138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n-US" altLang="zh-CN" dirty="0" smtClean="0">
                <a:cs typeface="Segoe UI" pitchFamily="18" charset="0"/>
              </a:rPr>
              <a:t>Οικονοµική</a:t>
            </a:r>
            <a:r>
              <a:rPr lang="en-US" altLang="zh-CN" dirty="0" smtClean="0">
                <a:cs typeface="Times New Roman" pitchFamily="18" charset="0"/>
              </a:rPr>
              <a:t> </a:t>
            </a:r>
            <a:r>
              <a:rPr lang="en-US" altLang="zh-CN" dirty="0" err="1" smtClean="0">
                <a:cs typeface="Segoe UI" pitchFamily="18" charset="0"/>
              </a:rPr>
              <a:t>Εργασίας</a:t>
            </a:r>
            <a:r>
              <a:rPr lang="en-US" altLang="zh-CN" dirty="0" smtClean="0">
                <a:cs typeface="Times New Roman" pitchFamily="18" charset="0"/>
              </a:rPr>
              <a:t> </a:t>
            </a:r>
            <a:r>
              <a:rPr lang="en-US" altLang="zh-CN" dirty="0" smtClean="0">
                <a:cs typeface="Segoe UI" pitchFamily="18" charset="0"/>
              </a:rPr>
              <a:t>και</a:t>
            </a:r>
            <a:r>
              <a:rPr lang="en-US" altLang="zh-CN" dirty="0" smtClean="0">
                <a:cs typeface="Times New Roman" pitchFamily="18" charset="0"/>
              </a:rPr>
              <a:t> </a:t>
            </a:r>
            <a:r>
              <a:rPr lang="en-US" altLang="zh-CN" dirty="0" err="1" smtClean="0">
                <a:cs typeface="Segoe UI" pitchFamily="18" charset="0"/>
              </a:rPr>
              <a:t>Εργασιακές</a:t>
            </a:r>
            <a:r>
              <a:rPr lang="en-US" altLang="zh-CN" dirty="0" smtClean="0">
                <a:cs typeface="Times New Roman" pitchFamily="18" charset="0"/>
              </a:rPr>
              <a:t> </a:t>
            </a:r>
            <a:r>
              <a:rPr lang="en-US" altLang="zh-CN" dirty="0" err="1" smtClean="0">
                <a:cs typeface="Segoe UI" pitchFamily="18" charset="0"/>
              </a:rPr>
              <a:t>Σχέσεις</a:t>
            </a:r>
            <a:endParaRPr lang="el-GR" dirty="0"/>
          </a:p>
        </p:txBody>
      </p:sp>
      <p:sp>
        <p:nvSpPr>
          <p:cNvPr id="3" name="Υπότιτλος 2"/>
          <p:cNvSpPr>
            <a:spLocks noGrp="1"/>
          </p:cNvSpPr>
          <p:nvPr>
            <p:ph type="subTitle" idx="1"/>
          </p:nvPr>
        </p:nvSpPr>
        <p:spPr>
          <a:xfrm>
            <a:off x="611560" y="3145532"/>
            <a:ext cx="7776864" cy="1112461"/>
          </a:xfrm>
        </p:spPr>
        <p:txBody>
          <a:bodyPr>
            <a:noAutofit/>
          </a:bodyPr>
          <a:lstStyle/>
          <a:p>
            <a:r>
              <a:rPr lang="el-GR" altLang="zh-CN" sz="2800" b="1" dirty="0" smtClean="0">
                <a:cs typeface="Segoe UI" pitchFamily="18" charset="0"/>
              </a:rPr>
              <a:t>Μετανάστευση</a:t>
            </a:r>
          </a:p>
          <a:p>
            <a:r>
              <a:rPr lang="en-US" altLang="zh-CN" sz="2800" dirty="0" err="1" smtClean="0">
                <a:cs typeface="Segoe UI" pitchFamily="18" charset="0"/>
              </a:rPr>
              <a:t>Καραµάνης</a:t>
            </a:r>
            <a:r>
              <a:rPr lang="en-US" altLang="zh-CN" sz="2800" dirty="0" smtClean="0">
                <a:cs typeface="Times New Roman" pitchFamily="18" charset="0"/>
              </a:rPr>
              <a:t> </a:t>
            </a:r>
            <a:r>
              <a:rPr lang="en-US" altLang="zh-CN" sz="2800" dirty="0" err="1" smtClean="0">
                <a:cs typeface="Segoe UI" pitchFamily="18" charset="0"/>
              </a:rPr>
              <a:t>Κώστας</a:t>
            </a:r>
            <a:endParaRPr lang="en-US" altLang="zh-CN" sz="2800" dirty="0" smtClean="0">
              <a:cs typeface="Segoe UI" pitchFamily="18" charset="0"/>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Μετανάστευση</a:t>
            </a:r>
            <a:endParaRPr lang="en-US" dirty="0"/>
          </a:p>
        </p:txBody>
      </p:sp>
      <p:sp>
        <p:nvSpPr>
          <p:cNvPr id="3" name="2 - Θέση περιεχομένου"/>
          <p:cNvSpPr>
            <a:spLocks noGrp="1"/>
          </p:cNvSpPr>
          <p:nvPr>
            <p:ph idx="1"/>
          </p:nvPr>
        </p:nvSpPr>
        <p:spPr/>
        <p:txBody>
          <a:bodyPr>
            <a:normAutofit fontScale="92500" lnSpcReduction="20000"/>
          </a:bodyPr>
          <a:lstStyle/>
          <a:p>
            <a:pPr marL="0" indent="0" algn="just">
              <a:lnSpc>
                <a:spcPct val="80000"/>
              </a:lnSpc>
              <a:buNone/>
            </a:pPr>
            <a:r>
              <a:rPr lang="el-GR" sz="2600" b="1" dirty="0" smtClean="0"/>
              <a:t>Α. Παρούσα αξία μελλοντικών εισοδημάτων στην χώρα προορισμού</a:t>
            </a:r>
          </a:p>
          <a:p>
            <a:pPr marL="0" indent="0" algn="just">
              <a:buNone/>
              <a:tabLst/>
            </a:pPr>
            <a:r>
              <a:rPr lang="en-US" altLang="zh-CN" sz="2400" dirty="0" smtClean="0">
                <a:solidFill>
                  <a:srgbClr val="000000"/>
                </a:solidFill>
                <a:cs typeface="Segoe UI" pitchFamily="18" charset="0"/>
              </a:rPr>
              <a:t>Έστω,</a:t>
            </a:r>
            <a:r>
              <a:rPr lang="en-US" altLang="zh-CN" sz="2400" dirty="0" smtClean="0">
                <a:cs typeface="Times New Roman" pitchFamily="18" charset="0"/>
              </a:rPr>
              <a:t> </a:t>
            </a:r>
            <a:r>
              <a:rPr lang="en-US" altLang="zh-CN" sz="2400" dirty="0" smtClean="0">
                <a:solidFill>
                  <a:srgbClr val="000000"/>
                </a:solidFill>
                <a:cs typeface="Segoe UI" pitchFamily="18" charset="0"/>
              </a:rPr>
              <a:t>τα</a:t>
            </a:r>
            <a:r>
              <a:rPr lang="en-US" altLang="zh-CN" sz="2400" dirty="0" smtClean="0">
                <a:cs typeface="Times New Roman" pitchFamily="18" charset="0"/>
              </a:rPr>
              <a:t> </a:t>
            </a:r>
            <a:r>
              <a:rPr lang="en-US" altLang="zh-CN" sz="2400" dirty="0" err="1" smtClean="0">
                <a:solidFill>
                  <a:srgbClr val="000000"/>
                </a:solidFill>
                <a:cs typeface="Segoe UI" pitchFamily="18" charset="0"/>
              </a:rPr>
              <a:t>ετήσια</a:t>
            </a:r>
            <a:r>
              <a:rPr lang="en-US" altLang="zh-CN" sz="2400" dirty="0" smtClean="0">
                <a:cs typeface="Times New Roman" pitchFamily="18" charset="0"/>
              </a:rPr>
              <a:t> </a:t>
            </a:r>
            <a:r>
              <a:rPr lang="en-US" altLang="zh-CN" sz="2400" dirty="0" err="1" smtClean="0">
                <a:solidFill>
                  <a:srgbClr val="000000"/>
                </a:solidFill>
                <a:cs typeface="Segoe UI" pitchFamily="18" charset="0"/>
              </a:rPr>
              <a:t>εισοδήµατα</a:t>
            </a:r>
            <a:r>
              <a:rPr lang="en-US" altLang="zh-CN" sz="2400" dirty="0" smtClean="0">
                <a:cs typeface="Times New Roman" pitchFamily="18" charset="0"/>
              </a:rPr>
              <a:t> </a:t>
            </a:r>
            <a:r>
              <a:rPr lang="en-US" altLang="zh-CN" sz="2400" dirty="0" err="1" smtClean="0">
                <a:solidFill>
                  <a:srgbClr val="000000"/>
                </a:solidFill>
                <a:cs typeface="Segoe UI" pitchFamily="18" charset="0"/>
              </a:rPr>
              <a:t>ενός</a:t>
            </a:r>
            <a:r>
              <a:rPr lang="en-US" altLang="zh-CN" sz="2400" dirty="0" smtClean="0">
                <a:cs typeface="Times New Roman" pitchFamily="18" charset="0"/>
              </a:rPr>
              <a:t> </a:t>
            </a:r>
            <a:r>
              <a:rPr lang="en-US" altLang="zh-CN" sz="2400" dirty="0" err="1" smtClean="0">
                <a:solidFill>
                  <a:srgbClr val="000000"/>
                </a:solidFill>
                <a:cs typeface="Segoe UI" pitchFamily="18" charset="0"/>
              </a:rPr>
              <a:t>εργαζόµενου</a:t>
            </a:r>
            <a:r>
              <a:rPr lang="en-US" altLang="zh-CN" sz="2400" dirty="0" smtClean="0">
                <a:cs typeface="Times New Roman" pitchFamily="18" charset="0"/>
              </a:rPr>
              <a:t> </a:t>
            </a:r>
            <a:r>
              <a:rPr lang="en-US" altLang="zh-CN" sz="2400" dirty="0" err="1" smtClean="0">
                <a:solidFill>
                  <a:srgbClr val="000000"/>
                </a:solidFill>
                <a:cs typeface="Segoe UI" pitchFamily="18" charset="0"/>
              </a:rPr>
              <a:t>για</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τα</a:t>
            </a:r>
            <a:r>
              <a:rPr lang="en-US" altLang="zh-CN" sz="2400" dirty="0" smtClean="0">
                <a:cs typeface="Times New Roman" pitchFamily="18" charset="0"/>
              </a:rPr>
              <a:t> </a:t>
            </a:r>
            <a:r>
              <a:rPr lang="en-US" altLang="zh-CN" sz="2400" dirty="0" err="1" smtClean="0">
                <a:solidFill>
                  <a:srgbClr val="000000"/>
                </a:solidFill>
                <a:cs typeface="Segoe UI" pitchFamily="18" charset="0"/>
              </a:rPr>
              <a:t>επόµενα</a:t>
            </a:r>
            <a:r>
              <a:rPr lang="en-US" altLang="zh-CN" sz="2400" dirty="0" smtClean="0">
                <a:cs typeface="Times New Roman" pitchFamily="18" charset="0"/>
              </a:rPr>
              <a:t> </a:t>
            </a:r>
            <a:r>
              <a:rPr lang="en-US" altLang="zh-CN" sz="2400" dirty="0" smtClean="0">
                <a:solidFill>
                  <a:srgbClr val="000000"/>
                </a:solidFill>
                <a:cs typeface="Segoe UI" pitchFamily="18" charset="0"/>
              </a:rPr>
              <a:t>35χρόνια</a:t>
            </a:r>
            <a:r>
              <a:rPr lang="en-US" altLang="zh-CN" sz="2400" dirty="0" smtClean="0">
                <a:cs typeface="Times New Roman" pitchFamily="18" charset="0"/>
              </a:rPr>
              <a:t> </a:t>
            </a:r>
            <a:r>
              <a:rPr lang="en-US" altLang="zh-CN" sz="2400" dirty="0" err="1" smtClean="0">
                <a:solidFill>
                  <a:srgbClr val="000000"/>
                </a:solidFill>
                <a:cs typeface="Segoe UI" pitchFamily="18" charset="0"/>
              </a:rPr>
              <a:t>στη</a:t>
            </a:r>
            <a:r>
              <a:rPr lang="en-US" altLang="zh-CN" sz="2400" dirty="0" smtClean="0">
                <a:cs typeface="Times New Roman" pitchFamily="18" charset="0"/>
              </a:rPr>
              <a:t> </a:t>
            </a:r>
            <a:r>
              <a:rPr lang="en-US" altLang="zh-CN" sz="2400" dirty="0" err="1" smtClean="0">
                <a:solidFill>
                  <a:srgbClr val="000000"/>
                </a:solidFill>
                <a:cs typeface="Segoe UI" pitchFamily="18" charset="0"/>
              </a:rPr>
              <a:t>χώρα</a:t>
            </a:r>
            <a:r>
              <a:rPr lang="en-US" altLang="zh-CN" sz="2400" dirty="0" smtClean="0">
                <a:cs typeface="Times New Roman" pitchFamily="18" charset="0"/>
              </a:rPr>
              <a:t> </a:t>
            </a:r>
            <a:r>
              <a:rPr lang="en-US" altLang="zh-CN" sz="2400" dirty="0" err="1" smtClean="0">
                <a:solidFill>
                  <a:srgbClr val="000000"/>
                </a:solidFill>
                <a:cs typeface="Segoe UI" pitchFamily="18" charset="0"/>
              </a:rPr>
              <a:t>προορισµού</a:t>
            </a:r>
            <a:r>
              <a:rPr lang="en-US" altLang="zh-CN" sz="2400" dirty="0" smtClean="0">
                <a:cs typeface="Times New Roman" pitchFamily="18" charset="0"/>
              </a:rPr>
              <a:t> </a:t>
            </a:r>
            <a:r>
              <a:rPr lang="en-US" altLang="zh-CN" sz="2400" dirty="0" smtClean="0">
                <a:solidFill>
                  <a:srgbClr val="000000"/>
                </a:solidFill>
                <a:cs typeface="Segoe UI" pitchFamily="18" charset="0"/>
              </a:rPr>
              <a:t>είναι:</a:t>
            </a:r>
          </a:p>
          <a:p>
            <a:pPr marL="0" indent="0" algn="just">
              <a:lnSpc>
                <a:spcPct val="80000"/>
              </a:lnSpc>
              <a:buNone/>
            </a:pPr>
            <a:r>
              <a:rPr lang="en-US" altLang="zh-CN" sz="2400" dirty="0" smtClean="0">
                <a:solidFill>
                  <a:srgbClr val="000000"/>
                </a:solidFill>
                <a:cs typeface="Segoe UI" pitchFamily="18" charset="0"/>
              </a:rPr>
              <a:t>I1,</a:t>
            </a:r>
            <a:r>
              <a:rPr lang="en-US" altLang="zh-CN" sz="2400" dirty="0" smtClean="0">
                <a:cs typeface="Times New Roman" pitchFamily="18" charset="0"/>
              </a:rPr>
              <a:t>  </a:t>
            </a:r>
            <a:r>
              <a:rPr lang="en-US" altLang="zh-CN" sz="2400" dirty="0" smtClean="0">
                <a:solidFill>
                  <a:srgbClr val="000000"/>
                </a:solidFill>
                <a:cs typeface="Segoe UI" pitchFamily="18" charset="0"/>
              </a:rPr>
              <a:t>I2,</a:t>
            </a:r>
            <a:r>
              <a:rPr lang="en-US" altLang="zh-CN" sz="2400" dirty="0" smtClean="0">
                <a:cs typeface="Times New Roman" pitchFamily="18" charset="0"/>
              </a:rPr>
              <a:t>  </a:t>
            </a:r>
            <a:r>
              <a:rPr lang="en-US" altLang="zh-CN" sz="2400" dirty="0" smtClean="0">
                <a:solidFill>
                  <a:srgbClr val="000000"/>
                </a:solidFill>
                <a:cs typeface="Segoe UI" pitchFamily="18" charset="0"/>
              </a:rPr>
              <a:t>…….I35</a:t>
            </a:r>
          </a:p>
          <a:p>
            <a:pPr marL="0" indent="0" algn="just">
              <a:buNone/>
              <a:tabLst/>
            </a:pPr>
            <a:r>
              <a:rPr lang="en-US" altLang="zh-CN" sz="2400" dirty="0" smtClean="0">
                <a:solidFill>
                  <a:srgbClr val="000000"/>
                </a:solidFill>
                <a:cs typeface="Segoe UI" pitchFamily="18" charset="0"/>
              </a:rPr>
              <a:t>Τότε</a:t>
            </a:r>
            <a:r>
              <a:rPr lang="en-US" altLang="zh-CN" sz="2400" dirty="0" smtClean="0">
                <a:cs typeface="Times New Roman" pitchFamily="18" charset="0"/>
              </a:rPr>
              <a:t> </a:t>
            </a:r>
            <a:r>
              <a:rPr lang="en-US" altLang="zh-CN" sz="2400" dirty="0" smtClean="0">
                <a:solidFill>
                  <a:srgbClr val="000000"/>
                </a:solidFill>
                <a:cs typeface="Segoe UI" pitchFamily="18" charset="0"/>
              </a:rPr>
              <a:t>οι</a:t>
            </a:r>
            <a:r>
              <a:rPr lang="en-US" altLang="zh-CN" sz="2400" dirty="0" smtClean="0">
                <a:cs typeface="Times New Roman" pitchFamily="18" charset="0"/>
              </a:rPr>
              <a:t> </a:t>
            </a:r>
            <a:r>
              <a:rPr lang="en-US" altLang="zh-CN" sz="2400" dirty="0" err="1" smtClean="0">
                <a:solidFill>
                  <a:srgbClr val="000000"/>
                </a:solidFill>
                <a:cs typeface="Segoe UI" pitchFamily="18" charset="0"/>
              </a:rPr>
              <a:t>ροές</a:t>
            </a:r>
            <a:r>
              <a:rPr lang="en-US" altLang="zh-CN" sz="2400" dirty="0" smtClean="0">
                <a:cs typeface="Times New Roman" pitchFamily="18" charset="0"/>
              </a:rPr>
              <a:t> </a:t>
            </a:r>
            <a:r>
              <a:rPr lang="en-US" altLang="zh-CN" sz="2400" dirty="0" err="1" smtClean="0">
                <a:solidFill>
                  <a:srgbClr val="000000"/>
                </a:solidFill>
                <a:cs typeface="Segoe UI" pitchFamily="18" charset="0"/>
              </a:rPr>
              <a:t>αυτές</a:t>
            </a:r>
            <a:r>
              <a:rPr lang="en-US" altLang="zh-CN" sz="2400" dirty="0" smtClean="0">
                <a:cs typeface="Times New Roman" pitchFamily="18" charset="0"/>
              </a:rPr>
              <a:t> </a:t>
            </a:r>
            <a:r>
              <a:rPr lang="en-US" altLang="zh-CN" sz="2400" dirty="0" err="1" smtClean="0">
                <a:solidFill>
                  <a:srgbClr val="000000"/>
                </a:solidFill>
                <a:cs typeface="Segoe UI" pitchFamily="18" charset="0"/>
              </a:rPr>
              <a:t>προεξοφλούνται</a:t>
            </a:r>
            <a:r>
              <a:rPr lang="en-US" altLang="zh-CN" sz="2400" dirty="0" smtClean="0">
                <a:cs typeface="Times New Roman" pitchFamily="18" charset="0"/>
              </a:rPr>
              <a:t> </a:t>
            </a:r>
            <a:r>
              <a:rPr lang="en-US" altLang="zh-CN" sz="2400" dirty="0" err="1" smtClean="0">
                <a:solidFill>
                  <a:srgbClr val="000000"/>
                </a:solidFill>
                <a:cs typeface="Segoe UI" pitchFamily="18" charset="0"/>
              </a:rPr>
              <a:t>στο</a:t>
            </a:r>
            <a:r>
              <a:rPr lang="en-US" altLang="zh-CN" sz="2400" dirty="0" smtClean="0">
                <a:cs typeface="Times New Roman" pitchFamily="18" charset="0"/>
              </a:rPr>
              <a:t> </a:t>
            </a:r>
            <a:r>
              <a:rPr lang="en-US" altLang="zh-CN" sz="2400" dirty="0" err="1" smtClean="0">
                <a:solidFill>
                  <a:srgbClr val="000000"/>
                </a:solidFill>
                <a:cs typeface="Segoe UI" pitchFamily="18" charset="0"/>
              </a:rPr>
              <a:t>παρόν</a:t>
            </a:r>
            <a:r>
              <a:rPr lang="en-US" altLang="zh-CN" sz="2400" dirty="0" smtClean="0">
                <a:cs typeface="Times New Roman" pitchFamily="18" charset="0"/>
              </a:rPr>
              <a:t> </a:t>
            </a:r>
            <a:r>
              <a:rPr lang="en-US" altLang="zh-CN" sz="2400" dirty="0" smtClean="0">
                <a:solidFill>
                  <a:srgbClr val="000000"/>
                </a:solidFill>
                <a:cs typeface="Segoe UI" pitchFamily="18" charset="0"/>
              </a:rPr>
              <a:t>µε</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το</a:t>
            </a:r>
            <a:r>
              <a:rPr lang="en-US" altLang="zh-CN" sz="2400" dirty="0" smtClean="0">
                <a:cs typeface="Times New Roman" pitchFamily="18" charset="0"/>
              </a:rPr>
              <a:t> </a:t>
            </a:r>
            <a:r>
              <a:rPr lang="en-US" altLang="zh-CN" sz="2400" dirty="0" err="1" smtClean="0">
                <a:solidFill>
                  <a:srgbClr val="000000"/>
                </a:solidFill>
                <a:cs typeface="Segoe UI" pitchFamily="18" charset="0"/>
              </a:rPr>
              <a:t>επιτόκιο</a:t>
            </a:r>
            <a:r>
              <a:rPr lang="en-US" altLang="zh-CN" sz="2400" dirty="0" smtClean="0">
                <a:cs typeface="Times New Roman" pitchFamily="18" charset="0"/>
              </a:rPr>
              <a:t> </a:t>
            </a:r>
            <a:r>
              <a:rPr lang="en-US" altLang="zh-CN" sz="2400" dirty="0" smtClean="0">
                <a:solidFill>
                  <a:srgbClr val="000000"/>
                </a:solidFill>
                <a:cs typeface="Segoe UI" pitchFamily="18" charset="0"/>
              </a:rPr>
              <a:t>της</a:t>
            </a:r>
            <a:r>
              <a:rPr lang="en-US" altLang="zh-CN" sz="2400" dirty="0" smtClean="0">
                <a:cs typeface="Times New Roman" pitchFamily="18" charset="0"/>
              </a:rPr>
              <a:t> </a:t>
            </a:r>
            <a:r>
              <a:rPr lang="en-US" altLang="zh-CN" sz="2400" dirty="0" err="1" smtClean="0">
                <a:solidFill>
                  <a:srgbClr val="000000"/>
                </a:solidFill>
                <a:cs typeface="Segoe UI" pitchFamily="18" charset="0"/>
              </a:rPr>
              <a:t>αγοράς</a:t>
            </a:r>
            <a:r>
              <a:rPr lang="en-US" altLang="zh-CN" sz="2400" dirty="0" smtClean="0">
                <a:cs typeface="Times New Roman" pitchFamily="18" charset="0"/>
              </a:rPr>
              <a:t> </a:t>
            </a:r>
            <a:r>
              <a:rPr lang="en-US" altLang="zh-CN" sz="2400" dirty="0" smtClean="0">
                <a:solidFill>
                  <a:srgbClr val="000000"/>
                </a:solidFill>
                <a:cs typeface="Segoe UI" pitchFamily="18" charset="0"/>
              </a:rPr>
              <a:t>r</a:t>
            </a:r>
            <a:r>
              <a:rPr lang="en-US" altLang="zh-CN" sz="2400" dirty="0" smtClean="0">
                <a:cs typeface="Times New Roman" pitchFamily="18" charset="0"/>
              </a:rPr>
              <a:t> </a:t>
            </a:r>
            <a:r>
              <a:rPr lang="en-US" altLang="zh-CN" sz="2400" dirty="0" smtClean="0">
                <a:solidFill>
                  <a:srgbClr val="000000"/>
                </a:solidFill>
                <a:cs typeface="Segoe UI" pitchFamily="18" charset="0"/>
              </a:rPr>
              <a:t>και</a:t>
            </a:r>
            <a:r>
              <a:rPr lang="en-US" altLang="zh-CN" sz="2400" dirty="0" smtClean="0">
                <a:cs typeface="Times New Roman" pitchFamily="18" charset="0"/>
              </a:rPr>
              <a:t> </a:t>
            </a:r>
            <a:r>
              <a:rPr lang="en-US" altLang="zh-CN" sz="2400" dirty="0" err="1" smtClean="0">
                <a:solidFill>
                  <a:srgbClr val="000000"/>
                </a:solidFill>
                <a:cs typeface="Segoe UI" pitchFamily="18" charset="0"/>
              </a:rPr>
              <a:t>αθροίζονται</a:t>
            </a:r>
            <a:r>
              <a:rPr lang="en-US" altLang="zh-CN" sz="2400" dirty="0" smtClean="0">
                <a:cs typeface="Times New Roman" pitchFamily="18" charset="0"/>
              </a:rPr>
              <a:t> </a:t>
            </a:r>
            <a:r>
              <a:rPr lang="en-US" altLang="zh-CN" sz="2400" dirty="0" err="1" smtClean="0">
                <a:solidFill>
                  <a:srgbClr val="000000"/>
                </a:solidFill>
                <a:cs typeface="Segoe UI" pitchFamily="18" charset="0"/>
              </a:rPr>
              <a:t>ως</a:t>
            </a:r>
            <a:r>
              <a:rPr lang="en-US" altLang="zh-CN" sz="2400" dirty="0" smtClean="0">
                <a:cs typeface="Times New Roman" pitchFamily="18" charset="0"/>
              </a:rPr>
              <a:t> </a:t>
            </a:r>
            <a:r>
              <a:rPr lang="en-US" altLang="zh-CN" sz="2400" dirty="0" err="1" smtClean="0">
                <a:solidFill>
                  <a:srgbClr val="000000"/>
                </a:solidFill>
                <a:cs typeface="Segoe UI" pitchFamily="18" charset="0"/>
              </a:rPr>
              <a:t>εξής</a:t>
            </a:r>
            <a:r>
              <a:rPr lang="en-US" altLang="zh-CN" sz="2400" dirty="0" smtClean="0">
                <a:solidFill>
                  <a:srgbClr val="000000"/>
                </a:solidFill>
                <a:cs typeface="Segoe UI" pitchFamily="18" charset="0"/>
              </a:rPr>
              <a:t>:</a:t>
            </a:r>
          </a:p>
          <a:p>
            <a:pPr marL="0" indent="0" algn="just">
              <a:lnSpc>
                <a:spcPct val="80000"/>
              </a:lnSpc>
              <a:buNone/>
            </a:pPr>
            <a:r>
              <a:rPr lang="en-US" altLang="zh-CN" sz="2400" dirty="0" smtClean="0">
                <a:solidFill>
                  <a:srgbClr val="000000"/>
                </a:solidFill>
                <a:cs typeface="Segoe UI" pitchFamily="18" charset="0"/>
              </a:rPr>
              <a:t>PV1=</a:t>
            </a:r>
            <a:r>
              <a:rPr lang="en-US" altLang="zh-CN" sz="2400" dirty="0" smtClean="0">
                <a:cs typeface="Times New Roman" pitchFamily="18" charset="0"/>
              </a:rPr>
              <a:t>  </a:t>
            </a:r>
            <a:r>
              <a:rPr lang="en-US" altLang="zh-CN" sz="2400" dirty="0" smtClean="0">
                <a:solidFill>
                  <a:srgbClr val="000000"/>
                </a:solidFill>
                <a:cs typeface="Segoe UI" pitchFamily="18" charset="0"/>
              </a:rPr>
              <a:t>Ι1/(1+</a:t>
            </a:r>
            <a:r>
              <a:rPr lang="en-US" altLang="zh-CN" sz="2400" dirty="0" smtClean="0">
                <a:cs typeface="Times New Roman" pitchFamily="18" charset="0"/>
              </a:rPr>
              <a:t>  </a:t>
            </a:r>
            <a:r>
              <a:rPr lang="en-US" altLang="zh-CN" sz="2400" dirty="0" smtClean="0">
                <a:solidFill>
                  <a:srgbClr val="000000"/>
                </a:solidFill>
                <a:cs typeface="Segoe UI" pitchFamily="18" charset="0"/>
              </a:rPr>
              <a:t>r)</a:t>
            </a:r>
            <a:r>
              <a:rPr lang="en-US" altLang="zh-CN" sz="2400" dirty="0" smtClean="0">
                <a:cs typeface="Times New Roman" pitchFamily="18" charset="0"/>
              </a:rPr>
              <a:t>  </a:t>
            </a:r>
            <a:r>
              <a:rPr lang="en-US" altLang="zh-CN" sz="2400" dirty="0" smtClean="0">
                <a:solidFill>
                  <a:srgbClr val="000000"/>
                </a:solidFill>
                <a:cs typeface="Segoe UI" pitchFamily="18" charset="0"/>
              </a:rPr>
              <a:t>+</a:t>
            </a:r>
            <a:r>
              <a:rPr lang="en-US" altLang="zh-CN" sz="2400" dirty="0" smtClean="0">
                <a:cs typeface="Times New Roman" pitchFamily="18" charset="0"/>
              </a:rPr>
              <a:t>  </a:t>
            </a:r>
            <a:r>
              <a:rPr lang="en-US" altLang="zh-CN" sz="2400" dirty="0" smtClean="0">
                <a:solidFill>
                  <a:srgbClr val="000000"/>
                </a:solidFill>
                <a:cs typeface="Segoe UI" pitchFamily="18" charset="0"/>
              </a:rPr>
              <a:t>Ι2/(1+</a:t>
            </a:r>
            <a:r>
              <a:rPr lang="en-US" altLang="zh-CN" sz="2400" dirty="0" smtClean="0">
                <a:cs typeface="Times New Roman" pitchFamily="18" charset="0"/>
              </a:rPr>
              <a:t>  </a:t>
            </a:r>
            <a:r>
              <a:rPr lang="en-US" altLang="zh-CN" sz="2400" dirty="0" smtClean="0">
                <a:solidFill>
                  <a:srgbClr val="000000"/>
                </a:solidFill>
                <a:cs typeface="Segoe UI" pitchFamily="18" charset="0"/>
              </a:rPr>
              <a:t>r)2</a:t>
            </a:r>
            <a:r>
              <a:rPr lang="en-US" altLang="zh-CN" sz="2400" dirty="0" smtClean="0">
                <a:cs typeface="Times New Roman" pitchFamily="18" charset="0"/>
              </a:rPr>
              <a:t>   </a:t>
            </a:r>
            <a:r>
              <a:rPr lang="en-US" altLang="zh-CN" sz="2400" dirty="0" smtClean="0">
                <a:solidFill>
                  <a:srgbClr val="000000"/>
                </a:solidFill>
                <a:cs typeface="Segoe UI" pitchFamily="18" charset="0"/>
              </a:rPr>
              <a:t>+…</a:t>
            </a:r>
            <a:r>
              <a:rPr lang="en-US" altLang="zh-CN" sz="2400" dirty="0" smtClean="0">
                <a:cs typeface="Times New Roman" pitchFamily="18" charset="0"/>
              </a:rPr>
              <a:t>  </a:t>
            </a:r>
            <a:r>
              <a:rPr lang="en-US" altLang="zh-CN" sz="2400" dirty="0" smtClean="0">
                <a:solidFill>
                  <a:srgbClr val="000000"/>
                </a:solidFill>
                <a:cs typeface="Segoe UI" pitchFamily="18" charset="0"/>
              </a:rPr>
              <a:t>+Ι35/(1+</a:t>
            </a:r>
            <a:r>
              <a:rPr lang="en-US" altLang="zh-CN" sz="2400" dirty="0" smtClean="0">
                <a:cs typeface="Times New Roman" pitchFamily="18" charset="0"/>
              </a:rPr>
              <a:t>  </a:t>
            </a:r>
            <a:r>
              <a:rPr lang="en-US" altLang="zh-CN" sz="2400" dirty="0" smtClean="0">
                <a:solidFill>
                  <a:srgbClr val="000000"/>
                </a:solidFill>
                <a:cs typeface="Segoe UI" pitchFamily="18" charset="0"/>
              </a:rPr>
              <a:t>r)35</a:t>
            </a:r>
            <a:endParaRPr lang="el-GR" altLang="zh-CN" sz="2400" dirty="0" smtClean="0">
              <a:solidFill>
                <a:srgbClr val="000000"/>
              </a:solidFill>
              <a:cs typeface="Segoe UI" pitchFamily="18" charset="0"/>
            </a:endParaRPr>
          </a:p>
          <a:p>
            <a:pPr marL="0" indent="0" algn="just">
              <a:lnSpc>
                <a:spcPct val="90000"/>
              </a:lnSpc>
              <a:buNone/>
              <a:tabLst/>
            </a:pPr>
            <a:r>
              <a:rPr lang="el-GR" altLang="zh-CN" sz="2400" dirty="0" smtClean="0">
                <a:solidFill>
                  <a:srgbClr val="000000"/>
                </a:solidFill>
                <a:cs typeface="Segoe UI" pitchFamily="18" charset="0"/>
              </a:rPr>
              <a:t>Δ</a:t>
            </a:r>
            <a:r>
              <a:rPr lang="en-US" altLang="zh-CN" sz="2400" dirty="0" err="1" smtClean="0">
                <a:solidFill>
                  <a:srgbClr val="000000"/>
                </a:solidFill>
                <a:cs typeface="Segoe UI" pitchFamily="18" charset="0"/>
              </a:rPr>
              <a:t>ηλαδή</a:t>
            </a:r>
            <a:r>
              <a:rPr lang="en-US" altLang="zh-CN" sz="2400" dirty="0" smtClean="0">
                <a:solidFill>
                  <a:srgbClr val="000000"/>
                </a:solidFill>
                <a:cs typeface="Segoe UI" pitchFamily="18" charset="0"/>
              </a:rPr>
              <a:t>,</a:t>
            </a:r>
            <a:r>
              <a:rPr lang="en-US" altLang="zh-CN" sz="2400" dirty="0" smtClean="0">
                <a:cs typeface="Times New Roman" pitchFamily="18" charset="0"/>
              </a:rPr>
              <a:t> </a:t>
            </a:r>
            <a:r>
              <a:rPr lang="en-US" altLang="zh-CN" sz="2400" dirty="0" smtClean="0">
                <a:solidFill>
                  <a:srgbClr val="000000"/>
                </a:solidFill>
                <a:cs typeface="Segoe UI" pitchFamily="18" charset="0"/>
              </a:rPr>
              <a:t>η</a:t>
            </a:r>
            <a:r>
              <a:rPr lang="en-US" altLang="zh-CN" sz="2400" dirty="0" smtClean="0">
                <a:cs typeface="Times New Roman" pitchFamily="18" charset="0"/>
              </a:rPr>
              <a:t> </a:t>
            </a:r>
            <a:r>
              <a:rPr lang="en-US" altLang="zh-CN" sz="2400" dirty="0" smtClean="0">
                <a:solidFill>
                  <a:srgbClr val="000000"/>
                </a:solidFill>
                <a:cs typeface="Segoe UI" pitchFamily="18" charset="0"/>
              </a:rPr>
              <a:t>PV</a:t>
            </a:r>
            <a:r>
              <a:rPr lang="en-US" altLang="zh-CN" sz="2400" dirty="0" smtClean="0">
                <a:cs typeface="Times New Roman" pitchFamily="18" charset="0"/>
              </a:rPr>
              <a:t> </a:t>
            </a:r>
            <a:r>
              <a:rPr lang="en-US" altLang="zh-CN" sz="2400" dirty="0" err="1" smtClean="0">
                <a:solidFill>
                  <a:srgbClr val="000000"/>
                </a:solidFill>
                <a:cs typeface="Segoe UI" pitchFamily="18" charset="0"/>
              </a:rPr>
              <a:t>εξαρτάται</a:t>
            </a:r>
            <a:r>
              <a:rPr lang="en-US" altLang="zh-CN" sz="2400" dirty="0" smtClean="0">
                <a:cs typeface="Times New Roman" pitchFamily="18" charset="0"/>
              </a:rPr>
              <a:t> </a:t>
            </a:r>
            <a:r>
              <a:rPr lang="en-US" altLang="zh-CN" sz="2400" dirty="0" err="1" smtClean="0">
                <a:solidFill>
                  <a:srgbClr val="000000"/>
                </a:solidFill>
                <a:cs typeface="Segoe UI" pitchFamily="18" charset="0"/>
              </a:rPr>
              <a:t>από</a:t>
            </a:r>
            <a:r>
              <a:rPr lang="en-US" altLang="zh-CN" sz="2400" dirty="0" smtClean="0">
                <a:cs typeface="Times New Roman" pitchFamily="18" charset="0"/>
              </a:rPr>
              <a:t> </a:t>
            </a:r>
            <a:r>
              <a:rPr lang="en-US" altLang="zh-CN" sz="2400" dirty="0" smtClean="0">
                <a:solidFill>
                  <a:srgbClr val="000000"/>
                </a:solidFill>
                <a:cs typeface="Segoe UI" pitchFamily="18" charset="0"/>
              </a:rPr>
              <a:t>το</a:t>
            </a:r>
            <a:r>
              <a:rPr lang="en-US" altLang="zh-CN" sz="2400" dirty="0" smtClean="0">
                <a:cs typeface="Times New Roman" pitchFamily="18" charset="0"/>
              </a:rPr>
              <a:t> </a:t>
            </a:r>
            <a:r>
              <a:rPr lang="en-US" altLang="zh-CN" sz="2400" dirty="0" err="1" smtClean="0">
                <a:solidFill>
                  <a:srgbClr val="000000"/>
                </a:solidFill>
                <a:cs typeface="Segoe UI" pitchFamily="18" charset="0"/>
              </a:rPr>
              <a:t>ύψος</a:t>
            </a:r>
            <a:r>
              <a:rPr lang="en-US" altLang="zh-CN" sz="2400" dirty="0" smtClean="0">
                <a:cs typeface="Times New Roman" pitchFamily="18" charset="0"/>
              </a:rPr>
              <a:t> </a:t>
            </a:r>
            <a:r>
              <a:rPr lang="en-US" altLang="zh-CN" sz="2400" dirty="0" smtClean="0">
                <a:solidFill>
                  <a:srgbClr val="000000"/>
                </a:solidFill>
                <a:cs typeface="Segoe UI" pitchFamily="18" charset="0"/>
              </a:rPr>
              <a:t>των</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εισοδηµάτων</a:t>
            </a:r>
            <a:r>
              <a:rPr lang="en-US" altLang="zh-CN" sz="2400" dirty="0" smtClean="0">
                <a:cs typeface="Times New Roman" pitchFamily="18" charset="0"/>
              </a:rPr>
              <a:t> </a:t>
            </a:r>
            <a:r>
              <a:rPr lang="en-US" altLang="zh-CN" sz="2400" dirty="0" err="1" smtClean="0">
                <a:solidFill>
                  <a:srgbClr val="000000"/>
                </a:solidFill>
                <a:cs typeface="Segoe UI" pitchFamily="18" charset="0"/>
              </a:rPr>
              <a:t>του</a:t>
            </a:r>
            <a:r>
              <a:rPr lang="en-US" altLang="zh-CN" sz="2400" dirty="0" smtClean="0">
                <a:cs typeface="Times New Roman" pitchFamily="18" charset="0"/>
              </a:rPr>
              <a:t> </a:t>
            </a:r>
            <a:r>
              <a:rPr lang="en-US" altLang="zh-CN" sz="2400" dirty="0" err="1" smtClean="0">
                <a:solidFill>
                  <a:srgbClr val="000000"/>
                </a:solidFill>
                <a:cs typeface="Segoe UI" pitchFamily="18" charset="0"/>
              </a:rPr>
              <a:t>εργαζόµενου</a:t>
            </a:r>
            <a:r>
              <a:rPr lang="en-US" altLang="zh-CN" sz="2400" dirty="0" smtClean="0">
                <a:cs typeface="Times New Roman" pitchFamily="18" charset="0"/>
              </a:rPr>
              <a:t> </a:t>
            </a:r>
            <a:r>
              <a:rPr lang="en-US" altLang="zh-CN" sz="2400" dirty="0" err="1" smtClean="0">
                <a:solidFill>
                  <a:srgbClr val="000000"/>
                </a:solidFill>
                <a:cs typeface="Segoe UI" pitchFamily="18" charset="0"/>
              </a:rPr>
              <a:t>κατά</a:t>
            </a:r>
            <a:r>
              <a:rPr lang="en-US" altLang="zh-CN" sz="2400" dirty="0" smtClean="0">
                <a:cs typeface="Times New Roman" pitchFamily="18" charset="0"/>
              </a:rPr>
              <a:t> </a:t>
            </a:r>
            <a:r>
              <a:rPr lang="en-US" altLang="zh-CN" sz="2400" dirty="0" smtClean="0">
                <a:solidFill>
                  <a:srgbClr val="000000"/>
                </a:solidFill>
                <a:cs typeface="Segoe UI" pitchFamily="18" charset="0"/>
              </a:rPr>
              <a:t>το</a:t>
            </a:r>
            <a:r>
              <a:rPr lang="en-US" altLang="zh-CN" sz="2400" dirty="0" smtClean="0">
                <a:cs typeface="Times New Roman" pitchFamily="18" charset="0"/>
              </a:rPr>
              <a:t> </a:t>
            </a:r>
            <a:r>
              <a:rPr lang="en-US" altLang="zh-CN" sz="2400" dirty="0" smtClean="0">
                <a:solidFill>
                  <a:srgbClr val="000000"/>
                </a:solidFill>
                <a:cs typeface="Segoe UI" pitchFamily="18" charset="0"/>
              </a:rPr>
              <a:t>1ο</a:t>
            </a:r>
            <a:r>
              <a:rPr lang="en-US" altLang="zh-CN" sz="2400" dirty="0" smtClean="0">
                <a:cs typeface="Times New Roman" pitchFamily="18" charset="0"/>
              </a:rPr>
              <a:t> </a:t>
            </a:r>
            <a:r>
              <a:rPr lang="en-US" altLang="zh-CN" sz="2400" dirty="0" err="1" smtClean="0">
                <a:solidFill>
                  <a:srgbClr val="000000"/>
                </a:solidFill>
                <a:cs typeface="Segoe UI" pitchFamily="18" charset="0"/>
              </a:rPr>
              <a:t>έτος</a:t>
            </a:r>
            <a:r>
              <a:rPr lang="en-US" altLang="zh-CN" sz="2400" dirty="0" smtClean="0">
                <a:solidFill>
                  <a:srgbClr val="000000"/>
                </a:solidFill>
                <a:cs typeface="Segoe UI" pitchFamily="18" charset="0"/>
              </a:rPr>
              <a:t>,</a:t>
            </a:r>
            <a:r>
              <a:rPr lang="en-US" altLang="zh-CN" sz="2400" dirty="0" smtClean="0">
                <a:cs typeface="Times New Roman" pitchFamily="18" charset="0"/>
              </a:rPr>
              <a:t> </a:t>
            </a:r>
            <a:r>
              <a:rPr lang="en-US" altLang="zh-CN" sz="2400" dirty="0" smtClean="0">
                <a:solidFill>
                  <a:srgbClr val="000000"/>
                </a:solidFill>
                <a:cs typeface="Segoe UI" pitchFamily="18" charset="0"/>
              </a:rPr>
              <a:t>το</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επιτόκιο</a:t>
            </a:r>
            <a:r>
              <a:rPr lang="en-US" altLang="zh-CN" sz="2400" dirty="0" smtClean="0">
                <a:cs typeface="Times New Roman" pitchFamily="18" charset="0"/>
              </a:rPr>
              <a:t> </a:t>
            </a:r>
            <a:r>
              <a:rPr lang="en-US" altLang="zh-CN" sz="2400" dirty="0" err="1" smtClean="0">
                <a:solidFill>
                  <a:srgbClr val="000000"/>
                </a:solidFill>
                <a:cs typeface="Segoe UI" pitchFamily="18" charset="0"/>
              </a:rPr>
              <a:t>προεξόφλησης</a:t>
            </a:r>
            <a:r>
              <a:rPr lang="en-US" altLang="zh-CN" sz="2400" dirty="0" smtClean="0">
                <a:cs typeface="Times New Roman" pitchFamily="18" charset="0"/>
              </a:rPr>
              <a:t> </a:t>
            </a:r>
            <a:r>
              <a:rPr lang="en-US" altLang="zh-CN" sz="2400" dirty="0" smtClean="0">
                <a:solidFill>
                  <a:srgbClr val="000000"/>
                </a:solidFill>
                <a:cs typeface="Segoe UI" pitchFamily="18" charset="0"/>
              </a:rPr>
              <a:t>,</a:t>
            </a:r>
            <a:r>
              <a:rPr lang="en-US" altLang="zh-CN" sz="2400" dirty="0" smtClean="0">
                <a:cs typeface="Times New Roman" pitchFamily="18" charset="0"/>
              </a:rPr>
              <a:t> </a:t>
            </a:r>
            <a:r>
              <a:rPr lang="en-US" altLang="zh-CN" sz="2400" dirty="0" err="1" smtClean="0">
                <a:solidFill>
                  <a:srgbClr val="000000"/>
                </a:solidFill>
                <a:cs typeface="Segoe UI" pitchFamily="18" charset="0"/>
              </a:rPr>
              <a:t>την</a:t>
            </a:r>
            <a:r>
              <a:rPr lang="en-US" altLang="zh-CN" sz="2400" dirty="0" smtClean="0">
                <a:cs typeface="Times New Roman" pitchFamily="18" charset="0"/>
              </a:rPr>
              <a:t> </a:t>
            </a:r>
            <a:r>
              <a:rPr lang="en-US" altLang="zh-CN" sz="2400" dirty="0" smtClean="0">
                <a:solidFill>
                  <a:srgbClr val="000000"/>
                </a:solidFill>
                <a:cs typeface="Segoe UI" pitchFamily="18" charset="0"/>
              </a:rPr>
              <a:t>ηλικία</a:t>
            </a:r>
            <a:r>
              <a:rPr lang="en-US" altLang="zh-CN" sz="2400" dirty="0" smtClean="0">
                <a:cs typeface="Times New Roman" pitchFamily="18" charset="0"/>
              </a:rPr>
              <a:t> </a:t>
            </a:r>
            <a:r>
              <a:rPr lang="en-US" altLang="zh-CN" sz="2400" dirty="0" smtClean="0">
                <a:solidFill>
                  <a:srgbClr val="000000"/>
                </a:solidFill>
                <a:cs typeface="Segoe UI" pitchFamily="18" charset="0"/>
              </a:rPr>
              <a:t>και</a:t>
            </a:r>
            <a:r>
              <a:rPr lang="en-US" altLang="zh-CN" sz="2400" dirty="0" smtClean="0">
                <a:cs typeface="Times New Roman" pitchFamily="18" charset="0"/>
              </a:rPr>
              <a:t> </a:t>
            </a:r>
            <a:r>
              <a:rPr lang="en-US" altLang="zh-CN" sz="2400" dirty="0" err="1" smtClean="0">
                <a:solidFill>
                  <a:srgbClr val="000000"/>
                </a:solidFill>
                <a:cs typeface="Segoe UI" pitchFamily="18" charset="0"/>
              </a:rPr>
              <a:t>τον</a:t>
            </a:r>
            <a:r>
              <a:rPr lang="en-US" altLang="zh-CN" sz="2400" dirty="0" smtClean="0">
                <a:cs typeface="Times New Roman" pitchFamily="18" charset="0"/>
              </a:rPr>
              <a:t> </a:t>
            </a:r>
            <a:r>
              <a:rPr lang="en-US" altLang="zh-CN" sz="2400" dirty="0" err="1" smtClean="0">
                <a:solidFill>
                  <a:srgbClr val="000000"/>
                </a:solidFill>
                <a:cs typeface="Segoe UI" pitchFamily="18" charset="0"/>
              </a:rPr>
              <a:t>χρόνο</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εργασίας</a:t>
            </a:r>
            <a:r>
              <a:rPr lang="en-US" altLang="zh-CN" sz="2400" dirty="0" smtClean="0">
                <a:cs typeface="Times New Roman" pitchFamily="18" charset="0"/>
              </a:rPr>
              <a:t> </a:t>
            </a:r>
            <a:r>
              <a:rPr lang="en-US" altLang="zh-CN" sz="2400" dirty="0" err="1" smtClean="0">
                <a:solidFill>
                  <a:srgbClr val="000000"/>
                </a:solidFill>
                <a:cs typeface="Segoe UI" pitchFamily="18" charset="0"/>
              </a:rPr>
              <a:t>του</a:t>
            </a:r>
            <a:r>
              <a:rPr lang="en-US" altLang="zh-CN" sz="2400" dirty="0" smtClean="0">
                <a:cs typeface="Times New Roman" pitchFamily="18" charset="0"/>
              </a:rPr>
              <a:t> </a:t>
            </a:r>
            <a:r>
              <a:rPr lang="en-US" altLang="zh-CN" sz="2400" dirty="0" err="1" smtClean="0">
                <a:solidFill>
                  <a:srgbClr val="000000"/>
                </a:solidFill>
                <a:cs typeface="Segoe UI" pitchFamily="18" charset="0"/>
              </a:rPr>
              <a:t>εργαζόµενου</a:t>
            </a:r>
            <a:r>
              <a:rPr lang="en-US" altLang="zh-CN" sz="2400" dirty="0" smtClean="0">
                <a:solidFill>
                  <a:srgbClr val="000000"/>
                </a:solidFill>
                <a:cs typeface="Segoe UI" pitchFamily="18" charset="0"/>
              </a:rPr>
              <a:t>!</a:t>
            </a:r>
          </a:p>
          <a:p>
            <a:pPr algn="just">
              <a:lnSpc>
                <a:spcPts val="3000"/>
              </a:lnSpc>
              <a:tabLst/>
            </a:pPr>
            <a:endParaRPr lang="en-US" altLang="zh-CN" sz="1800" dirty="0" smtClean="0">
              <a:solidFill>
                <a:srgbClr val="000000"/>
              </a:solidFill>
              <a:cs typeface="Segoe UI" pitchFamily="18" charset="0"/>
            </a:endParaRPr>
          </a:p>
          <a:p>
            <a:pPr marL="0" indent="0" algn="just">
              <a:lnSpc>
                <a:spcPct val="80000"/>
              </a:lnSpc>
              <a:buNone/>
            </a:pPr>
            <a:endParaRPr lang="en-US" altLang="zh-CN" sz="1800" dirty="0" smtClean="0">
              <a:solidFill>
                <a:srgbClr val="000000"/>
              </a:solidFill>
              <a:cs typeface="Segoe UI" pitchFamily="18" charset="0"/>
            </a:endParaRPr>
          </a:p>
          <a:p>
            <a:pPr marL="0" indent="0" algn="just">
              <a:lnSpc>
                <a:spcPct val="80000"/>
              </a:lnSpc>
              <a:buNone/>
            </a:pPr>
            <a:endParaRPr lang="en-US" altLang="zh-CN" sz="1800" dirty="0" smtClean="0">
              <a:solidFill>
                <a:srgbClr val="000000"/>
              </a:solidFill>
              <a:cs typeface="Segoe UI" pitchFamily="18" charset="0"/>
            </a:endParaRPr>
          </a:p>
          <a:p>
            <a:pPr marL="0" indent="0" algn="just">
              <a:lnSpc>
                <a:spcPct val="80000"/>
              </a:lnSpc>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Μετανάστευση</a:t>
            </a:r>
            <a:endParaRPr lang="en-US" dirty="0"/>
          </a:p>
        </p:txBody>
      </p:sp>
      <p:sp>
        <p:nvSpPr>
          <p:cNvPr id="3" name="2 - Θέση περιεχομένου"/>
          <p:cNvSpPr>
            <a:spLocks noGrp="1"/>
          </p:cNvSpPr>
          <p:nvPr>
            <p:ph idx="1"/>
          </p:nvPr>
        </p:nvSpPr>
        <p:spPr>
          <a:xfrm>
            <a:off x="467544" y="1345332"/>
            <a:ext cx="8229600" cy="3771636"/>
          </a:xfrm>
        </p:spPr>
        <p:txBody>
          <a:bodyPr>
            <a:normAutofit fontScale="70000" lnSpcReduction="20000"/>
          </a:bodyPr>
          <a:lstStyle/>
          <a:p>
            <a:pPr algn="just">
              <a:buNone/>
            </a:pPr>
            <a:r>
              <a:rPr lang="el-GR" b="1" dirty="0" smtClean="0"/>
              <a:t>Β. Παρούσα αξία μελλοντικών εισοδημάτων στην χώρα που βρίσκεται</a:t>
            </a:r>
          </a:p>
          <a:p>
            <a:pPr marL="0" indent="0" algn="just">
              <a:buNone/>
              <a:tabLst/>
            </a:pPr>
            <a:r>
              <a:rPr lang="en-US" altLang="zh-CN" sz="2800" dirty="0" smtClean="0">
                <a:solidFill>
                  <a:srgbClr val="000000"/>
                </a:solidFill>
                <a:cs typeface="Segoe UI" pitchFamily="18" charset="0"/>
              </a:rPr>
              <a:t>Έστω</a:t>
            </a:r>
            <a:r>
              <a:rPr lang="en-US" altLang="zh-CN" sz="2800" dirty="0" smtClean="0">
                <a:cs typeface="Times New Roman" pitchFamily="18" charset="0"/>
              </a:rPr>
              <a:t> </a:t>
            </a:r>
            <a:r>
              <a:rPr lang="en-US" altLang="zh-CN" sz="2800" dirty="0" smtClean="0">
                <a:solidFill>
                  <a:srgbClr val="000000"/>
                </a:solidFill>
                <a:cs typeface="Segoe UI" pitchFamily="18" charset="0"/>
              </a:rPr>
              <a:t>τα</a:t>
            </a:r>
            <a:r>
              <a:rPr lang="en-US" altLang="zh-CN" sz="2800" dirty="0" smtClean="0">
                <a:cs typeface="Times New Roman" pitchFamily="18" charset="0"/>
              </a:rPr>
              <a:t> </a:t>
            </a:r>
            <a:r>
              <a:rPr lang="en-US" altLang="zh-CN" sz="2800" dirty="0" err="1" smtClean="0">
                <a:solidFill>
                  <a:srgbClr val="000000"/>
                </a:solidFill>
                <a:cs typeface="Segoe UI" pitchFamily="18" charset="0"/>
              </a:rPr>
              <a:t>ετήσια</a:t>
            </a:r>
            <a:r>
              <a:rPr lang="en-US" altLang="zh-CN" sz="2800" dirty="0" smtClean="0">
                <a:cs typeface="Times New Roman" pitchFamily="18" charset="0"/>
              </a:rPr>
              <a:t> </a:t>
            </a:r>
            <a:r>
              <a:rPr lang="en-US" altLang="zh-CN" sz="2800" dirty="0" err="1" smtClean="0">
                <a:solidFill>
                  <a:srgbClr val="000000"/>
                </a:solidFill>
                <a:cs typeface="Segoe UI" pitchFamily="18" charset="0"/>
              </a:rPr>
              <a:t>εισοδήµατα</a:t>
            </a:r>
            <a:r>
              <a:rPr lang="en-US" altLang="zh-CN" sz="2800" dirty="0" smtClean="0">
                <a:cs typeface="Times New Roman" pitchFamily="18" charset="0"/>
              </a:rPr>
              <a:t> </a:t>
            </a:r>
            <a:r>
              <a:rPr lang="en-US" altLang="zh-CN" sz="2800" dirty="0" err="1" smtClean="0">
                <a:solidFill>
                  <a:srgbClr val="000000"/>
                </a:solidFill>
                <a:cs typeface="Segoe UI" pitchFamily="18" charset="0"/>
              </a:rPr>
              <a:t>ενός</a:t>
            </a:r>
            <a:r>
              <a:rPr lang="en-US" altLang="zh-CN" sz="2800" dirty="0" smtClean="0">
                <a:cs typeface="Times New Roman" pitchFamily="18" charset="0"/>
              </a:rPr>
              <a:t> </a:t>
            </a:r>
            <a:r>
              <a:rPr lang="en-US" altLang="zh-CN" sz="2800" dirty="0" err="1" smtClean="0">
                <a:solidFill>
                  <a:srgbClr val="000000"/>
                </a:solidFill>
                <a:cs typeface="Segoe UI" pitchFamily="18" charset="0"/>
              </a:rPr>
              <a:t>εργαζόµενου</a:t>
            </a:r>
            <a:r>
              <a:rPr lang="en-US" altLang="zh-CN" sz="2800" dirty="0" smtClean="0">
                <a:cs typeface="Times New Roman" pitchFamily="18" charset="0"/>
              </a:rPr>
              <a:t> </a:t>
            </a:r>
            <a:r>
              <a:rPr lang="en-US" altLang="zh-CN" sz="2800" dirty="0" err="1" smtClean="0">
                <a:solidFill>
                  <a:srgbClr val="000000"/>
                </a:solidFill>
                <a:cs typeface="Segoe UI" pitchFamily="18" charset="0"/>
              </a:rPr>
              <a:t>για</a:t>
            </a:r>
            <a:r>
              <a:rPr lang="el-GR" altLang="zh-CN" sz="2800" dirty="0" smtClean="0">
                <a:solidFill>
                  <a:srgbClr val="000000"/>
                </a:solidFill>
                <a:cs typeface="Segoe UI" pitchFamily="18" charset="0"/>
              </a:rPr>
              <a:t> </a:t>
            </a:r>
            <a:r>
              <a:rPr lang="en-US" altLang="zh-CN" sz="2800" dirty="0" smtClean="0">
                <a:solidFill>
                  <a:srgbClr val="000000"/>
                </a:solidFill>
                <a:cs typeface="Segoe UI" pitchFamily="18" charset="0"/>
              </a:rPr>
              <a:t>τα</a:t>
            </a:r>
            <a:r>
              <a:rPr lang="en-US" altLang="zh-CN" sz="2800" dirty="0" smtClean="0">
                <a:cs typeface="Times New Roman" pitchFamily="18" charset="0"/>
              </a:rPr>
              <a:t> </a:t>
            </a:r>
            <a:r>
              <a:rPr lang="en-US" altLang="zh-CN" sz="2800" dirty="0" err="1" smtClean="0">
                <a:solidFill>
                  <a:srgbClr val="000000"/>
                </a:solidFill>
                <a:cs typeface="Segoe UI" pitchFamily="18" charset="0"/>
              </a:rPr>
              <a:t>επόµενα</a:t>
            </a:r>
            <a:r>
              <a:rPr lang="en-US" altLang="zh-CN" sz="2800" dirty="0" smtClean="0">
                <a:cs typeface="Times New Roman" pitchFamily="18" charset="0"/>
              </a:rPr>
              <a:t>   </a:t>
            </a:r>
            <a:r>
              <a:rPr lang="en-US" altLang="zh-CN" sz="2800" dirty="0" smtClean="0">
                <a:solidFill>
                  <a:srgbClr val="000000"/>
                </a:solidFill>
                <a:cs typeface="Segoe UI" pitchFamily="18" charset="0"/>
              </a:rPr>
              <a:t>35χρόνια</a:t>
            </a:r>
            <a:r>
              <a:rPr lang="en-US" altLang="zh-CN" sz="2800" dirty="0" smtClean="0">
                <a:cs typeface="Times New Roman" pitchFamily="18" charset="0"/>
              </a:rPr>
              <a:t> </a:t>
            </a:r>
            <a:r>
              <a:rPr lang="en-US" altLang="zh-CN" sz="2800" dirty="0" err="1" smtClean="0">
                <a:solidFill>
                  <a:srgbClr val="000000"/>
                </a:solidFill>
                <a:cs typeface="Segoe UI" pitchFamily="18" charset="0"/>
              </a:rPr>
              <a:t>στη</a:t>
            </a:r>
            <a:r>
              <a:rPr lang="en-US" altLang="zh-CN" sz="2800" dirty="0" smtClean="0">
                <a:cs typeface="Times New Roman" pitchFamily="18" charset="0"/>
              </a:rPr>
              <a:t> </a:t>
            </a:r>
            <a:r>
              <a:rPr lang="en-US" altLang="zh-CN" sz="2800" dirty="0" err="1" smtClean="0">
                <a:solidFill>
                  <a:srgbClr val="000000"/>
                </a:solidFill>
                <a:cs typeface="Segoe UI" pitchFamily="18" charset="0"/>
              </a:rPr>
              <a:t>χώρα</a:t>
            </a:r>
            <a:r>
              <a:rPr lang="en-US" altLang="zh-CN" sz="2800" dirty="0" smtClean="0">
                <a:cs typeface="Times New Roman" pitchFamily="18" charset="0"/>
              </a:rPr>
              <a:t> </a:t>
            </a:r>
            <a:r>
              <a:rPr lang="en-US" altLang="zh-CN" sz="2800" dirty="0" smtClean="0">
                <a:solidFill>
                  <a:srgbClr val="000000"/>
                </a:solidFill>
                <a:cs typeface="Segoe UI" pitchFamily="18" charset="0"/>
              </a:rPr>
              <a:t>που</a:t>
            </a:r>
            <a:r>
              <a:rPr lang="en-US" altLang="zh-CN" sz="2800" dirty="0" smtClean="0">
                <a:cs typeface="Times New Roman" pitchFamily="18" charset="0"/>
              </a:rPr>
              <a:t> </a:t>
            </a:r>
            <a:r>
              <a:rPr lang="en-US" altLang="zh-CN" sz="2800" dirty="0" smtClean="0">
                <a:solidFill>
                  <a:srgbClr val="000000"/>
                </a:solidFill>
                <a:cs typeface="Segoe UI" pitchFamily="18" charset="0"/>
              </a:rPr>
              <a:t>βρίσκεται</a:t>
            </a:r>
            <a:r>
              <a:rPr lang="el-GR" altLang="zh-CN" sz="2800" dirty="0" smtClean="0">
                <a:solidFill>
                  <a:srgbClr val="000000"/>
                </a:solidFill>
                <a:cs typeface="Segoe UI" pitchFamily="18" charset="0"/>
              </a:rPr>
              <a:t> </a:t>
            </a:r>
            <a:r>
              <a:rPr lang="en-US" altLang="zh-CN" sz="2800" dirty="0" smtClean="0">
                <a:solidFill>
                  <a:srgbClr val="000000"/>
                </a:solidFill>
                <a:cs typeface="Segoe UI" pitchFamily="18" charset="0"/>
              </a:rPr>
              <a:t>είναι:</a:t>
            </a:r>
          </a:p>
          <a:p>
            <a:pPr algn="ctr">
              <a:buNone/>
            </a:pPr>
            <a:r>
              <a:rPr lang="en-US" altLang="zh-CN" sz="2800" dirty="0" smtClean="0">
                <a:solidFill>
                  <a:srgbClr val="000000"/>
                </a:solidFill>
                <a:cs typeface="Segoe UI" pitchFamily="18" charset="0"/>
              </a:rPr>
              <a:t>I1,</a:t>
            </a:r>
            <a:r>
              <a:rPr lang="en-US" altLang="zh-CN" sz="2800" dirty="0" smtClean="0">
                <a:cs typeface="Times New Roman" pitchFamily="18" charset="0"/>
              </a:rPr>
              <a:t>  </a:t>
            </a:r>
            <a:r>
              <a:rPr lang="en-US" altLang="zh-CN" sz="2800" dirty="0" smtClean="0">
                <a:solidFill>
                  <a:srgbClr val="000000"/>
                </a:solidFill>
                <a:cs typeface="Segoe UI" pitchFamily="18" charset="0"/>
              </a:rPr>
              <a:t>I2,</a:t>
            </a:r>
            <a:r>
              <a:rPr lang="en-US" altLang="zh-CN" sz="2800" dirty="0" smtClean="0">
                <a:cs typeface="Times New Roman" pitchFamily="18" charset="0"/>
              </a:rPr>
              <a:t>  </a:t>
            </a:r>
            <a:r>
              <a:rPr lang="en-US" altLang="zh-CN" sz="2800" dirty="0" smtClean="0">
                <a:solidFill>
                  <a:srgbClr val="000000"/>
                </a:solidFill>
                <a:cs typeface="Segoe UI" pitchFamily="18" charset="0"/>
              </a:rPr>
              <a:t>…….I35</a:t>
            </a:r>
            <a:endParaRPr lang="el-GR" altLang="zh-CN" sz="2800" dirty="0" smtClean="0">
              <a:solidFill>
                <a:srgbClr val="000000"/>
              </a:solidFill>
              <a:cs typeface="Segoe UI" pitchFamily="18" charset="0"/>
            </a:endParaRPr>
          </a:p>
          <a:p>
            <a:pPr marL="0" indent="0" algn="just">
              <a:buNone/>
              <a:tabLst/>
            </a:pPr>
            <a:r>
              <a:rPr lang="en-US" altLang="zh-CN" sz="2800" dirty="0" smtClean="0">
                <a:solidFill>
                  <a:srgbClr val="000000"/>
                </a:solidFill>
                <a:cs typeface="Segoe UI" pitchFamily="18" charset="0"/>
              </a:rPr>
              <a:t>Τότε</a:t>
            </a:r>
            <a:r>
              <a:rPr lang="en-US" altLang="zh-CN" sz="2800" dirty="0" smtClean="0">
                <a:cs typeface="Times New Roman" pitchFamily="18" charset="0"/>
              </a:rPr>
              <a:t> </a:t>
            </a:r>
            <a:r>
              <a:rPr lang="en-US" altLang="zh-CN" sz="2800" dirty="0" smtClean="0">
                <a:solidFill>
                  <a:srgbClr val="000000"/>
                </a:solidFill>
                <a:cs typeface="Segoe UI" pitchFamily="18" charset="0"/>
              </a:rPr>
              <a:t>οι</a:t>
            </a:r>
            <a:r>
              <a:rPr lang="en-US" altLang="zh-CN" sz="2800" dirty="0" smtClean="0">
                <a:cs typeface="Times New Roman" pitchFamily="18" charset="0"/>
              </a:rPr>
              <a:t> </a:t>
            </a:r>
            <a:r>
              <a:rPr lang="en-US" altLang="zh-CN" sz="2800" dirty="0" err="1" smtClean="0">
                <a:solidFill>
                  <a:srgbClr val="000000"/>
                </a:solidFill>
                <a:cs typeface="Segoe UI" pitchFamily="18" charset="0"/>
              </a:rPr>
              <a:t>ροές</a:t>
            </a:r>
            <a:r>
              <a:rPr lang="en-US" altLang="zh-CN" sz="2800" dirty="0" smtClean="0">
                <a:cs typeface="Times New Roman" pitchFamily="18" charset="0"/>
              </a:rPr>
              <a:t> </a:t>
            </a:r>
            <a:r>
              <a:rPr lang="en-US" altLang="zh-CN" sz="2800" dirty="0" err="1" smtClean="0">
                <a:solidFill>
                  <a:srgbClr val="000000"/>
                </a:solidFill>
                <a:cs typeface="Segoe UI" pitchFamily="18" charset="0"/>
              </a:rPr>
              <a:t>αυτές</a:t>
            </a:r>
            <a:r>
              <a:rPr lang="en-US" altLang="zh-CN" sz="2800" dirty="0" smtClean="0">
                <a:cs typeface="Times New Roman" pitchFamily="18" charset="0"/>
              </a:rPr>
              <a:t> </a:t>
            </a:r>
            <a:r>
              <a:rPr lang="en-US" altLang="zh-CN" sz="2800" dirty="0" err="1" smtClean="0">
                <a:solidFill>
                  <a:srgbClr val="000000"/>
                </a:solidFill>
                <a:cs typeface="Segoe UI" pitchFamily="18" charset="0"/>
              </a:rPr>
              <a:t>προεξοφλούνται</a:t>
            </a:r>
            <a:r>
              <a:rPr lang="en-US" altLang="zh-CN" sz="2800" dirty="0" smtClean="0">
                <a:cs typeface="Times New Roman" pitchFamily="18" charset="0"/>
              </a:rPr>
              <a:t> </a:t>
            </a:r>
            <a:r>
              <a:rPr lang="en-US" altLang="zh-CN" sz="2800" dirty="0" err="1" smtClean="0">
                <a:solidFill>
                  <a:srgbClr val="000000"/>
                </a:solidFill>
                <a:cs typeface="Segoe UI" pitchFamily="18" charset="0"/>
              </a:rPr>
              <a:t>στο</a:t>
            </a:r>
            <a:r>
              <a:rPr lang="en-US" altLang="zh-CN" sz="2800" dirty="0" smtClean="0">
                <a:cs typeface="Times New Roman" pitchFamily="18" charset="0"/>
              </a:rPr>
              <a:t> </a:t>
            </a:r>
            <a:r>
              <a:rPr lang="en-US" altLang="zh-CN" sz="2800" dirty="0" err="1" smtClean="0">
                <a:solidFill>
                  <a:srgbClr val="000000"/>
                </a:solidFill>
                <a:cs typeface="Segoe UI" pitchFamily="18" charset="0"/>
              </a:rPr>
              <a:t>παρόν</a:t>
            </a:r>
            <a:r>
              <a:rPr lang="en-US" altLang="zh-CN" sz="2800" dirty="0" smtClean="0">
                <a:cs typeface="Times New Roman" pitchFamily="18" charset="0"/>
              </a:rPr>
              <a:t> </a:t>
            </a:r>
            <a:r>
              <a:rPr lang="en-US" altLang="zh-CN" sz="2800" dirty="0" smtClean="0">
                <a:solidFill>
                  <a:srgbClr val="000000"/>
                </a:solidFill>
                <a:cs typeface="Segoe UI" pitchFamily="18" charset="0"/>
              </a:rPr>
              <a:t>µε</a:t>
            </a:r>
            <a:r>
              <a:rPr lang="el-GR" altLang="zh-CN" sz="2800" dirty="0" smtClean="0">
                <a:solidFill>
                  <a:srgbClr val="000000"/>
                </a:solidFill>
                <a:cs typeface="Segoe UI" pitchFamily="18" charset="0"/>
              </a:rPr>
              <a:t> </a:t>
            </a:r>
            <a:r>
              <a:rPr lang="en-US" altLang="zh-CN" sz="2800" dirty="0" smtClean="0">
                <a:solidFill>
                  <a:srgbClr val="000000"/>
                </a:solidFill>
                <a:cs typeface="Segoe UI" pitchFamily="18" charset="0"/>
              </a:rPr>
              <a:t>το</a:t>
            </a:r>
            <a:r>
              <a:rPr lang="en-US" altLang="zh-CN" sz="2800" dirty="0" smtClean="0">
                <a:cs typeface="Times New Roman" pitchFamily="18" charset="0"/>
              </a:rPr>
              <a:t> </a:t>
            </a:r>
            <a:r>
              <a:rPr lang="en-US" altLang="zh-CN" sz="2800" dirty="0" err="1" smtClean="0">
                <a:solidFill>
                  <a:srgbClr val="000000"/>
                </a:solidFill>
                <a:cs typeface="Segoe UI" pitchFamily="18" charset="0"/>
              </a:rPr>
              <a:t>επιτόκιο</a:t>
            </a:r>
            <a:r>
              <a:rPr lang="en-US" altLang="zh-CN" sz="2800" dirty="0" smtClean="0">
                <a:cs typeface="Times New Roman" pitchFamily="18" charset="0"/>
              </a:rPr>
              <a:t> </a:t>
            </a:r>
            <a:r>
              <a:rPr lang="en-US" altLang="zh-CN" sz="2800" dirty="0" smtClean="0">
                <a:solidFill>
                  <a:srgbClr val="000000"/>
                </a:solidFill>
                <a:cs typeface="Segoe UI" pitchFamily="18" charset="0"/>
              </a:rPr>
              <a:t>της</a:t>
            </a:r>
            <a:r>
              <a:rPr lang="en-US" altLang="zh-CN" sz="2800" dirty="0" smtClean="0">
                <a:cs typeface="Times New Roman" pitchFamily="18" charset="0"/>
              </a:rPr>
              <a:t> </a:t>
            </a:r>
            <a:r>
              <a:rPr lang="en-US" altLang="zh-CN" sz="2800" dirty="0" err="1" smtClean="0">
                <a:solidFill>
                  <a:srgbClr val="000000"/>
                </a:solidFill>
                <a:cs typeface="Segoe UI" pitchFamily="18" charset="0"/>
              </a:rPr>
              <a:t>αγοράς</a:t>
            </a:r>
            <a:r>
              <a:rPr lang="en-US" altLang="zh-CN" sz="2800" dirty="0" smtClean="0">
                <a:cs typeface="Times New Roman" pitchFamily="18" charset="0"/>
              </a:rPr>
              <a:t> </a:t>
            </a:r>
            <a:r>
              <a:rPr lang="en-US" altLang="zh-CN" sz="2800" dirty="0" smtClean="0">
                <a:solidFill>
                  <a:srgbClr val="000000"/>
                </a:solidFill>
                <a:cs typeface="Segoe UI" pitchFamily="18" charset="0"/>
              </a:rPr>
              <a:t>r</a:t>
            </a:r>
            <a:r>
              <a:rPr lang="en-US" altLang="zh-CN" sz="2800" dirty="0" smtClean="0">
                <a:cs typeface="Times New Roman" pitchFamily="18" charset="0"/>
              </a:rPr>
              <a:t> </a:t>
            </a:r>
            <a:r>
              <a:rPr lang="en-US" altLang="zh-CN" sz="2800" dirty="0" smtClean="0">
                <a:solidFill>
                  <a:srgbClr val="000000"/>
                </a:solidFill>
                <a:cs typeface="Segoe UI" pitchFamily="18" charset="0"/>
              </a:rPr>
              <a:t>και</a:t>
            </a:r>
            <a:r>
              <a:rPr lang="en-US" altLang="zh-CN" sz="2800" dirty="0" smtClean="0">
                <a:cs typeface="Times New Roman" pitchFamily="18" charset="0"/>
              </a:rPr>
              <a:t> </a:t>
            </a:r>
            <a:r>
              <a:rPr lang="en-US" altLang="zh-CN" sz="2800" dirty="0" err="1" smtClean="0">
                <a:solidFill>
                  <a:srgbClr val="000000"/>
                </a:solidFill>
                <a:cs typeface="Segoe UI" pitchFamily="18" charset="0"/>
              </a:rPr>
              <a:t>αθροίζονται</a:t>
            </a:r>
            <a:r>
              <a:rPr lang="en-US" altLang="zh-CN" sz="2800" dirty="0" smtClean="0">
                <a:cs typeface="Times New Roman" pitchFamily="18" charset="0"/>
              </a:rPr>
              <a:t> </a:t>
            </a:r>
            <a:r>
              <a:rPr lang="en-US" altLang="zh-CN" sz="2800" dirty="0" err="1" smtClean="0">
                <a:solidFill>
                  <a:srgbClr val="000000"/>
                </a:solidFill>
                <a:cs typeface="Segoe UI" pitchFamily="18" charset="0"/>
              </a:rPr>
              <a:t>ως</a:t>
            </a:r>
            <a:r>
              <a:rPr lang="en-US" altLang="zh-CN" sz="2800" dirty="0" smtClean="0">
                <a:cs typeface="Times New Roman" pitchFamily="18" charset="0"/>
              </a:rPr>
              <a:t> </a:t>
            </a:r>
            <a:r>
              <a:rPr lang="en-US" altLang="zh-CN" sz="2800" dirty="0" err="1" smtClean="0">
                <a:solidFill>
                  <a:srgbClr val="000000"/>
                </a:solidFill>
                <a:cs typeface="Segoe UI" pitchFamily="18" charset="0"/>
              </a:rPr>
              <a:t>εξής</a:t>
            </a:r>
            <a:r>
              <a:rPr lang="en-US" altLang="zh-CN" sz="2800" dirty="0" smtClean="0">
                <a:solidFill>
                  <a:srgbClr val="000000"/>
                </a:solidFill>
                <a:cs typeface="Segoe UI" pitchFamily="18" charset="0"/>
              </a:rPr>
              <a:t>:</a:t>
            </a:r>
            <a:endParaRPr lang="el-GR" altLang="zh-CN" sz="2800" dirty="0" smtClean="0">
              <a:solidFill>
                <a:srgbClr val="000000"/>
              </a:solidFill>
              <a:cs typeface="Segoe UI" pitchFamily="18" charset="0"/>
            </a:endParaRPr>
          </a:p>
          <a:p>
            <a:pPr marL="0" indent="0" algn="ctr">
              <a:lnSpc>
                <a:spcPct val="80000"/>
              </a:lnSpc>
              <a:buNone/>
            </a:pPr>
            <a:r>
              <a:rPr lang="en-US" altLang="zh-CN" sz="2800" dirty="0" smtClean="0">
                <a:solidFill>
                  <a:srgbClr val="000000"/>
                </a:solidFill>
                <a:cs typeface="Segoe UI" pitchFamily="18" charset="0"/>
              </a:rPr>
              <a:t>PV2=</a:t>
            </a:r>
            <a:r>
              <a:rPr lang="en-US" altLang="zh-CN" sz="2800" dirty="0" smtClean="0">
                <a:cs typeface="Times New Roman" pitchFamily="18" charset="0"/>
              </a:rPr>
              <a:t>  </a:t>
            </a:r>
            <a:r>
              <a:rPr lang="en-US" altLang="zh-CN" sz="2800" dirty="0" smtClean="0">
                <a:solidFill>
                  <a:srgbClr val="000000"/>
                </a:solidFill>
                <a:cs typeface="Segoe UI" pitchFamily="18" charset="0"/>
              </a:rPr>
              <a:t>1+</a:t>
            </a:r>
            <a:r>
              <a:rPr lang="en-US" altLang="zh-CN" sz="2800" dirty="0" smtClean="0">
                <a:cs typeface="Times New Roman" pitchFamily="18" charset="0"/>
              </a:rPr>
              <a:t>  </a:t>
            </a:r>
            <a:r>
              <a:rPr lang="en-US" altLang="zh-CN" sz="2800" dirty="0" smtClean="0">
                <a:solidFill>
                  <a:srgbClr val="000000"/>
                </a:solidFill>
                <a:cs typeface="Segoe UI" pitchFamily="18" charset="0"/>
              </a:rPr>
              <a:t>Ι1/(1+</a:t>
            </a:r>
            <a:r>
              <a:rPr lang="en-US" altLang="zh-CN" sz="2800" dirty="0" smtClean="0">
                <a:cs typeface="Times New Roman" pitchFamily="18" charset="0"/>
              </a:rPr>
              <a:t>  </a:t>
            </a:r>
            <a:r>
              <a:rPr lang="en-US" altLang="zh-CN" sz="2800" dirty="0" smtClean="0">
                <a:solidFill>
                  <a:srgbClr val="000000"/>
                </a:solidFill>
                <a:cs typeface="Segoe UI" pitchFamily="18" charset="0"/>
              </a:rPr>
              <a:t>r)</a:t>
            </a:r>
            <a:r>
              <a:rPr lang="en-US" altLang="zh-CN" sz="2800" dirty="0" smtClean="0">
                <a:cs typeface="Times New Roman" pitchFamily="18" charset="0"/>
              </a:rPr>
              <a:t>  </a:t>
            </a:r>
            <a:r>
              <a:rPr lang="en-US" altLang="zh-CN" sz="2800" dirty="0" smtClean="0">
                <a:solidFill>
                  <a:srgbClr val="000000"/>
                </a:solidFill>
                <a:cs typeface="Segoe UI" pitchFamily="18" charset="0"/>
              </a:rPr>
              <a:t>+</a:t>
            </a:r>
            <a:r>
              <a:rPr lang="en-US" altLang="zh-CN" sz="2800" dirty="0" smtClean="0">
                <a:cs typeface="Times New Roman" pitchFamily="18" charset="0"/>
              </a:rPr>
              <a:t>  </a:t>
            </a:r>
            <a:r>
              <a:rPr lang="en-US" altLang="zh-CN" sz="2800" dirty="0" smtClean="0">
                <a:solidFill>
                  <a:srgbClr val="000000"/>
                </a:solidFill>
                <a:cs typeface="Segoe UI" pitchFamily="18" charset="0"/>
              </a:rPr>
              <a:t>Ι2/(1+</a:t>
            </a:r>
            <a:r>
              <a:rPr lang="en-US" altLang="zh-CN" sz="2800" dirty="0" smtClean="0">
                <a:cs typeface="Times New Roman" pitchFamily="18" charset="0"/>
              </a:rPr>
              <a:t>  </a:t>
            </a:r>
            <a:r>
              <a:rPr lang="en-US" altLang="zh-CN" sz="2800" dirty="0" smtClean="0">
                <a:solidFill>
                  <a:srgbClr val="000000"/>
                </a:solidFill>
                <a:cs typeface="Segoe UI" pitchFamily="18" charset="0"/>
              </a:rPr>
              <a:t>r)2</a:t>
            </a:r>
            <a:r>
              <a:rPr lang="en-US" altLang="zh-CN" sz="2800" dirty="0" smtClean="0">
                <a:cs typeface="Times New Roman" pitchFamily="18" charset="0"/>
              </a:rPr>
              <a:t>   </a:t>
            </a:r>
            <a:r>
              <a:rPr lang="en-US" altLang="zh-CN" sz="2800" dirty="0" smtClean="0">
                <a:solidFill>
                  <a:srgbClr val="000000"/>
                </a:solidFill>
                <a:cs typeface="Segoe UI" pitchFamily="18" charset="0"/>
              </a:rPr>
              <a:t>+…</a:t>
            </a:r>
            <a:r>
              <a:rPr lang="en-US" altLang="zh-CN" sz="2800" dirty="0" smtClean="0">
                <a:cs typeface="Times New Roman" pitchFamily="18" charset="0"/>
              </a:rPr>
              <a:t>  </a:t>
            </a:r>
            <a:r>
              <a:rPr lang="en-US" altLang="zh-CN" sz="2800" dirty="0" smtClean="0">
                <a:solidFill>
                  <a:srgbClr val="000000"/>
                </a:solidFill>
                <a:cs typeface="Segoe UI" pitchFamily="18" charset="0"/>
              </a:rPr>
              <a:t>+Ι35/(1+</a:t>
            </a:r>
            <a:r>
              <a:rPr lang="en-US" altLang="zh-CN" sz="2800" dirty="0" smtClean="0">
                <a:cs typeface="Times New Roman" pitchFamily="18" charset="0"/>
              </a:rPr>
              <a:t>  </a:t>
            </a:r>
            <a:r>
              <a:rPr lang="en-US" altLang="zh-CN" sz="2800" dirty="0" smtClean="0">
                <a:solidFill>
                  <a:srgbClr val="000000"/>
                </a:solidFill>
                <a:cs typeface="Segoe UI" pitchFamily="18" charset="0"/>
              </a:rPr>
              <a:t>r)35</a:t>
            </a:r>
            <a:endParaRPr lang="el-GR" altLang="zh-CN" sz="2800" dirty="0" smtClean="0">
              <a:solidFill>
                <a:srgbClr val="000000"/>
              </a:solidFill>
              <a:cs typeface="Segoe UI" pitchFamily="18" charset="0"/>
            </a:endParaRPr>
          </a:p>
          <a:p>
            <a:pPr marL="0" indent="0" algn="just">
              <a:buNone/>
            </a:pPr>
            <a:r>
              <a:rPr lang="en-US" altLang="zh-CN" sz="2800" dirty="0" smtClean="0">
                <a:solidFill>
                  <a:srgbClr val="000000"/>
                </a:solidFill>
                <a:cs typeface="Segoe UI" pitchFamily="18" charset="0"/>
              </a:rPr>
              <a:t>Και</a:t>
            </a:r>
            <a:r>
              <a:rPr lang="en-US" altLang="zh-CN" sz="2800" dirty="0" smtClean="0">
                <a:cs typeface="Times New Roman" pitchFamily="18" charset="0"/>
              </a:rPr>
              <a:t> </a:t>
            </a:r>
            <a:r>
              <a:rPr lang="en-US" altLang="zh-CN" sz="2800" dirty="0" err="1" smtClean="0">
                <a:solidFill>
                  <a:srgbClr val="000000"/>
                </a:solidFill>
                <a:cs typeface="Segoe UI" pitchFamily="18" charset="0"/>
              </a:rPr>
              <a:t>εδώ</a:t>
            </a:r>
            <a:r>
              <a:rPr lang="en-US" altLang="zh-CN" sz="2800" dirty="0" smtClean="0">
                <a:cs typeface="Times New Roman" pitchFamily="18" charset="0"/>
              </a:rPr>
              <a:t> </a:t>
            </a:r>
            <a:r>
              <a:rPr lang="en-US" altLang="zh-CN" sz="2800" dirty="0" smtClean="0">
                <a:solidFill>
                  <a:srgbClr val="000000"/>
                </a:solidFill>
                <a:cs typeface="Segoe UI" pitchFamily="18" charset="0"/>
              </a:rPr>
              <a:t>η</a:t>
            </a:r>
            <a:r>
              <a:rPr lang="en-US" altLang="zh-CN" sz="2800" dirty="0" smtClean="0">
                <a:cs typeface="Times New Roman" pitchFamily="18" charset="0"/>
              </a:rPr>
              <a:t> </a:t>
            </a:r>
            <a:r>
              <a:rPr lang="en-US" altLang="zh-CN" sz="2800" dirty="0" smtClean="0">
                <a:solidFill>
                  <a:srgbClr val="000000"/>
                </a:solidFill>
                <a:cs typeface="Segoe UI" pitchFamily="18" charset="0"/>
              </a:rPr>
              <a:t>PV</a:t>
            </a:r>
            <a:r>
              <a:rPr lang="en-US" altLang="zh-CN" sz="2800" dirty="0" smtClean="0">
                <a:cs typeface="Times New Roman" pitchFamily="18" charset="0"/>
              </a:rPr>
              <a:t> </a:t>
            </a:r>
            <a:r>
              <a:rPr lang="en-US" altLang="zh-CN" sz="2800" dirty="0" err="1" smtClean="0">
                <a:solidFill>
                  <a:srgbClr val="000000"/>
                </a:solidFill>
                <a:cs typeface="Segoe UI" pitchFamily="18" charset="0"/>
              </a:rPr>
              <a:t>εξαρτάται</a:t>
            </a:r>
            <a:r>
              <a:rPr lang="en-US" altLang="zh-CN" sz="2800" dirty="0" smtClean="0">
                <a:cs typeface="Times New Roman" pitchFamily="18" charset="0"/>
              </a:rPr>
              <a:t> </a:t>
            </a:r>
            <a:r>
              <a:rPr lang="en-US" altLang="zh-CN" sz="2800" dirty="0" err="1" smtClean="0">
                <a:solidFill>
                  <a:srgbClr val="000000"/>
                </a:solidFill>
                <a:cs typeface="Segoe UI" pitchFamily="18" charset="0"/>
              </a:rPr>
              <a:t>από</a:t>
            </a:r>
            <a:r>
              <a:rPr lang="en-US" altLang="zh-CN" sz="2800" dirty="0" smtClean="0">
                <a:cs typeface="Times New Roman" pitchFamily="18" charset="0"/>
              </a:rPr>
              <a:t> </a:t>
            </a:r>
            <a:r>
              <a:rPr lang="en-US" altLang="zh-CN" sz="2800" dirty="0" smtClean="0">
                <a:solidFill>
                  <a:srgbClr val="000000"/>
                </a:solidFill>
                <a:cs typeface="Segoe UI" pitchFamily="18" charset="0"/>
              </a:rPr>
              <a:t>το</a:t>
            </a:r>
            <a:r>
              <a:rPr lang="en-US" altLang="zh-CN" sz="2800" dirty="0" smtClean="0">
                <a:cs typeface="Times New Roman" pitchFamily="18" charset="0"/>
              </a:rPr>
              <a:t> </a:t>
            </a:r>
            <a:r>
              <a:rPr lang="en-US" altLang="zh-CN" sz="2800" dirty="0" err="1" smtClean="0">
                <a:solidFill>
                  <a:srgbClr val="000000"/>
                </a:solidFill>
                <a:cs typeface="Segoe UI" pitchFamily="18" charset="0"/>
              </a:rPr>
              <a:t>ύψος</a:t>
            </a:r>
            <a:r>
              <a:rPr lang="en-US" altLang="zh-CN" sz="2800" dirty="0" smtClean="0">
                <a:cs typeface="Times New Roman" pitchFamily="18" charset="0"/>
              </a:rPr>
              <a:t> </a:t>
            </a:r>
            <a:r>
              <a:rPr lang="en-US" altLang="zh-CN" sz="2800" dirty="0" err="1" smtClean="0">
                <a:solidFill>
                  <a:srgbClr val="000000"/>
                </a:solidFill>
                <a:cs typeface="Segoe UI" pitchFamily="18" charset="0"/>
              </a:rPr>
              <a:t>του</a:t>
            </a:r>
            <a:r>
              <a:rPr lang="en-US" altLang="zh-CN" sz="2800" dirty="0" smtClean="0">
                <a:cs typeface="Times New Roman" pitchFamily="18" charset="0"/>
              </a:rPr>
              <a:t> </a:t>
            </a:r>
            <a:r>
              <a:rPr lang="en-US" altLang="zh-CN" sz="2800" dirty="0" smtClean="0">
                <a:solidFill>
                  <a:srgbClr val="000000"/>
                </a:solidFill>
                <a:cs typeface="Segoe UI" pitchFamily="18" charset="0"/>
              </a:rPr>
              <a:t>µ</a:t>
            </a:r>
            <a:r>
              <a:rPr lang="en-US" altLang="zh-CN" sz="2800" dirty="0" err="1" smtClean="0">
                <a:solidFill>
                  <a:srgbClr val="000000"/>
                </a:solidFill>
                <a:cs typeface="Segoe UI" pitchFamily="18" charset="0"/>
              </a:rPr>
              <a:t>ισθού</a:t>
            </a:r>
            <a:r>
              <a:rPr lang="en-US" altLang="zh-CN" sz="2800" dirty="0" smtClean="0">
                <a:cs typeface="Times New Roman" pitchFamily="18" charset="0"/>
              </a:rPr>
              <a:t> </a:t>
            </a:r>
            <a:r>
              <a:rPr lang="en-US" altLang="zh-CN" sz="2800" dirty="0" err="1" smtClean="0">
                <a:solidFill>
                  <a:srgbClr val="000000"/>
                </a:solidFill>
                <a:cs typeface="Segoe UI" pitchFamily="18" charset="0"/>
              </a:rPr>
              <a:t>του</a:t>
            </a:r>
            <a:r>
              <a:rPr lang="el-GR" altLang="zh-CN" sz="2800" dirty="0" smtClean="0">
                <a:solidFill>
                  <a:srgbClr val="000000"/>
                </a:solidFill>
                <a:cs typeface="Segoe UI" pitchFamily="18" charset="0"/>
              </a:rPr>
              <a:t> </a:t>
            </a:r>
            <a:r>
              <a:rPr lang="en-US" altLang="zh-CN" sz="2800" dirty="0" err="1" smtClean="0">
                <a:solidFill>
                  <a:srgbClr val="000000"/>
                </a:solidFill>
                <a:cs typeface="Segoe UI" pitchFamily="18" charset="0"/>
              </a:rPr>
              <a:t>εργαζόµενου</a:t>
            </a:r>
            <a:r>
              <a:rPr lang="en-US" altLang="zh-CN" sz="2800" dirty="0" smtClean="0">
                <a:cs typeface="Times New Roman" pitchFamily="18" charset="0"/>
              </a:rPr>
              <a:t> </a:t>
            </a:r>
            <a:r>
              <a:rPr lang="en-US" altLang="zh-CN" sz="2800" dirty="0" err="1" smtClean="0">
                <a:solidFill>
                  <a:srgbClr val="000000"/>
                </a:solidFill>
                <a:cs typeface="Segoe UI" pitchFamily="18" charset="0"/>
              </a:rPr>
              <a:t>κατά</a:t>
            </a:r>
            <a:r>
              <a:rPr lang="en-US" altLang="zh-CN" sz="2800" dirty="0" smtClean="0">
                <a:cs typeface="Times New Roman" pitchFamily="18" charset="0"/>
              </a:rPr>
              <a:t> </a:t>
            </a:r>
            <a:r>
              <a:rPr lang="en-US" altLang="zh-CN" sz="2800" dirty="0" smtClean="0">
                <a:solidFill>
                  <a:srgbClr val="000000"/>
                </a:solidFill>
                <a:cs typeface="Segoe UI" pitchFamily="18" charset="0"/>
              </a:rPr>
              <a:t>το</a:t>
            </a:r>
            <a:r>
              <a:rPr lang="en-US" altLang="zh-CN" sz="2800" dirty="0" smtClean="0">
                <a:cs typeface="Times New Roman" pitchFamily="18" charset="0"/>
              </a:rPr>
              <a:t> </a:t>
            </a:r>
            <a:r>
              <a:rPr lang="en-US" altLang="zh-CN" sz="2800" dirty="0" smtClean="0">
                <a:solidFill>
                  <a:srgbClr val="000000"/>
                </a:solidFill>
                <a:cs typeface="Segoe UI" pitchFamily="18" charset="0"/>
              </a:rPr>
              <a:t>1ο</a:t>
            </a:r>
            <a:r>
              <a:rPr lang="en-US" altLang="zh-CN" sz="2800" dirty="0" smtClean="0">
                <a:cs typeface="Times New Roman" pitchFamily="18" charset="0"/>
              </a:rPr>
              <a:t> </a:t>
            </a:r>
            <a:r>
              <a:rPr lang="en-US" altLang="zh-CN" sz="2800" dirty="0" err="1" smtClean="0">
                <a:solidFill>
                  <a:srgbClr val="000000"/>
                </a:solidFill>
                <a:cs typeface="Segoe UI" pitchFamily="18" charset="0"/>
              </a:rPr>
              <a:t>έτος</a:t>
            </a:r>
            <a:r>
              <a:rPr lang="en-US" altLang="zh-CN" sz="2800" dirty="0" smtClean="0">
                <a:solidFill>
                  <a:srgbClr val="000000"/>
                </a:solidFill>
                <a:cs typeface="Segoe UI" pitchFamily="18" charset="0"/>
              </a:rPr>
              <a:t>,</a:t>
            </a:r>
            <a:r>
              <a:rPr lang="en-US" altLang="zh-CN" sz="2800" dirty="0" smtClean="0">
                <a:cs typeface="Times New Roman" pitchFamily="18" charset="0"/>
              </a:rPr>
              <a:t> </a:t>
            </a:r>
            <a:r>
              <a:rPr lang="en-US" altLang="zh-CN" sz="2800" dirty="0" smtClean="0">
                <a:solidFill>
                  <a:srgbClr val="000000"/>
                </a:solidFill>
                <a:cs typeface="Segoe UI" pitchFamily="18" charset="0"/>
              </a:rPr>
              <a:t>το</a:t>
            </a:r>
            <a:r>
              <a:rPr lang="en-US" altLang="zh-CN" sz="2800" dirty="0" smtClean="0">
                <a:cs typeface="Times New Roman" pitchFamily="18" charset="0"/>
              </a:rPr>
              <a:t> </a:t>
            </a:r>
            <a:r>
              <a:rPr lang="en-US" altLang="zh-CN" sz="2800" dirty="0" err="1" smtClean="0">
                <a:solidFill>
                  <a:srgbClr val="000000"/>
                </a:solidFill>
                <a:cs typeface="Segoe UI" pitchFamily="18" charset="0"/>
              </a:rPr>
              <a:t>επιτόκιο</a:t>
            </a:r>
            <a:r>
              <a:rPr lang="el-GR" altLang="zh-CN" sz="2800" dirty="0" smtClean="0">
                <a:solidFill>
                  <a:srgbClr val="000000"/>
                </a:solidFill>
                <a:cs typeface="Segoe UI" pitchFamily="18" charset="0"/>
              </a:rPr>
              <a:t> </a:t>
            </a:r>
            <a:r>
              <a:rPr lang="en-US" altLang="zh-CN" sz="2800" dirty="0" err="1" smtClean="0">
                <a:solidFill>
                  <a:srgbClr val="000000"/>
                </a:solidFill>
                <a:cs typeface="Segoe UI" pitchFamily="18" charset="0"/>
              </a:rPr>
              <a:t>προεξόφλησης</a:t>
            </a:r>
            <a:r>
              <a:rPr lang="en-US" altLang="zh-CN" sz="2800" dirty="0" smtClean="0">
                <a:cs typeface="Times New Roman" pitchFamily="18" charset="0"/>
              </a:rPr>
              <a:t> </a:t>
            </a:r>
            <a:r>
              <a:rPr lang="en-US" altLang="zh-CN" sz="2800" dirty="0" smtClean="0">
                <a:solidFill>
                  <a:srgbClr val="000000"/>
                </a:solidFill>
                <a:cs typeface="Segoe UI" pitchFamily="18" charset="0"/>
              </a:rPr>
              <a:t>,</a:t>
            </a:r>
            <a:r>
              <a:rPr lang="en-US" altLang="zh-CN" sz="2800" dirty="0" smtClean="0">
                <a:cs typeface="Times New Roman" pitchFamily="18" charset="0"/>
              </a:rPr>
              <a:t> </a:t>
            </a:r>
            <a:r>
              <a:rPr lang="en-US" altLang="zh-CN" sz="2800" dirty="0" err="1" smtClean="0">
                <a:solidFill>
                  <a:srgbClr val="000000"/>
                </a:solidFill>
                <a:cs typeface="Segoe UI" pitchFamily="18" charset="0"/>
              </a:rPr>
              <a:t>την</a:t>
            </a:r>
            <a:r>
              <a:rPr lang="en-US" altLang="zh-CN" sz="2800" dirty="0" smtClean="0">
                <a:cs typeface="Times New Roman" pitchFamily="18" charset="0"/>
              </a:rPr>
              <a:t> </a:t>
            </a:r>
            <a:r>
              <a:rPr lang="en-US" altLang="zh-CN" sz="2800" dirty="0" smtClean="0">
                <a:solidFill>
                  <a:srgbClr val="000000"/>
                </a:solidFill>
                <a:cs typeface="Segoe UI" pitchFamily="18" charset="0"/>
              </a:rPr>
              <a:t>ηλικία</a:t>
            </a:r>
            <a:r>
              <a:rPr lang="en-US" altLang="zh-CN" sz="2800" dirty="0" smtClean="0">
                <a:cs typeface="Times New Roman" pitchFamily="18" charset="0"/>
              </a:rPr>
              <a:t> </a:t>
            </a:r>
            <a:r>
              <a:rPr lang="en-US" altLang="zh-CN" sz="2800" dirty="0" smtClean="0">
                <a:solidFill>
                  <a:srgbClr val="000000"/>
                </a:solidFill>
                <a:cs typeface="Segoe UI" pitchFamily="18" charset="0"/>
              </a:rPr>
              <a:t>και</a:t>
            </a:r>
            <a:r>
              <a:rPr lang="en-US" altLang="zh-CN" sz="2800" dirty="0" smtClean="0">
                <a:cs typeface="Times New Roman" pitchFamily="18" charset="0"/>
              </a:rPr>
              <a:t> </a:t>
            </a:r>
            <a:r>
              <a:rPr lang="en-US" altLang="zh-CN" sz="2800" dirty="0" err="1" smtClean="0">
                <a:solidFill>
                  <a:srgbClr val="000000"/>
                </a:solidFill>
                <a:cs typeface="Segoe UI" pitchFamily="18" charset="0"/>
              </a:rPr>
              <a:t>τον</a:t>
            </a:r>
            <a:r>
              <a:rPr lang="en-US" altLang="zh-CN" sz="2800" dirty="0" smtClean="0">
                <a:cs typeface="Times New Roman" pitchFamily="18" charset="0"/>
              </a:rPr>
              <a:t> </a:t>
            </a:r>
            <a:r>
              <a:rPr lang="en-US" altLang="zh-CN" sz="2800" dirty="0" err="1" smtClean="0">
                <a:solidFill>
                  <a:srgbClr val="000000"/>
                </a:solidFill>
                <a:cs typeface="Segoe UI" pitchFamily="18" charset="0"/>
              </a:rPr>
              <a:t>χρόνο</a:t>
            </a:r>
            <a:r>
              <a:rPr lang="en-US" altLang="zh-CN" sz="2800" dirty="0" smtClean="0">
                <a:cs typeface="Times New Roman" pitchFamily="18" charset="0"/>
              </a:rPr>
              <a:t> </a:t>
            </a:r>
            <a:r>
              <a:rPr lang="en-US" altLang="zh-CN" sz="2800" dirty="0" err="1" smtClean="0">
                <a:solidFill>
                  <a:srgbClr val="000000"/>
                </a:solidFill>
                <a:cs typeface="Segoe UI" pitchFamily="18" charset="0"/>
              </a:rPr>
              <a:t>εργασίας</a:t>
            </a:r>
            <a:r>
              <a:rPr lang="en-US" altLang="zh-CN" sz="2800" dirty="0" smtClean="0">
                <a:cs typeface="Times New Roman" pitchFamily="18" charset="0"/>
              </a:rPr>
              <a:t> </a:t>
            </a:r>
            <a:r>
              <a:rPr lang="en-US" altLang="zh-CN" sz="2800" dirty="0" err="1" smtClean="0">
                <a:solidFill>
                  <a:srgbClr val="000000"/>
                </a:solidFill>
                <a:cs typeface="Segoe UI" pitchFamily="18" charset="0"/>
              </a:rPr>
              <a:t>του</a:t>
            </a:r>
            <a:r>
              <a:rPr lang="el-GR" altLang="zh-CN" sz="2800" dirty="0" smtClean="0">
                <a:solidFill>
                  <a:srgbClr val="000000"/>
                </a:solidFill>
                <a:cs typeface="Segoe UI" pitchFamily="18" charset="0"/>
              </a:rPr>
              <a:t> εργαζόμενου.</a:t>
            </a:r>
            <a:endParaRPr lang="en-US" altLang="zh-CN" sz="2800" dirty="0" smtClean="0">
              <a:solidFill>
                <a:srgbClr val="000000"/>
              </a:solidFill>
              <a:cs typeface="Segoe UI" pitchFamily="18" charset="0"/>
            </a:endParaRPr>
          </a:p>
          <a:p>
            <a:pPr marL="0" indent="0" algn="just">
              <a:lnSpc>
                <a:spcPct val="80000"/>
              </a:lnSpc>
              <a:buNone/>
              <a:tabLst/>
            </a:pPr>
            <a:endParaRPr lang="en-US" altLang="zh-CN" sz="2400" dirty="0" smtClean="0">
              <a:solidFill>
                <a:srgbClr val="000000"/>
              </a:solidFill>
              <a:cs typeface="Segoe UI" pitchFamily="18" charset="0"/>
            </a:endParaRPr>
          </a:p>
          <a:p>
            <a:pPr algn="just">
              <a:buNone/>
            </a:pPr>
            <a:endParaRPr lang="en-US" altLang="zh-CN" sz="2400" dirty="0" smtClean="0">
              <a:solidFill>
                <a:srgbClr val="000000"/>
              </a:solidFill>
              <a:cs typeface="Segoe UI" pitchFamily="18" charset="0"/>
            </a:endParaRPr>
          </a:p>
          <a:p>
            <a:pPr algn="just">
              <a:buNone/>
            </a:pPr>
            <a:endParaRPr lang="el-GR" b="1" dirty="0" smtClean="0"/>
          </a:p>
          <a:p>
            <a:pPr algn="just">
              <a:buNone/>
            </a:pPr>
            <a:endParaRPr lang="en-US" b="1"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Μετανάστευση</a:t>
            </a:r>
            <a:endParaRPr lang="en-US" dirty="0"/>
          </a:p>
        </p:txBody>
      </p:sp>
      <p:sp>
        <p:nvSpPr>
          <p:cNvPr id="3" name="2 - Θέση περιεχομένου"/>
          <p:cNvSpPr>
            <a:spLocks noGrp="1"/>
          </p:cNvSpPr>
          <p:nvPr>
            <p:ph idx="1"/>
          </p:nvPr>
        </p:nvSpPr>
        <p:spPr/>
        <p:txBody>
          <a:bodyPr>
            <a:normAutofit/>
          </a:bodyPr>
          <a:lstStyle/>
          <a:p>
            <a:pPr marL="0" indent="0">
              <a:lnSpc>
                <a:spcPct val="80000"/>
              </a:lnSpc>
              <a:buNone/>
              <a:tabLst>
                <a:tab pos="800100" algn="l"/>
              </a:tabLst>
            </a:pPr>
            <a:r>
              <a:rPr lang="en-US" altLang="zh-CN" b="1" dirty="0" smtClean="0">
                <a:cs typeface="Segoe UI" pitchFamily="18" charset="0"/>
              </a:rPr>
              <a:t>Γ. </a:t>
            </a:r>
            <a:r>
              <a:rPr lang="en-US" altLang="zh-CN" b="1" dirty="0" err="1" smtClean="0">
                <a:cs typeface="Segoe UI" pitchFamily="18" charset="0"/>
              </a:rPr>
              <a:t>Οικονοµικό</a:t>
            </a:r>
            <a:r>
              <a:rPr lang="en-US" altLang="zh-CN" b="1" dirty="0" smtClean="0">
                <a:cs typeface="Segoe UI" pitchFamily="18" charset="0"/>
              </a:rPr>
              <a:t> και </a:t>
            </a:r>
            <a:r>
              <a:rPr lang="en-US" altLang="zh-CN" b="1" dirty="0" err="1" smtClean="0">
                <a:cs typeface="Segoe UI" pitchFamily="18" charset="0"/>
              </a:rPr>
              <a:t>Ψυχικό</a:t>
            </a:r>
            <a:r>
              <a:rPr lang="en-US" altLang="zh-CN" b="1" dirty="0" smtClean="0">
                <a:cs typeface="Segoe UI" pitchFamily="18" charset="0"/>
              </a:rPr>
              <a:t> </a:t>
            </a:r>
            <a:r>
              <a:rPr lang="en-US" altLang="zh-CN" b="1" dirty="0" err="1" smtClean="0">
                <a:cs typeface="Segoe UI" pitchFamily="18" charset="0"/>
              </a:rPr>
              <a:t>κόστος</a:t>
            </a:r>
            <a:r>
              <a:rPr lang="en-US" altLang="zh-CN" b="1" dirty="0" smtClean="0">
                <a:cs typeface="Segoe UI" pitchFamily="18" charset="0"/>
              </a:rPr>
              <a:t> µ</a:t>
            </a:r>
            <a:r>
              <a:rPr lang="en-US" altLang="zh-CN" b="1" dirty="0" err="1" smtClean="0">
                <a:cs typeface="Segoe UI" pitchFamily="18" charset="0"/>
              </a:rPr>
              <a:t>ετανάστευσης</a:t>
            </a:r>
            <a:endParaRPr lang="en-US" altLang="zh-CN" b="1" dirty="0" smtClean="0">
              <a:cs typeface="Segoe UI" pitchFamily="18" charset="0"/>
            </a:endParaRPr>
          </a:p>
          <a:p>
            <a:pPr marL="0" indent="0">
              <a:lnSpc>
                <a:spcPct val="90000"/>
              </a:lnSpc>
              <a:buNone/>
              <a:tabLst>
                <a:tab pos="2044700" algn="l"/>
              </a:tabLst>
            </a:pPr>
            <a:r>
              <a:rPr lang="en-US" altLang="zh-CN" sz="2800" dirty="0" smtClean="0">
                <a:solidFill>
                  <a:srgbClr val="000000"/>
                </a:solidFill>
                <a:cs typeface="Segoe UI" pitchFamily="18" charset="0"/>
              </a:rPr>
              <a:t>Έστω</a:t>
            </a:r>
            <a:r>
              <a:rPr lang="en-US" altLang="zh-CN" sz="2800" dirty="0" smtClean="0">
                <a:cs typeface="Times New Roman" pitchFamily="18" charset="0"/>
              </a:rPr>
              <a:t> </a:t>
            </a:r>
            <a:r>
              <a:rPr lang="en-US" altLang="zh-CN" sz="2800" dirty="0" err="1" smtClean="0">
                <a:solidFill>
                  <a:srgbClr val="000000"/>
                </a:solidFill>
                <a:cs typeface="Segoe UI" pitchFamily="18" charset="0"/>
              </a:rPr>
              <a:t>ότι</a:t>
            </a:r>
            <a:r>
              <a:rPr lang="en-US" altLang="zh-CN" sz="2800" dirty="0" smtClean="0">
                <a:cs typeface="Times New Roman" pitchFamily="18" charset="0"/>
              </a:rPr>
              <a:t> </a:t>
            </a:r>
            <a:r>
              <a:rPr lang="en-US" altLang="zh-CN" sz="2800" dirty="0" smtClean="0">
                <a:solidFill>
                  <a:srgbClr val="000000"/>
                </a:solidFill>
                <a:cs typeface="Segoe UI" pitchFamily="18" charset="0"/>
              </a:rPr>
              <a:t>το</a:t>
            </a:r>
            <a:r>
              <a:rPr lang="en-US" altLang="zh-CN" sz="2800" dirty="0" smtClean="0">
                <a:cs typeface="Times New Roman" pitchFamily="18" charset="0"/>
              </a:rPr>
              <a:t> </a:t>
            </a:r>
            <a:r>
              <a:rPr lang="en-US" altLang="zh-CN" sz="2800" dirty="0" err="1" smtClean="0">
                <a:solidFill>
                  <a:srgbClr val="000000"/>
                </a:solidFill>
                <a:cs typeface="Segoe UI" pitchFamily="18" charset="0"/>
              </a:rPr>
              <a:t>συνολικό</a:t>
            </a:r>
            <a:r>
              <a:rPr lang="en-US" altLang="zh-CN" sz="2800" dirty="0" smtClean="0">
                <a:cs typeface="Times New Roman" pitchFamily="18" charset="0"/>
              </a:rPr>
              <a:t> </a:t>
            </a:r>
            <a:r>
              <a:rPr lang="en-US" altLang="zh-CN" sz="2800" dirty="0" err="1" smtClean="0">
                <a:solidFill>
                  <a:srgbClr val="000000"/>
                </a:solidFill>
                <a:cs typeface="Segoe UI" pitchFamily="18" charset="0"/>
              </a:rPr>
              <a:t>κόστος</a:t>
            </a:r>
            <a:r>
              <a:rPr lang="el-GR" altLang="zh-CN" sz="2800" dirty="0" smtClean="0">
                <a:solidFill>
                  <a:srgbClr val="000000"/>
                </a:solidFill>
                <a:cs typeface="Segoe UI" pitchFamily="18" charset="0"/>
              </a:rPr>
              <a:t> μετανάστευσης ( οικονομικό + ψυχικό </a:t>
            </a:r>
            <a:r>
              <a:rPr lang="en-US" altLang="zh-CN" sz="2800" dirty="0" err="1" smtClean="0">
                <a:solidFill>
                  <a:srgbClr val="000000"/>
                </a:solidFill>
                <a:cs typeface="Segoe UI" pitchFamily="18" charset="0"/>
              </a:rPr>
              <a:t>κόστος</a:t>
            </a:r>
            <a:r>
              <a:rPr lang="en-US" altLang="zh-CN" sz="2800" dirty="0" smtClean="0">
                <a:solidFill>
                  <a:srgbClr val="000000"/>
                </a:solidFill>
                <a:cs typeface="Segoe UI" pitchFamily="18" charset="0"/>
              </a:rPr>
              <a:t>)</a:t>
            </a:r>
            <a:r>
              <a:rPr lang="en-US" altLang="zh-CN" sz="2800" dirty="0" smtClean="0">
                <a:cs typeface="Times New Roman" pitchFamily="18" charset="0"/>
              </a:rPr>
              <a:t> </a:t>
            </a:r>
            <a:r>
              <a:rPr lang="en-US" altLang="zh-CN" sz="2800" dirty="0" err="1" smtClean="0">
                <a:solidFill>
                  <a:srgbClr val="000000"/>
                </a:solidFill>
                <a:cs typeface="Segoe UI" pitchFamily="18" charset="0"/>
              </a:rPr>
              <a:t>υπολογίζεται</a:t>
            </a:r>
            <a:r>
              <a:rPr lang="en-US" altLang="zh-CN" sz="2800" dirty="0" smtClean="0">
                <a:cs typeface="Times New Roman" pitchFamily="18" charset="0"/>
              </a:rPr>
              <a:t> </a:t>
            </a:r>
            <a:r>
              <a:rPr lang="en-US" altLang="zh-CN" sz="2800" dirty="0" smtClean="0">
                <a:solidFill>
                  <a:srgbClr val="000000"/>
                </a:solidFill>
                <a:cs typeface="Segoe UI" pitchFamily="18" charset="0"/>
              </a:rPr>
              <a:t>σε:</a:t>
            </a:r>
            <a:r>
              <a:rPr lang="el-GR" altLang="zh-CN" sz="2800" dirty="0" smtClean="0">
                <a:solidFill>
                  <a:srgbClr val="000000"/>
                </a:solidFill>
                <a:cs typeface="Segoe UI" pitchFamily="18" charset="0"/>
              </a:rPr>
              <a:t> </a:t>
            </a:r>
            <a:r>
              <a:rPr lang="en-US" altLang="zh-CN" sz="2800" dirty="0" err="1" smtClean="0">
                <a:solidFill>
                  <a:srgbClr val="000000"/>
                </a:solidFill>
                <a:cs typeface="Segoe UI" pitchFamily="18" charset="0"/>
              </a:rPr>
              <a:t>σταθερό</a:t>
            </a:r>
            <a:r>
              <a:rPr lang="en-US" altLang="zh-CN" sz="2800" dirty="0" smtClean="0">
                <a:cs typeface="Times New Roman" pitchFamily="18" charset="0"/>
              </a:rPr>
              <a:t>  </a:t>
            </a:r>
            <a:r>
              <a:rPr lang="en-US" altLang="zh-CN" sz="2800" dirty="0" err="1" smtClean="0">
                <a:solidFill>
                  <a:srgbClr val="000000"/>
                </a:solidFill>
                <a:cs typeface="Segoe UI" pitchFamily="18" charset="0"/>
              </a:rPr>
              <a:t>ποσό</a:t>
            </a:r>
            <a:r>
              <a:rPr lang="en-US" altLang="zh-CN" sz="2800" dirty="0" smtClean="0">
                <a:cs typeface="Times New Roman" pitchFamily="18" charset="0"/>
              </a:rPr>
              <a:t>  </a:t>
            </a:r>
            <a:r>
              <a:rPr lang="en-US" altLang="zh-CN" sz="2800" dirty="0" smtClean="0">
                <a:solidFill>
                  <a:srgbClr val="000000"/>
                </a:solidFill>
                <a:cs typeface="Segoe UI" pitchFamily="18" charset="0"/>
              </a:rPr>
              <a:t>Κ</a:t>
            </a:r>
            <a:r>
              <a:rPr lang="el-GR" altLang="zh-CN" sz="2800" dirty="0" smtClean="0">
                <a:solidFill>
                  <a:srgbClr val="000000"/>
                </a:solidFill>
                <a:cs typeface="Segoe UI" pitchFamily="18" charset="0"/>
              </a:rPr>
              <a:t> </a:t>
            </a:r>
          </a:p>
          <a:p>
            <a:pPr marL="0" indent="0">
              <a:lnSpc>
                <a:spcPct val="90000"/>
              </a:lnSpc>
              <a:buNone/>
              <a:tabLst>
                <a:tab pos="2044700" algn="l"/>
              </a:tabLst>
            </a:pPr>
            <a:r>
              <a:rPr lang="en-US" altLang="zh-CN" sz="2800" dirty="0" smtClean="0">
                <a:solidFill>
                  <a:srgbClr val="000000"/>
                </a:solidFill>
                <a:cs typeface="Segoe UI" pitchFamily="18" charset="0"/>
              </a:rPr>
              <a:t>Το</a:t>
            </a:r>
            <a:r>
              <a:rPr lang="en-US" altLang="zh-CN" sz="2800" dirty="0" smtClean="0">
                <a:cs typeface="Times New Roman" pitchFamily="18" charset="0"/>
              </a:rPr>
              <a:t> </a:t>
            </a:r>
            <a:r>
              <a:rPr lang="en-US" altLang="zh-CN" sz="2800" dirty="0" err="1" smtClean="0">
                <a:solidFill>
                  <a:srgbClr val="000000"/>
                </a:solidFill>
                <a:cs typeface="Segoe UI" pitchFamily="18" charset="0"/>
              </a:rPr>
              <a:t>ποσό</a:t>
            </a:r>
            <a:r>
              <a:rPr lang="en-US" altLang="zh-CN" sz="2800" dirty="0" smtClean="0">
                <a:cs typeface="Times New Roman" pitchFamily="18" charset="0"/>
              </a:rPr>
              <a:t> </a:t>
            </a:r>
            <a:r>
              <a:rPr lang="en-US" altLang="zh-CN" sz="2800" dirty="0" err="1" smtClean="0">
                <a:solidFill>
                  <a:srgbClr val="000000"/>
                </a:solidFill>
                <a:cs typeface="Segoe UI" pitchFamily="18" charset="0"/>
              </a:rPr>
              <a:t>αυτό</a:t>
            </a:r>
            <a:r>
              <a:rPr lang="en-US" altLang="zh-CN" sz="2800" dirty="0" smtClean="0">
                <a:cs typeface="Times New Roman" pitchFamily="18" charset="0"/>
              </a:rPr>
              <a:t> </a:t>
            </a:r>
            <a:r>
              <a:rPr lang="en-US" altLang="zh-CN" sz="2800" dirty="0" smtClean="0">
                <a:solidFill>
                  <a:srgbClr val="000000"/>
                </a:solidFill>
                <a:cs typeface="Segoe UI" pitchFamily="18" charset="0"/>
              </a:rPr>
              <a:t>δεν</a:t>
            </a:r>
            <a:r>
              <a:rPr lang="en-US" altLang="zh-CN" sz="2800" dirty="0" smtClean="0">
                <a:cs typeface="Times New Roman" pitchFamily="18" charset="0"/>
              </a:rPr>
              <a:t> </a:t>
            </a:r>
            <a:r>
              <a:rPr lang="en-US" altLang="zh-CN" sz="2800" dirty="0" err="1" smtClean="0">
                <a:solidFill>
                  <a:srgbClr val="000000"/>
                </a:solidFill>
                <a:cs typeface="Segoe UI" pitchFamily="18" charset="0"/>
              </a:rPr>
              <a:t>προεξοφλείται</a:t>
            </a:r>
            <a:r>
              <a:rPr lang="en-US" altLang="zh-CN" sz="2800" dirty="0" smtClean="0">
                <a:solidFill>
                  <a:srgbClr val="000000"/>
                </a:solidFill>
                <a:cs typeface="Segoe UI" pitchFamily="18" charset="0"/>
              </a:rPr>
              <a:t>,</a:t>
            </a:r>
            <a:r>
              <a:rPr lang="en-US" altLang="zh-CN" sz="2800" dirty="0" smtClean="0">
                <a:cs typeface="Times New Roman" pitchFamily="18" charset="0"/>
              </a:rPr>
              <a:t> </a:t>
            </a:r>
            <a:r>
              <a:rPr lang="en-US" altLang="zh-CN" sz="2800" dirty="0" err="1" smtClean="0">
                <a:solidFill>
                  <a:srgbClr val="000000"/>
                </a:solidFill>
                <a:cs typeface="Segoe UI" pitchFamily="18" charset="0"/>
              </a:rPr>
              <a:t>καθώς</a:t>
            </a:r>
            <a:r>
              <a:rPr lang="el-GR" altLang="zh-CN" sz="2800" dirty="0" smtClean="0">
                <a:solidFill>
                  <a:srgbClr val="000000"/>
                </a:solidFill>
                <a:cs typeface="Segoe UI" pitchFamily="18" charset="0"/>
              </a:rPr>
              <a:t> </a:t>
            </a:r>
            <a:r>
              <a:rPr lang="en-US" altLang="zh-CN" sz="2800" dirty="0" smtClean="0">
                <a:solidFill>
                  <a:srgbClr val="000000"/>
                </a:solidFill>
                <a:cs typeface="Segoe UI" pitchFamily="18" charset="0"/>
              </a:rPr>
              <a:t>είναι</a:t>
            </a:r>
            <a:r>
              <a:rPr lang="en-US" altLang="zh-CN" sz="2800" dirty="0" smtClean="0">
                <a:cs typeface="Times New Roman" pitchFamily="18" charset="0"/>
              </a:rPr>
              <a:t> </a:t>
            </a:r>
            <a:r>
              <a:rPr lang="en-US" altLang="zh-CN" sz="2800" dirty="0" err="1" smtClean="0">
                <a:solidFill>
                  <a:srgbClr val="000000"/>
                </a:solidFill>
                <a:cs typeface="Segoe UI" pitchFamily="18" charset="0"/>
              </a:rPr>
              <a:t>κόστος</a:t>
            </a:r>
            <a:r>
              <a:rPr lang="en-US" altLang="zh-CN" sz="2800" dirty="0" smtClean="0">
                <a:solidFill>
                  <a:srgbClr val="000000"/>
                </a:solidFill>
                <a:cs typeface="Segoe UI" pitchFamily="18" charset="0"/>
              </a:rPr>
              <a:t>,</a:t>
            </a:r>
            <a:r>
              <a:rPr lang="en-US" altLang="zh-CN" sz="2800" dirty="0" smtClean="0">
                <a:cs typeface="Times New Roman" pitchFamily="18" charset="0"/>
              </a:rPr>
              <a:t>    </a:t>
            </a:r>
            <a:r>
              <a:rPr lang="en-US" altLang="zh-CN" sz="2800" dirty="0" smtClean="0">
                <a:solidFill>
                  <a:srgbClr val="000000"/>
                </a:solidFill>
                <a:cs typeface="Segoe UI" pitchFamily="18" charset="0"/>
              </a:rPr>
              <a:t>το</a:t>
            </a:r>
            <a:r>
              <a:rPr lang="en-US" altLang="zh-CN" sz="2800" dirty="0" smtClean="0">
                <a:cs typeface="Times New Roman" pitchFamily="18" charset="0"/>
              </a:rPr>
              <a:t> </a:t>
            </a:r>
            <a:r>
              <a:rPr lang="en-US" altLang="zh-CN" sz="2800" dirty="0" err="1" smtClean="0">
                <a:solidFill>
                  <a:srgbClr val="000000"/>
                </a:solidFill>
                <a:cs typeface="Segoe UI" pitchFamily="18" charset="0"/>
              </a:rPr>
              <a:t>οποίο</a:t>
            </a:r>
            <a:r>
              <a:rPr lang="en-US" altLang="zh-CN" sz="2800" dirty="0" smtClean="0">
                <a:cs typeface="Times New Roman" pitchFamily="18" charset="0"/>
              </a:rPr>
              <a:t> </a:t>
            </a:r>
            <a:r>
              <a:rPr lang="en-US" altLang="zh-CN" sz="2800" dirty="0" smtClean="0">
                <a:solidFill>
                  <a:srgbClr val="000000"/>
                </a:solidFill>
                <a:cs typeface="Segoe UI" pitchFamily="18" charset="0"/>
              </a:rPr>
              <a:t>ο</a:t>
            </a:r>
            <a:r>
              <a:rPr lang="en-US" altLang="zh-CN" sz="2800" dirty="0" smtClean="0">
                <a:cs typeface="Times New Roman" pitchFamily="18" charset="0"/>
              </a:rPr>
              <a:t> </a:t>
            </a:r>
            <a:r>
              <a:rPr lang="en-US" altLang="zh-CN" sz="2800" dirty="0" err="1" smtClean="0">
                <a:solidFill>
                  <a:srgbClr val="000000"/>
                </a:solidFill>
                <a:cs typeface="Segoe UI" pitchFamily="18" charset="0"/>
              </a:rPr>
              <a:t>εργαζόµενος</a:t>
            </a:r>
            <a:r>
              <a:rPr lang="el-GR" altLang="zh-CN" sz="2800" dirty="0" smtClean="0">
                <a:solidFill>
                  <a:srgbClr val="000000"/>
                </a:solidFill>
                <a:cs typeface="Segoe UI" pitchFamily="18" charset="0"/>
              </a:rPr>
              <a:t> </a:t>
            </a:r>
            <a:r>
              <a:rPr lang="en-US" altLang="zh-CN" sz="2800" dirty="0" err="1" smtClean="0">
                <a:solidFill>
                  <a:srgbClr val="000000"/>
                </a:solidFill>
                <a:cs typeface="Segoe UI" pitchFamily="18" charset="0"/>
              </a:rPr>
              <a:t>πληρώνει</a:t>
            </a:r>
            <a:r>
              <a:rPr lang="en-US" altLang="zh-CN" sz="2800" dirty="0" smtClean="0">
                <a:cs typeface="Times New Roman" pitchFamily="18" charset="0"/>
              </a:rPr>
              <a:t> </a:t>
            </a:r>
            <a:r>
              <a:rPr lang="en-US" altLang="zh-CN" sz="2800" dirty="0" smtClean="0">
                <a:solidFill>
                  <a:srgbClr val="000000"/>
                </a:solidFill>
                <a:cs typeface="Segoe UI" pitchFamily="18" charset="0"/>
              </a:rPr>
              <a:t>στην</a:t>
            </a:r>
            <a:r>
              <a:rPr lang="en-US" altLang="zh-CN" sz="2800" dirty="0" smtClean="0">
                <a:cs typeface="Times New Roman" pitchFamily="18" charset="0"/>
              </a:rPr>
              <a:t> </a:t>
            </a:r>
            <a:r>
              <a:rPr lang="en-US" altLang="zh-CN" sz="2800" dirty="0" err="1" smtClean="0">
                <a:solidFill>
                  <a:srgbClr val="000000"/>
                </a:solidFill>
                <a:cs typeface="Segoe UI" pitchFamily="18" charset="0"/>
              </a:rPr>
              <a:t>αρχή</a:t>
            </a:r>
            <a:r>
              <a:rPr lang="en-US" altLang="zh-CN" sz="2800" dirty="0" smtClean="0">
                <a:cs typeface="Times New Roman" pitchFamily="18" charset="0"/>
              </a:rPr>
              <a:t> </a:t>
            </a:r>
            <a:r>
              <a:rPr lang="en-US" altLang="zh-CN" sz="2800" dirty="0" smtClean="0">
                <a:solidFill>
                  <a:srgbClr val="000000"/>
                </a:solidFill>
                <a:cs typeface="Segoe UI" pitchFamily="18" charset="0"/>
              </a:rPr>
              <a:t>της</a:t>
            </a:r>
            <a:r>
              <a:rPr lang="en-US" altLang="zh-CN" sz="2800" dirty="0" smtClean="0">
                <a:cs typeface="Times New Roman" pitchFamily="18" charset="0"/>
              </a:rPr>
              <a:t>       </a:t>
            </a:r>
            <a:r>
              <a:rPr lang="en-US" altLang="zh-CN" sz="2800" dirty="0" err="1" smtClean="0">
                <a:solidFill>
                  <a:srgbClr val="000000"/>
                </a:solidFill>
                <a:cs typeface="Segoe UI" pitchFamily="18" charset="0"/>
              </a:rPr>
              <a:t>περιόδου</a:t>
            </a:r>
            <a:r>
              <a:rPr lang="el-GR" altLang="zh-CN" sz="2800" dirty="0" smtClean="0">
                <a:solidFill>
                  <a:srgbClr val="000000"/>
                </a:solidFill>
                <a:cs typeface="Segoe UI" pitchFamily="18" charset="0"/>
              </a:rPr>
              <a:t> </a:t>
            </a:r>
            <a:r>
              <a:rPr lang="en-US" altLang="zh-CN" sz="2800" dirty="0" err="1" smtClean="0">
                <a:solidFill>
                  <a:srgbClr val="000000"/>
                </a:solidFill>
                <a:cs typeface="Segoe UI" pitchFamily="18" charset="0"/>
              </a:rPr>
              <a:t>απόφασης</a:t>
            </a:r>
            <a:r>
              <a:rPr lang="en-US" altLang="zh-CN" sz="2800" dirty="0" smtClean="0">
                <a:cs typeface="Times New Roman" pitchFamily="18" charset="0"/>
              </a:rPr>
              <a:t> </a:t>
            </a:r>
            <a:r>
              <a:rPr lang="en-US" altLang="zh-CN" sz="2800" dirty="0" err="1" smtClean="0">
                <a:solidFill>
                  <a:srgbClr val="000000"/>
                </a:solidFill>
                <a:cs typeface="Segoe UI" pitchFamily="18" charset="0"/>
              </a:rPr>
              <a:t>για</a:t>
            </a:r>
            <a:r>
              <a:rPr lang="en-US" altLang="zh-CN" sz="2800" dirty="0" smtClean="0">
                <a:cs typeface="Times New Roman" pitchFamily="18" charset="0"/>
              </a:rPr>
              <a:t> </a:t>
            </a:r>
            <a:r>
              <a:rPr lang="en-US" altLang="zh-CN" sz="2800" dirty="0" smtClean="0">
                <a:solidFill>
                  <a:srgbClr val="000000"/>
                </a:solidFill>
                <a:cs typeface="Segoe UI" pitchFamily="18" charset="0"/>
              </a:rPr>
              <a:t>µ</a:t>
            </a:r>
            <a:r>
              <a:rPr lang="en-US" altLang="zh-CN" sz="2800" dirty="0" err="1" smtClean="0">
                <a:solidFill>
                  <a:srgbClr val="000000"/>
                </a:solidFill>
                <a:cs typeface="Segoe UI" pitchFamily="18" charset="0"/>
              </a:rPr>
              <a:t>ετανάστευση</a:t>
            </a:r>
            <a:r>
              <a:rPr lang="en-US" altLang="zh-CN" sz="2800" dirty="0" smtClean="0">
                <a:solidFill>
                  <a:srgbClr val="000000"/>
                </a:solidFill>
                <a:cs typeface="Segoe UI" pitchFamily="18" charset="0"/>
              </a:rPr>
              <a:t>.</a:t>
            </a:r>
          </a:p>
          <a:p>
            <a:pPr>
              <a:lnSpc>
                <a:spcPts val="3700"/>
              </a:lnSpc>
              <a:buNone/>
              <a:tabLst>
                <a:tab pos="800100" algn="l"/>
              </a:tabLst>
            </a:pPr>
            <a:endParaRPr lang="el-GR" altLang="zh-CN" dirty="0" smtClean="0">
              <a:solidFill>
                <a:srgbClr val="000000"/>
              </a:solidFill>
              <a:latin typeface="Segoe UI" pitchFamily="18" charset="0"/>
              <a:cs typeface="Segoe UI" pitchFamily="18" charset="0"/>
            </a:endParaRPr>
          </a:p>
          <a:p>
            <a:pPr>
              <a:lnSpc>
                <a:spcPts val="3700"/>
              </a:lnSpc>
              <a:buNone/>
              <a:tabLst>
                <a:tab pos="800100" algn="l"/>
              </a:tabLst>
            </a:pPr>
            <a:endParaRPr lang="en-US" altLang="zh-CN" dirty="0" smtClean="0">
              <a:solidFill>
                <a:srgbClr val="000000"/>
              </a:solidFill>
              <a:latin typeface="Segoe UI" pitchFamily="18" charset="0"/>
              <a:cs typeface="Segoe UI" pitchFamily="18" charset="0"/>
            </a:endParaRP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Μετανάστευση</a:t>
            </a:r>
            <a:endParaRPr lang="en-US" dirty="0"/>
          </a:p>
        </p:txBody>
      </p:sp>
      <p:sp>
        <p:nvSpPr>
          <p:cNvPr id="3" name="2 - Θέση περιεχομένου"/>
          <p:cNvSpPr>
            <a:spLocks noGrp="1"/>
          </p:cNvSpPr>
          <p:nvPr>
            <p:ph idx="1"/>
          </p:nvPr>
        </p:nvSpPr>
        <p:spPr/>
        <p:txBody>
          <a:bodyPr>
            <a:normAutofit/>
          </a:bodyPr>
          <a:lstStyle/>
          <a:p>
            <a:pPr>
              <a:lnSpc>
                <a:spcPct val="80000"/>
              </a:lnSpc>
              <a:buNone/>
              <a:tabLst>
                <a:tab pos="25400" algn="l"/>
                <a:tab pos="241300" algn="l"/>
                <a:tab pos="2057400" algn="l"/>
                <a:tab pos="2082800" algn="l"/>
              </a:tabLst>
            </a:pPr>
            <a:r>
              <a:rPr lang="en-US" altLang="zh-CN" sz="2800" b="1" dirty="0" smtClean="0">
                <a:cs typeface="Segoe UI" pitchFamily="18" charset="0"/>
              </a:rPr>
              <a:t>Λήψη </a:t>
            </a:r>
            <a:r>
              <a:rPr lang="en-US" altLang="zh-CN" sz="2800" b="1" dirty="0" err="1" smtClean="0">
                <a:cs typeface="Segoe UI" pitchFamily="18" charset="0"/>
              </a:rPr>
              <a:t>απόφασης</a:t>
            </a:r>
            <a:r>
              <a:rPr lang="en-US" altLang="zh-CN" sz="2800" b="1" dirty="0" smtClean="0">
                <a:cs typeface="Segoe UI" pitchFamily="18" charset="0"/>
              </a:rPr>
              <a:t> µ</a:t>
            </a:r>
            <a:r>
              <a:rPr lang="en-US" altLang="zh-CN" sz="2800" b="1" dirty="0" err="1" smtClean="0">
                <a:cs typeface="Segoe UI" pitchFamily="18" charset="0"/>
              </a:rPr>
              <a:t>ετανάστευσης</a:t>
            </a:r>
            <a:endParaRPr lang="en-US" altLang="zh-CN" sz="2800" b="1" dirty="0" smtClean="0"/>
          </a:p>
          <a:p>
            <a:pPr>
              <a:lnSpc>
                <a:spcPct val="80000"/>
              </a:lnSpc>
              <a:buNone/>
              <a:tabLst>
                <a:tab pos="25400" algn="l"/>
                <a:tab pos="241300" algn="l"/>
                <a:tab pos="2057400" algn="l"/>
                <a:tab pos="2082800" algn="l"/>
              </a:tabLst>
            </a:pPr>
            <a:r>
              <a:rPr lang="en-US" altLang="zh-CN" sz="2800" dirty="0" smtClean="0"/>
              <a:t>				</a:t>
            </a:r>
            <a:r>
              <a:rPr lang="en-US" altLang="zh-CN" sz="2800" dirty="0" err="1" smtClean="0">
                <a:cs typeface="Segoe UI" pitchFamily="18" charset="0"/>
              </a:rPr>
              <a:t>Εάν</a:t>
            </a:r>
            <a:r>
              <a:rPr lang="en-US" altLang="zh-CN" sz="2800" dirty="0" smtClean="0">
                <a:cs typeface="Times New Roman" pitchFamily="18" charset="0"/>
              </a:rPr>
              <a:t> </a:t>
            </a:r>
            <a:r>
              <a:rPr lang="en-US" altLang="zh-CN" sz="2800" dirty="0" smtClean="0">
                <a:cs typeface="Segoe UI" pitchFamily="18" charset="0"/>
              </a:rPr>
              <a:t>PV1&gt;PV2+Κ</a:t>
            </a:r>
          </a:p>
          <a:p>
            <a:pPr>
              <a:lnSpc>
                <a:spcPct val="80000"/>
              </a:lnSpc>
              <a:buNone/>
              <a:tabLst>
                <a:tab pos="25400" algn="l"/>
                <a:tab pos="241300" algn="l"/>
                <a:tab pos="2057400" algn="l"/>
                <a:tab pos="2082800" algn="l"/>
              </a:tabLst>
            </a:pPr>
            <a:r>
              <a:rPr lang="en-US" altLang="zh-CN" sz="2800" dirty="0" smtClean="0">
                <a:cs typeface="Segoe UI" pitchFamily="18" charset="0"/>
              </a:rPr>
              <a:t>⇒</a:t>
            </a:r>
            <a:r>
              <a:rPr lang="en-US" altLang="zh-CN" sz="2800" dirty="0" smtClean="0">
                <a:cs typeface="Times New Roman" pitchFamily="18" charset="0"/>
              </a:rPr>
              <a:t> </a:t>
            </a:r>
            <a:r>
              <a:rPr lang="en-US" altLang="zh-CN" sz="2800" dirty="0" err="1" smtClean="0">
                <a:cs typeface="Segoe UI" pitchFamily="18" charset="0"/>
              </a:rPr>
              <a:t>απόφαση</a:t>
            </a:r>
            <a:r>
              <a:rPr lang="en-US" altLang="zh-CN" sz="2800" dirty="0" smtClean="0">
                <a:cs typeface="Times New Roman" pitchFamily="18" charset="0"/>
              </a:rPr>
              <a:t> </a:t>
            </a:r>
            <a:r>
              <a:rPr lang="en-US" altLang="zh-CN" sz="2800" dirty="0" err="1" smtClean="0">
                <a:cs typeface="Segoe UI" pitchFamily="18" charset="0"/>
              </a:rPr>
              <a:t>υπέρ</a:t>
            </a:r>
            <a:r>
              <a:rPr lang="en-US" altLang="zh-CN" sz="2800" dirty="0" smtClean="0">
                <a:cs typeface="Times New Roman" pitchFamily="18" charset="0"/>
              </a:rPr>
              <a:t> </a:t>
            </a:r>
            <a:r>
              <a:rPr lang="en-US" altLang="zh-CN" sz="2800" dirty="0" smtClean="0">
                <a:cs typeface="Segoe UI" pitchFamily="18" charset="0"/>
              </a:rPr>
              <a:t>της</a:t>
            </a:r>
            <a:r>
              <a:rPr lang="en-US" altLang="zh-CN" sz="2800" dirty="0" smtClean="0">
                <a:cs typeface="Times New Roman" pitchFamily="18" charset="0"/>
              </a:rPr>
              <a:t> </a:t>
            </a:r>
            <a:r>
              <a:rPr lang="en-US" altLang="zh-CN" sz="2800" dirty="0" smtClean="0">
                <a:cs typeface="Segoe UI" pitchFamily="18" charset="0"/>
              </a:rPr>
              <a:t>µ</a:t>
            </a:r>
            <a:r>
              <a:rPr lang="en-US" altLang="zh-CN" sz="2800" dirty="0" err="1" smtClean="0">
                <a:cs typeface="Segoe UI" pitchFamily="18" charset="0"/>
              </a:rPr>
              <a:t>ετανάστευσης</a:t>
            </a:r>
            <a:endParaRPr lang="en-US" altLang="zh-CN" sz="2800" dirty="0" smtClean="0">
              <a:cs typeface="Segoe UI" pitchFamily="18" charset="0"/>
            </a:endParaRPr>
          </a:p>
          <a:p>
            <a:pPr>
              <a:lnSpc>
                <a:spcPct val="80000"/>
              </a:lnSpc>
              <a:buNone/>
            </a:pPr>
            <a:endParaRPr lang="en-US" altLang="zh-CN" sz="2800" dirty="0" smtClean="0"/>
          </a:p>
          <a:p>
            <a:pPr>
              <a:lnSpc>
                <a:spcPct val="80000"/>
              </a:lnSpc>
              <a:buNone/>
              <a:tabLst>
                <a:tab pos="25400" algn="l"/>
                <a:tab pos="241300" algn="l"/>
                <a:tab pos="2057400" algn="l"/>
                <a:tab pos="2082800" algn="l"/>
              </a:tabLst>
            </a:pPr>
            <a:r>
              <a:rPr lang="en-US" altLang="zh-CN" sz="2800" dirty="0" smtClean="0"/>
              <a:t>			</a:t>
            </a:r>
            <a:r>
              <a:rPr lang="en-US" altLang="zh-CN" sz="2800" dirty="0" err="1" smtClean="0">
                <a:cs typeface="Segoe UI" pitchFamily="18" charset="0"/>
              </a:rPr>
              <a:t>Εάν</a:t>
            </a:r>
            <a:r>
              <a:rPr lang="en-US" altLang="zh-CN" sz="2800" dirty="0" smtClean="0">
                <a:cs typeface="Times New Roman" pitchFamily="18" charset="0"/>
              </a:rPr>
              <a:t>  </a:t>
            </a:r>
            <a:r>
              <a:rPr lang="en-US" altLang="zh-CN" sz="2800" dirty="0" smtClean="0">
                <a:cs typeface="Segoe UI" pitchFamily="18" charset="0"/>
              </a:rPr>
              <a:t>PV1&lt;PV2+Κ</a:t>
            </a:r>
          </a:p>
          <a:p>
            <a:pPr>
              <a:lnSpc>
                <a:spcPct val="80000"/>
              </a:lnSpc>
              <a:buNone/>
              <a:tabLst>
                <a:tab pos="25400" algn="l"/>
                <a:tab pos="241300" algn="l"/>
                <a:tab pos="2057400" algn="l"/>
                <a:tab pos="2082800" algn="l"/>
              </a:tabLst>
            </a:pPr>
            <a:r>
              <a:rPr lang="en-US" altLang="zh-CN" sz="2800" dirty="0" smtClean="0"/>
              <a:t>	</a:t>
            </a:r>
            <a:r>
              <a:rPr lang="en-US" altLang="zh-CN" sz="2800" dirty="0" smtClean="0">
                <a:cs typeface="Segoe UI" pitchFamily="18" charset="0"/>
              </a:rPr>
              <a:t>⇒</a:t>
            </a:r>
            <a:r>
              <a:rPr lang="en-US" altLang="zh-CN" sz="2800" dirty="0" smtClean="0">
                <a:cs typeface="Times New Roman" pitchFamily="18" charset="0"/>
              </a:rPr>
              <a:t> </a:t>
            </a:r>
            <a:r>
              <a:rPr lang="en-US" altLang="zh-CN" sz="2800" dirty="0" err="1" smtClean="0">
                <a:cs typeface="Segoe UI" pitchFamily="18" charset="0"/>
              </a:rPr>
              <a:t>απόφαση</a:t>
            </a:r>
            <a:r>
              <a:rPr lang="en-US" altLang="zh-CN" sz="2800" dirty="0" smtClean="0">
                <a:cs typeface="Times New Roman" pitchFamily="18" charset="0"/>
              </a:rPr>
              <a:t> </a:t>
            </a:r>
            <a:r>
              <a:rPr lang="en-US" altLang="zh-CN" sz="2800" dirty="0" err="1" smtClean="0">
                <a:cs typeface="Segoe UI" pitchFamily="18" charset="0"/>
              </a:rPr>
              <a:t>κατά</a:t>
            </a:r>
            <a:r>
              <a:rPr lang="en-US" altLang="zh-CN" sz="2800" dirty="0" smtClean="0">
                <a:cs typeface="Times New Roman" pitchFamily="18" charset="0"/>
              </a:rPr>
              <a:t> </a:t>
            </a:r>
            <a:r>
              <a:rPr lang="en-US" altLang="zh-CN" sz="2800" dirty="0" smtClean="0">
                <a:cs typeface="Segoe UI" pitchFamily="18" charset="0"/>
              </a:rPr>
              <a:t>της</a:t>
            </a:r>
            <a:r>
              <a:rPr lang="en-US" altLang="zh-CN" sz="2800" dirty="0" smtClean="0">
                <a:cs typeface="Times New Roman" pitchFamily="18" charset="0"/>
              </a:rPr>
              <a:t> </a:t>
            </a:r>
            <a:r>
              <a:rPr lang="en-US" altLang="zh-CN" sz="2800" dirty="0" smtClean="0">
                <a:cs typeface="Segoe UI" pitchFamily="18" charset="0"/>
              </a:rPr>
              <a:t>µ</a:t>
            </a:r>
            <a:r>
              <a:rPr lang="en-US" altLang="zh-CN" sz="2800" dirty="0" err="1" smtClean="0">
                <a:cs typeface="Segoe UI" pitchFamily="18" charset="0"/>
              </a:rPr>
              <a:t>ετανάστευσης</a:t>
            </a:r>
            <a:endParaRPr lang="en-US" altLang="zh-CN" sz="2800" dirty="0" smtClean="0">
              <a:cs typeface="Segoe UI" pitchFamily="18" charset="0"/>
            </a:endParaRPr>
          </a:p>
          <a:p>
            <a:pPr>
              <a:lnSpc>
                <a:spcPct val="80000"/>
              </a:lnSpc>
              <a:buNone/>
            </a:pP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Μετανάστευση</a:t>
            </a:r>
            <a:endParaRPr lang="en-US" dirty="0"/>
          </a:p>
        </p:txBody>
      </p:sp>
      <p:sp>
        <p:nvSpPr>
          <p:cNvPr id="3" name="2 - Θέση περιεχομένου"/>
          <p:cNvSpPr>
            <a:spLocks noGrp="1"/>
          </p:cNvSpPr>
          <p:nvPr>
            <p:ph idx="1"/>
          </p:nvPr>
        </p:nvSpPr>
        <p:spPr/>
        <p:txBody>
          <a:bodyPr>
            <a:normAutofit fontScale="92500" lnSpcReduction="10000"/>
          </a:bodyPr>
          <a:lstStyle/>
          <a:p>
            <a:pPr marL="0" indent="0" algn="just">
              <a:lnSpc>
                <a:spcPct val="80000"/>
              </a:lnSpc>
              <a:buNone/>
              <a:tabLst/>
            </a:pPr>
            <a:r>
              <a:rPr lang="el-GR" altLang="zh-CN" sz="2400" dirty="0" smtClean="0">
                <a:solidFill>
                  <a:srgbClr val="000000"/>
                </a:solidFill>
                <a:cs typeface="Segoe UI" pitchFamily="18" charset="0"/>
              </a:rPr>
              <a:t>Ατομική απόφαση μετανάστευσης: Παρατηρήσεις</a:t>
            </a:r>
          </a:p>
          <a:p>
            <a:pPr marL="0" indent="0" algn="just">
              <a:lnSpc>
                <a:spcPct val="80000"/>
              </a:lnSpc>
              <a:buNone/>
              <a:tabLst/>
            </a:pPr>
            <a:r>
              <a:rPr lang="el-GR" altLang="zh-CN" sz="2400" dirty="0" smtClean="0">
                <a:solidFill>
                  <a:srgbClr val="000000"/>
                </a:solidFill>
                <a:cs typeface="Segoe UI" pitchFamily="18" charset="0"/>
              </a:rPr>
              <a:t>Στην πραγματικότητα οι παραπάνω υπολογισμοί είναι δύσκολο να γίνουν, διότι:</a:t>
            </a:r>
          </a:p>
          <a:p>
            <a:pPr marL="0" indent="0" algn="just">
              <a:lnSpc>
                <a:spcPct val="80000"/>
              </a:lnSpc>
            </a:pPr>
            <a:r>
              <a:rPr lang="el-GR" altLang="zh-CN" sz="2400" dirty="0" smtClean="0">
                <a:solidFill>
                  <a:srgbClr val="000000"/>
                </a:solidFill>
                <a:cs typeface="Segoe UI" pitchFamily="18" charset="0"/>
              </a:rPr>
              <a:t> δεν είναι εύκολο κανείς να προβλέψει τις μελλοντικές ροές των εισοδημάτων</a:t>
            </a:r>
          </a:p>
          <a:p>
            <a:pPr marL="0" indent="0" algn="just">
              <a:lnSpc>
                <a:spcPct val="80000"/>
              </a:lnSpc>
            </a:pPr>
            <a:r>
              <a:rPr lang="el-GR" altLang="zh-CN" sz="2400" dirty="0" smtClean="0">
                <a:solidFill>
                  <a:srgbClr val="000000"/>
                </a:solidFill>
                <a:cs typeface="Segoe UI" pitchFamily="18" charset="0"/>
              </a:rPr>
              <a:t> οι πληροφορίες είναι περιορισμένες και πολλές φορές ανακριβείς</a:t>
            </a:r>
          </a:p>
          <a:p>
            <a:pPr marL="0" indent="0" algn="just">
              <a:lnSpc>
                <a:spcPct val="80000"/>
              </a:lnSpc>
            </a:pPr>
            <a:r>
              <a:rPr lang="el-GR" altLang="zh-CN" sz="2400" dirty="0" smtClean="0">
                <a:solidFill>
                  <a:srgbClr val="000000"/>
                </a:solidFill>
                <a:cs typeface="Segoe UI" pitchFamily="18" charset="0"/>
              </a:rPr>
              <a:t> δεν είναι εύκολο να εκτιμήσει κανείς εκ των προτέρων το ψυχικό κόστος της μετακίνησης.</a:t>
            </a:r>
          </a:p>
          <a:p>
            <a:pPr marL="0" indent="0" algn="just">
              <a:lnSpc>
                <a:spcPct val="80000"/>
              </a:lnSpc>
              <a:buNone/>
              <a:tabLst/>
            </a:pPr>
            <a:r>
              <a:rPr lang="en-US" altLang="zh-CN" sz="2400" dirty="0" smtClean="0">
                <a:solidFill>
                  <a:srgbClr val="000000"/>
                </a:solidFill>
                <a:cs typeface="Segoe UI" pitchFamily="18" charset="0"/>
              </a:rPr>
              <a:t>Έτσι,</a:t>
            </a:r>
            <a:r>
              <a:rPr lang="en-US" altLang="zh-CN" sz="2400" dirty="0" smtClean="0">
                <a:cs typeface="Times New Roman" pitchFamily="18" charset="0"/>
              </a:rPr>
              <a:t> </a:t>
            </a:r>
            <a:r>
              <a:rPr lang="en-US" altLang="zh-CN" sz="2400" dirty="0" err="1" smtClean="0">
                <a:solidFill>
                  <a:srgbClr val="000000"/>
                </a:solidFill>
                <a:cs typeface="Segoe UI" pitchFamily="18" charset="0"/>
              </a:rPr>
              <a:t>αρκετές</a:t>
            </a:r>
            <a:r>
              <a:rPr lang="en-US" altLang="zh-CN" sz="2400" dirty="0" smtClean="0">
                <a:cs typeface="Times New Roman" pitchFamily="18" charset="0"/>
              </a:rPr>
              <a:t> </a:t>
            </a:r>
            <a:r>
              <a:rPr lang="en-US" altLang="zh-CN" sz="2400" dirty="0" err="1" smtClean="0">
                <a:solidFill>
                  <a:srgbClr val="000000"/>
                </a:solidFill>
                <a:cs typeface="Segoe UI" pitchFamily="18" charset="0"/>
              </a:rPr>
              <a:t>φορές</a:t>
            </a:r>
            <a:r>
              <a:rPr lang="en-US" altLang="zh-CN" sz="2400" dirty="0" smtClean="0">
                <a:cs typeface="Times New Roman" pitchFamily="18" charset="0"/>
              </a:rPr>
              <a:t> </a:t>
            </a:r>
            <a:r>
              <a:rPr lang="en-US" altLang="zh-CN" sz="2400" dirty="0" smtClean="0">
                <a:solidFill>
                  <a:srgbClr val="000000"/>
                </a:solidFill>
                <a:cs typeface="Segoe UI" pitchFamily="18" charset="0"/>
              </a:rPr>
              <a:t>η</a:t>
            </a:r>
            <a:r>
              <a:rPr lang="en-US" altLang="zh-CN" sz="2400" dirty="0" smtClean="0">
                <a:cs typeface="Times New Roman" pitchFamily="18" charset="0"/>
              </a:rPr>
              <a:t> </a:t>
            </a:r>
            <a:r>
              <a:rPr lang="el-GR" altLang="zh-CN" sz="2400" dirty="0" smtClean="0">
                <a:cs typeface="Times New Roman" pitchFamily="18" charset="0"/>
              </a:rPr>
              <a:t>π</a:t>
            </a:r>
            <a:r>
              <a:rPr lang="en-US" altLang="zh-CN" sz="2400" dirty="0" err="1" smtClean="0">
                <a:solidFill>
                  <a:srgbClr val="000000"/>
                </a:solidFill>
                <a:cs typeface="Segoe UI" pitchFamily="18" charset="0"/>
              </a:rPr>
              <a:t>αρούσα</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αξία</a:t>
            </a:r>
            <a:r>
              <a:rPr lang="en-US" altLang="zh-CN" sz="2400" dirty="0" smtClean="0">
                <a:cs typeface="Times New Roman" pitchFamily="18" charset="0"/>
              </a:rPr>
              <a:t> </a:t>
            </a:r>
            <a:r>
              <a:rPr lang="en-US" altLang="zh-CN" sz="2400" dirty="0" smtClean="0">
                <a:solidFill>
                  <a:srgbClr val="000000"/>
                </a:solidFill>
                <a:cs typeface="Segoe UI" pitchFamily="18" charset="0"/>
              </a:rPr>
              <a:t>των</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ελλοντικών</a:t>
            </a:r>
            <a:r>
              <a:rPr lang="en-US" altLang="zh-CN" sz="2400" dirty="0" smtClean="0">
                <a:cs typeface="Times New Roman" pitchFamily="18" charset="0"/>
              </a:rPr>
              <a:t> </a:t>
            </a:r>
            <a:r>
              <a:rPr lang="en-US" altLang="zh-CN" sz="2400" dirty="0" err="1" smtClean="0">
                <a:solidFill>
                  <a:srgbClr val="000000"/>
                </a:solidFill>
                <a:cs typeface="Segoe UI" pitchFamily="18" charset="0"/>
              </a:rPr>
              <a:t>εισοδηµάτων</a:t>
            </a:r>
            <a:r>
              <a:rPr lang="en-US" altLang="zh-CN" sz="2400" dirty="0" smtClean="0">
                <a:cs typeface="Times New Roman" pitchFamily="18" charset="0"/>
              </a:rPr>
              <a:t> </a:t>
            </a:r>
            <a:r>
              <a:rPr lang="en-US" altLang="zh-CN" sz="2400" dirty="0" err="1" smtClean="0">
                <a:solidFill>
                  <a:srgbClr val="000000"/>
                </a:solidFill>
                <a:cs typeface="Segoe UI" pitchFamily="18" charset="0"/>
              </a:rPr>
              <a:t>υποεκτιµάται</a:t>
            </a:r>
            <a:r>
              <a:rPr lang="en-US" altLang="zh-CN" sz="2400" dirty="0" smtClean="0">
                <a:cs typeface="Times New Roman" pitchFamily="18" charset="0"/>
              </a:rPr>
              <a:t> </a:t>
            </a:r>
            <a:r>
              <a:rPr lang="en-US" altLang="zh-CN" sz="2400" dirty="0" smtClean="0">
                <a:solidFill>
                  <a:srgbClr val="000000"/>
                </a:solidFill>
                <a:cs typeface="Segoe UI" pitchFamily="18" charset="0"/>
              </a:rPr>
              <a:t>ή</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υπερεκτιµάται</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µε</a:t>
            </a:r>
            <a:r>
              <a:rPr lang="en-US" altLang="zh-CN" sz="2400" dirty="0" smtClean="0">
                <a:cs typeface="Times New Roman" pitchFamily="18" charset="0"/>
              </a:rPr>
              <a:t> </a:t>
            </a:r>
            <a:r>
              <a:rPr lang="en-US" altLang="zh-CN" sz="2400" dirty="0" err="1" smtClean="0">
                <a:solidFill>
                  <a:srgbClr val="000000"/>
                </a:solidFill>
                <a:cs typeface="Segoe UI" pitchFamily="18" charset="0"/>
              </a:rPr>
              <a:t>αποτέλεσµα</a:t>
            </a:r>
            <a:r>
              <a:rPr lang="en-US" altLang="zh-CN" sz="2400" dirty="0" smtClean="0">
                <a:cs typeface="Times New Roman" pitchFamily="18" charset="0"/>
              </a:rPr>
              <a:t> </a:t>
            </a:r>
            <a:r>
              <a:rPr lang="en-US" altLang="zh-CN" sz="2400" dirty="0" smtClean="0">
                <a:solidFill>
                  <a:srgbClr val="000000"/>
                </a:solidFill>
                <a:cs typeface="Segoe UI" pitchFamily="18" charset="0"/>
              </a:rPr>
              <a:t>οι</a:t>
            </a:r>
            <a:r>
              <a:rPr lang="en-US" altLang="zh-CN" sz="2400" dirty="0" smtClean="0">
                <a:cs typeface="Times New Roman" pitchFamily="18" charset="0"/>
              </a:rPr>
              <a:t>   </a:t>
            </a:r>
            <a:r>
              <a:rPr lang="en-US" altLang="zh-CN" sz="2400" dirty="0" err="1" smtClean="0">
                <a:solidFill>
                  <a:srgbClr val="000000"/>
                </a:solidFill>
                <a:cs typeface="Segoe UI" pitchFamily="18" charset="0"/>
              </a:rPr>
              <a:t>εργαζόµενοι</a:t>
            </a:r>
            <a:r>
              <a:rPr lang="en-US" altLang="zh-CN" sz="2400" dirty="0" smtClean="0">
                <a:cs typeface="Times New Roman" pitchFamily="18" charset="0"/>
              </a:rPr>
              <a:t> </a:t>
            </a:r>
            <a:r>
              <a:rPr lang="en-US" altLang="zh-CN" sz="2400" dirty="0" smtClean="0">
                <a:solidFill>
                  <a:srgbClr val="000000"/>
                </a:solidFill>
                <a:cs typeface="Segoe UI" pitchFamily="18" charset="0"/>
              </a:rPr>
              <a:t>να</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αναθεωρούν</a:t>
            </a:r>
            <a:r>
              <a:rPr lang="en-US" altLang="zh-CN" sz="2400" dirty="0" smtClean="0">
                <a:cs typeface="Times New Roman" pitchFamily="18" charset="0"/>
              </a:rPr>
              <a:t> </a:t>
            </a:r>
            <a:r>
              <a:rPr lang="en-US" altLang="zh-CN" sz="2400" dirty="0" err="1" smtClean="0">
                <a:solidFill>
                  <a:srgbClr val="000000"/>
                </a:solidFill>
                <a:cs typeface="Segoe UI" pitchFamily="18" charset="0"/>
              </a:rPr>
              <a:t>την</a:t>
            </a:r>
            <a:r>
              <a:rPr lang="en-US" altLang="zh-CN" sz="2400" dirty="0" smtClean="0">
                <a:cs typeface="Times New Roman" pitchFamily="18" charset="0"/>
              </a:rPr>
              <a:t> </a:t>
            </a:r>
            <a:r>
              <a:rPr lang="en-US" altLang="zh-CN" sz="2400" dirty="0" err="1" smtClean="0">
                <a:solidFill>
                  <a:srgbClr val="000000"/>
                </a:solidFill>
                <a:cs typeface="Segoe UI" pitchFamily="18" charset="0"/>
              </a:rPr>
              <a:t>απόφασή</a:t>
            </a:r>
            <a:r>
              <a:rPr lang="en-US" altLang="zh-CN" sz="2400" dirty="0" smtClean="0">
                <a:cs typeface="Times New Roman" pitchFamily="18" charset="0"/>
              </a:rPr>
              <a:t> </a:t>
            </a:r>
            <a:r>
              <a:rPr lang="en-US" altLang="zh-CN" sz="2400" dirty="0" err="1" smtClean="0">
                <a:solidFill>
                  <a:srgbClr val="000000"/>
                </a:solidFill>
                <a:cs typeface="Segoe UI" pitchFamily="18" charset="0"/>
              </a:rPr>
              <a:t>τους</a:t>
            </a:r>
            <a:r>
              <a:rPr lang="en-US" altLang="zh-CN" sz="2400" dirty="0" smtClean="0">
                <a:cs typeface="Times New Roman" pitchFamily="18" charset="0"/>
              </a:rPr>
              <a:t> </a:t>
            </a:r>
            <a:r>
              <a:rPr lang="en-US" altLang="zh-CN" sz="2400" dirty="0" smtClean="0">
                <a:solidFill>
                  <a:srgbClr val="000000"/>
                </a:solidFill>
                <a:cs typeface="Segoe UI" pitchFamily="18" charset="0"/>
              </a:rPr>
              <a:t>και</a:t>
            </a:r>
            <a:r>
              <a:rPr lang="en-US" altLang="zh-CN" sz="2400" dirty="0" smtClean="0">
                <a:cs typeface="Times New Roman" pitchFamily="18" charset="0"/>
              </a:rPr>
              <a:t> </a:t>
            </a:r>
            <a:r>
              <a:rPr lang="en-US" altLang="zh-CN" sz="2400" dirty="0" smtClean="0">
                <a:solidFill>
                  <a:srgbClr val="000000"/>
                </a:solidFill>
                <a:cs typeface="Segoe UI" pitchFamily="18" charset="0"/>
              </a:rPr>
              <a:t>να</a:t>
            </a:r>
            <a:r>
              <a:rPr lang="en-US" altLang="zh-CN" sz="2400" dirty="0" smtClean="0">
                <a:cs typeface="Times New Roman" pitchFamily="18" charset="0"/>
              </a:rPr>
              <a:t>  </a:t>
            </a:r>
            <a:r>
              <a:rPr lang="en-US" altLang="zh-CN" sz="2400" dirty="0" err="1" smtClean="0">
                <a:solidFill>
                  <a:srgbClr val="000000"/>
                </a:solidFill>
                <a:cs typeface="Segoe UI" pitchFamily="18" charset="0"/>
              </a:rPr>
              <a:t>επιστρέφουν</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στη</a:t>
            </a:r>
            <a:r>
              <a:rPr lang="en-US" altLang="zh-CN" sz="2400" dirty="0" smtClean="0">
                <a:cs typeface="Times New Roman" pitchFamily="18" charset="0"/>
              </a:rPr>
              <a:t> </a:t>
            </a:r>
            <a:r>
              <a:rPr lang="en-US" altLang="zh-CN" sz="2400" dirty="0" err="1" smtClean="0">
                <a:solidFill>
                  <a:srgbClr val="000000"/>
                </a:solidFill>
                <a:cs typeface="Segoe UI" pitchFamily="18" charset="0"/>
              </a:rPr>
              <a:t>χώρα</a:t>
            </a:r>
            <a:r>
              <a:rPr lang="en-US" altLang="zh-CN" sz="2400" dirty="0" smtClean="0">
                <a:cs typeface="Times New Roman" pitchFamily="18" charset="0"/>
              </a:rPr>
              <a:t> </a:t>
            </a:r>
            <a:r>
              <a:rPr lang="en-US" altLang="zh-CN" sz="2400" dirty="0" err="1" smtClean="0">
                <a:solidFill>
                  <a:srgbClr val="000000"/>
                </a:solidFill>
                <a:cs typeface="Segoe UI" pitchFamily="18" charset="0"/>
              </a:rPr>
              <a:t>προέλευσης</a:t>
            </a:r>
            <a:r>
              <a:rPr lang="en-US" altLang="zh-CN" sz="2400" dirty="0" smtClean="0">
                <a:solidFill>
                  <a:srgbClr val="000000"/>
                </a:solidFill>
                <a:cs typeface="Segoe UI" pitchFamily="18" charset="0"/>
              </a:rPr>
              <a:t>.</a:t>
            </a:r>
          </a:p>
          <a:p>
            <a:pPr marL="0" indent="0" algn="just">
              <a:lnSpc>
                <a:spcPct val="80000"/>
              </a:lnSpc>
              <a:buNone/>
            </a:pP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Μετανάστευση</a:t>
            </a:r>
            <a:endParaRPr lang="en-US" dirty="0"/>
          </a:p>
        </p:txBody>
      </p:sp>
      <p:sp>
        <p:nvSpPr>
          <p:cNvPr id="3" name="2 - Θέση περιεχομένου"/>
          <p:cNvSpPr>
            <a:spLocks noGrp="1"/>
          </p:cNvSpPr>
          <p:nvPr>
            <p:ph idx="1"/>
          </p:nvPr>
        </p:nvSpPr>
        <p:spPr/>
        <p:txBody>
          <a:bodyPr>
            <a:noAutofit/>
          </a:bodyPr>
          <a:lstStyle/>
          <a:p>
            <a:pPr marL="0" indent="0" algn="just">
              <a:lnSpc>
                <a:spcPct val="80000"/>
              </a:lnSpc>
              <a:buNone/>
              <a:tabLst>
                <a:tab pos="38100" algn="l"/>
                <a:tab pos="88900" algn="l"/>
              </a:tabLst>
            </a:pPr>
            <a:r>
              <a:rPr lang="en-US" altLang="zh-CN" sz="2800" b="1" dirty="0" smtClean="0">
                <a:cs typeface="Segoe UI" pitchFamily="18" charset="0"/>
              </a:rPr>
              <a:t>Απόφαση </a:t>
            </a:r>
            <a:r>
              <a:rPr lang="en-US" altLang="zh-CN" sz="2800" b="1" dirty="0" err="1" smtClean="0">
                <a:cs typeface="Segoe UI" pitchFamily="18" charset="0"/>
              </a:rPr>
              <a:t>για</a:t>
            </a:r>
            <a:r>
              <a:rPr lang="en-US" altLang="zh-CN" sz="2800" b="1" dirty="0" smtClean="0">
                <a:cs typeface="Segoe UI" pitchFamily="18" charset="0"/>
              </a:rPr>
              <a:t> </a:t>
            </a:r>
            <a:r>
              <a:rPr lang="en-US" altLang="zh-CN" sz="2800" b="1" dirty="0" err="1" smtClean="0">
                <a:cs typeface="Segoe UI" pitchFamily="18" charset="0"/>
              </a:rPr>
              <a:t>Οικογενειακή</a:t>
            </a:r>
            <a:r>
              <a:rPr lang="en-US" altLang="zh-CN" sz="2800" b="1" dirty="0" smtClean="0">
                <a:cs typeface="Segoe UI" pitchFamily="18" charset="0"/>
              </a:rPr>
              <a:t> </a:t>
            </a:r>
            <a:r>
              <a:rPr lang="en-US" altLang="zh-CN" sz="2800" b="1" dirty="0" err="1" smtClean="0">
                <a:cs typeface="Segoe UI" pitchFamily="18" charset="0"/>
              </a:rPr>
              <a:t>Μετανάστευση</a:t>
            </a:r>
            <a:endParaRPr lang="el-GR" altLang="zh-CN" sz="2800" b="1" dirty="0" smtClean="0">
              <a:cs typeface="Segoe UI" pitchFamily="18" charset="0"/>
            </a:endParaRPr>
          </a:p>
          <a:p>
            <a:pPr marL="0" indent="0" algn="just">
              <a:lnSpc>
                <a:spcPct val="80000"/>
              </a:lnSpc>
              <a:buNone/>
              <a:tabLst>
                <a:tab pos="38100" algn="l"/>
                <a:tab pos="88900" algn="l"/>
              </a:tabLst>
            </a:pPr>
            <a:r>
              <a:rPr lang="en-US" altLang="zh-CN" sz="2400" dirty="0" smtClean="0">
                <a:cs typeface="Segoe UI" pitchFamily="18" charset="0"/>
              </a:rPr>
              <a:t>Σε</a:t>
            </a:r>
            <a:r>
              <a:rPr lang="en-US" altLang="zh-CN" sz="2400" dirty="0" smtClean="0">
                <a:cs typeface="Times New Roman" pitchFamily="18" charset="0"/>
              </a:rPr>
              <a:t> </a:t>
            </a:r>
            <a:r>
              <a:rPr lang="en-US" altLang="zh-CN" sz="2400" dirty="0" err="1" smtClean="0">
                <a:cs typeface="Segoe UI" pitchFamily="18" charset="0"/>
              </a:rPr>
              <a:t>αυτή</a:t>
            </a:r>
            <a:r>
              <a:rPr lang="en-US" altLang="zh-CN" sz="2400" dirty="0" smtClean="0">
                <a:cs typeface="Times New Roman" pitchFamily="18" charset="0"/>
              </a:rPr>
              <a:t> </a:t>
            </a:r>
            <a:r>
              <a:rPr lang="en-US" altLang="zh-CN" sz="2400" dirty="0" err="1" smtClean="0">
                <a:cs typeface="Segoe UI" pitchFamily="18" charset="0"/>
              </a:rPr>
              <a:t>την</a:t>
            </a:r>
            <a:r>
              <a:rPr lang="en-US" altLang="zh-CN" sz="2400" dirty="0" smtClean="0">
                <a:cs typeface="Times New Roman" pitchFamily="18" charset="0"/>
              </a:rPr>
              <a:t> </a:t>
            </a:r>
            <a:r>
              <a:rPr lang="en-US" altLang="zh-CN" sz="2400" dirty="0" err="1" smtClean="0">
                <a:cs typeface="Segoe UI" pitchFamily="18" charset="0"/>
              </a:rPr>
              <a:t>περίπτωση</a:t>
            </a:r>
            <a:r>
              <a:rPr lang="en-US" altLang="zh-CN" sz="2400" dirty="0" smtClean="0">
                <a:cs typeface="Times New Roman" pitchFamily="18" charset="0"/>
              </a:rPr>
              <a:t> </a:t>
            </a:r>
            <a:r>
              <a:rPr lang="en-US" altLang="zh-CN" sz="2400" dirty="0" smtClean="0">
                <a:cs typeface="Segoe UI" pitchFamily="18" charset="0"/>
              </a:rPr>
              <a:t>η</a:t>
            </a:r>
            <a:r>
              <a:rPr lang="en-US" altLang="zh-CN" sz="2400" dirty="0" smtClean="0">
                <a:cs typeface="Times New Roman" pitchFamily="18" charset="0"/>
              </a:rPr>
              <a:t> </a:t>
            </a:r>
            <a:r>
              <a:rPr lang="en-US" altLang="zh-CN" sz="2400" dirty="0" err="1" smtClean="0">
                <a:cs typeface="Segoe UI" pitchFamily="18" charset="0"/>
              </a:rPr>
              <a:t>εκτίµησ</a:t>
            </a:r>
            <a:r>
              <a:rPr lang="el-GR" altLang="zh-CN" sz="2400" dirty="0" smtClean="0">
                <a:cs typeface="Segoe UI" pitchFamily="18" charset="0"/>
              </a:rPr>
              <a:t>η</a:t>
            </a:r>
            <a:r>
              <a:rPr lang="en-US" altLang="zh-CN" sz="2400" dirty="0" smtClean="0">
                <a:cs typeface="Times New Roman" pitchFamily="18" charset="0"/>
              </a:rPr>
              <a:t> </a:t>
            </a:r>
            <a:r>
              <a:rPr lang="en-US" altLang="zh-CN" sz="2400" dirty="0" smtClean="0">
                <a:cs typeface="Segoe UI" pitchFamily="18" charset="0"/>
              </a:rPr>
              <a:t>των</a:t>
            </a:r>
            <a:r>
              <a:rPr lang="el-GR" altLang="zh-CN" sz="2400" dirty="0" smtClean="0">
                <a:cs typeface="Segoe UI" pitchFamily="18" charset="0"/>
              </a:rPr>
              <a:t> </a:t>
            </a:r>
            <a:r>
              <a:rPr lang="en-US" altLang="zh-CN" sz="2400" dirty="0" err="1" smtClean="0">
                <a:cs typeface="Segoe UI" pitchFamily="18" charset="0"/>
              </a:rPr>
              <a:t>οικονοµικών</a:t>
            </a:r>
            <a:r>
              <a:rPr lang="en-US" altLang="zh-CN" sz="2400" dirty="0" smtClean="0">
                <a:cs typeface="Times New Roman" pitchFamily="18" charset="0"/>
              </a:rPr>
              <a:t> </a:t>
            </a:r>
            <a:r>
              <a:rPr lang="en-US" altLang="zh-CN" sz="2400" dirty="0" err="1" smtClean="0">
                <a:cs typeface="Segoe UI" pitchFamily="18" charset="0"/>
              </a:rPr>
              <a:t>αποτελεσµάτων</a:t>
            </a:r>
            <a:r>
              <a:rPr lang="en-US" altLang="zh-CN" sz="2400" dirty="0" smtClean="0">
                <a:cs typeface="Times New Roman" pitchFamily="18" charset="0"/>
              </a:rPr>
              <a:t> </a:t>
            </a:r>
            <a:r>
              <a:rPr lang="en-US" altLang="zh-CN" sz="2400" dirty="0" smtClean="0">
                <a:cs typeface="Segoe UI" pitchFamily="18" charset="0"/>
              </a:rPr>
              <a:t>είναι</a:t>
            </a:r>
            <a:r>
              <a:rPr lang="en-US" altLang="zh-CN" sz="2400" dirty="0" smtClean="0">
                <a:cs typeface="Times New Roman" pitchFamily="18" charset="0"/>
              </a:rPr>
              <a:t> </a:t>
            </a:r>
            <a:r>
              <a:rPr lang="en-US" altLang="zh-CN" sz="2400" dirty="0" err="1" smtClean="0">
                <a:cs typeface="Segoe UI" pitchFamily="18" charset="0"/>
              </a:rPr>
              <a:t>πιο</a:t>
            </a:r>
            <a:r>
              <a:rPr lang="en-US" altLang="zh-CN" sz="2400" dirty="0" smtClean="0">
                <a:cs typeface="Times New Roman" pitchFamily="18" charset="0"/>
              </a:rPr>
              <a:t> </a:t>
            </a:r>
            <a:r>
              <a:rPr lang="en-US" altLang="zh-CN" sz="2400" dirty="0" err="1" smtClean="0">
                <a:cs typeface="Segoe UI" pitchFamily="18" charset="0"/>
              </a:rPr>
              <a:t>περίπλοκη.Οι</a:t>
            </a:r>
            <a:r>
              <a:rPr lang="en-US" altLang="zh-CN" sz="2400" dirty="0" smtClean="0">
                <a:cs typeface="Times New Roman" pitchFamily="18" charset="0"/>
              </a:rPr>
              <a:t> </a:t>
            </a:r>
            <a:r>
              <a:rPr lang="en-US" altLang="zh-CN" sz="2400" dirty="0" err="1" smtClean="0">
                <a:cs typeface="Segoe UI" pitchFamily="18" charset="0"/>
              </a:rPr>
              <a:t>παραπάνω</a:t>
            </a:r>
            <a:r>
              <a:rPr lang="en-US" altLang="zh-CN" sz="2400" dirty="0" smtClean="0">
                <a:cs typeface="Times New Roman" pitchFamily="18" charset="0"/>
              </a:rPr>
              <a:t> </a:t>
            </a:r>
            <a:r>
              <a:rPr lang="en-US" altLang="zh-CN" sz="2400" dirty="0" err="1" smtClean="0">
                <a:cs typeface="Segoe UI" pitchFamily="18" charset="0"/>
              </a:rPr>
              <a:t>υπολογισµοί</a:t>
            </a:r>
            <a:r>
              <a:rPr lang="en-US" altLang="zh-CN" sz="2400" dirty="0" smtClean="0">
                <a:cs typeface="Times New Roman" pitchFamily="18" charset="0"/>
              </a:rPr>
              <a:t> </a:t>
            </a:r>
            <a:r>
              <a:rPr lang="en-US" altLang="zh-CN" sz="2400" dirty="0" err="1" smtClean="0">
                <a:cs typeface="Segoe UI" pitchFamily="18" charset="0"/>
              </a:rPr>
              <a:t>πρέπει</a:t>
            </a:r>
            <a:r>
              <a:rPr lang="en-US" altLang="zh-CN" sz="2400" dirty="0" smtClean="0">
                <a:cs typeface="Times New Roman" pitchFamily="18" charset="0"/>
              </a:rPr>
              <a:t> </a:t>
            </a:r>
            <a:r>
              <a:rPr lang="en-US" altLang="zh-CN" sz="2400" dirty="0" smtClean="0">
                <a:cs typeface="Segoe UI" pitchFamily="18" charset="0"/>
              </a:rPr>
              <a:t>να</a:t>
            </a:r>
            <a:r>
              <a:rPr lang="en-US" altLang="zh-CN" sz="2400" dirty="0" smtClean="0">
                <a:cs typeface="Times New Roman" pitchFamily="18" charset="0"/>
              </a:rPr>
              <a:t> </a:t>
            </a:r>
            <a:r>
              <a:rPr lang="en-US" altLang="zh-CN" sz="2400" dirty="0" err="1" smtClean="0">
                <a:cs typeface="Segoe UI" pitchFamily="18" charset="0"/>
              </a:rPr>
              <a:t>γίνουν</a:t>
            </a:r>
            <a:r>
              <a:rPr lang="en-US" altLang="zh-CN" sz="2400" dirty="0" smtClean="0">
                <a:cs typeface="Times New Roman" pitchFamily="18" charset="0"/>
              </a:rPr>
              <a:t> </a:t>
            </a:r>
            <a:r>
              <a:rPr lang="en-US" altLang="zh-CN" sz="2400" dirty="0" err="1" smtClean="0">
                <a:cs typeface="Segoe UI" pitchFamily="18" charset="0"/>
              </a:rPr>
              <a:t>για</a:t>
            </a:r>
            <a:r>
              <a:rPr lang="en-US" altLang="zh-CN" sz="2400" dirty="0" smtClean="0">
                <a:cs typeface="Times New Roman" pitchFamily="18" charset="0"/>
              </a:rPr>
              <a:t> </a:t>
            </a:r>
            <a:r>
              <a:rPr lang="en-US" altLang="zh-CN" sz="2400" dirty="0" smtClean="0">
                <a:cs typeface="Segoe UI" pitchFamily="18" charset="0"/>
              </a:rPr>
              <a:t>τα</a:t>
            </a:r>
            <a:r>
              <a:rPr lang="el-GR" altLang="zh-CN" sz="2400" dirty="0" smtClean="0">
                <a:cs typeface="Segoe UI" pitchFamily="18" charset="0"/>
              </a:rPr>
              <a:t> </a:t>
            </a:r>
            <a:r>
              <a:rPr lang="en-US" altLang="zh-CN" sz="2400" dirty="0" err="1" smtClean="0">
                <a:cs typeface="Segoe UI" pitchFamily="18" charset="0"/>
              </a:rPr>
              <a:t>περισσότερα</a:t>
            </a:r>
            <a:r>
              <a:rPr lang="en-US" altLang="zh-CN" sz="2400" dirty="0" smtClean="0">
                <a:cs typeface="Times New Roman" pitchFamily="18" charset="0"/>
              </a:rPr>
              <a:t> </a:t>
            </a:r>
            <a:r>
              <a:rPr lang="en-US" altLang="zh-CN" sz="2400" dirty="0" err="1" smtClean="0">
                <a:cs typeface="Segoe UI" pitchFamily="18" charset="0"/>
              </a:rPr>
              <a:t>εργαζόµενα</a:t>
            </a:r>
            <a:r>
              <a:rPr lang="en-US" altLang="zh-CN" sz="2400" dirty="0" smtClean="0">
                <a:cs typeface="Times New Roman" pitchFamily="18" charset="0"/>
              </a:rPr>
              <a:t> </a:t>
            </a:r>
            <a:r>
              <a:rPr lang="en-US" altLang="zh-CN" sz="2400" dirty="0" smtClean="0">
                <a:cs typeface="Segoe UI" pitchFamily="18" charset="0"/>
              </a:rPr>
              <a:t>µ</a:t>
            </a:r>
            <a:r>
              <a:rPr lang="en-US" altLang="zh-CN" sz="2400" dirty="0" err="1" smtClean="0">
                <a:cs typeface="Segoe UI" pitchFamily="18" charset="0"/>
              </a:rPr>
              <a:t>έλη</a:t>
            </a:r>
            <a:r>
              <a:rPr lang="en-US" altLang="zh-CN" sz="2400" dirty="0" smtClean="0">
                <a:cs typeface="Times New Roman" pitchFamily="18" charset="0"/>
              </a:rPr>
              <a:t> </a:t>
            </a:r>
            <a:r>
              <a:rPr lang="en-US" altLang="zh-CN" sz="2400" dirty="0" smtClean="0">
                <a:cs typeface="Segoe UI" pitchFamily="18" charset="0"/>
              </a:rPr>
              <a:t>π.χ.</a:t>
            </a:r>
            <a:r>
              <a:rPr lang="en-US" altLang="zh-CN" sz="2400" dirty="0" smtClean="0">
                <a:cs typeface="Times New Roman" pitchFamily="18" charset="0"/>
              </a:rPr>
              <a:t>   </a:t>
            </a:r>
            <a:r>
              <a:rPr lang="el-GR" altLang="zh-CN" sz="2400" dirty="0" smtClean="0">
                <a:cs typeface="Segoe UI" pitchFamily="18" charset="0"/>
              </a:rPr>
              <a:t>πατέρας</a:t>
            </a:r>
            <a:r>
              <a:rPr lang="en-US" altLang="zh-CN" sz="2400" dirty="0" smtClean="0">
                <a:cs typeface="Times New Roman" pitchFamily="18" charset="0"/>
              </a:rPr>
              <a:t> </a:t>
            </a:r>
            <a:r>
              <a:rPr lang="en-US" altLang="zh-CN" sz="2400" dirty="0" smtClean="0">
                <a:cs typeface="Segoe UI" pitchFamily="18" charset="0"/>
              </a:rPr>
              <a:t>και</a:t>
            </a:r>
            <a:r>
              <a:rPr lang="el-GR" altLang="zh-CN" sz="2400" dirty="0" smtClean="0">
                <a:cs typeface="Segoe UI" pitchFamily="18" charset="0"/>
              </a:rPr>
              <a:t> </a:t>
            </a:r>
            <a:r>
              <a:rPr lang="en-US" altLang="zh-CN" sz="2400" dirty="0" smtClean="0">
                <a:cs typeface="Segoe UI" pitchFamily="18" charset="0"/>
              </a:rPr>
              <a:t>µητέρα.</a:t>
            </a:r>
            <a:endParaRPr lang="el-GR" altLang="zh-CN" sz="2400" dirty="0" smtClean="0">
              <a:cs typeface="Segoe UI" pitchFamily="18" charset="0"/>
            </a:endParaRPr>
          </a:p>
          <a:p>
            <a:pPr marL="0" indent="0" algn="just">
              <a:lnSpc>
                <a:spcPct val="80000"/>
              </a:lnSpc>
              <a:buNone/>
              <a:tabLst>
                <a:tab pos="38100" algn="l"/>
              </a:tabLst>
            </a:pPr>
            <a:r>
              <a:rPr lang="en-US" altLang="zh-CN" sz="2400" dirty="0" err="1" smtClean="0">
                <a:cs typeface="Segoe UI" pitchFamily="18" charset="0"/>
              </a:rPr>
              <a:t>Εάν</a:t>
            </a:r>
            <a:r>
              <a:rPr lang="en-US" altLang="zh-CN" sz="2400" dirty="0" smtClean="0">
                <a:cs typeface="Times New Roman" pitchFamily="18" charset="0"/>
              </a:rPr>
              <a:t> </a:t>
            </a:r>
            <a:r>
              <a:rPr lang="en-US" altLang="zh-CN" sz="2400" dirty="0" smtClean="0">
                <a:cs typeface="Segoe UI" pitchFamily="18" charset="0"/>
              </a:rPr>
              <a:t>είναι</a:t>
            </a:r>
            <a:r>
              <a:rPr lang="el-GR" altLang="zh-CN" sz="2400" dirty="0" smtClean="0">
                <a:cs typeface="Segoe UI" pitchFamily="18" charset="0"/>
              </a:rPr>
              <a:t> </a:t>
            </a:r>
            <a:r>
              <a:rPr lang="en-US" altLang="zh-CN" sz="2400" dirty="0" err="1" smtClean="0">
                <a:cs typeface="Segoe UI" pitchFamily="18" charset="0"/>
              </a:rPr>
              <a:t>συµφέρουσα</a:t>
            </a:r>
            <a:r>
              <a:rPr lang="en-US" altLang="zh-CN" sz="2400" dirty="0" smtClean="0">
                <a:cs typeface="Times New Roman" pitchFamily="18" charset="0"/>
              </a:rPr>
              <a:t> </a:t>
            </a:r>
            <a:r>
              <a:rPr lang="el-GR" altLang="zh-CN" sz="2400" dirty="0" smtClean="0">
                <a:cs typeface="Times New Roman" pitchFamily="18" charset="0"/>
              </a:rPr>
              <a:t>γ</a:t>
            </a:r>
            <a:r>
              <a:rPr lang="en-US" altLang="zh-CN" sz="2400" dirty="0" err="1" smtClean="0">
                <a:cs typeface="Segoe UI" pitchFamily="18" charset="0"/>
              </a:rPr>
              <a:t>ια</a:t>
            </a:r>
            <a:r>
              <a:rPr lang="en-US" altLang="zh-CN" sz="2400" dirty="0" smtClean="0">
                <a:cs typeface="Times New Roman" pitchFamily="18" charset="0"/>
              </a:rPr>
              <a:t> </a:t>
            </a:r>
            <a:r>
              <a:rPr lang="en-US" altLang="zh-CN" sz="2400" dirty="0" smtClean="0">
                <a:cs typeface="Segoe UI" pitchFamily="18" charset="0"/>
              </a:rPr>
              <a:t>το</a:t>
            </a:r>
            <a:r>
              <a:rPr lang="en-US" altLang="zh-CN" sz="2400" dirty="0" smtClean="0">
                <a:cs typeface="Times New Roman" pitchFamily="18" charset="0"/>
              </a:rPr>
              <a:t> </a:t>
            </a:r>
            <a:r>
              <a:rPr lang="en-US" altLang="zh-CN" sz="2400" dirty="0" err="1" smtClean="0">
                <a:cs typeface="Segoe UI" pitchFamily="18" charset="0"/>
              </a:rPr>
              <a:t>ένα</a:t>
            </a:r>
            <a:r>
              <a:rPr lang="en-US" altLang="zh-CN" sz="2400" dirty="0" smtClean="0">
                <a:cs typeface="Times New Roman" pitchFamily="18" charset="0"/>
              </a:rPr>
              <a:t> </a:t>
            </a:r>
            <a:r>
              <a:rPr lang="en-US" altLang="zh-CN" sz="2400" dirty="0" smtClean="0">
                <a:cs typeface="Segoe UI" pitchFamily="18" charset="0"/>
              </a:rPr>
              <a:t>µ</a:t>
            </a:r>
            <a:r>
              <a:rPr lang="en-US" altLang="zh-CN" sz="2400" dirty="0" err="1" smtClean="0">
                <a:cs typeface="Segoe UI" pitchFamily="18" charset="0"/>
              </a:rPr>
              <a:t>έλος</a:t>
            </a:r>
            <a:r>
              <a:rPr lang="en-US" altLang="zh-CN" sz="2400" dirty="0" smtClean="0">
                <a:cs typeface="Times New Roman" pitchFamily="18" charset="0"/>
              </a:rPr>
              <a:t> </a:t>
            </a:r>
            <a:r>
              <a:rPr lang="en-US" altLang="zh-CN" sz="2400" dirty="0" smtClean="0">
                <a:cs typeface="Segoe UI" pitchFamily="18" charset="0"/>
              </a:rPr>
              <a:t>και</a:t>
            </a:r>
            <a:r>
              <a:rPr lang="el-GR" altLang="zh-CN" sz="2400" dirty="0" smtClean="0">
                <a:cs typeface="Segoe UI" pitchFamily="18" charset="0"/>
              </a:rPr>
              <a:t> </a:t>
            </a:r>
            <a:r>
              <a:rPr lang="en-US" altLang="zh-CN" sz="2400" dirty="0" err="1" smtClean="0">
                <a:cs typeface="Segoe UI" pitchFamily="18" charset="0"/>
              </a:rPr>
              <a:t>ζηµιογόνος</a:t>
            </a:r>
            <a:r>
              <a:rPr lang="en-US" altLang="zh-CN" sz="2400" dirty="0" smtClean="0">
                <a:cs typeface="Times New Roman" pitchFamily="18" charset="0"/>
              </a:rPr>
              <a:t> </a:t>
            </a:r>
            <a:r>
              <a:rPr lang="en-US" altLang="zh-CN" sz="2400" dirty="0" err="1" smtClean="0">
                <a:cs typeface="Segoe UI" pitchFamily="18" charset="0"/>
              </a:rPr>
              <a:t>για</a:t>
            </a:r>
            <a:r>
              <a:rPr lang="en-US" altLang="zh-CN" sz="2400" dirty="0" smtClean="0">
                <a:cs typeface="Times New Roman" pitchFamily="18" charset="0"/>
              </a:rPr>
              <a:t> </a:t>
            </a:r>
            <a:r>
              <a:rPr lang="en-US" altLang="zh-CN" sz="2400" dirty="0" smtClean="0">
                <a:cs typeface="Segoe UI" pitchFamily="18" charset="0"/>
              </a:rPr>
              <a:t>το</a:t>
            </a:r>
            <a:r>
              <a:rPr lang="en-US" altLang="zh-CN" sz="2400" dirty="0" smtClean="0">
                <a:cs typeface="Times New Roman" pitchFamily="18" charset="0"/>
              </a:rPr>
              <a:t> </a:t>
            </a:r>
            <a:r>
              <a:rPr lang="en-US" altLang="zh-CN" sz="2400" dirty="0" err="1" smtClean="0">
                <a:cs typeface="Segoe UI" pitchFamily="18" charset="0"/>
              </a:rPr>
              <a:t>άλλο</a:t>
            </a:r>
            <a:r>
              <a:rPr lang="en-US" altLang="zh-CN" sz="2400" dirty="0" smtClean="0">
                <a:cs typeface="Segoe UI" pitchFamily="18" charset="0"/>
              </a:rPr>
              <a:t>,</a:t>
            </a:r>
            <a:r>
              <a:rPr lang="en-US" altLang="zh-CN" sz="2400" dirty="0" smtClean="0">
                <a:cs typeface="Times New Roman" pitchFamily="18" charset="0"/>
              </a:rPr>
              <a:t> </a:t>
            </a:r>
            <a:r>
              <a:rPr lang="en-US" altLang="zh-CN" sz="2400" dirty="0" err="1" smtClean="0">
                <a:cs typeface="Segoe UI" pitchFamily="18" charset="0"/>
              </a:rPr>
              <a:t>τότε</a:t>
            </a:r>
            <a:r>
              <a:rPr lang="en-US" altLang="zh-CN" sz="2400" dirty="0" smtClean="0">
                <a:cs typeface="Times New Roman" pitchFamily="18" charset="0"/>
              </a:rPr>
              <a:t> </a:t>
            </a:r>
            <a:r>
              <a:rPr lang="en-US" altLang="zh-CN" sz="2400" dirty="0" smtClean="0">
                <a:cs typeface="Segoe UI" pitchFamily="18" charset="0"/>
              </a:rPr>
              <a:t>η</a:t>
            </a:r>
            <a:r>
              <a:rPr lang="en-US" altLang="zh-CN" sz="2400" dirty="0" smtClean="0">
                <a:cs typeface="Times New Roman" pitchFamily="18" charset="0"/>
              </a:rPr>
              <a:t> </a:t>
            </a:r>
            <a:r>
              <a:rPr lang="en-US" altLang="zh-CN" sz="2400" dirty="0" err="1" smtClean="0">
                <a:cs typeface="Segoe UI" pitchFamily="18" charset="0"/>
              </a:rPr>
              <a:t>απόφαση</a:t>
            </a:r>
            <a:r>
              <a:rPr lang="en-US" altLang="zh-CN" sz="2400" dirty="0" smtClean="0">
                <a:cs typeface="Times New Roman" pitchFamily="18" charset="0"/>
              </a:rPr>
              <a:t> </a:t>
            </a:r>
            <a:r>
              <a:rPr lang="en-US" altLang="zh-CN" sz="2400" dirty="0" err="1" smtClean="0">
                <a:cs typeface="Segoe UI" pitchFamily="18" charset="0"/>
              </a:rPr>
              <a:t>βασίζεται</a:t>
            </a:r>
            <a:r>
              <a:rPr lang="el-GR" altLang="zh-CN" sz="2400" dirty="0" smtClean="0">
                <a:cs typeface="Segoe UI" pitchFamily="18" charset="0"/>
              </a:rPr>
              <a:t> </a:t>
            </a:r>
            <a:r>
              <a:rPr lang="en-US" altLang="zh-CN" sz="2400" dirty="0" err="1" smtClean="0">
                <a:cs typeface="Segoe UI" pitchFamily="18" charset="0"/>
              </a:rPr>
              <a:t>στο</a:t>
            </a:r>
            <a:r>
              <a:rPr lang="en-US" altLang="zh-CN" sz="2400" dirty="0" smtClean="0">
                <a:cs typeface="Times New Roman" pitchFamily="18" charset="0"/>
              </a:rPr>
              <a:t> </a:t>
            </a:r>
            <a:r>
              <a:rPr lang="en-US" altLang="zh-CN" sz="2400" dirty="0" err="1" smtClean="0">
                <a:cs typeface="Segoe UI" pitchFamily="18" charset="0"/>
              </a:rPr>
              <a:t>αποτέλεσµα</a:t>
            </a:r>
            <a:r>
              <a:rPr lang="en-US" altLang="zh-CN" sz="2400" dirty="0" smtClean="0">
                <a:cs typeface="Times New Roman" pitchFamily="18" charset="0"/>
              </a:rPr>
              <a:t> </a:t>
            </a:r>
            <a:r>
              <a:rPr lang="en-US" altLang="zh-CN" sz="2400" dirty="0" smtClean="0">
                <a:cs typeface="Segoe UI" pitchFamily="18" charset="0"/>
              </a:rPr>
              <a:t>που</a:t>
            </a:r>
            <a:r>
              <a:rPr lang="en-US" altLang="zh-CN" sz="2400" dirty="0" smtClean="0">
                <a:cs typeface="Times New Roman" pitchFamily="18" charset="0"/>
              </a:rPr>
              <a:t> </a:t>
            </a:r>
            <a:r>
              <a:rPr lang="en-US" altLang="zh-CN" sz="2400" dirty="0" err="1" smtClean="0">
                <a:cs typeface="Segoe UI" pitchFamily="18" charset="0"/>
              </a:rPr>
              <a:t>θα</a:t>
            </a:r>
            <a:r>
              <a:rPr lang="en-US" altLang="zh-CN" sz="2400" dirty="0" smtClean="0">
                <a:cs typeface="Times New Roman" pitchFamily="18" charset="0"/>
              </a:rPr>
              <a:t> </a:t>
            </a:r>
            <a:r>
              <a:rPr lang="en-US" altLang="zh-CN" sz="2400" dirty="0" err="1" smtClean="0">
                <a:cs typeface="Segoe UI" pitchFamily="18" charset="0"/>
              </a:rPr>
              <a:t>έχει</a:t>
            </a:r>
            <a:r>
              <a:rPr lang="en-US" altLang="zh-CN" sz="2400" dirty="0" smtClean="0">
                <a:cs typeface="Times New Roman" pitchFamily="18" charset="0"/>
              </a:rPr>
              <a:t> </a:t>
            </a:r>
            <a:r>
              <a:rPr lang="en-US" altLang="zh-CN" sz="2400" dirty="0" smtClean="0">
                <a:cs typeface="Segoe UI" pitchFamily="18" charset="0"/>
              </a:rPr>
              <a:t>η</a:t>
            </a:r>
            <a:r>
              <a:rPr lang="en-US" altLang="zh-CN" sz="2400" dirty="0" smtClean="0">
                <a:cs typeface="Times New Roman" pitchFamily="18" charset="0"/>
              </a:rPr>
              <a:t>  </a:t>
            </a:r>
            <a:r>
              <a:rPr lang="en-US" altLang="zh-CN" sz="2400" dirty="0" smtClean="0">
                <a:cs typeface="Segoe UI" pitchFamily="18" charset="0"/>
              </a:rPr>
              <a:t>µ</a:t>
            </a:r>
            <a:r>
              <a:rPr lang="en-US" altLang="zh-CN" sz="2400" dirty="0" err="1" smtClean="0">
                <a:cs typeface="Segoe UI" pitchFamily="18" charset="0"/>
              </a:rPr>
              <a:t>ετανάστευση</a:t>
            </a:r>
            <a:r>
              <a:rPr lang="en-US" altLang="zh-CN" sz="2400" dirty="0" smtClean="0">
                <a:cs typeface="Times New Roman" pitchFamily="18" charset="0"/>
              </a:rPr>
              <a:t> </a:t>
            </a:r>
            <a:r>
              <a:rPr lang="en-US" altLang="zh-CN" sz="2400" dirty="0" err="1" smtClean="0">
                <a:cs typeface="Segoe UI" pitchFamily="18" charset="0"/>
              </a:rPr>
              <a:t>στο</a:t>
            </a:r>
            <a:r>
              <a:rPr lang="el-GR" altLang="zh-CN" sz="2400" dirty="0" smtClean="0">
                <a:cs typeface="Segoe UI" pitchFamily="18" charset="0"/>
              </a:rPr>
              <a:t> </a:t>
            </a:r>
            <a:r>
              <a:rPr lang="en-US" altLang="zh-CN" sz="2400" dirty="0" err="1" smtClean="0">
                <a:cs typeface="Segoe UI" pitchFamily="18" charset="0"/>
              </a:rPr>
              <a:t>οικογενειακό</a:t>
            </a:r>
            <a:r>
              <a:rPr lang="en-US" altLang="zh-CN" sz="2400" dirty="0" smtClean="0">
                <a:cs typeface="Times New Roman" pitchFamily="18" charset="0"/>
              </a:rPr>
              <a:t> </a:t>
            </a:r>
            <a:r>
              <a:rPr lang="en-US" altLang="zh-CN" sz="2400" dirty="0" err="1" smtClean="0">
                <a:cs typeface="Segoe UI" pitchFamily="18" charset="0"/>
              </a:rPr>
              <a:t>εισόδηµα</a:t>
            </a:r>
            <a:r>
              <a:rPr lang="en-US" altLang="zh-CN" sz="2400" dirty="0" smtClean="0">
                <a:cs typeface="Times New Roman" pitchFamily="18" charset="0"/>
              </a:rPr>
              <a:t> </a:t>
            </a:r>
            <a:r>
              <a:rPr lang="en-US" altLang="zh-CN" sz="2400" dirty="0" smtClean="0">
                <a:cs typeface="Segoe UI" pitchFamily="18" charset="0"/>
              </a:rPr>
              <a:t>και</a:t>
            </a:r>
            <a:r>
              <a:rPr lang="en-US" altLang="zh-CN" sz="2400" dirty="0" smtClean="0">
                <a:cs typeface="Times New Roman" pitchFamily="18" charset="0"/>
              </a:rPr>
              <a:t> </a:t>
            </a:r>
            <a:r>
              <a:rPr lang="en-US" altLang="zh-CN" sz="2400" dirty="0" err="1" smtClean="0">
                <a:cs typeface="Segoe UI" pitchFamily="18" charset="0"/>
              </a:rPr>
              <a:t>συνολικά</a:t>
            </a:r>
            <a:r>
              <a:rPr lang="en-US" altLang="zh-CN" sz="2400" dirty="0" smtClean="0">
                <a:cs typeface="Times New Roman" pitchFamily="18" charset="0"/>
              </a:rPr>
              <a:t> </a:t>
            </a:r>
            <a:r>
              <a:rPr lang="en-US" altLang="zh-CN" sz="2400" dirty="0" err="1" smtClean="0">
                <a:cs typeface="Segoe UI" pitchFamily="18" charset="0"/>
              </a:rPr>
              <a:t>για</a:t>
            </a:r>
            <a:r>
              <a:rPr lang="en-US" altLang="zh-CN" sz="2400" dirty="0" smtClean="0">
                <a:cs typeface="Times New Roman" pitchFamily="18" charset="0"/>
              </a:rPr>
              <a:t>    </a:t>
            </a:r>
            <a:r>
              <a:rPr lang="en-US" altLang="zh-CN" sz="2400" dirty="0" err="1" smtClean="0">
                <a:cs typeface="Segoe UI" pitchFamily="18" charset="0"/>
              </a:rPr>
              <a:t>τηνοικογένεια</a:t>
            </a:r>
            <a:r>
              <a:rPr lang="en-US" altLang="zh-CN" sz="2400" dirty="0" smtClean="0">
                <a:cs typeface="Times New Roman" pitchFamily="18" charset="0"/>
              </a:rPr>
              <a:t> </a:t>
            </a:r>
            <a:r>
              <a:rPr lang="en-US" altLang="zh-CN" sz="2400" dirty="0" smtClean="0">
                <a:cs typeface="Segoe UI" pitchFamily="18" charset="0"/>
              </a:rPr>
              <a:t>(π.χ.</a:t>
            </a:r>
            <a:r>
              <a:rPr lang="en-US" altLang="zh-CN" sz="2400" dirty="0" smtClean="0">
                <a:cs typeface="Times New Roman" pitchFamily="18" charset="0"/>
              </a:rPr>
              <a:t> </a:t>
            </a:r>
            <a:r>
              <a:rPr lang="en-US" altLang="zh-CN" sz="2400" dirty="0" smtClean="0">
                <a:cs typeface="Segoe UI" pitchFamily="18" charset="0"/>
              </a:rPr>
              <a:t>το</a:t>
            </a:r>
            <a:r>
              <a:rPr lang="en-US" altLang="zh-CN" sz="2400" dirty="0" smtClean="0">
                <a:cs typeface="Times New Roman" pitchFamily="18" charset="0"/>
              </a:rPr>
              <a:t> </a:t>
            </a:r>
            <a:r>
              <a:rPr lang="en-US" altLang="zh-CN" sz="2400" dirty="0" err="1" smtClean="0">
                <a:cs typeface="Segoe UI" pitchFamily="18" charset="0"/>
              </a:rPr>
              <a:t>ψυχικό</a:t>
            </a:r>
            <a:r>
              <a:rPr lang="en-US" altLang="zh-CN" sz="2400" dirty="0" smtClean="0">
                <a:cs typeface="Times New Roman" pitchFamily="18" charset="0"/>
              </a:rPr>
              <a:t> </a:t>
            </a:r>
            <a:r>
              <a:rPr lang="en-US" altLang="zh-CN" sz="2400" dirty="0" err="1" smtClean="0">
                <a:cs typeface="Segoe UI" pitchFamily="18" charset="0"/>
              </a:rPr>
              <a:t>κόστος</a:t>
            </a:r>
            <a:r>
              <a:rPr lang="en-US" altLang="zh-CN" sz="2400" dirty="0" smtClean="0">
                <a:cs typeface="Times New Roman" pitchFamily="18" charset="0"/>
              </a:rPr>
              <a:t> </a:t>
            </a:r>
            <a:r>
              <a:rPr lang="en-US" altLang="zh-CN" sz="2400" dirty="0" smtClean="0">
                <a:cs typeface="Segoe UI" pitchFamily="18" charset="0"/>
              </a:rPr>
              <a:t>των</a:t>
            </a:r>
            <a:r>
              <a:rPr lang="en-US" altLang="zh-CN" sz="2400" dirty="0" smtClean="0">
                <a:cs typeface="Times New Roman" pitchFamily="18" charset="0"/>
              </a:rPr>
              <a:t> </a:t>
            </a:r>
            <a:r>
              <a:rPr lang="en-US" altLang="zh-CN" sz="2400" dirty="0" smtClean="0">
                <a:cs typeface="Segoe UI" pitchFamily="18" charset="0"/>
              </a:rPr>
              <a:t>παιδιών,</a:t>
            </a:r>
            <a:r>
              <a:rPr lang="en-US" altLang="zh-CN" sz="2400" dirty="0" smtClean="0">
                <a:cs typeface="Times New Roman" pitchFamily="18" charset="0"/>
              </a:rPr>
              <a:t> </a:t>
            </a:r>
            <a:r>
              <a:rPr lang="en-US" altLang="zh-CN" sz="2400" dirty="0" smtClean="0">
                <a:cs typeface="Segoe UI" pitchFamily="18" charset="0"/>
              </a:rPr>
              <a:t>οι</a:t>
            </a:r>
            <a:r>
              <a:rPr lang="el-GR" altLang="zh-CN" sz="2400" dirty="0" smtClean="0">
                <a:cs typeface="Segoe UI" pitchFamily="18" charset="0"/>
              </a:rPr>
              <a:t> </a:t>
            </a:r>
            <a:r>
              <a:rPr lang="en-US" altLang="zh-CN" sz="2400" dirty="0" err="1" smtClean="0">
                <a:cs typeface="Segoe UI" pitchFamily="18" charset="0"/>
              </a:rPr>
              <a:t>εκπαιδευτικές</a:t>
            </a:r>
            <a:r>
              <a:rPr lang="en-US" altLang="zh-CN" sz="2400" dirty="0" smtClean="0">
                <a:cs typeface="Times New Roman" pitchFamily="18" charset="0"/>
              </a:rPr>
              <a:t> </a:t>
            </a:r>
            <a:r>
              <a:rPr lang="en-US" altLang="zh-CN" sz="2400" dirty="0" err="1" smtClean="0">
                <a:cs typeface="Segoe UI" pitchFamily="18" charset="0"/>
              </a:rPr>
              <a:t>τους</a:t>
            </a:r>
            <a:r>
              <a:rPr lang="en-US" altLang="zh-CN" sz="2400" dirty="0" smtClean="0">
                <a:cs typeface="Times New Roman" pitchFamily="18" charset="0"/>
              </a:rPr>
              <a:t> </a:t>
            </a:r>
            <a:r>
              <a:rPr lang="en-US" altLang="zh-CN" sz="2400" dirty="0" err="1" smtClean="0">
                <a:cs typeface="Segoe UI" pitchFamily="18" charset="0"/>
              </a:rPr>
              <a:t>δυνατότητες</a:t>
            </a:r>
            <a:r>
              <a:rPr lang="en-US" altLang="zh-CN" sz="2400" dirty="0" smtClean="0">
                <a:cs typeface="Times New Roman" pitchFamily="18" charset="0"/>
              </a:rPr>
              <a:t> </a:t>
            </a:r>
            <a:r>
              <a:rPr lang="en-US" altLang="zh-CN" sz="2400" dirty="0" err="1" smtClean="0">
                <a:cs typeface="Segoe UI" pitchFamily="18" charset="0"/>
              </a:rPr>
              <a:t>κ.α</a:t>
            </a:r>
            <a:r>
              <a:rPr lang="en-US" altLang="zh-CN" sz="2400" dirty="0" smtClean="0">
                <a:cs typeface="Segoe UI" pitchFamily="18" charset="0"/>
              </a:rPr>
              <a:t>.).</a:t>
            </a:r>
          </a:p>
          <a:p>
            <a:pPr marL="0" indent="0" algn="just">
              <a:lnSpc>
                <a:spcPct val="80000"/>
              </a:lnSpc>
              <a:buNone/>
              <a:tabLst>
                <a:tab pos="38100" algn="l"/>
                <a:tab pos="88900" algn="l"/>
              </a:tabLst>
            </a:pPr>
            <a:endParaRPr lang="en-US" altLang="zh-CN" sz="2400" dirty="0" smtClean="0">
              <a:cs typeface="Segoe UI" pitchFamily="18" charset="0"/>
            </a:endParaRPr>
          </a:p>
          <a:p>
            <a:pPr marL="0" indent="0" algn="just">
              <a:lnSpc>
                <a:spcPct val="80000"/>
              </a:lnSpc>
              <a:buNone/>
            </a:pP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Μετανάστευση</a:t>
            </a:r>
            <a:endParaRPr lang="en-US" dirty="0"/>
          </a:p>
        </p:txBody>
      </p:sp>
      <p:sp>
        <p:nvSpPr>
          <p:cNvPr id="3" name="2 - Θέση περιεχομένου"/>
          <p:cNvSpPr>
            <a:spLocks noGrp="1"/>
          </p:cNvSpPr>
          <p:nvPr>
            <p:ph idx="1"/>
          </p:nvPr>
        </p:nvSpPr>
        <p:spPr/>
        <p:txBody>
          <a:bodyPr>
            <a:noAutofit/>
          </a:bodyPr>
          <a:lstStyle/>
          <a:p>
            <a:pPr algn="just">
              <a:lnSpc>
                <a:spcPct val="80000"/>
              </a:lnSpc>
              <a:buNone/>
            </a:pPr>
            <a:r>
              <a:rPr lang="en-US" altLang="zh-CN" sz="2400" b="1" dirty="0" smtClean="0">
                <a:cs typeface="Segoe UI" pitchFamily="18" charset="0"/>
              </a:rPr>
              <a:t>Απόφαση </a:t>
            </a:r>
            <a:r>
              <a:rPr lang="en-US" altLang="zh-CN" sz="2400" b="1" dirty="0" err="1" smtClean="0">
                <a:cs typeface="Segoe UI" pitchFamily="18" charset="0"/>
              </a:rPr>
              <a:t>για</a:t>
            </a:r>
            <a:r>
              <a:rPr lang="en-US" altLang="zh-CN" sz="2400" b="1" dirty="0" smtClean="0">
                <a:cs typeface="Segoe UI" pitchFamily="18" charset="0"/>
              </a:rPr>
              <a:t> </a:t>
            </a:r>
            <a:r>
              <a:rPr lang="en-US" altLang="zh-CN" sz="2400" b="1" dirty="0" err="1" smtClean="0">
                <a:cs typeface="Segoe UI" pitchFamily="18" charset="0"/>
              </a:rPr>
              <a:t>Μετανάστευση</a:t>
            </a:r>
            <a:r>
              <a:rPr lang="en-US" altLang="zh-CN" sz="2400" b="1" dirty="0" smtClean="0">
                <a:cs typeface="Segoe UI" pitchFamily="18" charset="0"/>
              </a:rPr>
              <a:t> και </a:t>
            </a:r>
            <a:r>
              <a:rPr lang="en-US" altLang="zh-CN" sz="2400" b="1" dirty="0" err="1" smtClean="0">
                <a:cs typeface="Segoe UI" pitchFamily="18" charset="0"/>
              </a:rPr>
              <a:t>Ανεργία</a:t>
            </a:r>
            <a:endParaRPr lang="en-US" altLang="zh-CN" sz="2400" b="1" dirty="0" smtClean="0">
              <a:cs typeface="Segoe UI" pitchFamily="18" charset="0"/>
            </a:endParaRPr>
          </a:p>
          <a:p>
            <a:pPr marL="0" indent="0" algn="just">
              <a:lnSpc>
                <a:spcPct val="80000"/>
              </a:lnSpc>
              <a:buNone/>
              <a:tabLst>
                <a:tab pos="25400" algn="l"/>
              </a:tabLst>
            </a:pPr>
            <a:r>
              <a:rPr lang="en-US" altLang="zh-CN" sz="2000" dirty="0" smtClean="0">
                <a:solidFill>
                  <a:srgbClr val="000000"/>
                </a:solidFill>
                <a:cs typeface="Segoe UI" pitchFamily="18" charset="0"/>
              </a:rPr>
              <a:t>Τόσο</a:t>
            </a:r>
            <a:r>
              <a:rPr lang="en-US" altLang="zh-CN" sz="2000" dirty="0" smtClean="0">
                <a:cs typeface="Times New Roman" pitchFamily="18" charset="0"/>
              </a:rPr>
              <a:t> </a:t>
            </a:r>
            <a:r>
              <a:rPr lang="en-US" altLang="zh-CN" sz="2000" dirty="0" smtClean="0">
                <a:solidFill>
                  <a:srgbClr val="000000"/>
                </a:solidFill>
                <a:cs typeface="Segoe UI" pitchFamily="18" charset="0"/>
              </a:rPr>
              <a:t>στην</a:t>
            </a:r>
            <a:r>
              <a:rPr lang="en-US" altLang="zh-CN" sz="2000" dirty="0" smtClean="0">
                <a:cs typeface="Times New Roman" pitchFamily="18" charset="0"/>
              </a:rPr>
              <a:t> </a:t>
            </a:r>
            <a:r>
              <a:rPr lang="en-US" altLang="zh-CN" sz="2000" dirty="0" err="1" smtClean="0">
                <a:solidFill>
                  <a:srgbClr val="000000"/>
                </a:solidFill>
                <a:cs typeface="Segoe UI" pitchFamily="18" charset="0"/>
              </a:rPr>
              <a:t>περιοχή</a:t>
            </a:r>
            <a:r>
              <a:rPr lang="en-US" altLang="zh-CN" sz="2000" dirty="0" smtClean="0">
                <a:cs typeface="Times New Roman" pitchFamily="18" charset="0"/>
              </a:rPr>
              <a:t> </a:t>
            </a:r>
            <a:r>
              <a:rPr lang="en-US" altLang="zh-CN" sz="2000" dirty="0" err="1" smtClean="0">
                <a:solidFill>
                  <a:srgbClr val="000000"/>
                </a:solidFill>
                <a:cs typeface="Segoe UI" pitchFamily="18" charset="0"/>
              </a:rPr>
              <a:t>προέλευσης</a:t>
            </a:r>
            <a:r>
              <a:rPr lang="en-US" altLang="zh-CN" sz="2000" dirty="0" smtClean="0">
                <a:cs typeface="Times New Roman" pitchFamily="18" charset="0"/>
              </a:rPr>
              <a:t> </a:t>
            </a:r>
            <a:r>
              <a:rPr lang="en-US" altLang="zh-CN" sz="2000" dirty="0" err="1" smtClean="0">
                <a:solidFill>
                  <a:srgbClr val="000000"/>
                </a:solidFill>
                <a:cs typeface="Segoe UI" pitchFamily="18" charset="0"/>
              </a:rPr>
              <a:t>όσο</a:t>
            </a:r>
            <a:r>
              <a:rPr lang="en-US" altLang="zh-CN" sz="2000" dirty="0" smtClean="0">
                <a:cs typeface="Times New Roman" pitchFamily="18" charset="0"/>
              </a:rPr>
              <a:t> </a:t>
            </a:r>
            <a:r>
              <a:rPr lang="en-US" altLang="zh-CN" sz="2000" dirty="0" err="1" smtClean="0">
                <a:solidFill>
                  <a:srgbClr val="000000"/>
                </a:solidFill>
                <a:cs typeface="Segoe UI" pitchFamily="18" charset="0"/>
              </a:rPr>
              <a:t>κα</a:t>
            </a:r>
            <a:r>
              <a:rPr lang="el-GR" altLang="zh-CN" sz="2000" dirty="0" smtClean="0">
                <a:solidFill>
                  <a:srgbClr val="000000"/>
                </a:solidFill>
                <a:cs typeface="Segoe UI" pitchFamily="18" charset="0"/>
              </a:rPr>
              <a:t>ι</a:t>
            </a:r>
            <a:r>
              <a:rPr lang="en-US" altLang="zh-CN" sz="2000" dirty="0" smtClean="0">
                <a:cs typeface="Times New Roman" pitchFamily="18" charset="0"/>
              </a:rPr>
              <a:t> </a:t>
            </a:r>
            <a:r>
              <a:rPr lang="en-US" altLang="zh-CN" sz="2000" dirty="0" smtClean="0">
                <a:solidFill>
                  <a:srgbClr val="000000"/>
                </a:solidFill>
                <a:cs typeface="Segoe UI" pitchFamily="18" charset="0"/>
              </a:rPr>
              <a:t>στην</a:t>
            </a:r>
            <a:r>
              <a:rPr lang="el-GR" altLang="zh-CN" sz="2000" dirty="0" smtClean="0">
                <a:solidFill>
                  <a:srgbClr val="000000"/>
                </a:solidFill>
                <a:cs typeface="Segoe UI" pitchFamily="18" charset="0"/>
              </a:rPr>
              <a:t> </a:t>
            </a:r>
            <a:r>
              <a:rPr lang="en-US" altLang="zh-CN" sz="2000" dirty="0" err="1" smtClean="0">
                <a:solidFill>
                  <a:srgbClr val="000000"/>
                </a:solidFill>
                <a:cs typeface="Segoe UI" pitchFamily="18" charset="0"/>
              </a:rPr>
              <a:t>περιοχή</a:t>
            </a:r>
            <a:r>
              <a:rPr lang="en-US" altLang="zh-CN" sz="2000" dirty="0" smtClean="0">
                <a:cs typeface="Times New Roman" pitchFamily="18" charset="0"/>
              </a:rPr>
              <a:t> </a:t>
            </a:r>
            <a:r>
              <a:rPr lang="en-US" altLang="zh-CN" sz="2000" dirty="0" err="1" smtClean="0">
                <a:solidFill>
                  <a:srgbClr val="000000"/>
                </a:solidFill>
                <a:cs typeface="Segoe UI" pitchFamily="18" charset="0"/>
              </a:rPr>
              <a:t>προορισµού</a:t>
            </a:r>
            <a:r>
              <a:rPr lang="en-US" altLang="zh-CN" sz="2000" dirty="0" smtClean="0">
                <a:cs typeface="Times New Roman" pitchFamily="18" charset="0"/>
              </a:rPr>
              <a:t>        </a:t>
            </a:r>
            <a:r>
              <a:rPr lang="en-US" altLang="zh-CN" sz="2000" dirty="0" err="1" smtClean="0">
                <a:solidFill>
                  <a:srgbClr val="000000"/>
                </a:solidFill>
                <a:cs typeface="Segoe UI" pitchFamily="18" charset="0"/>
              </a:rPr>
              <a:t>υπάρχει</a:t>
            </a:r>
            <a:r>
              <a:rPr lang="en-US" altLang="zh-CN" sz="2000" dirty="0" smtClean="0">
                <a:cs typeface="Times New Roman" pitchFamily="18" charset="0"/>
              </a:rPr>
              <a:t> </a:t>
            </a:r>
            <a:r>
              <a:rPr lang="en-US" altLang="zh-CN" sz="2000" dirty="0" err="1" smtClean="0">
                <a:solidFill>
                  <a:srgbClr val="000000"/>
                </a:solidFill>
                <a:cs typeface="Segoe UI" pitchFamily="18" charset="0"/>
              </a:rPr>
              <a:t>πάντοτε</a:t>
            </a:r>
            <a:r>
              <a:rPr lang="en-US" altLang="zh-CN" sz="2000" dirty="0" smtClean="0">
                <a:cs typeface="Times New Roman" pitchFamily="18" charset="0"/>
              </a:rPr>
              <a:t>  </a:t>
            </a:r>
            <a:r>
              <a:rPr lang="en-US" altLang="zh-CN" sz="2000" dirty="0" smtClean="0">
                <a:solidFill>
                  <a:srgbClr val="000000"/>
                </a:solidFill>
                <a:cs typeface="Segoe UI" pitchFamily="18" charset="0"/>
              </a:rPr>
              <a:t>το</a:t>
            </a:r>
            <a:r>
              <a:rPr lang="el-GR" altLang="zh-CN" sz="2000" dirty="0" smtClean="0">
                <a:solidFill>
                  <a:srgbClr val="000000"/>
                </a:solidFill>
                <a:cs typeface="Segoe UI" pitchFamily="18" charset="0"/>
              </a:rPr>
              <a:t> </a:t>
            </a:r>
            <a:r>
              <a:rPr lang="en-US" altLang="zh-CN" sz="2000" dirty="0" err="1" smtClean="0">
                <a:solidFill>
                  <a:srgbClr val="000000"/>
                </a:solidFill>
                <a:cs typeface="Segoe UI" pitchFamily="18" charset="0"/>
              </a:rPr>
              <a:t>ενδεχόµενο</a:t>
            </a:r>
            <a:r>
              <a:rPr lang="en-US" altLang="zh-CN" sz="2000" dirty="0" smtClean="0">
                <a:cs typeface="Times New Roman" pitchFamily="18" charset="0"/>
              </a:rPr>
              <a:t> </a:t>
            </a:r>
            <a:r>
              <a:rPr lang="en-US" altLang="zh-CN" sz="2000" dirty="0" smtClean="0">
                <a:solidFill>
                  <a:srgbClr val="000000"/>
                </a:solidFill>
                <a:cs typeface="Segoe UI" pitchFamily="18" charset="0"/>
              </a:rPr>
              <a:t>της</a:t>
            </a:r>
            <a:r>
              <a:rPr lang="en-US" altLang="zh-CN" sz="2000" dirty="0" smtClean="0">
                <a:cs typeface="Times New Roman" pitchFamily="18" charset="0"/>
              </a:rPr>
              <a:t> </a:t>
            </a:r>
            <a:r>
              <a:rPr lang="en-US" altLang="zh-CN" sz="2000" dirty="0" err="1" smtClean="0">
                <a:solidFill>
                  <a:srgbClr val="000000"/>
                </a:solidFill>
                <a:cs typeface="Segoe UI" pitchFamily="18" charset="0"/>
              </a:rPr>
              <a:t>ανεργίας</a:t>
            </a:r>
            <a:r>
              <a:rPr lang="en-US" altLang="zh-CN" sz="2000" dirty="0" smtClean="0">
                <a:cs typeface="Times New Roman" pitchFamily="18" charset="0"/>
              </a:rPr>
              <a:t> </a:t>
            </a:r>
            <a:r>
              <a:rPr lang="en-US" altLang="zh-CN" sz="2000" dirty="0" smtClean="0">
                <a:solidFill>
                  <a:srgbClr val="000000"/>
                </a:solidFill>
                <a:cs typeface="Segoe UI" pitchFamily="18" charset="0"/>
              </a:rPr>
              <a:t>που</a:t>
            </a:r>
            <a:r>
              <a:rPr lang="en-US" altLang="zh-CN" sz="2000" dirty="0" smtClean="0">
                <a:cs typeface="Times New Roman" pitchFamily="18" charset="0"/>
              </a:rPr>
              <a:t> </a:t>
            </a:r>
            <a:r>
              <a:rPr lang="en-US" altLang="zh-CN" sz="2000" dirty="0" smtClean="0">
                <a:solidFill>
                  <a:srgbClr val="000000"/>
                </a:solidFill>
                <a:cs typeface="Segoe UI" pitchFamily="18" charset="0"/>
              </a:rPr>
              <a:t>µ</a:t>
            </a:r>
            <a:r>
              <a:rPr lang="en-US" altLang="zh-CN" sz="2000" dirty="0" err="1" smtClean="0">
                <a:solidFill>
                  <a:srgbClr val="000000"/>
                </a:solidFill>
                <a:cs typeface="Segoe UI" pitchFamily="18" charset="0"/>
              </a:rPr>
              <a:t>πορεί</a:t>
            </a:r>
            <a:r>
              <a:rPr lang="en-US" altLang="zh-CN" sz="2000" dirty="0" smtClean="0">
                <a:cs typeface="Times New Roman" pitchFamily="18" charset="0"/>
              </a:rPr>
              <a:t> </a:t>
            </a:r>
            <a:r>
              <a:rPr lang="en-US" altLang="zh-CN" sz="2000" dirty="0" smtClean="0">
                <a:solidFill>
                  <a:srgbClr val="000000"/>
                </a:solidFill>
                <a:cs typeface="Segoe UI" pitchFamily="18" charset="0"/>
              </a:rPr>
              <a:t>να</a:t>
            </a:r>
            <a:r>
              <a:rPr lang="en-US" altLang="zh-CN" sz="2000" dirty="0" smtClean="0">
                <a:cs typeface="Times New Roman" pitchFamily="18" charset="0"/>
              </a:rPr>
              <a:t> </a:t>
            </a:r>
            <a:r>
              <a:rPr lang="en-US" altLang="zh-CN" sz="2000" dirty="0" err="1" smtClean="0">
                <a:solidFill>
                  <a:srgbClr val="000000"/>
                </a:solidFill>
                <a:cs typeface="Segoe UI" pitchFamily="18" charset="0"/>
              </a:rPr>
              <a:t>διακόψει</a:t>
            </a:r>
            <a:r>
              <a:rPr lang="en-US" altLang="zh-CN" sz="2000" dirty="0" smtClean="0">
                <a:cs typeface="Times New Roman" pitchFamily="18" charset="0"/>
              </a:rPr>
              <a:t> </a:t>
            </a:r>
            <a:r>
              <a:rPr lang="en-US" altLang="zh-CN" sz="2000" dirty="0" smtClean="0">
                <a:solidFill>
                  <a:srgbClr val="000000"/>
                </a:solidFill>
                <a:cs typeface="Segoe UI" pitchFamily="18" charset="0"/>
              </a:rPr>
              <a:t>τη</a:t>
            </a:r>
            <a:r>
              <a:rPr lang="el-GR" altLang="zh-CN" sz="2000" dirty="0" smtClean="0">
                <a:solidFill>
                  <a:srgbClr val="000000"/>
                </a:solidFill>
                <a:cs typeface="Segoe UI" pitchFamily="18" charset="0"/>
              </a:rPr>
              <a:t> </a:t>
            </a:r>
            <a:r>
              <a:rPr lang="en-US" altLang="zh-CN" sz="2000" dirty="0" err="1" smtClean="0">
                <a:solidFill>
                  <a:srgbClr val="000000"/>
                </a:solidFill>
                <a:cs typeface="Segoe UI" pitchFamily="18" charset="0"/>
              </a:rPr>
              <a:t>ροή</a:t>
            </a:r>
            <a:r>
              <a:rPr lang="en-US" altLang="zh-CN" sz="2000" dirty="0" smtClean="0">
                <a:cs typeface="Times New Roman" pitchFamily="18" charset="0"/>
              </a:rPr>
              <a:t> </a:t>
            </a:r>
            <a:r>
              <a:rPr lang="en-US" altLang="zh-CN" sz="2000" dirty="0" smtClean="0">
                <a:solidFill>
                  <a:srgbClr val="000000"/>
                </a:solidFill>
                <a:cs typeface="Segoe UI" pitchFamily="18" charset="0"/>
              </a:rPr>
              <a:t>των</a:t>
            </a:r>
            <a:r>
              <a:rPr lang="en-US" altLang="zh-CN" sz="2000" dirty="0" smtClean="0">
                <a:cs typeface="Times New Roman" pitchFamily="18" charset="0"/>
              </a:rPr>
              <a:t> </a:t>
            </a:r>
            <a:r>
              <a:rPr lang="en-US" altLang="zh-CN" sz="2000" dirty="0" err="1" smtClean="0">
                <a:solidFill>
                  <a:srgbClr val="000000"/>
                </a:solidFill>
                <a:cs typeface="Segoe UI" pitchFamily="18" charset="0"/>
              </a:rPr>
              <a:t>εισοδηµάτων</a:t>
            </a:r>
            <a:r>
              <a:rPr lang="en-US" altLang="zh-CN" sz="2000" dirty="0" smtClean="0">
                <a:cs typeface="Times New Roman" pitchFamily="18" charset="0"/>
              </a:rPr>
              <a:t> </a:t>
            </a:r>
            <a:r>
              <a:rPr lang="en-US" altLang="zh-CN" sz="2000" dirty="0" err="1" smtClean="0">
                <a:solidFill>
                  <a:srgbClr val="000000"/>
                </a:solidFill>
                <a:cs typeface="Segoe UI" pitchFamily="18" charset="0"/>
              </a:rPr>
              <a:t>του</a:t>
            </a:r>
            <a:r>
              <a:rPr lang="en-US" altLang="zh-CN" sz="2000" dirty="0" smtClean="0">
                <a:cs typeface="Times New Roman" pitchFamily="18" charset="0"/>
              </a:rPr>
              <a:t> </a:t>
            </a:r>
            <a:r>
              <a:rPr lang="en-US" altLang="zh-CN" sz="2000" dirty="0" err="1" smtClean="0">
                <a:solidFill>
                  <a:srgbClr val="000000"/>
                </a:solidFill>
                <a:cs typeface="Segoe UI" pitchFamily="18" charset="0"/>
              </a:rPr>
              <a:t>εργαζόµενου</a:t>
            </a:r>
            <a:r>
              <a:rPr lang="en-US" altLang="zh-CN" sz="2000" dirty="0" smtClean="0">
                <a:solidFill>
                  <a:srgbClr val="000000"/>
                </a:solidFill>
                <a:cs typeface="Segoe UI" pitchFamily="18" charset="0"/>
              </a:rPr>
              <a:t>.</a:t>
            </a:r>
          </a:p>
          <a:p>
            <a:pPr marL="0" indent="0" algn="just">
              <a:lnSpc>
                <a:spcPct val="80000"/>
              </a:lnSpc>
              <a:buNone/>
            </a:pPr>
            <a:r>
              <a:rPr lang="en-US" altLang="zh-CN" sz="2000" dirty="0" smtClean="0">
                <a:solidFill>
                  <a:srgbClr val="000000"/>
                </a:solidFill>
                <a:cs typeface="Segoe UI" pitchFamily="18" charset="0"/>
              </a:rPr>
              <a:t>Η</a:t>
            </a:r>
            <a:r>
              <a:rPr lang="en-US" altLang="zh-CN" sz="2000" dirty="0" smtClean="0">
                <a:cs typeface="Times New Roman" pitchFamily="18" charset="0"/>
              </a:rPr>
              <a:t> </a:t>
            </a:r>
            <a:r>
              <a:rPr lang="en-US" altLang="zh-CN" sz="2000" dirty="0" err="1" smtClean="0">
                <a:solidFill>
                  <a:srgbClr val="000000"/>
                </a:solidFill>
                <a:cs typeface="Segoe UI" pitchFamily="18" charset="0"/>
              </a:rPr>
              <a:t>πιθανότητα</a:t>
            </a:r>
            <a:r>
              <a:rPr lang="en-US" altLang="zh-CN" sz="2000" dirty="0" smtClean="0">
                <a:cs typeface="Times New Roman" pitchFamily="18" charset="0"/>
              </a:rPr>
              <a:t> </a:t>
            </a:r>
            <a:r>
              <a:rPr lang="en-US" altLang="zh-CN" sz="2000" dirty="0" err="1" smtClean="0">
                <a:solidFill>
                  <a:srgbClr val="000000"/>
                </a:solidFill>
                <a:cs typeface="Segoe UI" pitchFamily="18" charset="0"/>
              </a:rPr>
              <a:t>ανεργίας</a:t>
            </a:r>
            <a:r>
              <a:rPr lang="en-US" altLang="zh-CN" sz="2000" dirty="0" smtClean="0">
                <a:cs typeface="Times New Roman" pitchFamily="18" charset="0"/>
              </a:rPr>
              <a:t> </a:t>
            </a:r>
            <a:r>
              <a:rPr lang="en-US" altLang="zh-CN" sz="2000" dirty="0" smtClean="0">
                <a:solidFill>
                  <a:srgbClr val="000000"/>
                </a:solidFill>
                <a:cs typeface="Segoe UI" pitchFamily="18" charset="0"/>
              </a:rPr>
              <a:t>(U)</a:t>
            </a:r>
            <a:r>
              <a:rPr lang="en-US" altLang="zh-CN" sz="2000" dirty="0" smtClean="0">
                <a:cs typeface="Times New Roman" pitchFamily="18" charset="0"/>
              </a:rPr>
              <a:t> </a:t>
            </a:r>
            <a:r>
              <a:rPr lang="en-US" altLang="zh-CN" sz="2000" dirty="0" err="1" smtClean="0">
                <a:solidFill>
                  <a:srgbClr val="000000"/>
                </a:solidFill>
                <a:cs typeface="Segoe UI" pitchFamily="18" charset="0"/>
              </a:rPr>
              <a:t>επηρεάζει</a:t>
            </a:r>
            <a:r>
              <a:rPr lang="en-US" altLang="zh-CN" sz="2000" dirty="0" smtClean="0">
                <a:cs typeface="Times New Roman" pitchFamily="18" charset="0"/>
              </a:rPr>
              <a:t> </a:t>
            </a:r>
            <a:r>
              <a:rPr lang="en-US" altLang="zh-CN" sz="2000" dirty="0" smtClean="0">
                <a:solidFill>
                  <a:srgbClr val="000000"/>
                </a:solidFill>
                <a:cs typeface="Segoe UI" pitchFamily="18" charset="0"/>
              </a:rPr>
              <a:t>το</a:t>
            </a:r>
            <a:r>
              <a:rPr lang="el-GR" altLang="zh-CN" sz="2000" dirty="0" smtClean="0">
                <a:solidFill>
                  <a:srgbClr val="000000"/>
                </a:solidFill>
                <a:cs typeface="Segoe UI" pitchFamily="18" charset="0"/>
              </a:rPr>
              <a:t> </a:t>
            </a:r>
            <a:r>
              <a:rPr lang="en-US" altLang="zh-CN" sz="2000" dirty="0" err="1" smtClean="0">
                <a:solidFill>
                  <a:srgbClr val="000000"/>
                </a:solidFill>
                <a:cs typeface="Segoe UI" pitchFamily="18" charset="0"/>
              </a:rPr>
              <a:t>προσδοκώµενο</a:t>
            </a:r>
            <a:r>
              <a:rPr lang="en-US" altLang="zh-CN" sz="2000" dirty="0" smtClean="0">
                <a:cs typeface="Times New Roman" pitchFamily="18" charset="0"/>
              </a:rPr>
              <a:t> </a:t>
            </a:r>
            <a:r>
              <a:rPr lang="en-US" altLang="zh-CN" sz="2000" dirty="0" err="1" smtClean="0">
                <a:solidFill>
                  <a:srgbClr val="000000"/>
                </a:solidFill>
                <a:cs typeface="Segoe UI" pitchFamily="18" charset="0"/>
              </a:rPr>
              <a:t>ύψος</a:t>
            </a:r>
            <a:r>
              <a:rPr lang="en-US" altLang="zh-CN" sz="2000" dirty="0" smtClean="0">
                <a:cs typeface="Times New Roman" pitchFamily="18" charset="0"/>
              </a:rPr>
              <a:t> </a:t>
            </a:r>
            <a:r>
              <a:rPr lang="en-US" altLang="zh-CN" sz="2000" dirty="0" err="1" smtClean="0">
                <a:solidFill>
                  <a:srgbClr val="000000"/>
                </a:solidFill>
                <a:cs typeface="Segoe UI" pitchFamily="18" charset="0"/>
              </a:rPr>
              <a:t>του</a:t>
            </a:r>
            <a:r>
              <a:rPr lang="en-US" altLang="zh-CN" sz="2000" dirty="0" smtClean="0">
                <a:cs typeface="Times New Roman" pitchFamily="18" charset="0"/>
              </a:rPr>
              <a:t> </a:t>
            </a:r>
            <a:r>
              <a:rPr lang="en-US" altLang="zh-CN" sz="2000" dirty="0" smtClean="0">
                <a:solidFill>
                  <a:srgbClr val="000000"/>
                </a:solidFill>
                <a:cs typeface="Segoe UI" pitchFamily="18" charset="0"/>
              </a:rPr>
              <a:t>µ</a:t>
            </a:r>
            <a:r>
              <a:rPr lang="en-US" altLang="zh-CN" sz="2000" dirty="0" err="1" smtClean="0">
                <a:solidFill>
                  <a:srgbClr val="000000"/>
                </a:solidFill>
                <a:cs typeface="Segoe UI" pitchFamily="18" charset="0"/>
              </a:rPr>
              <a:t>ισθού</a:t>
            </a:r>
            <a:r>
              <a:rPr lang="en-US" altLang="zh-CN" sz="2000" dirty="0" smtClean="0">
                <a:cs typeface="Times New Roman" pitchFamily="18" charset="0"/>
              </a:rPr>
              <a:t> </a:t>
            </a:r>
            <a:r>
              <a:rPr lang="en-US" altLang="zh-CN" sz="2000" dirty="0" err="1" smtClean="0">
                <a:solidFill>
                  <a:srgbClr val="000000"/>
                </a:solidFill>
                <a:cs typeface="Segoe UI" pitchFamily="18" charset="0"/>
              </a:rPr>
              <a:t>ως</a:t>
            </a:r>
            <a:r>
              <a:rPr lang="en-US" altLang="zh-CN" sz="2000" dirty="0" smtClean="0">
                <a:cs typeface="Times New Roman" pitchFamily="18" charset="0"/>
              </a:rPr>
              <a:t> </a:t>
            </a:r>
            <a:r>
              <a:rPr lang="en-US" altLang="zh-CN" sz="2000" dirty="0" err="1" smtClean="0">
                <a:solidFill>
                  <a:srgbClr val="000000"/>
                </a:solidFill>
                <a:cs typeface="Segoe UI" pitchFamily="18" charset="0"/>
              </a:rPr>
              <a:t>εξής</a:t>
            </a:r>
            <a:r>
              <a:rPr lang="en-US" altLang="zh-CN" sz="2000" dirty="0" smtClean="0">
                <a:solidFill>
                  <a:srgbClr val="000000"/>
                </a:solidFill>
                <a:cs typeface="Segoe UI" pitchFamily="18" charset="0"/>
              </a:rPr>
              <a:t>:</a:t>
            </a:r>
          </a:p>
          <a:p>
            <a:pPr algn="ctr">
              <a:lnSpc>
                <a:spcPct val="80000"/>
              </a:lnSpc>
              <a:buNone/>
            </a:pPr>
            <a:r>
              <a:rPr lang="en-US" altLang="zh-CN" sz="2000" dirty="0" smtClean="0">
                <a:solidFill>
                  <a:srgbClr val="000000"/>
                </a:solidFill>
                <a:cs typeface="Segoe UI" pitchFamily="18" charset="0"/>
              </a:rPr>
              <a:t>We=(1-U)W</a:t>
            </a:r>
          </a:p>
          <a:p>
            <a:pPr marL="0" indent="0" algn="just">
              <a:lnSpc>
                <a:spcPct val="80000"/>
              </a:lnSpc>
              <a:buNone/>
              <a:tabLst>
                <a:tab pos="165100" algn="l"/>
              </a:tabLst>
            </a:pPr>
            <a:r>
              <a:rPr lang="en-US" altLang="zh-CN" sz="2000" dirty="0" smtClean="0">
                <a:solidFill>
                  <a:srgbClr val="000000"/>
                </a:solidFill>
                <a:cs typeface="Segoe UI" pitchFamily="18" charset="0"/>
              </a:rPr>
              <a:t>Ο</a:t>
            </a:r>
            <a:r>
              <a:rPr lang="en-US" altLang="zh-CN" sz="2000" dirty="0" smtClean="0">
                <a:cs typeface="Times New Roman" pitchFamily="18" charset="0"/>
              </a:rPr>
              <a:t> </a:t>
            </a:r>
            <a:r>
              <a:rPr lang="en-US" altLang="zh-CN" sz="2000" dirty="0" err="1" smtClean="0">
                <a:solidFill>
                  <a:srgbClr val="000000"/>
                </a:solidFill>
                <a:cs typeface="Segoe UI" pitchFamily="18" charset="0"/>
              </a:rPr>
              <a:t>υπολογισµός</a:t>
            </a:r>
            <a:r>
              <a:rPr lang="en-US" altLang="zh-CN" sz="2000" dirty="0" smtClean="0">
                <a:cs typeface="Times New Roman" pitchFamily="18" charset="0"/>
              </a:rPr>
              <a:t> </a:t>
            </a:r>
            <a:r>
              <a:rPr lang="en-US" altLang="zh-CN" sz="2000" dirty="0" smtClean="0">
                <a:solidFill>
                  <a:srgbClr val="000000"/>
                </a:solidFill>
                <a:cs typeface="Segoe UI" pitchFamily="18" charset="0"/>
              </a:rPr>
              <a:t>των</a:t>
            </a:r>
            <a:r>
              <a:rPr lang="en-US" altLang="zh-CN" sz="2000" dirty="0" smtClean="0">
                <a:cs typeface="Times New Roman" pitchFamily="18" charset="0"/>
              </a:rPr>
              <a:t> </a:t>
            </a:r>
            <a:r>
              <a:rPr lang="en-US" altLang="zh-CN" sz="2000" dirty="0" err="1" smtClean="0">
                <a:solidFill>
                  <a:srgbClr val="000000"/>
                </a:solidFill>
                <a:cs typeface="Segoe UI" pitchFamily="18" charset="0"/>
              </a:rPr>
              <a:t>παρουσών</a:t>
            </a:r>
            <a:r>
              <a:rPr lang="en-US" altLang="zh-CN" sz="2000" dirty="0" smtClean="0">
                <a:cs typeface="Times New Roman" pitchFamily="18" charset="0"/>
              </a:rPr>
              <a:t> </a:t>
            </a:r>
            <a:r>
              <a:rPr lang="en-US" altLang="zh-CN" sz="2000" dirty="0" err="1" smtClean="0">
                <a:solidFill>
                  <a:srgbClr val="000000"/>
                </a:solidFill>
                <a:cs typeface="Segoe UI" pitchFamily="18" charset="0"/>
              </a:rPr>
              <a:t>αξιών</a:t>
            </a:r>
            <a:r>
              <a:rPr lang="en-US" altLang="zh-CN" sz="2000" dirty="0" smtClean="0">
                <a:cs typeface="Times New Roman" pitchFamily="18" charset="0"/>
              </a:rPr>
              <a:t> </a:t>
            </a:r>
            <a:r>
              <a:rPr lang="en-US" altLang="zh-CN" sz="2000" dirty="0" smtClean="0">
                <a:solidFill>
                  <a:srgbClr val="000000"/>
                </a:solidFill>
                <a:cs typeface="Segoe UI" pitchFamily="18" charset="0"/>
              </a:rPr>
              <a:t>των</a:t>
            </a:r>
            <a:r>
              <a:rPr lang="en-US" altLang="zh-CN" sz="2000" dirty="0" smtClean="0">
                <a:cs typeface="Times New Roman" pitchFamily="18" charset="0"/>
              </a:rPr>
              <a:t> </a:t>
            </a:r>
            <a:r>
              <a:rPr lang="en-US" altLang="zh-CN" sz="2000" dirty="0" err="1" smtClean="0">
                <a:solidFill>
                  <a:srgbClr val="000000"/>
                </a:solidFill>
                <a:cs typeface="Segoe UI" pitchFamily="18" charset="0"/>
              </a:rPr>
              <a:t>ροών</a:t>
            </a:r>
            <a:r>
              <a:rPr lang="en-US" altLang="zh-CN" sz="2000" dirty="0" smtClean="0">
                <a:cs typeface="Times New Roman" pitchFamily="18" charset="0"/>
              </a:rPr>
              <a:t> </a:t>
            </a:r>
            <a:r>
              <a:rPr lang="en-US" altLang="zh-CN" sz="2000" dirty="0" smtClean="0">
                <a:solidFill>
                  <a:srgbClr val="000000"/>
                </a:solidFill>
                <a:cs typeface="Segoe UI" pitchFamily="18" charset="0"/>
              </a:rPr>
              <a:t>των</a:t>
            </a:r>
            <a:r>
              <a:rPr lang="el-GR" altLang="zh-CN" sz="2000" dirty="0" smtClean="0">
                <a:solidFill>
                  <a:srgbClr val="000000"/>
                </a:solidFill>
                <a:cs typeface="Segoe UI" pitchFamily="18" charset="0"/>
              </a:rPr>
              <a:t> </a:t>
            </a:r>
            <a:r>
              <a:rPr lang="en-US" altLang="zh-CN" sz="2000" dirty="0" smtClean="0">
                <a:solidFill>
                  <a:srgbClr val="000000"/>
                </a:solidFill>
                <a:cs typeface="Segoe UI" pitchFamily="18" charset="0"/>
              </a:rPr>
              <a:t>µ</a:t>
            </a:r>
            <a:r>
              <a:rPr lang="en-US" altLang="zh-CN" sz="2000" dirty="0" err="1" smtClean="0">
                <a:solidFill>
                  <a:srgbClr val="000000"/>
                </a:solidFill>
                <a:cs typeface="Segoe UI" pitchFamily="18" charset="0"/>
              </a:rPr>
              <a:t>ελλοντικών</a:t>
            </a:r>
            <a:r>
              <a:rPr lang="en-US" altLang="zh-CN" sz="2000" dirty="0" smtClean="0">
                <a:cs typeface="Times New Roman" pitchFamily="18" charset="0"/>
              </a:rPr>
              <a:t> </a:t>
            </a:r>
            <a:r>
              <a:rPr lang="en-US" altLang="zh-CN" sz="2000" dirty="0" err="1" smtClean="0">
                <a:solidFill>
                  <a:srgbClr val="000000"/>
                </a:solidFill>
                <a:cs typeface="Segoe UI" pitchFamily="18" charset="0"/>
              </a:rPr>
              <a:t>εισοδηµάτων</a:t>
            </a:r>
            <a:r>
              <a:rPr lang="en-US" altLang="zh-CN" sz="2000" dirty="0" smtClean="0">
                <a:cs typeface="Times New Roman" pitchFamily="18" charset="0"/>
              </a:rPr>
              <a:t> </a:t>
            </a:r>
            <a:r>
              <a:rPr lang="en-US" altLang="zh-CN" sz="2000" dirty="0" smtClean="0">
                <a:solidFill>
                  <a:srgbClr val="000000"/>
                </a:solidFill>
                <a:cs typeface="Segoe UI" pitchFamily="18" charset="0"/>
              </a:rPr>
              <a:t>είναι</a:t>
            </a:r>
            <a:r>
              <a:rPr lang="en-US" altLang="zh-CN" sz="2000" dirty="0" smtClean="0">
                <a:cs typeface="Times New Roman" pitchFamily="18" charset="0"/>
              </a:rPr>
              <a:t> </a:t>
            </a:r>
            <a:r>
              <a:rPr lang="en-US" altLang="zh-CN" sz="2000" dirty="0" err="1" smtClean="0">
                <a:solidFill>
                  <a:srgbClr val="000000"/>
                </a:solidFill>
                <a:cs typeface="Segoe UI" pitchFamily="18" charset="0"/>
              </a:rPr>
              <a:t>περισσότερο</a:t>
            </a:r>
            <a:r>
              <a:rPr lang="en-US" altLang="zh-CN" sz="2000" dirty="0" smtClean="0">
                <a:cs typeface="Times New Roman" pitchFamily="18" charset="0"/>
              </a:rPr>
              <a:t> </a:t>
            </a:r>
            <a:r>
              <a:rPr lang="en-US" altLang="zh-CN" sz="2000" dirty="0" err="1" smtClean="0">
                <a:solidFill>
                  <a:srgbClr val="000000"/>
                </a:solidFill>
                <a:cs typeface="Segoe UI" pitchFamily="18" charset="0"/>
              </a:rPr>
              <a:t>αξιόπιστο</a:t>
            </a:r>
            <a:r>
              <a:rPr lang="el-GR" altLang="zh-CN" sz="2000" dirty="0" smtClean="0">
                <a:solidFill>
                  <a:srgbClr val="000000"/>
                </a:solidFill>
                <a:cs typeface="Segoe UI" pitchFamily="18" charset="0"/>
              </a:rPr>
              <a:t> </a:t>
            </a:r>
            <a:r>
              <a:rPr lang="en-US" altLang="zh-CN" sz="2000" dirty="0" err="1" smtClean="0">
                <a:solidFill>
                  <a:srgbClr val="000000"/>
                </a:solidFill>
                <a:cs typeface="Segoe UI" pitchFamily="18" charset="0"/>
              </a:rPr>
              <a:t>όταν</a:t>
            </a:r>
            <a:r>
              <a:rPr lang="en-US" altLang="zh-CN" sz="2000" dirty="0" smtClean="0">
                <a:cs typeface="Times New Roman" pitchFamily="18" charset="0"/>
              </a:rPr>
              <a:t> </a:t>
            </a:r>
            <a:r>
              <a:rPr lang="en-US" altLang="zh-CN" sz="2000" dirty="0" err="1" smtClean="0">
                <a:solidFill>
                  <a:srgbClr val="000000"/>
                </a:solidFill>
                <a:cs typeface="Segoe UI" pitchFamily="18" charset="0"/>
              </a:rPr>
              <a:t>συνυπολογίζει</a:t>
            </a:r>
            <a:r>
              <a:rPr lang="en-US" altLang="zh-CN" sz="2000" dirty="0" smtClean="0">
                <a:cs typeface="Times New Roman" pitchFamily="18" charset="0"/>
              </a:rPr>
              <a:t> </a:t>
            </a:r>
            <a:r>
              <a:rPr lang="en-US" altLang="zh-CN" sz="2000" dirty="0" smtClean="0">
                <a:solidFill>
                  <a:srgbClr val="000000"/>
                </a:solidFill>
                <a:cs typeface="Segoe UI" pitchFamily="18" charset="0"/>
              </a:rPr>
              <a:t>το</a:t>
            </a:r>
            <a:r>
              <a:rPr lang="en-US" altLang="zh-CN" sz="2000" dirty="0" smtClean="0">
                <a:cs typeface="Times New Roman" pitchFamily="18" charset="0"/>
              </a:rPr>
              <a:t> </a:t>
            </a:r>
            <a:r>
              <a:rPr lang="en-US" altLang="zh-CN" sz="2000" dirty="0" err="1" smtClean="0">
                <a:solidFill>
                  <a:srgbClr val="000000"/>
                </a:solidFill>
                <a:cs typeface="Segoe UI" pitchFamily="18" charset="0"/>
              </a:rPr>
              <a:t>ενδεχόµενο</a:t>
            </a:r>
            <a:r>
              <a:rPr lang="en-US" altLang="zh-CN" sz="2000" dirty="0" smtClean="0">
                <a:cs typeface="Times New Roman" pitchFamily="18" charset="0"/>
              </a:rPr>
              <a:t> </a:t>
            </a:r>
            <a:r>
              <a:rPr lang="en-US" altLang="zh-CN" sz="2000" dirty="0" smtClean="0">
                <a:solidFill>
                  <a:srgbClr val="000000"/>
                </a:solidFill>
                <a:cs typeface="Segoe UI" pitchFamily="18" charset="0"/>
              </a:rPr>
              <a:t>της</a:t>
            </a:r>
            <a:r>
              <a:rPr lang="en-US" altLang="zh-CN" sz="2000" dirty="0" smtClean="0">
                <a:cs typeface="Times New Roman" pitchFamily="18" charset="0"/>
              </a:rPr>
              <a:t> </a:t>
            </a:r>
            <a:r>
              <a:rPr lang="en-US" altLang="zh-CN" sz="2000" dirty="0" err="1" smtClean="0">
                <a:solidFill>
                  <a:srgbClr val="000000"/>
                </a:solidFill>
                <a:cs typeface="Segoe UI" pitchFamily="18" charset="0"/>
              </a:rPr>
              <a:t>ανεργίας</a:t>
            </a:r>
            <a:r>
              <a:rPr lang="en-US" altLang="zh-CN" sz="2000" dirty="0" smtClean="0">
                <a:solidFill>
                  <a:srgbClr val="000000"/>
                </a:solidFill>
                <a:cs typeface="Segoe UI" pitchFamily="18" charset="0"/>
              </a:rPr>
              <a:t>!</a:t>
            </a:r>
          </a:p>
          <a:p>
            <a:pPr algn="just">
              <a:lnSpc>
                <a:spcPct val="8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altLang="zh-CN" sz="3200" dirty="0" smtClean="0">
                <a:cs typeface="Segoe UI" pitchFamily="18" charset="0"/>
              </a:rPr>
              <a:t>Μετανάστευση</a:t>
            </a:r>
            <a:endParaRPr lang="el-GR" sz="3200" dirty="0"/>
          </a:p>
        </p:txBody>
      </p:sp>
      <p:sp>
        <p:nvSpPr>
          <p:cNvPr id="5" name="Θέση περιεχομένου 4"/>
          <p:cNvSpPr>
            <a:spLocks noGrp="1"/>
          </p:cNvSpPr>
          <p:nvPr>
            <p:ph idx="1"/>
          </p:nvPr>
        </p:nvSpPr>
        <p:spPr>
          <a:xfrm>
            <a:off x="467544" y="1345332"/>
            <a:ext cx="8229600" cy="3771636"/>
          </a:xfrm>
        </p:spPr>
        <p:txBody>
          <a:bodyPr>
            <a:noAutofit/>
          </a:bodyPr>
          <a:lstStyle/>
          <a:p>
            <a:pPr marL="0" indent="0" algn="just">
              <a:lnSpc>
                <a:spcPct val="80000"/>
              </a:lnSpc>
              <a:buNone/>
            </a:pPr>
            <a:r>
              <a:rPr lang="en-US" altLang="zh-CN" sz="2400" b="1" dirty="0" smtClean="0">
                <a:cs typeface="Segoe UI" pitchFamily="18" charset="0"/>
              </a:rPr>
              <a:t>Απόφαση </a:t>
            </a:r>
            <a:r>
              <a:rPr lang="en-US" altLang="zh-CN" sz="2400" b="1" dirty="0" err="1" smtClean="0">
                <a:cs typeface="Segoe UI" pitchFamily="18" charset="0"/>
              </a:rPr>
              <a:t>για</a:t>
            </a:r>
            <a:r>
              <a:rPr lang="en-US" altLang="zh-CN" sz="2400" b="1" dirty="0" smtClean="0">
                <a:cs typeface="Segoe UI" pitchFamily="18" charset="0"/>
              </a:rPr>
              <a:t> </a:t>
            </a:r>
            <a:r>
              <a:rPr lang="en-US" altLang="zh-CN" sz="2400" b="1" dirty="0" err="1" smtClean="0">
                <a:cs typeface="Segoe UI" pitchFamily="18" charset="0"/>
              </a:rPr>
              <a:t>Μετανάστευση</a:t>
            </a:r>
            <a:r>
              <a:rPr lang="en-US" altLang="zh-CN" sz="2400" b="1" dirty="0" smtClean="0">
                <a:cs typeface="Segoe UI" pitchFamily="18" charset="0"/>
              </a:rPr>
              <a:t>: </a:t>
            </a:r>
            <a:r>
              <a:rPr lang="en-US" altLang="zh-CN" sz="2400" b="1" dirty="0" err="1" smtClean="0">
                <a:cs typeface="Segoe UI" pitchFamily="18" charset="0"/>
              </a:rPr>
              <a:t>Συµπέρασµα</a:t>
            </a:r>
            <a:endParaRPr lang="en-US" altLang="zh-CN" sz="2400" b="1" dirty="0" smtClean="0">
              <a:cs typeface="Segoe UI" pitchFamily="18" charset="0"/>
            </a:endParaRPr>
          </a:p>
          <a:p>
            <a:pPr marL="0" indent="0" algn="just">
              <a:lnSpc>
                <a:spcPct val="80000"/>
              </a:lnSpc>
              <a:buNone/>
            </a:pPr>
            <a:r>
              <a:rPr lang="el-GR" sz="2400" dirty="0" smtClean="0"/>
              <a:t>Η πιθανότητα για μετανάστευση είναι μεγαλύτερη:</a:t>
            </a:r>
          </a:p>
          <a:p>
            <a:pPr algn="just">
              <a:lnSpc>
                <a:spcPct val="80000"/>
              </a:lnSpc>
              <a:tabLst/>
            </a:pPr>
            <a:r>
              <a:rPr lang="en-US" altLang="zh-CN" sz="2400" dirty="0" err="1" smtClean="0">
                <a:solidFill>
                  <a:srgbClr val="000000"/>
                </a:solidFill>
                <a:cs typeface="Segoe UI" pitchFamily="18" charset="0"/>
              </a:rPr>
              <a:t>Όσο</a:t>
            </a:r>
            <a:r>
              <a:rPr lang="en-US" altLang="zh-CN" sz="2400" dirty="0" smtClean="0">
                <a:cs typeface="Times New Roman"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εγαλύτερη</a:t>
            </a:r>
            <a:r>
              <a:rPr lang="en-US" altLang="zh-CN" sz="2400" dirty="0" smtClean="0">
                <a:cs typeface="Times New Roman" pitchFamily="18" charset="0"/>
              </a:rPr>
              <a:t> </a:t>
            </a:r>
            <a:r>
              <a:rPr lang="en-US" altLang="zh-CN" sz="2400" dirty="0" smtClean="0">
                <a:solidFill>
                  <a:srgbClr val="000000"/>
                </a:solidFill>
                <a:cs typeface="Segoe UI" pitchFamily="18" charset="0"/>
              </a:rPr>
              <a:t>είναι</a:t>
            </a:r>
            <a:r>
              <a:rPr lang="en-US" altLang="zh-CN" sz="2400" dirty="0" smtClean="0">
                <a:cs typeface="Times New Roman" pitchFamily="18" charset="0"/>
              </a:rPr>
              <a:t> </a:t>
            </a:r>
            <a:r>
              <a:rPr lang="en-US" altLang="zh-CN" sz="2400" dirty="0" smtClean="0">
                <a:solidFill>
                  <a:srgbClr val="000000"/>
                </a:solidFill>
                <a:cs typeface="Segoe UI" pitchFamily="18" charset="0"/>
              </a:rPr>
              <a:t>η</a:t>
            </a:r>
            <a:r>
              <a:rPr lang="en-US" altLang="zh-CN" sz="2400" dirty="0" smtClean="0">
                <a:cs typeface="Times New Roman" pitchFamily="18" charset="0"/>
              </a:rPr>
              <a:t> </a:t>
            </a:r>
            <a:r>
              <a:rPr lang="en-US" altLang="zh-CN" sz="2400" dirty="0" err="1" smtClean="0">
                <a:solidFill>
                  <a:srgbClr val="000000"/>
                </a:solidFill>
                <a:cs typeface="Segoe UI" pitchFamily="18" charset="0"/>
              </a:rPr>
              <a:t>διαφορά</a:t>
            </a:r>
            <a:r>
              <a:rPr lang="en-US" altLang="zh-CN" sz="2400" dirty="0" smtClean="0">
                <a:cs typeface="Times New Roman" pitchFamily="18" charset="0"/>
              </a:rPr>
              <a:t> </a:t>
            </a:r>
            <a:r>
              <a:rPr lang="en-US" altLang="zh-CN" sz="2400" dirty="0" smtClean="0">
                <a:solidFill>
                  <a:srgbClr val="000000"/>
                </a:solidFill>
                <a:cs typeface="Segoe UI" pitchFamily="18" charset="0"/>
              </a:rPr>
              <a:t>των</a:t>
            </a:r>
            <a:r>
              <a:rPr lang="en-US" altLang="zh-CN" sz="2400" dirty="0" smtClean="0">
                <a:cs typeface="Times New Roman" pitchFamily="18" charset="0"/>
              </a:rPr>
              <a:t> </a:t>
            </a:r>
            <a:r>
              <a:rPr lang="en-US" altLang="zh-CN" sz="2400" dirty="0" err="1" smtClean="0">
                <a:solidFill>
                  <a:srgbClr val="000000"/>
                </a:solidFill>
                <a:cs typeface="Segoe UI" pitchFamily="18" charset="0"/>
              </a:rPr>
              <a:t>αµοιβών</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εταξύ</a:t>
            </a:r>
            <a:r>
              <a:rPr lang="en-US" altLang="zh-CN" sz="2400" dirty="0" smtClean="0">
                <a:cs typeface="Times New Roman" pitchFamily="18" charset="0"/>
              </a:rPr>
              <a:t> </a:t>
            </a:r>
            <a:r>
              <a:rPr lang="en-US" altLang="zh-CN" sz="2400" dirty="0" smtClean="0">
                <a:solidFill>
                  <a:srgbClr val="000000"/>
                </a:solidFill>
                <a:cs typeface="Segoe UI" pitchFamily="18" charset="0"/>
              </a:rPr>
              <a:t>της</a:t>
            </a:r>
            <a:r>
              <a:rPr lang="en-US" altLang="zh-CN" sz="2400" dirty="0" smtClean="0">
                <a:cs typeface="Times New Roman" pitchFamily="18" charset="0"/>
              </a:rPr>
              <a:t>    </a:t>
            </a:r>
            <a:r>
              <a:rPr lang="en-US" altLang="zh-CN" sz="2400" dirty="0" err="1" smtClean="0">
                <a:solidFill>
                  <a:srgbClr val="000000"/>
                </a:solidFill>
                <a:cs typeface="Segoe UI" pitchFamily="18" charset="0"/>
              </a:rPr>
              <a:t>περιοχής</a:t>
            </a:r>
            <a:r>
              <a:rPr lang="en-US" altLang="zh-CN" sz="2400" dirty="0" smtClean="0">
                <a:cs typeface="Times New Roman" pitchFamily="18" charset="0"/>
              </a:rPr>
              <a:t> </a:t>
            </a:r>
            <a:r>
              <a:rPr lang="en-US" altLang="zh-CN" sz="2400" dirty="0" err="1" smtClean="0">
                <a:solidFill>
                  <a:srgbClr val="000000"/>
                </a:solidFill>
                <a:cs typeface="Segoe UI" pitchFamily="18" charset="0"/>
              </a:rPr>
              <a:t>προέλευσης</a:t>
            </a:r>
            <a:r>
              <a:rPr lang="en-US" altLang="zh-CN" sz="2400" dirty="0" smtClean="0">
                <a:cs typeface="Times New Roman" pitchFamily="18" charset="0"/>
              </a:rPr>
              <a:t> </a:t>
            </a:r>
            <a:r>
              <a:rPr lang="el-GR" altLang="zh-CN" sz="2400" dirty="0" smtClean="0">
                <a:cs typeface="Times New Roman" pitchFamily="18" charset="0"/>
              </a:rPr>
              <a:t>κ</a:t>
            </a:r>
            <a:r>
              <a:rPr lang="en-US" altLang="zh-CN" sz="2400" dirty="0" err="1" smtClean="0">
                <a:solidFill>
                  <a:srgbClr val="000000"/>
                </a:solidFill>
                <a:cs typeface="Segoe UI" pitchFamily="18" charset="0"/>
              </a:rPr>
              <a:t>αι</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της</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περιοχής</a:t>
            </a:r>
            <a:r>
              <a:rPr lang="en-US" altLang="zh-CN" sz="2400" dirty="0" smtClean="0">
                <a:cs typeface="Times New Roman" pitchFamily="18" charset="0"/>
              </a:rPr>
              <a:t> </a:t>
            </a:r>
            <a:r>
              <a:rPr lang="en-US" altLang="zh-CN" sz="2400" dirty="0" err="1" smtClean="0">
                <a:solidFill>
                  <a:srgbClr val="000000"/>
                </a:solidFill>
                <a:cs typeface="Segoe UI" pitchFamily="18" charset="0"/>
              </a:rPr>
              <a:t>προορισµού</a:t>
            </a:r>
            <a:r>
              <a:rPr lang="en-US" altLang="zh-CN" sz="2400" dirty="0" smtClean="0">
                <a:solidFill>
                  <a:srgbClr val="000000"/>
                </a:solidFill>
                <a:cs typeface="Segoe UI" pitchFamily="18" charset="0"/>
              </a:rPr>
              <a:t>.</a:t>
            </a:r>
            <a:endParaRPr lang="el-GR" altLang="zh-CN" sz="2400" dirty="0" smtClean="0">
              <a:solidFill>
                <a:srgbClr val="000000"/>
              </a:solidFill>
              <a:cs typeface="Segoe UI" pitchFamily="18" charset="0"/>
            </a:endParaRPr>
          </a:p>
          <a:p>
            <a:pPr algn="just">
              <a:lnSpc>
                <a:spcPct val="80000"/>
              </a:lnSpc>
              <a:tabLst/>
            </a:pPr>
            <a:r>
              <a:rPr lang="en-US" altLang="zh-CN" sz="2400" dirty="0" err="1" smtClean="0">
                <a:solidFill>
                  <a:srgbClr val="000000"/>
                </a:solidFill>
                <a:cs typeface="Segoe UI" pitchFamily="18" charset="0"/>
              </a:rPr>
              <a:t>Όσο</a:t>
            </a:r>
            <a:r>
              <a:rPr lang="en-US" altLang="zh-CN" sz="2400" dirty="0" smtClean="0">
                <a:cs typeface="Times New Roman" pitchFamily="18" charset="0"/>
              </a:rPr>
              <a:t> </a:t>
            </a:r>
            <a:r>
              <a:rPr lang="en-US" altLang="zh-CN" sz="2400" dirty="0" err="1" smtClean="0">
                <a:solidFill>
                  <a:srgbClr val="000000"/>
                </a:solidFill>
                <a:cs typeface="Segoe UI" pitchFamily="18" charset="0"/>
              </a:rPr>
              <a:t>χαµηλότερο</a:t>
            </a:r>
            <a:r>
              <a:rPr lang="en-US" altLang="zh-CN" sz="2400" dirty="0" smtClean="0">
                <a:cs typeface="Times New Roman" pitchFamily="18" charset="0"/>
              </a:rPr>
              <a:t> </a:t>
            </a:r>
            <a:r>
              <a:rPr lang="en-US" altLang="zh-CN" sz="2400" dirty="0" smtClean="0">
                <a:solidFill>
                  <a:srgbClr val="000000"/>
                </a:solidFill>
                <a:cs typeface="Segoe UI" pitchFamily="18" charset="0"/>
              </a:rPr>
              <a:t>είναι</a:t>
            </a:r>
            <a:r>
              <a:rPr lang="en-US" altLang="zh-CN" sz="2400" dirty="0" smtClean="0">
                <a:cs typeface="Times New Roman" pitchFamily="18" charset="0"/>
              </a:rPr>
              <a:t> </a:t>
            </a:r>
            <a:r>
              <a:rPr lang="en-US" altLang="zh-CN" sz="2400" dirty="0" smtClean="0">
                <a:solidFill>
                  <a:srgbClr val="000000"/>
                </a:solidFill>
                <a:cs typeface="Segoe UI" pitchFamily="18" charset="0"/>
              </a:rPr>
              <a:t>το</a:t>
            </a:r>
            <a:r>
              <a:rPr lang="en-US" altLang="zh-CN" sz="2400" dirty="0" smtClean="0">
                <a:cs typeface="Times New Roman" pitchFamily="18" charset="0"/>
              </a:rPr>
              <a:t> </a:t>
            </a:r>
            <a:r>
              <a:rPr lang="en-US" altLang="zh-CN" sz="2400" dirty="0" err="1" smtClean="0">
                <a:solidFill>
                  <a:srgbClr val="000000"/>
                </a:solidFill>
                <a:cs typeface="Segoe UI" pitchFamily="18" charset="0"/>
              </a:rPr>
              <a:t>κόστος</a:t>
            </a:r>
            <a:r>
              <a:rPr lang="en-US" altLang="zh-CN" sz="2400" dirty="0" smtClean="0">
                <a:cs typeface="Times New Roman" pitchFamily="18" charset="0"/>
              </a:rPr>
              <a:t> </a:t>
            </a:r>
            <a:r>
              <a:rPr lang="en-US" altLang="zh-CN" sz="2400" dirty="0" smtClean="0">
                <a:solidFill>
                  <a:srgbClr val="000000"/>
                </a:solidFill>
                <a:cs typeface="Segoe UI" pitchFamily="18" charset="0"/>
              </a:rPr>
              <a:t>(</a:t>
            </a:r>
            <a:r>
              <a:rPr lang="en-US" altLang="zh-CN" sz="2400" dirty="0" err="1" smtClean="0">
                <a:solidFill>
                  <a:srgbClr val="000000"/>
                </a:solidFill>
                <a:cs typeface="Segoe UI" pitchFamily="18" charset="0"/>
              </a:rPr>
              <a:t>οικονοµικό</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και</a:t>
            </a:r>
            <a:r>
              <a:rPr lang="en-US" altLang="zh-CN" sz="2400" dirty="0" smtClean="0">
                <a:cs typeface="Times New Roman" pitchFamily="18" charset="0"/>
              </a:rPr>
              <a:t> </a:t>
            </a:r>
            <a:r>
              <a:rPr lang="en-US" altLang="zh-CN" sz="2400" dirty="0" err="1" smtClean="0">
                <a:solidFill>
                  <a:srgbClr val="000000"/>
                </a:solidFill>
                <a:cs typeface="Segoe UI" pitchFamily="18" charset="0"/>
              </a:rPr>
              <a:t>ψυχικό</a:t>
            </a:r>
            <a:r>
              <a:rPr lang="en-US" altLang="zh-CN" sz="2400" dirty="0" smtClean="0">
                <a:solidFill>
                  <a:srgbClr val="000000"/>
                </a:solidFill>
                <a:cs typeface="Segoe UI" pitchFamily="18" charset="0"/>
              </a:rPr>
              <a:t>).</a:t>
            </a:r>
          </a:p>
          <a:p>
            <a:pPr algn="just">
              <a:lnSpc>
                <a:spcPct val="80000"/>
              </a:lnSpc>
              <a:tabLst/>
            </a:pPr>
            <a:r>
              <a:rPr lang="el-GR" altLang="zh-CN" sz="2400" dirty="0" smtClean="0">
                <a:solidFill>
                  <a:srgbClr val="000000"/>
                </a:solidFill>
                <a:cs typeface="Segoe UI" pitchFamily="18" charset="0"/>
              </a:rPr>
              <a:t>Ό</a:t>
            </a:r>
            <a:r>
              <a:rPr lang="en-US" altLang="zh-CN" sz="2400" dirty="0" err="1" smtClean="0">
                <a:solidFill>
                  <a:srgbClr val="000000"/>
                </a:solidFill>
                <a:cs typeface="Segoe UI" pitchFamily="18" charset="0"/>
              </a:rPr>
              <a:t>σο</a:t>
            </a:r>
            <a:r>
              <a:rPr lang="en-US" altLang="zh-CN" sz="2400" dirty="0" smtClean="0">
                <a:cs typeface="Times New Roman"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εγαλύτερος</a:t>
            </a:r>
            <a:r>
              <a:rPr lang="en-US" altLang="zh-CN" sz="2400" dirty="0" smtClean="0">
                <a:cs typeface="Times New Roman" pitchFamily="18" charset="0"/>
              </a:rPr>
              <a:t> </a:t>
            </a:r>
            <a:r>
              <a:rPr lang="en-US" altLang="zh-CN" sz="2400" dirty="0" smtClean="0">
                <a:solidFill>
                  <a:srgbClr val="000000"/>
                </a:solidFill>
                <a:cs typeface="Segoe UI" pitchFamily="18" charset="0"/>
              </a:rPr>
              <a:t>είναι</a:t>
            </a:r>
            <a:r>
              <a:rPr lang="en-US" altLang="zh-CN" sz="2400" dirty="0" smtClean="0">
                <a:cs typeface="Times New Roman" pitchFamily="18" charset="0"/>
              </a:rPr>
              <a:t> </a:t>
            </a:r>
            <a:r>
              <a:rPr lang="en-US" altLang="zh-CN" sz="2400" dirty="0" smtClean="0">
                <a:solidFill>
                  <a:srgbClr val="000000"/>
                </a:solidFill>
                <a:cs typeface="Segoe UI" pitchFamily="18" charset="0"/>
              </a:rPr>
              <a:t>ο</a:t>
            </a:r>
            <a:r>
              <a:rPr lang="en-US" altLang="zh-CN" sz="2400" dirty="0" smtClean="0">
                <a:cs typeface="Times New Roman" pitchFamily="18" charset="0"/>
              </a:rPr>
              <a:t> </a:t>
            </a:r>
            <a:r>
              <a:rPr lang="en-US" altLang="zh-CN" sz="2400" dirty="0" err="1" smtClean="0">
                <a:solidFill>
                  <a:srgbClr val="000000"/>
                </a:solidFill>
                <a:cs typeface="Segoe UI" pitchFamily="18" charset="0"/>
              </a:rPr>
              <a:t>εργασιακός</a:t>
            </a:r>
            <a:r>
              <a:rPr lang="en-US" altLang="zh-CN" sz="2400" dirty="0" smtClean="0">
                <a:cs typeface="Times New Roman" pitchFamily="18" charset="0"/>
              </a:rPr>
              <a:t> </a:t>
            </a:r>
            <a:r>
              <a:rPr lang="en-US" altLang="zh-CN" sz="2400" dirty="0" err="1" smtClean="0">
                <a:solidFill>
                  <a:srgbClr val="000000"/>
                </a:solidFill>
                <a:cs typeface="Segoe UI" pitchFamily="18" charset="0"/>
              </a:rPr>
              <a:t>βίος</a:t>
            </a:r>
            <a:r>
              <a:rPr lang="en-US" altLang="zh-CN" sz="2400" dirty="0" smtClean="0">
                <a:cs typeface="Times New Roman" pitchFamily="18" charset="0"/>
              </a:rPr>
              <a:t> </a:t>
            </a:r>
            <a:r>
              <a:rPr lang="en-US" altLang="zh-CN" sz="2400" dirty="0" err="1" smtClean="0">
                <a:solidFill>
                  <a:srgbClr val="000000"/>
                </a:solidFill>
                <a:cs typeface="Segoe UI" pitchFamily="18" charset="0"/>
              </a:rPr>
              <a:t>του</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εργαζόµενου</a:t>
            </a:r>
            <a:r>
              <a:rPr lang="en-US" altLang="zh-CN" sz="2400" dirty="0" smtClean="0">
                <a:solidFill>
                  <a:srgbClr val="000000"/>
                </a:solidFill>
                <a:cs typeface="Segoe UI" pitchFamily="18" charset="0"/>
              </a:rPr>
              <a:t>.</a:t>
            </a:r>
            <a:endParaRPr lang="el-GR" altLang="zh-CN" sz="2400" dirty="0" smtClean="0">
              <a:solidFill>
                <a:srgbClr val="000000"/>
              </a:solidFill>
              <a:cs typeface="Segoe UI" pitchFamily="18" charset="0"/>
            </a:endParaRPr>
          </a:p>
          <a:p>
            <a:pPr algn="just">
              <a:lnSpc>
                <a:spcPct val="80000"/>
              </a:lnSpc>
              <a:tabLst/>
            </a:pPr>
            <a:r>
              <a:rPr lang="en-US" altLang="zh-CN" sz="2400" dirty="0" err="1" smtClean="0">
                <a:solidFill>
                  <a:srgbClr val="000000"/>
                </a:solidFill>
                <a:cs typeface="Segoe UI" pitchFamily="18" charset="0"/>
              </a:rPr>
              <a:t>Όσο</a:t>
            </a:r>
            <a:r>
              <a:rPr lang="en-US" altLang="zh-CN" sz="2400" dirty="0" smtClean="0">
                <a:cs typeface="Times New Roman" pitchFamily="18" charset="0"/>
              </a:rPr>
              <a:t> </a:t>
            </a:r>
            <a:r>
              <a:rPr lang="en-US" altLang="zh-CN" sz="2400" dirty="0" err="1" smtClean="0">
                <a:solidFill>
                  <a:srgbClr val="000000"/>
                </a:solidFill>
                <a:cs typeface="Segoe UI" pitchFamily="18" charset="0"/>
              </a:rPr>
              <a:t>χαµηλότερο</a:t>
            </a:r>
            <a:r>
              <a:rPr lang="en-US" altLang="zh-CN" sz="2400" dirty="0" smtClean="0">
                <a:cs typeface="Times New Roman" pitchFamily="18" charset="0"/>
              </a:rPr>
              <a:t> </a:t>
            </a:r>
            <a:r>
              <a:rPr lang="en-US" altLang="zh-CN" sz="2400" dirty="0" smtClean="0">
                <a:solidFill>
                  <a:srgbClr val="000000"/>
                </a:solidFill>
                <a:cs typeface="Segoe UI" pitchFamily="18" charset="0"/>
              </a:rPr>
              <a:t>είναι</a:t>
            </a:r>
            <a:r>
              <a:rPr lang="en-US" altLang="zh-CN" sz="2400" dirty="0" smtClean="0">
                <a:cs typeface="Times New Roman" pitchFamily="18" charset="0"/>
              </a:rPr>
              <a:t> </a:t>
            </a:r>
            <a:r>
              <a:rPr lang="en-US" altLang="zh-CN" sz="2400" dirty="0" smtClean="0">
                <a:solidFill>
                  <a:srgbClr val="000000"/>
                </a:solidFill>
                <a:cs typeface="Segoe UI" pitchFamily="18" charset="0"/>
              </a:rPr>
              <a:t>το</a:t>
            </a:r>
            <a:r>
              <a:rPr lang="en-US" altLang="zh-CN" sz="2400" dirty="0" smtClean="0">
                <a:cs typeface="Times New Roman" pitchFamily="18" charset="0"/>
              </a:rPr>
              <a:t> </a:t>
            </a:r>
            <a:r>
              <a:rPr lang="en-US" altLang="zh-CN" sz="2400" dirty="0" err="1" smtClean="0">
                <a:solidFill>
                  <a:srgbClr val="000000"/>
                </a:solidFill>
                <a:cs typeface="Segoe UI" pitchFamily="18" charset="0"/>
              </a:rPr>
              <a:t>επιτόκιο</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προεξόφλησης</a:t>
            </a:r>
            <a:r>
              <a:rPr lang="en-US" altLang="zh-CN" sz="2400" dirty="0" smtClean="0">
                <a:solidFill>
                  <a:srgbClr val="000000"/>
                </a:solidFill>
                <a:cs typeface="Segoe UI" pitchFamily="18" charset="0"/>
              </a:rPr>
              <a:t>.</a:t>
            </a:r>
          </a:p>
          <a:p>
            <a:pPr algn="just">
              <a:lnSpc>
                <a:spcPct val="80000"/>
              </a:lnSpc>
              <a:tabLst/>
            </a:pPr>
            <a:endParaRPr lang="en-US" altLang="zh-CN" sz="2400" dirty="0" smtClean="0">
              <a:solidFill>
                <a:srgbClr val="000000"/>
              </a:solidFill>
              <a:cs typeface="Segoe UI" pitchFamily="18" charset="0"/>
            </a:endParaRPr>
          </a:p>
          <a:p>
            <a:pPr algn="just">
              <a:lnSpc>
                <a:spcPct val="80000"/>
              </a:lnSpc>
              <a:buNone/>
              <a:tabLst/>
            </a:pPr>
            <a:endParaRPr lang="en-US" altLang="zh-CN" sz="2400" dirty="0" smtClean="0">
              <a:solidFill>
                <a:srgbClr val="000000"/>
              </a:solidFill>
              <a:cs typeface="Segoe UI" pitchFamily="18" charset="0"/>
            </a:endParaRPr>
          </a:p>
          <a:p>
            <a:pPr marL="0" indent="0" algn="just">
              <a:lnSpc>
                <a:spcPct val="80000"/>
              </a:lnSpc>
              <a:buNone/>
            </a:pPr>
            <a:endParaRPr lang="el-GR" sz="24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17</a:t>
            </a:fld>
            <a:endParaRPr lang="el-GR" dirty="0"/>
          </a:p>
        </p:txBody>
      </p:sp>
    </p:spTree>
    <p:extLst>
      <p:ext uri="{BB962C8B-B14F-4D97-AF65-F5344CB8AC3E}">
        <p14:creationId xmlns="" xmlns:p14="http://schemas.microsoft.com/office/powerpoint/2010/main" val="4999550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altLang="zh-CN" sz="3200" dirty="0" smtClean="0">
                <a:cs typeface="Segoe UI" pitchFamily="18" charset="0"/>
              </a:rPr>
              <a:t>Μετανάστευση</a:t>
            </a:r>
            <a:endParaRPr lang="el-GR" sz="3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18</a:t>
            </a:fld>
            <a:endParaRPr lang="el-GR" dirty="0"/>
          </a:p>
        </p:txBody>
      </p:sp>
      <p:pic>
        <p:nvPicPr>
          <p:cNvPr id="8" name="7 - Εικόνα" descr="σελ 14 ενοτ 5.jpg"/>
          <p:cNvPicPr>
            <a:picLocks noChangeAspect="1"/>
          </p:cNvPicPr>
          <p:nvPr/>
        </p:nvPicPr>
        <p:blipFill>
          <a:blip r:embed="rId3" cstate="print"/>
          <a:stretch>
            <a:fillRect/>
          </a:stretch>
        </p:blipFill>
        <p:spPr>
          <a:xfrm>
            <a:off x="1" y="1777380"/>
            <a:ext cx="6084168" cy="3096344"/>
          </a:xfrm>
          <a:prstGeom prst="rect">
            <a:avLst/>
          </a:prstGeom>
        </p:spPr>
      </p:pic>
      <p:sp>
        <p:nvSpPr>
          <p:cNvPr id="9" name="TextBox 1"/>
          <p:cNvSpPr txBox="1"/>
          <p:nvPr/>
        </p:nvSpPr>
        <p:spPr>
          <a:xfrm>
            <a:off x="467544" y="913284"/>
            <a:ext cx="7889056" cy="828432"/>
          </a:xfrm>
          <a:prstGeom prst="rect">
            <a:avLst/>
          </a:prstGeom>
          <a:noFill/>
        </p:spPr>
        <p:txBody>
          <a:bodyPr wrap="square" lIns="0" tIns="0" rIns="0" rtlCol="0">
            <a:spAutoFit/>
          </a:bodyPr>
          <a:lstStyle/>
          <a:p>
            <a:pPr>
              <a:lnSpc>
                <a:spcPts val="2800"/>
              </a:lnSpc>
              <a:tabLst>
                <a:tab pos="127000" algn="l"/>
                <a:tab pos="800100" algn="l"/>
              </a:tabLst>
            </a:pPr>
            <a:r>
              <a:rPr lang="en-US" altLang="zh-CN" sz="2400" b="1" dirty="0" err="1" smtClean="0">
                <a:cs typeface="Segoe UI" pitchFamily="18" charset="0"/>
              </a:rPr>
              <a:t>Συνέπειες</a:t>
            </a:r>
            <a:r>
              <a:rPr lang="en-US" altLang="zh-CN" sz="2400" b="1" dirty="0" smtClean="0">
                <a:cs typeface="Segoe UI" pitchFamily="18" charset="0"/>
              </a:rPr>
              <a:t> </a:t>
            </a:r>
            <a:r>
              <a:rPr lang="en-US" altLang="zh-CN" sz="2400" b="1" dirty="0" err="1" smtClean="0">
                <a:cs typeface="Segoe UI" pitchFamily="18" charset="0"/>
              </a:rPr>
              <a:t>Μετανάστευσης</a:t>
            </a:r>
            <a:r>
              <a:rPr lang="el-GR" altLang="zh-CN" sz="2400" b="1" dirty="0" smtClean="0">
                <a:cs typeface="Segoe UI" pitchFamily="18" charset="0"/>
              </a:rPr>
              <a:t> </a:t>
            </a:r>
            <a:r>
              <a:rPr lang="en-US" altLang="zh-CN" sz="2400" b="1" dirty="0" smtClean="0">
                <a:cs typeface="Segoe UI" pitchFamily="18" charset="0"/>
              </a:rPr>
              <a:t>σε ανταγωνιστική αγορά εργασίας:</a:t>
            </a:r>
          </a:p>
          <a:p>
            <a:pPr>
              <a:lnSpc>
                <a:spcPts val="3300"/>
              </a:lnSpc>
              <a:tabLst>
                <a:tab pos="127000" algn="l"/>
                <a:tab pos="800100" algn="l"/>
              </a:tabLst>
            </a:pPr>
            <a:r>
              <a:rPr lang="en-US" altLang="zh-CN" sz="2400" b="1" dirty="0" smtClean="0">
                <a:cs typeface="Segoe UI" pitchFamily="18" charset="0"/>
              </a:rPr>
              <a:t>1. στον Μισθό και την Απασχόληση</a:t>
            </a:r>
          </a:p>
        </p:txBody>
      </p:sp>
      <p:sp>
        <p:nvSpPr>
          <p:cNvPr id="10" name="TextBox 1"/>
          <p:cNvSpPr txBox="1"/>
          <p:nvPr/>
        </p:nvSpPr>
        <p:spPr>
          <a:xfrm>
            <a:off x="6372200" y="1777380"/>
            <a:ext cx="2585988" cy="1775871"/>
          </a:xfrm>
          <a:prstGeom prst="rect">
            <a:avLst/>
          </a:prstGeom>
          <a:noFill/>
        </p:spPr>
        <p:txBody>
          <a:bodyPr wrap="square" lIns="0" tIns="0" rIns="0" rtlCol="0">
            <a:spAutoFit/>
          </a:bodyPr>
          <a:lstStyle/>
          <a:p>
            <a:pPr>
              <a:lnSpc>
                <a:spcPct val="80000"/>
              </a:lnSpc>
              <a:tabLst>
                <a:tab pos="1231900" algn="l"/>
                <a:tab pos="1270000" algn="l"/>
                <a:tab pos="2463800" algn="l"/>
              </a:tabLst>
            </a:pPr>
            <a:r>
              <a:rPr lang="en-US" altLang="zh-CN" sz="2000" dirty="0" smtClean="0">
                <a:solidFill>
                  <a:srgbClr val="000000"/>
                </a:solidFill>
                <a:cs typeface="Segoe UI" pitchFamily="18" charset="0"/>
              </a:rPr>
              <a:t>Μετακίνηση</a:t>
            </a:r>
            <a:r>
              <a:rPr lang="en-US" altLang="zh-CN" sz="2000" dirty="0" smtClean="0">
                <a:cs typeface="Times New Roman" pitchFamily="18" charset="0"/>
              </a:rPr>
              <a:t> </a:t>
            </a:r>
            <a:r>
              <a:rPr lang="en-US" altLang="zh-CN" sz="2000" dirty="0" smtClean="0">
                <a:solidFill>
                  <a:srgbClr val="000000"/>
                </a:solidFill>
                <a:cs typeface="Segoe UI" pitchFamily="18" charset="0"/>
              </a:rPr>
              <a:t>από</a:t>
            </a:r>
            <a:r>
              <a:rPr lang="en-US" altLang="zh-CN" sz="2000" dirty="0" smtClean="0">
                <a:cs typeface="Times New Roman" pitchFamily="18" charset="0"/>
              </a:rPr>
              <a:t> </a:t>
            </a:r>
            <a:r>
              <a:rPr lang="en-US" altLang="zh-CN" sz="2000" dirty="0" smtClean="0">
                <a:solidFill>
                  <a:srgbClr val="000000"/>
                </a:solidFill>
                <a:cs typeface="Segoe UI" pitchFamily="18" charset="0"/>
              </a:rPr>
              <a:t>την</a:t>
            </a:r>
            <a:r>
              <a:rPr lang="en-US" altLang="zh-CN" sz="2000" dirty="0" smtClean="0">
                <a:cs typeface="Times New Roman" pitchFamily="18" charset="0"/>
              </a:rPr>
              <a:t> </a:t>
            </a:r>
            <a:r>
              <a:rPr lang="en-US" altLang="zh-CN" sz="2000" dirty="0" smtClean="0">
                <a:solidFill>
                  <a:srgbClr val="000000"/>
                </a:solidFill>
                <a:cs typeface="Segoe UI" pitchFamily="18" charset="0"/>
              </a:rPr>
              <a:t>Περιοχή</a:t>
            </a:r>
            <a:r>
              <a:rPr lang="en-US" altLang="zh-CN" sz="2000" dirty="0" smtClean="0">
                <a:cs typeface="Times New Roman" pitchFamily="18" charset="0"/>
              </a:rPr>
              <a:t> </a:t>
            </a:r>
            <a:r>
              <a:rPr lang="en-US" altLang="zh-CN" sz="2000" dirty="0" smtClean="0">
                <a:solidFill>
                  <a:srgbClr val="000000"/>
                </a:solidFill>
                <a:cs typeface="Segoe UI" pitchFamily="18" charset="0"/>
              </a:rPr>
              <a:t>Α</a:t>
            </a:r>
            <a:r>
              <a:rPr lang="en-US" altLang="zh-CN" sz="2000" dirty="0" smtClean="0">
                <a:cs typeface="Times New Roman" pitchFamily="18" charset="0"/>
              </a:rPr>
              <a:t> </a:t>
            </a:r>
            <a:r>
              <a:rPr lang="en-US" altLang="zh-CN" sz="2000" dirty="0" smtClean="0">
                <a:solidFill>
                  <a:srgbClr val="000000"/>
                </a:solidFill>
                <a:cs typeface="Segoe UI" pitchFamily="18" charset="0"/>
              </a:rPr>
              <a:t>(W1L1)</a:t>
            </a:r>
            <a:r>
              <a:rPr lang="en-US" altLang="zh-CN" sz="2000" dirty="0" smtClean="0">
                <a:cs typeface="Times New Roman" pitchFamily="18" charset="0"/>
              </a:rPr>
              <a:t> </a:t>
            </a:r>
            <a:r>
              <a:rPr lang="en-US" altLang="zh-CN" sz="2000" dirty="0" smtClean="0">
                <a:solidFill>
                  <a:srgbClr val="000000"/>
                </a:solidFill>
                <a:cs typeface="Segoe UI" pitchFamily="18" charset="0"/>
              </a:rPr>
              <a:t>στην</a:t>
            </a:r>
            <a:r>
              <a:rPr lang="en-US" altLang="zh-CN" sz="2000" dirty="0" smtClean="0">
                <a:cs typeface="Times New Roman" pitchFamily="18" charset="0"/>
              </a:rPr>
              <a:t> </a:t>
            </a:r>
            <a:r>
              <a:rPr lang="en-US" altLang="zh-CN" sz="2000" dirty="0" err="1" smtClean="0">
                <a:solidFill>
                  <a:srgbClr val="000000"/>
                </a:solidFill>
                <a:cs typeface="Segoe UI" pitchFamily="18" charset="0"/>
              </a:rPr>
              <a:t>Περιοχή</a:t>
            </a:r>
            <a:r>
              <a:rPr lang="en-US" altLang="zh-CN" sz="2000" dirty="0" smtClean="0">
                <a:cs typeface="Times New Roman" pitchFamily="18" charset="0"/>
              </a:rPr>
              <a:t> </a:t>
            </a:r>
            <a:r>
              <a:rPr lang="en-US" altLang="zh-CN" sz="2000" dirty="0" smtClean="0">
                <a:solidFill>
                  <a:srgbClr val="000000"/>
                </a:solidFill>
                <a:cs typeface="Segoe UI" pitchFamily="18" charset="0"/>
              </a:rPr>
              <a:t>Β</a:t>
            </a:r>
            <a:r>
              <a:rPr lang="el-GR" altLang="zh-CN" sz="2000" dirty="0" smtClean="0">
                <a:solidFill>
                  <a:srgbClr val="000000"/>
                </a:solidFill>
                <a:cs typeface="Segoe UI" pitchFamily="18" charset="0"/>
              </a:rPr>
              <a:t> </a:t>
            </a:r>
            <a:r>
              <a:rPr lang="en-US" altLang="zh-CN" sz="2000" dirty="0" smtClean="0">
                <a:solidFill>
                  <a:srgbClr val="000000"/>
                </a:solidFill>
                <a:cs typeface="Segoe UI" pitchFamily="18" charset="0"/>
              </a:rPr>
              <a:t>(W2L2)</a:t>
            </a:r>
            <a:r>
              <a:rPr lang="en-US" altLang="zh-CN" sz="2000" dirty="0" smtClean="0">
                <a:cs typeface="Times New Roman" pitchFamily="18" charset="0"/>
              </a:rPr>
              <a:t> </a:t>
            </a:r>
            <a:r>
              <a:rPr lang="en-US" altLang="zh-CN" sz="2000" dirty="0" smtClean="0">
                <a:solidFill>
                  <a:srgbClr val="000000"/>
                </a:solidFill>
                <a:cs typeface="Segoe UI" pitchFamily="18" charset="0"/>
              </a:rPr>
              <a:t>⇒</a:t>
            </a:r>
          </a:p>
          <a:p>
            <a:pPr>
              <a:lnSpc>
                <a:spcPct val="80000"/>
              </a:lnSpc>
              <a:tabLst>
                <a:tab pos="1231900" algn="l"/>
                <a:tab pos="1270000" algn="l"/>
                <a:tab pos="2463800" algn="l"/>
              </a:tabLst>
            </a:pPr>
            <a:r>
              <a:rPr lang="en-US" altLang="zh-CN" sz="2000" dirty="0" err="1" smtClean="0">
                <a:solidFill>
                  <a:srgbClr val="000000"/>
                </a:solidFill>
                <a:cs typeface="Segoe UI" pitchFamily="18" charset="0"/>
              </a:rPr>
              <a:t>Περιοχή</a:t>
            </a:r>
            <a:r>
              <a:rPr lang="en-US" altLang="zh-CN" sz="2000" dirty="0" smtClean="0">
                <a:cs typeface="Times New Roman" pitchFamily="18" charset="0"/>
              </a:rPr>
              <a:t> </a:t>
            </a:r>
            <a:r>
              <a:rPr lang="en-US" altLang="zh-CN" sz="2000" dirty="0" err="1" smtClean="0">
                <a:solidFill>
                  <a:srgbClr val="000000"/>
                </a:solidFill>
                <a:cs typeface="Segoe UI" pitchFamily="18" charset="0"/>
              </a:rPr>
              <a:t>Προέλευσης</a:t>
            </a:r>
            <a:r>
              <a:rPr lang="en-US" altLang="zh-CN" sz="2000" dirty="0" smtClean="0">
                <a:cs typeface="Times New Roman" pitchFamily="18" charset="0"/>
              </a:rPr>
              <a:t>  </a:t>
            </a:r>
            <a:r>
              <a:rPr lang="en-US" altLang="zh-CN" sz="2000" dirty="0" smtClean="0">
                <a:solidFill>
                  <a:srgbClr val="000000"/>
                </a:solidFill>
                <a:cs typeface="Segoe UI" pitchFamily="18" charset="0"/>
              </a:rPr>
              <a:t>Α:</a:t>
            </a:r>
            <a:r>
              <a:rPr lang="en-US" altLang="zh-CN" sz="2000" dirty="0" smtClean="0">
                <a:cs typeface="Times New Roman" pitchFamily="18" charset="0"/>
              </a:rPr>
              <a:t> </a:t>
            </a:r>
            <a:r>
              <a:rPr lang="en-US" altLang="zh-CN" sz="2000" dirty="0" smtClean="0">
                <a:solidFill>
                  <a:srgbClr val="000000"/>
                </a:solidFill>
                <a:cs typeface="Segoe UI" pitchFamily="18" charset="0"/>
              </a:rPr>
              <a:t>↑W</a:t>
            </a:r>
            <a:r>
              <a:rPr lang="en-US" altLang="zh-CN" sz="2000" dirty="0" smtClean="0">
                <a:cs typeface="Times New Roman" pitchFamily="18" charset="0"/>
              </a:rPr>
              <a:t> </a:t>
            </a:r>
            <a:r>
              <a:rPr lang="en-US" altLang="zh-CN" sz="2000" dirty="0" smtClean="0">
                <a:solidFill>
                  <a:srgbClr val="000000"/>
                </a:solidFill>
                <a:cs typeface="Segoe UI" pitchFamily="18" charset="0"/>
              </a:rPr>
              <a:t>και</a:t>
            </a:r>
            <a:r>
              <a:rPr lang="en-US" altLang="zh-CN" sz="2000" dirty="0" smtClean="0">
                <a:cs typeface="Times New Roman" pitchFamily="18" charset="0"/>
              </a:rPr>
              <a:t> </a:t>
            </a:r>
            <a:r>
              <a:rPr lang="en-US" altLang="zh-CN" sz="2000" dirty="0" smtClean="0">
                <a:solidFill>
                  <a:srgbClr val="000000"/>
                </a:solidFill>
                <a:cs typeface="Segoe UI" pitchFamily="18" charset="0"/>
              </a:rPr>
              <a:t>↓L</a:t>
            </a:r>
            <a:r>
              <a:rPr lang="el-GR" altLang="zh-CN" sz="2000" dirty="0" smtClean="0">
                <a:solidFill>
                  <a:srgbClr val="000000"/>
                </a:solidFill>
                <a:cs typeface="Segoe UI" pitchFamily="18" charset="0"/>
              </a:rPr>
              <a:t> </a:t>
            </a:r>
            <a:r>
              <a:rPr lang="en-US" altLang="zh-CN" sz="2000" dirty="0" err="1" smtClean="0">
                <a:solidFill>
                  <a:srgbClr val="000000"/>
                </a:solidFill>
                <a:cs typeface="Segoe UI" pitchFamily="18" charset="0"/>
              </a:rPr>
              <a:t>Περιοχή</a:t>
            </a:r>
            <a:r>
              <a:rPr lang="en-US" altLang="zh-CN" sz="2000" dirty="0" smtClean="0">
                <a:cs typeface="Times New Roman" pitchFamily="18" charset="0"/>
              </a:rPr>
              <a:t>  </a:t>
            </a:r>
            <a:r>
              <a:rPr lang="en-US" altLang="zh-CN" sz="2000" dirty="0" err="1" smtClean="0">
                <a:solidFill>
                  <a:srgbClr val="000000"/>
                </a:solidFill>
                <a:cs typeface="Segoe UI" pitchFamily="18" charset="0"/>
              </a:rPr>
              <a:t>Προορισµού</a:t>
            </a:r>
            <a:r>
              <a:rPr lang="en-US" altLang="zh-CN" sz="2000" dirty="0" smtClean="0">
                <a:cs typeface="Times New Roman" pitchFamily="18" charset="0"/>
              </a:rPr>
              <a:t> </a:t>
            </a:r>
            <a:r>
              <a:rPr lang="en-US" altLang="zh-CN" sz="2000" dirty="0" smtClean="0">
                <a:solidFill>
                  <a:srgbClr val="000000"/>
                </a:solidFill>
                <a:cs typeface="Segoe UI" pitchFamily="18" charset="0"/>
              </a:rPr>
              <a:t>Β:</a:t>
            </a:r>
            <a:r>
              <a:rPr lang="en-US" altLang="zh-CN" sz="2000" dirty="0" smtClean="0">
                <a:cs typeface="Times New Roman" pitchFamily="18" charset="0"/>
              </a:rPr>
              <a:t> </a:t>
            </a:r>
            <a:r>
              <a:rPr lang="en-US" altLang="zh-CN" sz="2000" dirty="0" smtClean="0">
                <a:solidFill>
                  <a:srgbClr val="000000"/>
                </a:solidFill>
                <a:cs typeface="Segoe UI" pitchFamily="18" charset="0"/>
              </a:rPr>
              <a:t>↓W</a:t>
            </a:r>
            <a:r>
              <a:rPr lang="en-US" altLang="zh-CN" sz="2000" dirty="0" smtClean="0">
                <a:cs typeface="Times New Roman" pitchFamily="18" charset="0"/>
              </a:rPr>
              <a:t> </a:t>
            </a:r>
            <a:r>
              <a:rPr lang="en-US" altLang="zh-CN" sz="2000" dirty="0" smtClean="0">
                <a:solidFill>
                  <a:srgbClr val="000000"/>
                </a:solidFill>
                <a:cs typeface="Segoe UI" pitchFamily="18" charset="0"/>
              </a:rPr>
              <a:t>και</a:t>
            </a:r>
            <a:r>
              <a:rPr lang="en-US" altLang="zh-CN" sz="2000" dirty="0" smtClean="0">
                <a:cs typeface="Times New Roman" pitchFamily="18" charset="0"/>
              </a:rPr>
              <a:t> </a:t>
            </a:r>
            <a:r>
              <a:rPr lang="en-US" altLang="zh-CN" sz="2000" dirty="0" smtClean="0">
                <a:solidFill>
                  <a:srgbClr val="000000"/>
                </a:solidFill>
                <a:cs typeface="Segoe UI" pitchFamily="18" charset="0"/>
              </a:rPr>
              <a:t>L↑</a:t>
            </a:r>
          </a:p>
        </p:txBody>
      </p:sp>
    </p:spTree>
    <p:extLst>
      <p:ext uri="{BB962C8B-B14F-4D97-AF65-F5344CB8AC3E}">
        <p14:creationId xmlns="" xmlns:p14="http://schemas.microsoft.com/office/powerpoint/2010/main" val="4999550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altLang="zh-CN" sz="3200" dirty="0" smtClean="0">
                <a:cs typeface="Segoe UI" pitchFamily="18" charset="0"/>
              </a:rPr>
              <a:t>Μετανάστευση</a:t>
            </a:r>
            <a:endParaRPr lang="el-GR" sz="3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19</a:t>
            </a:fld>
            <a:endParaRPr lang="el-GR" dirty="0"/>
          </a:p>
        </p:txBody>
      </p:sp>
      <p:sp>
        <p:nvSpPr>
          <p:cNvPr id="7" name="TextBox 1"/>
          <p:cNvSpPr txBox="1"/>
          <p:nvPr/>
        </p:nvSpPr>
        <p:spPr>
          <a:xfrm>
            <a:off x="395536" y="913284"/>
            <a:ext cx="7992888" cy="764312"/>
          </a:xfrm>
          <a:prstGeom prst="rect">
            <a:avLst/>
          </a:prstGeom>
          <a:noFill/>
        </p:spPr>
        <p:txBody>
          <a:bodyPr wrap="square" lIns="0" tIns="0" rIns="0" rtlCol="0">
            <a:spAutoFit/>
          </a:bodyPr>
          <a:lstStyle/>
          <a:p>
            <a:pPr>
              <a:lnSpc>
                <a:spcPts val="2800"/>
              </a:lnSpc>
              <a:tabLst>
                <a:tab pos="660400" algn="l"/>
                <a:tab pos="685800" algn="l"/>
              </a:tabLst>
            </a:pPr>
            <a:r>
              <a:rPr lang="en-US" altLang="zh-CN" sz="2400" b="1" dirty="0" err="1" smtClean="0">
                <a:cs typeface="Segoe UI" pitchFamily="18" charset="0"/>
              </a:rPr>
              <a:t>Συνέπειες</a:t>
            </a:r>
            <a:r>
              <a:rPr lang="en-US" altLang="zh-CN" sz="2400" b="1" dirty="0" smtClean="0">
                <a:cs typeface="Segoe UI" pitchFamily="18" charset="0"/>
              </a:rPr>
              <a:t> </a:t>
            </a:r>
            <a:r>
              <a:rPr lang="en-US" altLang="zh-CN" sz="2400" b="1" dirty="0" err="1" smtClean="0">
                <a:cs typeface="Segoe UI" pitchFamily="18" charset="0"/>
              </a:rPr>
              <a:t>Μετανάστευσης</a:t>
            </a:r>
            <a:r>
              <a:rPr lang="el-GR" altLang="zh-CN" sz="2400" b="1" dirty="0" smtClean="0">
                <a:cs typeface="Segoe UI" pitchFamily="18" charset="0"/>
              </a:rPr>
              <a:t> </a:t>
            </a:r>
            <a:r>
              <a:rPr lang="en-US" altLang="zh-CN" sz="2400" b="1" dirty="0" smtClean="0">
                <a:cs typeface="Segoe UI" pitchFamily="18" charset="0"/>
              </a:rPr>
              <a:t>σε ανταγωνιστική </a:t>
            </a:r>
            <a:r>
              <a:rPr lang="en-US" altLang="zh-CN" sz="2400" b="1" dirty="0" err="1" smtClean="0">
                <a:cs typeface="Segoe UI" pitchFamily="18" charset="0"/>
              </a:rPr>
              <a:t>αγορά</a:t>
            </a:r>
            <a:r>
              <a:rPr lang="en-US" altLang="zh-CN" sz="2400" b="1" dirty="0" smtClean="0">
                <a:cs typeface="Segoe UI" pitchFamily="18" charset="0"/>
              </a:rPr>
              <a:t> </a:t>
            </a:r>
            <a:r>
              <a:rPr lang="en-US" altLang="zh-CN" sz="2400" b="1" dirty="0" err="1" smtClean="0">
                <a:cs typeface="Segoe UI" pitchFamily="18" charset="0"/>
              </a:rPr>
              <a:t>εργασίας</a:t>
            </a:r>
            <a:r>
              <a:rPr lang="en-US" altLang="zh-CN" sz="2400" b="1" dirty="0" smtClean="0">
                <a:cs typeface="Segoe UI" pitchFamily="18" charset="0"/>
              </a:rPr>
              <a:t>:</a:t>
            </a:r>
            <a:r>
              <a:rPr lang="el-GR" altLang="zh-CN" sz="2400" b="1" dirty="0" smtClean="0">
                <a:cs typeface="Segoe UI" pitchFamily="18" charset="0"/>
              </a:rPr>
              <a:t> </a:t>
            </a:r>
            <a:r>
              <a:rPr lang="en-US" altLang="zh-CN" sz="2400" b="1" dirty="0" smtClean="0">
                <a:cs typeface="Segoe UI" pitchFamily="18" charset="0"/>
              </a:rPr>
              <a:t>2. στον Όγκο Παραγωγής</a:t>
            </a:r>
          </a:p>
        </p:txBody>
      </p:sp>
      <p:pic>
        <p:nvPicPr>
          <p:cNvPr id="8" name="7 - Εικόνα" descr="σελ 15 ενοτ 5.jpg"/>
          <p:cNvPicPr>
            <a:picLocks noChangeAspect="1"/>
          </p:cNvPicPr>
          <p:nvPr/>
        </p:nvPicPr>
        <p:blipFill>
          <a:blip r:embed="rId3" cstate="print"/>
          <a:stretch>
            <a:fillRect/>
          </a:stretch>
        </p:blipFill>
        <p:spPr>
          <a:xfrm>
            <a:off x="755576" y="1993404"/>
            <a:ext cx="4480112" cy="2256367"/>
          </a:xfrm>
          <a:prstGeom prst="rect">
            <a:avLst/>
          </a:prstGeom>
        </p:spPr>
      </p:pic>
      <p:sp>
        <p:nvSpPr>
          <p:cNvPr id="9" name="TextBox 1"/>
          <p:cNvSpPr txBox="1"/>
          <p:nvPr/>
        </p:nvSpPr>
        <p:spPr>
          <a:xfrm>
            <a:off x="899592" y="4585692"/>
            <a:ext cx="7158306" cy="538609"/>
          </a:xfrm>
          <a:prstGeom prst="rect">
            <a:avLst/>
          </a:prstGeom>
          <a:noFill/>
        </p:spPr>
        <p:txBody>
          <a:bodyPr wrap="square" lIns="0" tIns="0" rIns="0" rtlCol="0">
            <a:spAutoFit/>
          </a:bodyPr>
          <a:lstStyle/>
          <a:p>
            <a:pPr>
              <a:lnSpc>
                <a:spcPct val="80000"/>
              </a:lnSpc>
              <a:tabLst>
                <a:tab pos="2540000" algn="l"/>
              </a:tabLst>
            </a:pPr>
            <a:r>
              <a:rPr lang="en-US" altLang="zh-CN" sz="2000" dirty="0" err="1" smtClean="0">
                <a:solidFill>
                  <a:srgbClr val="000000"/>
                </a:solidFill>
                <a:cs typeface="Segoe UI" pitchFamily="18" charset="0"/>
              </a:rPr>
              <a:t>Απώλεια</a:t>
            </a:r>
            <a:r>
              <a:rPr lang="en-US" altLang="zh-CN" sz="2000" dirty="0" smtClean="0">
                <a:cs typeface="Times New Roman" pitchFamily="18" charset="0"/>
              </a:rPr>
              <a:t> </a:t>
            </a:r>
            <a:r>
              <a:rPr lang="en-US" altLang="zh-CN" sz="2000" dirty="0" err="1" smtClean="0">
                <a:solidFill>
                  <a:srgbClr val="000000"/>
                </a:solidFill>
                <a:cs typeface="Segoe UI" pitchFamily="18" charset="0"/>
              </a:rPr>
              <a:t>προϊόντος</a:t>
            </a:r>
            <a:r>
              <a:rPr lang="en-US" altLang="zh-CN" sz="2000" dirty="0" smtClean="0">
                <a:cs typeface="Times New Roman" pitchFamily="18" charset="0"/>
              </a:rPr>
              <a:t> </a:t>
            </a:r>
            <a:r>
              <a:rPr lang="en-US" altLang="zh-CN" sz="2000" dirty="0" err="1" smtClean="0">
                <a:solidFill>
                  <a:srgbClr val="000000"/>
                </a:solidFill>
                <a:cs typeface="Segoe UI" pitchFamily="18" charset="0"/>
              </a:rPr>
              <a:t>για</a:t>
            </a:r>
            <a:r>
              <a:rPr lang="en-US" altLang="zh-CN" sz="2000" dirty="0" smtClean="0">
                <a:cs typeface="Times New Roman" pitchFamily="18" charset="0"/>
              </a:rPr>
              <a:t> </a:t>
            </a:r>
            <a:r>
              <a:rPr lang="en-US" altLang="zh-CN" sz="2000" dirty="0" err="1" smtClean="0">
                <a:solidFill>
                  <a:srgbClr val="000000"/>
                </a:solidFill>
                <a:cs typeface="Segoe UI" pitchFamily="18" charset="0"/>
              </a:rPr>
              <a:t>την</a:t>
            </a:r>
            <a:r>
              <a:rPr lang="en-US" altLang="zh-CN" sz="2000" dirty="0" smtClean="0">
                <a:cs typeface="Times New Roman" pitchFamily="18" charset="0"/>
              </a:rPr>
              <a:t> </a:t>
            </a:r>
            <a:r>
              <a:rPr lang="en-US" altLang="zh-CN" sz="2000" dirty="0" err="1" smtClean="0">
                <a:solidFill>
                  <a:srgbClr val="000000"/>
                </a:solidFill>
                <a:cs typeface="Segoe UI" pitchFamily="18" charset="0"/>
              </a:rPr>
              <a:t>Περιοχή</a:t>
            </a:r>
            <a:r>
              <a:rPr lang="en-US" altLang="zh-CN" sz="2000" dirty="0" smtClean="0">
                <a:cs typeface="Times New Roman" pitchFamily="18" charset="0"/>
              </a:rPr>
              <a:t> </a:t>
            </a:r>
            <a:r>
              <a:rPr lang="en-US" altLang="zh-CN" sz="2000" dirty="0" err="1" smtClean="0">
                <a:solidFill>
                  <a:srgbClr val="000000"/>
                </a:solidFill>
                <a:cs typeface="Segoe UI" pitchFamily="18" charset="0"/>
              </a:rPr>
              <a:t>Προέλευσης</a:t>
            </a:r>
            <a:r>
              <a:rPr lang="en-US" altLang="zh-CN" sz="2000" dirty="0" smtClean="0">
                <a:cs typeface="Times New Roman" pitchFamily="18" charset="0"/>
              </a:rPr>
              <a:t> </a:t>
            </a:r>
            <a:r>
              <a:rPr lang="en-US" altLang="zh-CN" sz="2000" dirty="0" smtClean="0">
                <a:solidFill>
                  <a:srgbClr val="000000"/>
                </a:solidFill>
                <a:cs typeface="Segoe UI" pitchFamily="18" charset="0"/>
              </a:rPr>
              <a:t>Α:</a:t>
            </a:r>
            <a:r>
              <a:rPr lang="el-GR" altLang="zh-CN" sz="2000" dirty="0" smtClean="0">
                <a:solidFill>
                  <a:srgbClr val="000000"/>
                </a:solidFill>
                <a:cs typeface="Segoe UI" pitchFamily="18" charset="0"/>
              </a:rPr>
              <a:t> </a:t>
            </a:r>
            <a:r>
              <a:rPr lang="en-US" altLang="zh-CN" sz="2000" dirty="0" smtClean="0">
                <a:solidFill>
                  <a:srgbClr val="000000"/>
                </a:solidFill>
                <a:cs typeface="Segoe UI" pitchFamily="18" charset="0"/>
              </a:rPr>
              <a:t>Ε</a:t>
            </a:r>
            <a:r>
              <a:rPr lang="en-US" altLang="zh-CN" sz="2000" baseline="-25000" dirty="0" smtClean="0">
                <a:solidFill>
                  <a:srgbClr val="000000"/>
                </a:solidFill>
                <a:cs typeface="Segoe UI" pitchFamily="18" charset="0"/>
              </a:rPr>
              <a:t>0</a:t>
            </a:r>
            <a:r>
              <a:rPr lang="en-US" altLang="zh-CN" sz="2000" dirty="0" smtClean="0">
                <a:solidFill>
                  <a:srgbClr val="000000"/>
                </a:solidFill>
                <a:cs typeface="Segoe UI" pitchFamily="18" charset="0"/>
              </a:rPr>
              <a:t>Ε</a:t>
            </a:r>
            <a:r>
              <a:rPr lang="en-US" altLang="zh-CN" sz="2000" baseline="-25000" dirty="0" smtClean="0">
                <a:solidFill>
                  <a:srgbClr val="000000"/>
                </a:solidFill>
                <a:cs typeface="Segoe UI" pitchFamily="18" charset="0"/>
              </a:rPr>
              <a:t>1</a:t>
            </a:r>
            <a:r>
              <a:rPr lang="en-US" altLang="zh-CN" sz="2000" dirty="0" smtClean="0">
                <a:solidFill>
                  <a:srgbClr val="000000"/>
                </a:solidFill>
                <a:cs typeface="Segoe UI" pitchFamily="18" charset="0"/>
              </a:rPr>
              <a:t>L</a:t>
            </a:r>
            <a:r>
              <a:rPr lang="en-US" altLang="zh-CN" sz="2000" baseline="-25000" dirty="0" smtClean="0">
                <a:solidFill>
                  <a:srgbClr val="000000"/>
                </a:solidFill>
                <a:cs typeface="Segoe UI" pitchFamily="18" charset="0"/>
              </a:rPr>
              <a:t>1</a:t>
            </a:r>
            <a:r>
              <a:rPr lang="en-US" altLang="zh-CN" sz="2000" dirty="0" smtClean="0">
                <a:solidFill>
                  <a:srgbClr val="000000"/>
                </a:solidFill>
                <a:cs typeface="Segoe UI" pitchFamily="18" charset="0"/>
              </a:rPr>
              <a:t>L’</a:t>
            </a:r>
            <a:r>
              <a:rPr lang="en-US" altLang="zh-CN" sz="2000" baseline="-25000" dirty="0" smtClean="0">
                <a:solidFill>
                  <a:srgbClr val="000000"/>
                </a:solidFill>
                <a:cs typeface="Segoe UI" pitchFamily="18" charset="0"/>
              </a:rPr>
              <a:t>1</a:t>
            </a:r>
            <a:endParaRPr lang="en-US" altLang="zh-CN" sz="2000" baseline="-25000" dirty="0" smtClean="0"/>
          </a:p>
          <a:p>
            <a:pPr>
              <a:lnSpc>
                <a:spcPct val="80000"/>
              </a:lnSpc>
              <a:tabLst>
                <a:tab pos="2540000" algn="l"/>
              </a:tabLst>
            </a:pPr>
            <a:r>
              <a:rPr lang="en-US" altLang="zh-CN" sz="2000" dirty="0" smtClean="0">
                <a:solidFill>
                  <a:srgbClr val="000000"/>
                </a:solidFill>
                <a:cs typeface="Segoe UI" pitchFamily="18" charset="0"/>
              </a:rPr>
              <a:t>Αύξηση</a:t>
            </a:r>
            <a:r>
              <a:rPr lang="en-US" altLang="zh-CN" sz="2000" dirty="0" smtClean="0">
                <a:cs typeface="Times New Roman" pitchFamily="18" charset="0"/>
              </a:rPr>
              <a:t>  </a:t>
            </a:r>
            <a:r>
              <a:rPr lang="en-US" altLang="zh-CN" sz="2000" dirty="0" smtClean="0">
                <a:solidFill>
                  <a:srgbClr val="000000"/>
                </a:solidFill>
                <a:cs typeface="Segoe UI" pitchFamily="18" charset="0"/>
              </a:rPr>
              <a:t>προϊόντος</a:t>
            </a:r>
            <a:r>
              <a:rPr lang="en-US" altLang="zh-CN" sz="2000" dirty="0" smtClean="0">
                <a:cs typeface="Times New Roman" pitchFamily="18" charset="0"/>
              </a:rPr>
              <a:t>  </a:t>
            </a:r>
            <a:r>
              <a:rPr lang="en-US" altLang="zh-CN" sz="2000" dirty="0" smtClean="0">
                <a:solidFill>
                  <a:srgbClr val="000000"/>
                </a:solidFill>
                <a:cs typeface="Segoe UI" pitchFamily="18" charset="0"/>
              </a:rPr>
              <a:t>στην</a:t>
            </a:r>
            <a:r>
              <a:rPr lang="en-US" altLang="zh-CN" sz="2000" dirty="0" smtClean="0">
                <a:cs typeface="Times New Roman" pitchFamily="18" charset="0"/>
              </a:rPr>
              <a:t> </a:t>
            </a:r>
            <a:r>
              <a:rPr lang="en-US" altLang="zh-CN" sz="2000" dirty="0" smtClean="0">
                <a:solidFill>
                  <a:srgbClr val="000000"/>
                </a:solidFill>
                <a:cs typeface="Segoe UI" pitchFamily="18" charset="0"/>
              </a:rPr>
              <a:t>Περιοχή</a:t>
            </a:r>
            <a:r>
              <a:rPr lang="en-US" altLang="zh-CN" sz="2000" dirty="0" smtClean="0">
                <a:cs typeface="Times New Roman" pitchFamily="18" charset="0"/>
              </a:rPr>
              <a:t> </a:t>
            </a:r>
            <a:r>
              <a:rPr lang="en-US" altLang="zh-CN" sz="2000" dirty="0" smtClean="0">
                <a:solidFill>
                  <a:srgbClr val="000000"/>
                </a:solidFill>
                <a:cs typeface="Segoe UI" pitchFamily="18" charset="0"/>
              </a:rPr>
              <a:t>Προορισµού</a:t>
            </a:r>
            <a:r>
              <a:rPr lang="en-US" altLang="zh-CN" sz="2000" dirty="0" smtClean="0">
                <a:cs typeface="Times New Roman" pitchFamily="18" charset="0"/>
              </a:rPr>
              <a:t> </a:t>
            </a:r>
            <a:r>
              <a:rPr lang="en-US" altLang="zh-CN" sz="2000" dirty="0" smtClean="0">
                <a:solidFill>
                  <a:srgbClr val="000000"/>
                </a:solidFill>
                <a:cs typeface="Segoe UI" pitchFamily="18" charset="0"/>
              </a:rPr>
              <a:t>Β:</a:t>
            </a:r>
            <a:r>
              <a:rPr lang="en-US" altLang="zh-CN" sz="2000" dirty="0" smtClean="0">
                <a:cs typeface="Times New Roman" pitchFamily="18" charset="0"/>
              </a:rPr>
              <a:t> </a:t>
            </a:r>
            <a:r>
              <a:rPr lang="en-US" altLang="zh-CN" sz="2000" dirty="0" smtClean="0">
                <a:solidFill>
                  <a:srgbClr val="000000"/>
                </a:solidFill>
                <a:cs typeface="Segoe UI" pitchFamily="18" charset="0"/>
              </a:rPr>
              <a:t>E</a:t>
            </a:r>
            <a:r>
              <a:rPr lang="en-US" altLang="zh-CN" sz="2000" baseline="-25000" dirty="0" smtClean="0">
                <a:solidFill>
                  <a:srgbClr val="000000"/>
                </a:solidFill>
                <a:cs typeface="Segoe UI" pitchFamily="18" charset="0"/>
              </a:rPr>
              <a:t>0</a:t>
            </a:r>
            <a:r>
              <a:rPr lang="en-US" altLang="zh-CN" sz="2000" dirty="0" smtClean="0">
                <a:solidFill>
                  <a:srgbClr val="000000"/>
                </a:solidFill>
                <a:cs typeface="Segoe UI" pitchFamily="18" charset="0"/>
              </a:rPr>
              <a:t>E</a:t>
            </a:r>
            <a:r>
              <a:rPr lang="en-US" altLang="zh-CN" sz="2000" baseline="-25000" dirty="0" smtClean="0">
                <a:solidFill>
                  <a:srgbClr val="000000"/>
                </a:solidFill>
                <a:cs typeface="Segoe UI" pitchFamily="18" charset="0"/>
              </a:rPr>
              <a:t>2</a:t>
            </a:r>
            <a:r>
              <a:rPr lang="en-US" altLang="zh-CN" sz="2000" dirty="0" smtClean="0">
                <a:solidFill>
                  <a:srgbClr val="000000"/>
                </a:solidFill>
                <a:cs typeface="Segoe UI" pitchFamily="18" charset="0"/>
              </a:rPr>
              <a:t>L</a:t>
            </a:r>
            <a:r>
              <a:rPr lang="en-US" altLang="zh-CN" sz="2000" baseline="-25000" dirty="0" smtClean="0">
                <a:solidFill>
                  <a:srgbClr val="000000"/>
                </a:solidFill>
                <a:cs typeface="Segoe UI" pitchFamily="18" charset="0"/>
              </a:rPr>
              <a:t>2</a:t>
            </a:r>
            <a:r>
              <a:rPr lang="en-US" altLang="zh-CN" sz="2000" dirty="0" smtClean="0">
                <a:solidFill>
                  <a:srgbClr val="000000"/>
                </a:solidFill>
                <a:cs typeface="Segoe UI" pitchFamily="18" charset="0"/>
              </a:rPr>
              <a:t>L’</a:t>
            </a:r>
            <a:r>
              <a:rPr lang="en-US" altLang="zh-CN" sz="2000" baseline="-25000" dirty="0" smtClean="0">
                <a:solidFill>
                  <a:srgbClr val="000000"/>
                </a:solidFill>
                <a:cs typeface="Segoe UI" pitchFamily="18" charset="0"/>
              </a:rPr>
              <a:t>2</a:t>
            </a:r>
          </a:p>
        </p:txBody>
      </p:sp>
    </p:spTree>
    <p:extLst>
      <p:ext uri="{BB962C8B-B14F-4D97-AF65-F5344CB8AC3E}">
        <p14:creationId xmlns="" xmlns:p14="http://schemas.microsoft.com/office/powerpoint/2010/main" val="4999550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n-US" altLang="zh-CN" sz="2800" dirty="0" smtClean="0">
                <a:cs typeface="Segoe UI" pitchFamily="18" charset="0"/>
              </a:rPr>
              <a:t>Οικονοµική</a:t>
            </a:r>
            <a:r>
              <a:rPr lang="en-US" altLang="zh-CN" sz="2800" dirty="0" smtClean="0">
                <a:cs typeface="Times New Roman" pitchFamily="18" charset="0"/>
              </a:rPr>
              <a:t> </a:t>
            </a:r>
            <a:r>
              <a:rPr lang="en-US" altLang="zh-CN" sz="2800" dirty="0" err="1" smtClean="0">
                <a:cs typeface="Segoe UI" pitchFamily="18" charset="0"/>
              </a:rPr>
              <a:t>Εργασίας</a:t>
            </a:r>
            <a:r>
              <a:rPr lang="en-US" altLang="zh-CN" sz="2800" dirty="0" smtClean="0">
                <a:cs typeface="Times New Roman" pitchFamily="18" charset="0"/>
              </a:rPr>
              <a:t> </a:t>
            </a:r>
            <a:r>
              <a:rPr lang="en-US" altLang="zh-CN" sz="2800" dirty="0" smtClean="0">
                <a:cs typeface="Segoe UI" pitchFamily="18" charset="0"/>
              </a:rPr>
              <a:t>και</a:t>
            </a:r>
            <a:r>
              <a:rPr lang="en-US" altLang="zh-CN" sz="2800" dirty="0" smtClean="0">
                <a:cs typeface="Times New Roman" pitchFamily="18" charset="0"/>
              </a:rPr>
              <a:t> </a:t>
            </a:r>
            <a:r>
              <a:rPr lang="en-US" altLang="zh-CN" sz="2800" dirty="0" err="1" smtClean="0">
                <a:cs typeface="Segoe UI" pitchFamily="18" charset="0"/>
              </a:rPr>
              <a:t>Εργασιακές</a:t>
            </a:r>
            <a:r>
              <a:rPr lang="en-US" altLang="zh-CN" sz="2800" dirty="0" smtClean="0">
                <a:cs typeface="Times New Roman" pitchFamily="18" charset="0"/>
              </a:rPr>
              <a:t> </a:t>
            </a:r>
            <a:r>
              <a:rPr lang="en-US" altLang="zh-CN" sz="2800" dirty="0" err="1" smtClean="0">
                <a:cs typeface="Segoe UI" pitchFamily="18" charset="0"/>
              </a:rPr>
              <a:t>Σχέσεις</a:t>
            </a:r>
            <a:endParaRPr lang="el-GR" sz="3000" b="1" dirty="0" smtClean="0"/>
          </a:p>
          <a:p>
            <a:pPr algn="l"/>
            <a:r>
              <a:rPr lang="el-GR" sz="2800" b="1" dirty="0" smtClean="0"/>
              <a:t>Ενότητα</a:t>
            </a:r>
            <a:r>
              <a:rPr lang="en-US" sz="2800" b="1" dirty="0" smtClean="0"/>
              <a:t> </a:t>
            </a:r>
            <a:r>
              <a:rPr lang="el-GR" sz="2800" b="1" dirty="0" smtClean="0"/>
              <a:t>7: </a:t>
            </a:r>
            <a:r>
              <a:rPr lang="el-GR" altLang="zh-CN" sz="2800" b="1" dirty="0" smtClean="0">
                <a:cs typeface="Segoe UI" pitchFamily="18" charset="0"/>
              </a:rPr>
              <a:t>Μετανάστευση</a:t>
            </a:r>
            <a:endParaRPr lang="en-US" sz="2800" dirty="0" smtClean="0"/>
          </a:p>
          <a:p>
            <a:pPr algn="l">
              <a:lnSpc>
                <a:spcPts val="2400"/>
              </a:lnSpc>
              <a:tabLst/>
            </a:pPr>
            <a:r>
              <a:rPr lang="en-US" altLang="zh-CN" sz="2800" dirty="0" smtClean="0">
                <a:cs typeface="Segoe UI" pitchFamily="18" charset="0"/>
              </a:rPr>
              <a:t>Καραµάνης</a:t>
            </a:r>
            <a:r>
              <a:rPr lang="en-US" altLang="zh-CN" sz="2800" dirty="0" smtClean="0">
                <a:cs typeface="Times New Roman" pitchFamily="18" charset="0"/>
              </a:rPr>
              <a:t> </a:t>
            </a:r>
            <a:r>
              <a:rPr lang="en-US" altLang="zh-CN" sz="2800" dirty="0" err="1" smtClean="0">
                <a:cs typeface="Segoe UI" pitchFamily="18" charset="0"/>
              </a:rPr>
              <a:t>Κώστας</a:t>
            </a:r>
            <a:endParaRPr lang="en-US" altLang="zh-CN" sz="2800" dirty="0" smtClean="0">
              <a:cs typeface="Segoe UI" pitchFamily="18" charset="0"/>
            </a:endParaRPr>
          </a:p>
          <a:p>
            <a:pPr algn="l">
              <a:lnSpc>
                <a:spcPts val="2600"/>
              </a:lnSpc>
            </a:pPr>
            <a:r>
              <a:rPr lang="el-GR" sz="2400" dirty="0" smtClean="0"/>
              <a:t>Επίκουρος Καθηγητής</a:t>
            </a:r>
          </a:p>
          <a:p>
            <a:pPr algn="l">
              <a:lnSpc>
                <a:spcPts val="2600"/>
              </a:lnSpc>
            </a:pPr>
            <a:r>
              <a:rPr lang="el-GR" sz="2400" dirty="0" smtClean="0"/>
              <a:t>Πρέβεζα,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altLang="zh-CN" sz="3200" dirty="0" smtClean="0">
                <a:cs typeface="Segoe UI" pitchFamily="18" charset="0"/>
              </a:rPr>
              <a:t>Μετανάστευση</a:t>
            </a:r>
            <a:endParaRPr lang="el-GR" sz="3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20</a:t>
            </a:fld>
            <a:endParaRPr lang="el-GR" dirty="0"/>
          </a:p>
        </p:txBody>
      </p:sp>
      <p:sp>
        <p:nvSpPr>
          <p:cNvPr id="7" name="TextBox 1"/>
          <p:cNvSpPr txBox="1"/>
          <p:nvPr/>
        </p:nvSpPr>
        <p:spPr>
          <a:xfrm>
            <a:off x="467544" y="1129308"/>
            <a:ext cx="7848872" cy="828432"/>
          </a:xfrm>
          <a:prstGeom prst="rect">
            <a:avLst/>
          </a:prstGeom>
          <a:noFill/>
        </p:spPr>
        <p:txBody>
          <a:bodyPr wrap="square" lIns="0" tIns="0" rIns="0" rtlCol="0">
            <a:spAutoFit/>
          </a:bodyPr>
          <a:lstStyle/>
          <a:p>
            <a:pPr>
              <a:lnSpc>
                <a:spcPts val="2800"/>
              </a:lnSpc>
              <a:tabLst>
                <a:tab pos="139700" algn="l"/>
                <a:tab pos="685800" algn="l"/>
              </a:tabLst>
            </a:pPr>
            <a:r>
              <a:rPr lang="en-US" altLang="zh-CN" sz="2200" b="1" dirty="0" smtClean="0"/>
              <a:t>	</a:t>
            </a:r>
            <a:r>
              <a:rPr lang="en-US" altLang="zh-CN" sz="2200" b="1" dirty="0" err="1" smtClean="0">
                <a:cs typeface="Segoe UI" pitchFamily="18" charset="0"/>
              </a:rPr>
              <a:t>Συνέπειες</a:t>
            </a:r>
            <a:r>
              <a:rPr lang="en-US" altLang="zh-CN" sz="2200" b="1" dirty="0" smtClean="0">
                <a:cs typeface="Segoe UI" pitchFamily="18" charset="0"/>
              </a:rPr>
              <a:t> </a:t>
            </a:r>
            <a:r>
              <a:rPr lang="en-US" altLang="zh-CN" sz="2200" b="1" dirty="0" err="1" smtClean="0">
                <a:cs typeface="Segoe UI" pitchFamily="18" charset="0"/>
              </a:rPr>
              <a:t>Μετανάστευσης</a:t>
            </a:r>
            <a:r>
              <a:rPr lang="el-GR" altLang="zh-CN" sz="2200" b="1" dirty="0" smtClean="0">
                <a:cs typeface="Segoe UI" pitchFamily="18" charset="0"/>
              </a:rPr>
              <a:t> </a:t>
            </a:r>
            <a:r>
              <a:rPr lang="en-US" altLang="zh-CN" sz="2200" b="1" dirty="0" smtClean="0">
                <a:cs typeface="Segoe UI" pitchFamily="18" charset="0"/>
              </a:rPr>
              <a:t>σε ανταγωνιστική αγορά εργασίας:</a:t>
            </a:r>
          </a:p>
          <a:p>
            <a:pPr>
              <a:lnSpc>
                <a:spcPts val="3300"/>
              </a:lnSpc>
              <a:tabLst>
                <a:tab pos="139700" algn="l"/>
                <a:tab pos="685800" algn="l"/>
              </a:tabLst>
            </a:pPr>
            <a:r>
              <a:rPr lang="en-US" altLang="zh-CN" sz="2200" b="1" dirty="0" smtClean="0"/>
              <a:t>	</a:t>
            </a:r>
            <a:r>
              <a:rPr lang="en-US" altLang="zh-CN" sz="2200" b="1" dirty="0" smtClean="0">
                <a:cs typeface="Segoe UI" pitchFamily="18" charset="0"/>
              </a:rPr>
              <a:t>3. </a:t>
            </a:r>
            <a:r>
              <a:rPr lang="en-US" altLang="zh-CN" sz="2200" b="1" dirty="0" err="1" smtClean="0">
                <a:cs typeface="Segoe UI" pitchFamily="18" charset="0"/>
              </a:rPr>
              <a:t>στη</a:t>
            </a:r>
            <a:r>
              <a:rPr lang="en-US" altLang="zh-CN" sz="2200" b="1" dirty="0" smtClean="0">
                <a:cs typeface="Segoe UI" pitchFamily="18" charset="0"/>
              </a:rPr>
              <a:t> </a:t>
            </a:r>
            <a:r>
              <a:rPr lang="el-GR" altLang="zh-CN" sz="2200" b="1" dirty="0" smtClean="0">
                <a:cs typeface="Segoe UI" pitchFamily="18" charset="0"/>
              </a:rPr>
              <a:t>Δ</a:t>
            </a:r>
            <a:r>
              <a:rPr lang="en-US" altLang="zh-CN" sz="2200" b="1" dirty="0" err="1" smtClean="0">
                <a:cs typeface="Segoe UI" pitchFamily="18" charset="0"/>
              </a:rPr>
              <a:t>ιανοµή</a:t>
            </a:r>
            <a:r>
              <a:rPr lang="en-US" altLang="zh-CN" sz="2200" b="1" dirty="0" smtClean="0">
                <a:cs typeface="Segoe UI" pitchFamily="18" charset="0"/>
              </a:rPr>
              <a:t> του Εισοδήµατος</a:t>
            </a:r>
          </a:p>
        </p:txBody>
      </p:sp>
      <p:pic>
        <p:nvPicPr>
          <p:cNvPr id="8" name="7 - Εικόνα" descr="σελ 16 ενοτ 5.jpg"/>
          <p:cNvPicPr>
            <a:picLocks noChangeAspect="1"/>
          </p:cNvPicPr>
          <p:nvPr/>
        </p:nvPicPr>
        <p:blipFill>
          <a:blip r:embed="rId3" cstate="print"/>
          <a:stretch>
            <a:fillRect/>
          </a:stretch>
        </p:blipFill>
        <p:spPr>
          <a:xfrm>
            <a:off x="827584" y="1921396"/>
            <a:ext cx="4719779" cy="2830463"/>
          </a:xfrm>
          <a:prstGeom prst="rect">
            <a:avLst/>
          </a:prstGeom>
        </p:spPr>
      </p:pic>
      <p:sp>
        <p:nvSpPr>
          <p:cNvPr id="9" name="TextBox 1"/>
          <p:cNvSpPr txBox="1"/>
          <p:nvPr/>
        </p:nvSpPr>
        <p:spPr>
          <a:xfrm>
            <a:off x="755576" y="4729708"/>
            <a:ext cx="5688632" cy="789960"/>
          </a:xfrm>
          <a:prstGeom prst="rect">
            <a:avLst/>
          </a:prstGeom>
          <a:noFill/>
        </p:spPr>
        <p:txBody>
          <a:bodyPr wrap="square" lIns="0" tIns="0" rIns="0" rtlCol="0">
            <a:spAutoFit/>
          </a:bodyPr>
          <a:lstStyle/>
          <a:p>
            <a:pPr>
              <a:lnSpc>
                <a:spcPts val="2800"/>
              </a:lnSpc>
              <a:tabLst>
                <a:tab pos="2438400" algn="l"/>
              </a:tabLst>
            </a:pPr>
            <a:r>
              <a:rPr lang="en-US" altLang="zh-CN" sz="2200" dirty="0" smtClean="0">
                <a:solidFill>
                  <a:srgbClr val="000000"/>
                </a:solidFill>
                <a:cs typeface="Segoe UI" pitchFamily="18" charset="0"/>
              </a:rPr>
              <a:t>Απώλεια</a:t>
            </a:r>
            <a:r>
              <a:rPr lang="en-US" altLang="zh-CN" sz="2200" dirty="0" smtClean="0">
                <a:cs typeface="Times New Roman" pitchFamily="18" charset="0"/>
              </a:rPr>
              <a:t>  </a:t>
            </a:r>
            <a:r>
              <a:rPr lang="en-US" altLang="zh-CN" sz="2200" dirty="0" smtClean="0">
                <a:solidFill>
                  <a:srgbClr val="000000"/>
                </a:solidFill>
                <a:cs typeface="Segoe UI" pitchFamily="18" charset="0"/>
              </a:rPr>
              <a:t>εισοδήµατος</a:t>
            </a:r>
            <a:r>
              <a:rPr lang="en-US" altLang="zh-CN" sz="2200" dirty="0" smtClean="0">
                <a:cs typeface="Times New Roman" pitchFamily="18" charset="0"/>
              </a:rPr>
              <a:t>  </a:t>
            </a:r>
            <a:r>
              <a:rPr lang="en-US" altLang="zh-CN" sz="2200" dirty="0" smtClean="0">
                <a:solidFill>
                  <a:srgbClr val="000000"/>
                </a:solidFill>
                <a:cs typeface="Segoe UI" pitchFamily="18" charset="0"/>
              </a:rPr>
              <a:t>για</a:t>
            </a:r>
            <a:r>
              <a:rPr lang="en-US" altLang="zh-CN" sz="2200" dirty="0" smtClean="0">
                <a:cs typeface="Times New Roman" pitchFamily="18" charset="0"/>
              </a:rPr>
              <a:t>  </a:t>
            </a:r>
            <a:r>
              <a:rPr lang="en-US" altLang="zh-CN" sz="2200" dirty="0" smtClean="0">
                <a:solidFill>
                  <a:srgbClr val="000000"/>
                </a:solidFill>
                <a:cs typeface="Segoe UI" pitchFamily="18" charset="0"/>
              </a:rPr>
              <a:t>εργαζόµενους:</a:t>
            </a:r>
            <a:r>
              <a:rPr lang="en-US" altLang="zh-CN" sz="2200" dirty="0" smtClean="0">
                <a:cs typeface="Times New Roman" pitchFamily="18" charset="0"/>
              </a:rPr>
              <a:t> </a:t>
            </a:r>
            <a:r>
              <a:rPr lang="en-US" altLang="zh-CN" sz="2200" dirty="0" smtClean="0">
                <a:solidFill>
                  <a:srgbClr val="000000"/>
                </a:solidFill>
                <a:cs typeface="Segoe UI" pitchFamily="18" charset="0"/>
              </a:rPr>
              <a:t>Α1</a:t>
            </a:r>
            <a:endParaRPr lang="en-US" altLang="zh-CN" sz="2200" dirty="0" smtClean="0"/>
          </a:p>
          <a:p>
            <a:pPr>
              <a:lnSpc>
                <a:spcPts val="3000"/>
              </a:lnSpc>
              <a:tabLst>
                <a:tab pos="2438400" algn="l"/>
              </a:tabLst>
            </a:pPr>
            <a:r>
              <a:rPr lang="en-US" altLang="zh-CN" sz="2200" dirty="0" smtClean="0">
                <a:solidFill>
                  <a:srgbClr val="000000"/>
                </a:solidFill>
                <a:cs typeface="Segoe UI" pitchFamily="18" charset="0"/>
              </a:rPr>
              <a:t>Αύξηση</a:t>
            </a:r>
            <a:r>
              <a:rPr lang="en-US" altLang="zh-CN" sz="2200" dirty="0" smtClean="0">
                <a:cs typeface="Times New Roman" pitchFamily="18" charset="0"/>
              </a:rPr>
              <a:t>  </a:t>
            </a:r>
            <a:r>
              <a:rPr lang="en-US" altLang="zh-CN" sz="2200" dirty="0" smtClean="0">
                <a:solidFill>
                  <a:srgbClr val="000000"/>
                </a:solidFill>
                <a:cs typeface="Segoe UI" pitchFamily="18" charset="0"/>
              </a:rPr>
              <a:t>εισοδήµατος</a:t>
            </a:r>
            <a:r>
              <a:rPr lang="en-US" altLang="zh-CN" sz="2200" dirty="0" smtClean="0">
                <a:cs typeface="Times New Roman" pitchFamily="18" charset="0"/>
              </a:rPr>
              <a:t>  </a:t>
            </a:r>
            <a:r>
              <a:rPr lang="en-US" altLang="zh-CN" sz="2200" dirty="0" smtClean="0">
                <a:solidFill>
                  <a:srgbClr val="000000"/>
                </a:solidFill>
                <a:cs typeface="Segoe UI" pitchFamily="18" charset="0"/>
              </a:rPr>
              <a:t>για</a:t>
            </a:r>
            <a:r>
              <a:rPr lang="en-US" altLang="zh-CN" sz="2200" dirty="0" smtClean="0">
                <a:cs typeface="Times New Roman" pitchFamily="18" charset="0"/>
              </a:rPr>
              <a:t>  </a:t>
            </a:r>
            <a:r>
              <a:rPr lang="en-US" altLang="zh-CN" sz="2200" dirty="0" smtClean="0">
                <a:solidFill>
                  <a:srgbClr val="000000"/>
                </a:solidFill>
                <a:cs typeface="Segoe UI" pitchFamily="18" charset="0"/>
              </a:rPr>
              <a:t>εργοδότες:</a:t>
            </a:r>
            <a:r>
              <a:rPr lang="en-US" altLang="zh-CN" sz="2200" dirty="0" smtClean="0">
                <a:cs typeface="Times New Roman" pitchFamily="18" charset="0"/>
              </a:rPr>
              <a:t> </a:t>
            </a:r>
            <a:r>
              <a:rPr lang="en-US" altLang="zh-CN" sz="2200" dirty="0" smtClean="0">
                <a:solidFill>
                  <a:srgbClr val="000000"/>
                </a:solidFill>
                <a:cs typeface="Segoe UI" pitchFamily="18" charset="0"/>
              </a:rPr>
              <a:t>Α1+Α2+Β</a:t>
            </a:r>
          </a:p>
        </p:txBody>
      </p:sp>
    </p:spTree>
    <p:extLst>
      <p:ext uri="{BB962C8B-B14F-4D97-AF65-F5344CB8AC3E}">
        <p14:creationId xmlns="" xmlns:p14="http://schemas.microsoft.com/office/powerpoint/2010/main" val="4999550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altLang="zh-CN" sz="3200" dirty="0" smtClean="0">
                <a:cs typeface="Segoe UI" pitchFamily="18" charset="0"/>
              </a:rPr>
              <a:t>Μετανάστευση</a:t>
            </a:r>
            <a:endParaRPr lang="el-GR" sz="3200" dirty="0"/>
          </a:p>
        </p:txBody>
      </p:sp>
      <p:sp>
        <p:nvSpPr>
          <p:cNvPr id="5" name="Θέση περιεχομένου 4"/>
          <p:cNvSpPr>
            <a:spLocks noGrp="1"/>
          </p:cNvSpPr>
          <p:nvPr>
            <p:ph idx="1"/>
          </p:nvPr>
        </p:nvSpPr>
        <p:spPr>
          <a:xfrm>
            <a:off x="467544" y="1345332"/>
            <a:ext cx="8229600" cy="3771636"/>
          </a:xfrm>
        </p:spPr>
        <p:txBody>
          <a:bodyPr>
            <a:noAutofit/>
          </a:bodyPr>
          <a:lstStyle/>
          <a:p>
            <a:pPr marL="0" indent="0">
              <a:lnSpc>
                <a:spcPct val="80000"/>
              </a:lnSpc>
              <a:buNone/>
            </a:pPr>
            <a:r>
              <a:rPr lang="el-GR" sz="2400" b="1" dirty="0" smtClean="0"/>
              <a:t>Συνέπειες Μετανάστευσης στην Περιοχή Προορισμού: Συμπεράσματα</a:t>
            </a:r>
          </a:p>
          <a:p>
            <a:pPr marL="0" indent="0">
              <a:lnSpc>
                <a:spcPct val="80000"/>
              </a:lnSpc>
              <a:buNone/>
            </a:pPr>
            <a:r>
              <a:rPr lang="el-GR" sz="2200" dirty="0" smtClean="0"/>
              <a:t>Ο εργατικός μισθός μειώνεται.</a:t>
            </a:r>
          </a:p>
          <a:p>
            <a:pPr marL="0" indent="0">
              <a:lnSpc>
                <a:spcPct val="80000"/>
              </a:lnSpc>
              <a:buNone/>
            </a:pPr>
            <a:r>
              <a:rPr lang="el-GR" sz="2200" dirty="0" smtClean="0"/>
              <a:t>Η απασχόληση αυξάνεται.</a:t>
            </a:r>
          </a:p>
          <a:p>
            <a:pPr marL="0" indent="0">
              <a:lnSpc>
                <a:spcPct val="80000"/>
              </a:lnSpc>
              <a:buNone/>
            </a:pPr>
            <a:r>
              <a:rPr lang="el-GR" sz="2200" dirty="0" smtClean="0"/>
              <a:t>Το εργοδοτικό εισόδημα αυξάνεται.</a:t>
            </a:r>
          </a:p>
          <a:p>
            <a:pPr marL="0" indent="0">
              <a:lnSpc>
                <a:spcPct val="80000"/>
              </a:lnSpc>
              <a:buNone/>
            </a:pPr>
            <a:r>
              <a:rPr lang="el-GR" sz="2200" dirty="0" smtClean="0"/>
              <a:t>Υποκατάσταση μέρους των γηγενών εργαζομένων με μετανάστες.</a:t>
            </a:r>
          </a:p>
          <a:p>
            <a:pPr marL="0" indent="0">
              <a:lnSpc>
                <a:spcPct val="80000"/>
              </a:lnSpc>
              <a:buNone/>
            </a:pPr>
            <a:r>
              <a:rPr lang="el-GR" sz="2200" dirty="0" smtClean="0"/>
              <a:t>Οι συνέπειες της μετανάστευσης εμφανίζονται όταν η εργασία των μεταναστών είναι ανταγωνιστική προς την εργασία των γηγενών εργαζομένων. Για ορισμένα επαγγέλματα μεγάλης εξειδίκευσης νομικά κατοχυρωμένα κ.α. η επίδραση των μεταναστών είναι μηδαμινή!</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21</a:t>
            </a:fld>
            <a:endParaRPr lang="el-GR" dirty="0"/>
          </a:p>
        </p:txBody>
      </p:sp>
    </p:spTree>
    <p:extLst>
      <p:ext uri="{BB962C8B-B14F-4D97-AF65-F5344CB8AC3E}">
        <p14:creationId xmlns="" xmlns:p14="http://schemas.microsoft.com/office/powerpoint/2010/main" val="4999550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altLang="zh-CN" sz="3200" dirty="0" smtClean="0">
                <a:cs typeface="Segoe UI" pitchFamily="18" charset="0"/>
              </a:rPr>
              <a:t>Μετανάστευση</a:t>
            </a:r>
            <a:endParaRPr lang="el-GR" sz="3200" dirty="0"/>
          </a:p>
        </p:txBody>
      </p:sp>
      <p:sp>
        <p:nvSpPr>
          <p:cNvPr id="5" name="Θέση περιεχομένου 4"/>
          <p:cNvSpPr>
            <a:spLocks noGrp="1"/>
          </p:cNvSpPr>
          <p:nvPr>
            <p:ph idx="1"/>
          </p:nvPr>
        </p:nvSpPr>
        <p:spPr>
          <a:xfrm>
            <a:off x="467544" y="1345332"/>
            <a:ext cx="8229600" cy="3771636"/>
          </a:xfrm>
        </p:spPr>
        <p:txBody>
          <a:bodyPr>
            <a:noAutofit/>
          </a:bodyPr>
          <a:lstStyle/>
          <a:p>
            <a:pPr marL="0" indent="0">
              <a:lnSpc>
                <a:spcPct val="80000"/>
              </a:lnSpc>
              <a:buNone/>
            </a:pPr>
            <a:r>
              <a:rPr lang="el-GR" sz="2200" b="1" dirty="0" smtClean="0"/>
              <a:t>Συνέπειες Μετανάστευσης στην Περιοχή Προέλευσης: Συμπεράσματα</a:t>
            </a:r>
          </a:p>
          <a:p>
            <a:pPr>
              <a:lnSpc>
                <a:spcPct val="80000"/>
              </a:lnSpc>
              <a:buNone/>
              <a:tabLst/>
            </a:pPr>
            <a:r>
              <a:rPr lang="en-US" altLang="zh-CN" sz="2200" dirty="0" smtClean="0">
                <a:solidFill>
                  <a:srgbClr val="000000"/>
                </a:solidFill>
                <a:cs typeface="Segoe UI" pitchFamily="18" charset="0"/>
              </a:rPr>
              <a:t>Ο</a:t>
            </a:r>
            <a:r>
              <a:rPr lang="en-US" altLang="zh-CN" sz="2200" dirty="0" smtClean="0">
                <a:cs typeface="Times New Roman" pitchFamily="18" charset="0"/>
              </a:rPr>
              <a:t> </a:t>
            </a:r>
            <a:r>
              <a:rPr lang="en-US" altLang="zh-CN" sz="2200" dirty="0" err="1" smtClean="0">
                <a:solidFill>
                  <a:srgbClr val="000000"/>
                </a:solidFill>
                <a:cs typeface="Segoe UI" pitchFamily="18" charset="0"/>
              </a:rPr>
              <a:t>εργατικός</a:t>
            </a:r>
            <a:r>
              <a:rPr lang="en-US" altLang="zh-CN" sz="2200" dirty="0" smtClean="0">
                <a:cs typeface="Times New Roman" pitchFamily="18" charset="0"/>
              </a:rPr>
              <a:t> </a:t>
            </a:r>
            <a:r>
              <a:rPr lang="en-US" altLang="zh-CN" sz="2200" dirty="0" smtClean="0">
                <a:solidFill>
                  <a:srgbClr val="000000"/>
                </a:solidFill>
                <a:cs typeface="Segoe UI" pitchFamily="18" charset="0"/>
              </a:rPr>
              <a:t>µ</a:t>
            </a:r>
            <a:r>
              <a:rPr lang="en-US" altLang="zh-CN" sz="2200" dirty="0" err="1" smtClean="0">
                <a:solidFill>
                  <a:srgbClr val="000000"/>
                </a:solidFill>
                <a:cs typeface="Segoe UI" pitchFamily="18" charset="0"/>
              </a:rPr>
              <a:t>ισθός</a:t>
            </a:r>
            <a:r>
              <a:rPr lang="en-US" altLang="zh-CN" sz="2200" dirty="0" smtClean="0">
                <a:cs typeface="Times New Roman" pitchFamily="18" charset="0"/>
              </a:rPr>
              <a:t> </a:t>
            </a:r>
            <a:r>
              <a:rPr lang="en-US" altLang="zh-CN" sz="2200" dirty="0" err="1" smtClean="0">
                <a:solidFill>
                  <a:srgbClr val="000000"/>
                </a:solidFill>
                <a:cs typeface="Segoe UI" pitchFamily="18" charset="0"/>
              </a:rPr>
              <a:t>αυξάνεται</a:t>
            </a:r>
            <a:r>
              <a:rPr lang="en-US" altLang="zh-CN" sz="2200" dirty="0" smtClean="0">
                <a:solidFill>
                  <a:srgbClr val="000000"/>
                </a:solidFill>
                <a:cs typeface="Segoe UI" pitchFamily="18" charset="0"/>
              </a:rPr>
              <a:t>.</a:t>
            </a:r>
          </a:p>
          <a:p>
            <a:pPr>
              <a:lnSpc>
                <a:spcPct val="80000"/>
              </a:lnSpc>
              <a:buNone/>
              <a:tabLst/>
            </a:pPr>
            <a:r>
              <a:rPr lang="en-US" altLang="zh-CN" sz="2200" dirty="0" smtClean="0">
                <a:solidFill>
                  <a:srgbClr val="000000"/>
                </a:solidFill>
                <a:cs typeface="Segoe UI" pitchFamily="18" charset="0"/>
              </a:rPr>
              <a:t>Η</a:t>
            </a:r>
            <a:r>
              <a:rPr lang="en-US" altLang="zh-CN" sz="2200" dirty="0" smtClean="0">
                <a:cs typeface="Times New Roman" pitchFamily="18" charset="0"/>
              </a:rPr>
              <a:t> </a:t>
            </a:r>
            <a:r>
              <a:rPr lang="en-US" altLang="zh-CN" sz="2200" dirty="0" err="1" smtClean="0">
                <a:solidFill>
                  <a:srgbClr val="000000"/>
                </a:solidFill>
                <a:cs typeface="Segoe UI" pitchFamily="18" charset="0"/>
              </a:rPr>
              <a:t>απασχόληση</a:t>
            </a:r>
            <a:r>
              <a:rPr lang="en-US" altLang="zh-CN" sz="2200" dirty="0" smtClean="0">
                <a:cs typeface="Times New Roman" pitchFamily="18" charset="0"/>
              </a:rPr>
              <a:t> </a:t>
            </a:r>
            <a:r>
              <a:rPr lang="en-US" altLang="zh-CN" sz="2200" dirty="0" smtClean="0">
                <a:solidFill>
                  <a:srgbClr val="000000"/>
                </a:solidFill>
                <a:cs typeface="Segoe UI" pitchFamily="18" charset="0"/>
              </a:rPr>
              <a:t>µ</a:t>
            </a:r>
            <a:r>
              <a:rPr lang="en-US" altLang="zh-CN" sz="2200" dirty="0" err="1" smtClean="0">
                <a:solidFill>
                  <a:srgbClr val="000000"/>
                </a:solidFill>
                <a:cs typeface="Segoe UI" pitchFamily="18" charset="0"/>
              </a:rPr>
              <a:t>ειώνεται</a:t>
            </a:r>
            <a:r>
              <a:rPr lang="en-US" altLang="zh-CN" sz="2200" dirty="0" smtClean="0">
                <a:solidFill>
                  <a:srgbClr val="000000"/>
                </a:solidFill>
                <a:cs typeface="Segoe UI" pitchFamily="18" charset="0"/>
              </a:rPr>
              <a:t>.</a:t>
            </a:r>
          </a:p>
          <a:p>
            <a:pPr marL="0" indent="0">
              <a:lnSpc>
                <a:spcPct val="80000"/>
              </a:lnSpc>
              <a:buNone/>
            </a:pPr>
            <a:r>
              <a:rPr lang="en-US" altLang="zh-CN" sz="2200" dirty="0" err="1" smtClean="0">
                <a:solidFill>
                  <a:srgbClr val="000000"/>
                </a:solidFill>
                <a:cs typeface="Segoe UI" pitchFamily="18" charset="0"/>
              </a:rPr>
              <a:t>Αύξηση</a:t>
            </a:r>
            <a:r>
              <a:rPr lang="en-US" altLang="zh-CN" sz="2200" dirty="0" smtClean="0">
                <a:cs typeface="Times New Roman" pitchFamily="18" charset="0"/>
              </a:rPr>
              <a:t> </a:t>
            </a:r>
            <a:r>
              <a:rPr lang="en-US" altLang="zh-CN" sz="2200" dirty="0" smtClean="0">
                <a:solidFill>
                  <a:srgbClr val="000000"/>
                </a:solidFill>
                <a:cs typeface="Segoe UI" pitchFamily="18" charset="0"/>
              </a:rPr>
              <a:t>των</a:t>
            </a:r>
            <a:r>
              <a:rPr lang="en-US" altLang="zh-CN" sz="2200" dirty="0" smtClean="0">
                <a:cs typeface="Times New Roman" pitchFamily="18" charset="0"/>
              </a:rPr>
              <a:t> </a:t>
            </a:r>
            <a:r>
              <a:rPr lang="en-US" altLang="zh-CN" sz="2200" dirty="0" err="1" smtClean="0">
                <a:solidFill>
                  <a:srgbClr val="000000"/>
                </a:solidFill>
                <a:cs typeface="Segoe UI" pitchFamily="18" charset="0"/>
              </a:rPr>
              <a:t>εισροών</a:t>
            </a:r>
            <a:r>
              <a:rPr lang="en-US" altLang="zh-CN" sz="2200" dirty="0" smtClean="0">
                <a:cs typeface="Times New Roman" pitchFamily="18" charset="0"/>
              </a:rPr>
              <a:t> </a:t>
            </a:r>
            <a:r>
              <a:rPr lang="en-US" altLang="zh-CN" sz="2200" dirty="0" err="1" smtClean="0">
                <a:solidFill>
                  <a:srgbClr val="000000"/>
                </a:solidFill>
                <a:cs typeface="Segoe UI" pitchFamily="18" charset="0"/>
              </a:rPr>
              <a:t>συναλλάγµατος</a:t>
            </a:r>
            <a:r>
              <a:rPr lang="en-US" altLang="zh-CN" sz="2200" dirty="0" smtClean="0">
                <a:cs typeface="Times New Roman" pitchFamily="18" charset="0"/>
              </a:rPr>
              <a:t> </a:t>
            </a:r>
            <a:r>
              <a:rPr lang="en-US" altLang="zh-CN" sz="2200" dirty="0" err="1" smtClean="0">
                <a:solidFill>
                  <a:srgbClr val="000000"/>
                </a:solidFill>
                <a:cs typeface="Segoe UI" pitchFamily="18" charset="0"/>
              </a:rPr>
              <a:t>λόγω</a:t>
            </a:r>
            <a:r>
              <a:rPr lang="el-GR" altLang="zh-CN" sz="2200" dirty="0" smtClean="0">
                <a:solidFill>
                  <a:srgbClr val="000000"/>
                </a:solidFill>
                <a:cs typeface="Segoe UI" pitchFamily="18" charset="0"/>
              </a:rPr>
              <a:t> </a:t>
            </a:r>
            <a:r>
              <a:rPr lang="en-US" altLang="zh-CN" sz="2200" dirty="0" smtClean="0">
                <a:solidFill>
                  <a:srgbClr val="000000"/>
                </a:solidFill>
                <a:cs typeface="Segoe UI" pitchFamily="18" charset="0"/>
              </a:rPr>
              <a:t>των</a:t>
            </a:r>
            <a:r>
              <a:rPr lang="en-US" altLang="zh-CN" sz="2200" dirty="0" smtClean="0">
                <a:cs typeface="Times New Roman" pitchFamily="18" charset="0"/>
              </a:rPr>
              <a:t> </a:t>
            </a:r>
            <a:r>
              <a:rPr lang="en-US" altLang="zh-CN" sz="2200" dirty="0" smtClean="0">
                <a:solidFill>
                  <a:srgbClr val="000000"/>
                </a:solidFill>
                <a:cs typeface="Segoe UI" pitchFamily="18" charset="0"/>
              </a:rPr>
              <a:t>µ</a:t>
            </a:r>
            <a:r>
              <a:rPr lang="en-US" altLang="zh-CN" sz="2200" dirty="0" err="1" smtClean="0">
                <a:solidFill>
                  <a:srgbClr val="000000"/>
                </a:solidFill>
                <a:cs typeface="Segoe UI" pitchFamily="18" charset="0"/>
              </a:rPr>
              <a:t>εταναστευτικών</a:t>
            </a:r>
            <a:r>
              <a:rPr lang="en-US" altLang="zh-CN" sz="2200" dirty="0" smtClean="0">
                <a:cs typeface="Times New Roman" pitchFamily="18" charset="0"/>
              </a:rPr>
              <a:t> </a:t>
            </a:r>
            <a:r>
              <a:rPr lang="en-US" altLang="zh-CN" sz="2200" dirty="0" err="1" smtClean="0">
                <a:solidFill>
                  <a:srgbClr val="000000"/>
                </a:solidFill>
                <a:cs typeface="Segoe UI" pitchFamily="18" charset="0"/>
              </a:rPr>
              <a:t>εµβασµάτων</a:t>
            </a:r>
            <a:r>
              <a:rPr lang="en-US" altLang="zh-CN" sz="2200" dirty="0" smtClean="0">
                <a:solidFill>
                  <a:srgbClr val="000000"/>
                </a:solidFill>
                <a:cs typeface="Segoe UI" pitchFamily="18" charset="0"/>
              </a:rPr>
              <a:t>:</a:t>
            </a:r>
          </a:p>
          <a:p>
            <a:pPr>
              <a:lnSpc>
                <a:spcPct val="80000"/>
              </a:lnSpc>
              <a:tabLst/>
            </a:pPr>
            <a:r>
              <a:rPr lang="en-US" altLang="zh-CN" sz="2200" dirty="0" smtClean="0">
                <a:solidFill>
                  <a:srgbClr val="000000"/>
                </a:solidFill>
                <a:cs typeface="Segoe UI" pitchFamily="18" charset="0"/>
              </a:rPr>
              <a:t>Ενίσχυση</a:t>
            </a:r>
            <a:r>
              <a:rPr lang="en-US" altLang="zh-CN" sz="2200" dirty="0" smtClean="0">
                <a:cs typeface="Times New Roman" pitchFamily="18" charset="0"/>
              </a:rPr>
              <a:t> </a:t>
            </a:r>
            <a:r>
              <a:rPr lang="en-US" altLang="zh-CN" sz="2200" dirty="0" err="1" smtClean="0">
                <a:solidFill>
                  <a:srgbClr val="000000"/>
                </a:solidFill>
                <a:cs typeface="Segoe UI" pitchFamily="18" charset="0"/>
              </a:rPr>
              <a:t>του</a:t>
            </a:r>
            <a:r>
              <a:rPr lang="en-US" altLang="zh-CN" sz="2200" dirty="0" smtClean="0">
                <a:cs typeface="Times New Roman" pitchFamily="18" charset="0"/>
              </a:rPr>
              <a:t> </a:t>
            </a:r>
            <a:r>
              <a:rPr lang="en-US" altLang="zh-CN" sz="2200" dirty="0" err="1" smtClean="0">
                <a:solidFill>
                  <a:srgbClr val="000000"/>
                </a:solidFill>
                <a:cs typeface="Segoe UI" pitchFamily="18" charset="0"/>
              </a:rPr>
              <a:t>επιπέδου</a:t>
            </a:r>
            <a:r>
              <a:rPr lang="en-US" altLang="zh-CN" sz="2200" dirty="0" smtClean="0">
                <a:cs typeface="Times New Roman" pitchFamily="18" charset="0"/>
              </a:rPr>
              <a:t> </a:t>
            </a:r>
            <a:r>
              <a:rPr lang="en-US" altLang="zh-CN" sz="2200" dirty="0" err="1" smtClean="0">
                <a:solidFill>
                  <a:srgbClr val="000000"/>
                </a:solidFill>
                <a:cs typeface="Segoe UI" pitchFamily="18" charset="0"/>
              </a:rPr>
              <a:t>κατανάλωσης</a:t>
            </a:r>
            <a:r>
              <a:rPr lang="en-US" altLang="zh-CN" sz="2200" dirty="0" smtClean="0">
                <a:cs typeface="Times New Roman" pitchFamily="18" charset="0"/>
              </a:rPr>
              <a:t> </a:t>
            </a:r>
            <a:r>
              <a:rPr lang="en-US" altLang="zh-CN" sz="2200" dirty="0" smtClean="0">
                <a:solidFill>
                  <a:srgbClr val="000000"/>
                </a:solidFill>
                <a:cs typeface="Segoe UI" pitchFamily="18" charset="0"/>
              </a:rPr>
              <a:t>των</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οικογενειών</a:t>
            </a:r>
            <a:r>
              <a:rPr lang="en-US" altLang="zh-CN" sz="2200" dirty="0" smtClean="0">
                <a:cs typeface="Times New Roman" pitchFamily="18" charset="0"/>
              </a:rPr>
              <a:t> </a:t>
            </a:r>
            <a:r>
              <a:rPr lang="en-US" altLang="zh-CN" sz="2200" dirty="0" smtClean="0">
                <a:solidFill>
                  <a:srgbClr val="000000"/>
                </a:solidFill>
                <a:cs typeface="Segoe UI" pitchFamily="18" charset="0"/>
              </a:rPr>
              <a:t>που</a:t>
            </a:r>
            <a:r>
              <a:rPr lang="en-US" altLang="zh-CN" sz="2200" dirty="0" smtClean="0">
                <a:cs typeface="Times New Roman" pitchFamily="18" charset="0"/>
              </a:rPr>
              <a:t> </a:t>
            </a:r>
            <a:r>
              <a:rPr lang="en-US" altLang="zh-CN" sz="2200" dirty="0" err="1" smtClean="0">
                <a:solidFill>
                  <a:srgbClr val="000000"/>
                </a:solidFill>
                <a:cs typeface="Segoe UI" pitchFamily="18" charset="0"/>
              </a:rPr>
              <a:t>λαµβάνουν</a:t>
            </a:r>
            <a:r>
              <a:rPr lang="en-US" altLang="zh-CN" sz="2200" dirty="0" smtClean="0">
                <a:cs typeface="Times New Roman" pitchFamily="18" charset="0"/>
              </a:rPr>
              <a:t> </a:t>
            </a:r>
            <a:r>
              <a:rPr lang="en-US" altLang="zh-CN" sz="2200" dirty="0" smtClean="0">
                <a:solidFill>
                  <a:srgbClr val="000000"/>
                </a:solidFill>
                <a:cs typeface="Segoe UI" pitchFamily="18" charset="0"/>
              </a:rPr>
              <a:t>τα</a:t>
            </a:r>
            <a:r>
              <a:rPr lang="en-US" altLang="zh-CN" sz="2200" dirty="0" smtClean="0">
                <a:cs typeface="Times New Roman" pitchFamily="18" charset="0"/>
              </a:rPr>
              <a:t> </a:t>
            </a:r>
            <a:r>
              <a:rPr lang="en-US" altLang="zh-CN" sz="2200" dirty="0" err="1" smtClean="0">
                <a:solidFill>
                  <a:srgbClr val="000000"/>
                </a:solidFill>
                <a:cs typeface="Segoe UI" pitchFamily="18" charset="0"/>
              </a:rPr>
              <a:t>εµβάσµατα</a:t>
            </a:r>
            <a:endParaRPr lang="en-US" altLang="zh-CN" sz="2200" dirty="0" smtClean="0"/>
          </a:p>
          <a:p>
            <a:pPr>
              <a:lnSpc>
                <a:spcPct val="80000"/>
              </a:lnSpc>
              <a:tabLst/>
            </a:pPr>
            <a:r>
              <a:rPr lang="en-US" altLang="zh-CN" sz="2200" dirty="0" err="1" smtClean="0">
                <a:solidFill>
                  <a:srgbClr val="000000"/>
                </a:solidFill>
                <a:cs typeface="Segoe UI" pitchFamily="18" charset="0"/>
              </a:rPr>
              <a:t>Βελτίωση</a:t>
            </a:r>
            <a:r>
              <a:rPr lang="en-US" altLang="zh-CN" sz="2200" dirty="0" smtClean="0">
                <a:cs typeface="Times New Roman" pitchFamily="18" charset="0"/>
              </a:rPr>
              <a:t> </a:t>
            </a:r>
            <a:r>
              <a:rPr lang="en-US" altLang="zh-CN" sz="2200" dirty="0" err="1" smtClean="0">
                <a:solidFill>
                  <a:srgbClr val="000000"/>
                </a:solidFill>
                <a:cs typeface="Segoe UI" pitchFamily="18" charset="0"/>
              </a:rPr>
              <a:t>του</a:t>
            </a:r>
            <a:r>
              <a:rPr lang="en-US" altLang="zh-CN" sz="2200" dirty="0" smtClean="0">
                <a:cs typeface="Times New Roman" pitchFamily="18" charset="0"/>
              </a:rPr>
              <a:t> </a:t>
            </a:r>
            <a:r>
              <a:rPr lang="en-US" altLang="zh-CN" sz="2200" dirty="0" err="1" smtClean="0">
                <a:solidFill>
                  <a:srgbClr val="000000"/>
                </a:solidFill>
                <a:cs typeface="Segoe UI" pitchFamily="18" charset="0"/>
              </a:rPr>
              <a:t>ισοζυγίου</a:t>
            </a:r>
            <a:r>
              <a:rPr lang="en-US" altLang="zh-CN" sz="2200" dirty="0" smtClean="0">
                <a:cs typeface="Times New Roman" pitchFamily="18" charset="0"/>
              </a:rPr>
              <a:t> </a:t>
            </a:r>
            <a:r>
              <a:rPr lang="en-US" altLang="zh-CN" sz="2200" dirty="0" err="1" smtClean="0">
                <a:solidFill>
                  <a:srgbClr val="000000"/>
                </a:solidFill>
                <a:cs typeface="Segoe UI" pitchFamily="18" charset="0"/>
              </a:rPr>
              <a:t>πληρωµών</a:t>
            </a:r>
            <a:r>
              <a:rPr lang="en-US" altLang="zh-CN" sz="2200" dirty="0" smtClean="0">
                <a:cs typeface="Times New Roman" pitchFamily="18" charset="0"/>
              </a:rPr>
              <a:t> </a:t>
            </a:r>
            <a:r>
              <a:rPr lang="en-US" altLang="zh-CN" sz="2200" dirty="0" smtClean="0">
                <a:solidFill>
                  <a:srgbClr val="000000"/>
                </a:solidFill>
                <a:cs typeface="Segoe UI" pitchFamily="18" charset="0"/>
              </a:rPr>
              <a:t>της</a:t>
            </a:r>
            <a:r>
              <a:rPr lang="el-GR" altLang="zh-CN" sz="2200" dirty="0" smtClean="0">
                <a:solidFill>
                  <a:srgbClr val="000000"/>
                </a:solidFill>
                <a:cs typeface="Segoe UI" pitchFamily="18" charset="0"/>
              </a:rPr>
              <a:t> </a:t>
            </a:r>
            <a:r>
              <a:rPr lang="en-US" altLang="zh-CN" sz="2200" dirty="0" smtClean="0">
                <a:solidFill>
                  <a:srgbClr val="000000"/>
                </a:solidFill>
                <a:cs typeface="Segoe UI" pitchFamily="18" charset="0"/>
              </a:rPr>
              <a:t>χώρας.</a:t>
            </a:r>
            <a:endParaRPr lang="el-GR" altLang="zh-CN" sz="2200" dirty="0" smtClean="0">
              <a:solidFill>
                <a:srgbClr val="000000"/>
              </a:solidFill>
              <a:cs typeface="Segoe UI" pitchFamily="18" charset="0"/>
            </a:endParaRPr>
          </a:p>
          <a:p>
            <a:pPr>
              <a:lnSpc>
                <a:spcPct val="80000"/>
              </a:lnSpc>
            </a:pPr>
            <a:r>
              <a:rPr lang="en-US" altLang="zh-CN" sz="2200" dirty="0" err="1" smtClean="0">
                <a:solidFill>
                  <a:srgbClr val="000000"/>
                </a:solidFill>
                <a:cs typeface="Segoe UI" pitchFamily="18" charset="0"/>
              </a:rPr>
              <a:t>Απώλεια</a:t>
            </a:r>
            <a:r>
              <a:rPr lang="en-US" altLang="zh-CN" sz="2200" dirty="0" smtClean="0">
                <a:cs typeface="Times New Roman" pitchFamily="18" charset="0"/>
              </a:rPr>
              <a:t>  </a:t>
            </a:r>
            <a:r>
              <a:rPr lang="en-US" altLang="zh-CN" sz="2200" dirty="0" err="1" smtClean="0">
                <a:solidFill>
                  <a:srgbClr val="000000"/>
                </a:solidFill>
                <a:cs typeface="Segoe UI" pitchFamily="18" charset="0"/>
              </a:rPr>
              <a:t>του</a:t>
            </a:r>
            <a:r>
              <a:rPr lang="en-US" altLang="zh-CN" sz="2200" dirty="0" smtClean="0">
                <a:cs typeface="Times New Roman" pitchFamily="18" charset="0"/>
              </a:rPr>
              <a:t> </a:t>
            </a:r>
            <a:r>
              <a:rPr lang="en-US" altLang="zh-CN" sz="2200" dirty="0" err="1" smtClean="0">
                <a:solidFill>
                  <a:srgbClr val="000000"/>
                </a:solidFill>
                <a:cs typeface="Segoe UI" pitchFamily="18" charset="0"/>
              </a:rPr>
              <a:t>ηλικιακά</a:t>
            </a:r>
            <a:r>
              <a:rPr lang="en-US" altLang="zh-CN" sz="2200" dirty="0" smtClean="0">
                <a:cs typeface="Times New Roman" pitchFamily="18" charset="0"/>
              </a:rPr>
              <a:t> </a:t>
            </a:r>
            <a:r>
              <a:rPr lang="en-US" altLang="zh-CN" sz="2200" dirty="0" err="1" smtClean="0">
                <a:solidFill>
                  <a:srgbClr val="000000"/>
                </a:solidFill>
                <a:cs typeface="Segoe UI" pitchFamily="18" charset="0"/>
              </a:rPr>
              <a:t>νέου</a:t>
            </a:r>
            <a:r>
              <a:rPr lang="en-US" altLang="zh-CN" sz="2200" dirty="0" smtClean="0">
                <a:cs typeface="Times New Roman" pitchFamily="18" charset="0"/>
              </a:rPr>
              <a:t> </a:t>
            </a:r>
            <a:r>
              <a:rPr lang="en-US" altLang="zh-CN" sz="2200" dirty="0" smtClean="0">
                <a:solidFill>
                  <a:srgbClr val="000000"/>
                </a:solidFill>
                <a:cs typeface="Segoe UI" pitchFamily="18" charset="0"/>
              </a:rPr>
              <a:t>και</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εξειδικευµένου</a:t>
            </a:r>
            <a:r>
              <a:rPr lang="en-US" altLang="zh-CN" sz="2200" dirty="0" smtClean="0">
                <a:cs typeface="Times New Roman" pitchFamily="18" charset="0"/>
              </a:rPr>
              <a:t> </a:t>
            </a:r>
            <a:r>
              <a:rPr lang="en-US" altLang="zh-CN" sz="2200" dirty="0" err="1" smtClean="0">
                <a:solidFill>
                  <a:srgbClr val="000000"/>
                </a:solidFill>
                <a:cs typeface="Segoe UI" pitchFamily="18" charset="0"/>
              </a:rPr>
              <a:t>εργατικού</a:t>
            </a:r>
            <a:r>
              <a:rPr lang="en-US" altLang="zh-CN" sz="2200" dirty="0" smtClean="0">
                <a:cs typeface="Times New Roman" pitchFamily="18" charset="0"/>
              </a:rPr>
              <a:t> </a:t>
            </a:r>
            <a:r>
              <a:rPr lang="en-US" altLang="zh-CN" sz="2200" dirty="0" err="1" smtClean="0">
                <a:solidFill>
                  <a:srgbClr val="000000"/>
                </a:solidFill>
                <a:cs typeface="Segoe UI" pitchFamily="18" charset="0"/>
              </a:rPr>
              <a:t>δυναµικού</a:t>
            </a:r>
            <a:endParaRPr lang="en-US" altLang="zh-CN" sz="2200" dirty="0" smtClean="0">
              <a:solidFill>
                <a:srgbClr val="000000"/>
              </a:solidFill>
              <a:cs typeface="Segoe UI" pitchFamily="18" charset="0"/>
            </a:endParaRPr>
          </a:p>
          <a:p>
            <a:pPr>
              <a:lnSpc>
                <a:spcPts val="3300"/>
              </a:lnSpc>
              <a:tabLst/>
            </a:pPr>
            <a:endParaRPr lang="en-US" altLang="zh-CN" sz="2200" dirty="0" smtClean="0">
              <a:solidFill>
                <a:srgbClr val="000000"/>
              </a:solidFill>
              <a:cs typeface="Segoe UI" pitchFamily="18" charset="0"/>
            </a:endParaRPr>
          </a:p>
          <a:p>
            <a:pPr marL="0" indent="0">
              <a:lnSpc>
                <a:spcPct val="80000"/>
              </a:lnSpc>
              <a:buNone/>
            </a:pPr>
            <a:endParaRPr lang="el-GR" sz="22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22</a:t>
            </a:fld>
            <a:endParaRPr lang="el-GR" dirty="0"/>
          </a:p>
        </p:txBody>
      </p:sp>
    </p:spTree>
    <p:extLst>
      <p:ext uri="{BB962C8B-B14F-4D97-AF65-F5344CB8AC3E}">
        <p14:creationId xmlns="" xmlns:p14="http://schemas.microsoft.com/office/powerpoint/2010/main" val="4999550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altLang="zh-CN" sz="3200" dirty="0" smtClean="0">
                <a:cs typeface="Segoe UI" pitchFamily="18" charset="0"/>
              </a:rPr>
              <a:t>Μετανάστευση</a:t>
            </a:r>
            <a:endParaRPr lang="el-GR" sz="3200" dirty="0"/>
          </a:p>
        </p:txBody>
      </p:sp>
      <p:sp>
        <p:nvSpPr>
          <p:cNvPr id="5" name="Θέση περιεχομένου 4"/>
          <p:cNvSpPr>
            <a:spLocks noGrp="1"/>
          </p:cNvSpPr>
          <p:nvPr>
            <p:ph idx="1"/>
          </p:nvPr>
        </p:nvSpPr>
        <p:spPr>
          <a:xfrm>
            <a:off x="467544" y="1345332"/>
            <a:ext cx="8229600" cy="3771636"/>
          </a:xfrm>
        </p:spPr>
        <p:txBody>
          <a:bodyPr>
            <a:noAutofit/>
          </a:bodyPr>
          <a:lstStyle/>
          <a:p>
            <a:pPr algn="just">
              <a:lnSpc>
                <a:spcPts val="3200"/>
              </a:lnSpc>
              <a:buNone/>
              <a:tabLst>
                <a:tab pos="368300" algn="l"/>
                <a:tab pos="812800" algn="l"/>
              </a:tabLst>
            </a:pPr>
            <a:r>
              <a:rPr lang="en-US" altLang="zh-CN" sz="2800" b="1" dirty="0" err="1" smtClean="0">
                <a:cs typeface="Segoe UI" pitchFamily="18" charset="0"/>
              </a:rPr>
              <a:t>Επαγγελµατική</a:t>
            </a:r>
            <a:r>
              <a:rPr lang="en-US" altLang="zh-CN" sz="2800" b="1" dirty="0" smtClean="0">
                <a:cs typeface="Segoe UI" pitchFamily="18" charset="0"/>
              </a:rPr>
              <a:t> </a:t>
            </a:r>
            <a:r>
              <a:rPr lang="en-US" altLang="zh-CN" sz="2800" b="1" dirty="0" err="1" smtClean="0">
                <a:cs typeface="Segoe UI" pitchFamily="18" charset="0"/>
              </a:rPr>
              <a:t>Μετακίνηση</a:t>
            </a:r>
            <a:r>
              <a:rPr lang="en-US" altLang="zh-CN" sz="2800" b="1" dirty="0" smtClean="0">
                <a:cs typeface="Segoe UI" pitchFamily="18" charset="0"/>
              </a:rPr>
              <a:t>: </a:t>
            </a:r>
            <a:r>
              <a:rPr lang="en-US" altLang="zh-CN" sz="2800" b="1" dirty="0" err="1" smtClean="0">
                <a:cs typeface="Segoe UI" pitchFamily="18" charset="0"/>
              </a:rPr>
              <a:t>Αίτια</a:t>
            </a:r>
            <a:endParaRPr lang="en-US" altLang="zh-CN" sz="2800" dirty="0" smtClean="0"/>
          </a:p>
          <a:p>
            <a:pPr algn="just">
              <a:lnSpc>
                <a:spcPct val="80000"/>
              </a:lnSpc>
              <a:buNone/>
              <a:tabLst>
                <a:tab pos="368300" algn="l"/>
                <a:tab pos="812800" algn="l"/>
              </a:tabLst>
            </a:pPr>
            <a:r>
              <a:rPr lang="en-US" altLang="zh-CN" sz="2400" dirty="0" smtClean="0">
                <a:cs typeface="Segoe UI" pitchFamily="18" charset="0"/>
              </a:rPr>
              <a:t>Η</a:t>
            </a:r>
            <a:r>
              <a:rPr lang="en-US" altLang="zh-CN" sz="2400" dirty="0" smtClean="0">
                <a:cs typeface="Times New Roman" pitchFamily="18" charset="0"/>
              </a:rPr>
              <a:t> </a:t>
            </a:r>
            <a:r>
              <a:rPr lang="en-US" altLang="zh-CN" sz="2400" dirty="0" err="1" smtClean="0">
                <a:cs typeface="Segoe UI" pitchFamily="18" charset="0"/>
              </a:rPr>
              <a:t>επαγγελµατική</a:t>
            </a:r>
            <a:r>
              <a:rPr lang="en-US" altLang="zh-CN" sz="2400" dirty="0" smtClean="0">
                <a:cs typeface="Times New Roman" pitchFamily="18" charset="0"/>
              </a:rPr>
              <a:t> </a:t>
            </a:r>
            <a:r>
              <a:rPr lang="en-US" altLang="zh-CN" sz="2400" dirty="0" smtClean="0">
                <a:cs typeface="Segoe UI" pitchFamily="18" charset="0"/>
              </a:rPr>
              <a:t>µ</a:t>
            </a:r>
            <a:r>
              <a:rPr lang="en-US" altLang="zh-CN" sz="2400" dirty="0" err="1" smtClean="0">
                <a:cs typeface="Segoe UI" pitchFamily="18" charset="0"/>
              </a:rPr>
              <a:t>ετακίνηση</a:t>
            </a:r>
            <a:r>
              <a:rPr lang="en-US" altLang="zh-CN" sz="2400" dirty="0" smtClean="0">
                <a:cs typeface="Times New Roman" pitchFamily="18" charset="0"/>
              </a:rPr>
              <a:t> </a:t>
            </a:r>
            <a:r>
              <a:rPr lang="en-US" altLang="zh-CN" sz="2400" dirty="0" smtClean="0">
                <a:cs typeface="Segoe UI" pitchFamily="18" charset="0"/>
              </a:rPr>
              <a:t>είναι</a:t>
            </a:r>
            <a:r>
              <a:rPr lang="en-US" altLang="zh-CN" sz="2400" dirty="0" smtClean="0">
                <a:cs typeface="Times New Roman" pitchFamily="18" charset="0"/>
              </a:rPr>
              <a:t> </a:t>
            </a:r>
            <a:r>
              <a:rPr lang="en-US" altLang="zh-CN" sz="2400" dirty="0" err="1" smtClean="0">
                <a:cs typeface="Segoe UI" pitchFamily="18" charset="0"/>
              </a:rPr>
              <a:t>αναγκαία</a:t>
            </a:r>
            <a:r>
              <a:rPr lang="en-US" altLang="zh-CN" sz="2400" dirty="0" smtClean="0">
                <a:cs typeface="Times New Roman" pitchFamily="18" charset="0"/>
              </a:rPr>
              <a:t> </a:t>
            </a:r>
            <a:r>
              <a:rPr lang="en-US" altLang="zh-CN" sz="2400" dirty="0" err="1" smtClean="0">
                <a:cs typeface="Segoe UI" pitchFamily="18" charset="0"/>
              </a:rPr>
              <a:t>διότι</a:t>
            </a:r>
            <a:r>
              <a:rPr lang="en-US" altLang="zh-CN" sz="2400" dirty="0" smtClean="0">
                <a:cs typeface="Segoe UI" pitchFamily="18" charset="0"/>
              </a:rPr>
              <a:t>:</a:t>
            </a:r>
            <a:endParaRPr lang="en-US" altLang="zh-CN" sz="2400" dirty="0" smtClean="0"/>
          </a:p>
          <a:p>
            <a:pPr algn="just">
              <a:lnSpc>
                <a:spcPct val="80000"/>
              </a:lnSpc>
              <a:tabLst>
                <a:tab pos="368300" algn="l"/>
                <a:tab pos="812800" algn="l"/>
              </a:tabLst>
            </a:pPr>
            <a:r>
              <a:rPr lang="en-US" altLang="zh-CN" sz="2400" dirty="0" smtClean="0"/>
              <a:t>	</a:t>
            </a:r>
            <a:r>
              <a:rPr lang="en-US" altLang="zh-CN" sz="2400" dirty="0" smtClean="0">
                <a:cs typeface="Segoe UI" pitchFamily="18" charset="0"/>
              </a:rPr>
              <a:t>οι</a:t>
            </a:r>
            <a:r>
              <a:rPr lang="en-US" altLang="zh-CN" sz="2400" dirty="0" smtClean="0">
                <a:cs typeface="Times New Roman" pitchFamily="18" charset="0"/>
              </a:rPr>
              <a:t> </a:t>
            </a:r>
            <a:r>
              <a:rPr lang="en-US" altLang="zh-CN" sz="2400" dirty="0" err="1" smtClean="0">
                <a:cs typeface="Segoe UI" pitchFamily="18" charset="0"/>
              </a:rPr>
              <a:t>τεχνολογικές</a:t>
            </a:r>
            <a:r>
              <a:rPr lang="en-US" altLang="zh-CN" sz="2400" dirty="0" smtClean="0">
                <a:cs typeface="Times New Roman" pitchFamily="18" charset="0"/>
              </a:rPr>
              <a:t> </a:t>
            </a:r>
            <a:r>
              <a:rPr lang="en-US" altLang="zh-CN" sz="2400" dirty="0" err="1" smtClean="0">
                <a:cs typeface="Segoe UI" pitchFamily="18" charset="0"/>
              </a:rPr>
              <a:t>αλλαγές</a:t>
            </a:r>
            <a:r>
              <a:rPr lang="en-US" altLang="zh-CN" sz="2400" dirty="0" smtClean="0">
                <a:cs typeface="Times New Roman" pitchFamily="18" charset="0"/>
              </a:rPr>
              <a:t> </a:t>
            </a:r>
            <a:r>
              <a:rPr lang="en-US" altLang="zh-CN" sz="2400" dirty="0" err="1" smtClean="0">
                <a:cs typeface="Segoe UI" pitchFamily="18" charset="0"/>
              </a:rPr>
              <a:t>καθιστούν</a:t>
            </a:r>
            <a:r>
              <a:rPr lang="en-US" altLang="zh-CN" sz="2400" dirty="0" smtClean="0">
                <a:cs typeface="Times New Roman" pitchFamily="18" charset="0"/>
              </a:rPr>
              <a:t> </a:t>
            </a:r>
            <a:r>
              <a:rPr lang="en-US" altLang="zh-CN" sz="2400" dirty="0" err="1" smtClean="0">
                <a:cs typeface="Segoe UI" pitchFamily="18" charset="0"/>
              </a:rPr>
              <a:t>άχρηστα</a:t>
            </a:r>
            <a:r>
              <a:rPr lang="el-GR" altLang="zh-CN" sz="2400" dirty="0" smtClean="0">
                <a:cs typeface="Segoe UI" pitchFamily="18" charset="0"/>
              </a:rPr>
              <a:t> </a:t>
            </a:r>
            <a:r>
              <a:rPr lang="en-US" altLang="zh-CN" sz="2400" dirty="0" err="1" smtClean="0">
                <a:cs typeface="Segoe UI" pitchFamily="18" charset="0"/>
              </a:rPr>
              <a:t>ορισµένα</a:t>
            </a:r>
            <a:r>
              <a:rPr lang="en-US" altLang="zh-CN" sz="2400" dirty="0" smtClean="0">
                <a:cs typeface="Times New Roman" pitchFamily="18" charset="0"/>
              </a:rPr>
              <a:t>  </a:t>
            </a:r>
            <a:r>
              <a:rPr lang="en-US" altLang="zh-CN" sz="2400" dirty="0" err="1" smtClean="0">
                <a:cs typeface="Segoe UI" pitchFamily="18" charset="0"/>
              </a:rPr>
              <a:t>επαγγέλµατα</a:t>
            </a:r>
            <a:r>
              <a:rPr lang="en-US" altLang="zh-CN" sz="2400" dirty="0" smtClean="0">
                <a:cs typeface="Times New Roman" pitchFamily="18" charset="0"/>
              </a:rPr>
              <a:t> </a:t>
            </a:r>
            <a:r>
              <a:rPr lang="en-US" altLang="zh-CN" sz="2400" dirty="0" smtClean="0">
                <a:cs typeface="Segoe UI" pitchFamily="18" charset="0"/>
              </a:rPr>
              <a:t>και</a:t>
            </a:r>
            <a:r>
              <a:rPr lang="el-GR" altLang="zh-CN" sz="2400" dirty="0" smtClean="0">
                <a:cs typeface="Segoe UI" pitchFamily="18" charset="0"/>
              </a:rPr>
              <a:t> </a:t>
            </a:r>
            <a:r>
              <a:rPr lang="en-US" altLang="zh-CN" sz="2400" dirty="0" err="1" smtClean="0">
                <a:cs typeface="Segoe UI" pitchFamily="18" charset="0"/>
              </a:rPr>
              <a:t>δηµιουργούν</a:t>
            </a:r>
            <a:r>
              <a:rPr lang="en-US" altLang="zh-CN" sz="2400" dirty="0" smtClean="0">
                <a:cs typeface="Times New Roman" pitchFamily="18" charset="0"/>
              </a:rPr>
              <a:t> </a:t>
            </a:r>
            <a:r>
              <a:rPr lang="en-US" altLang="zh-CN" sz="2400" dirty="0" err="1" smtClean="0">
                <a:cs typeface="Segoe UI" pitchFamily="18" charset="0"/>
              </a:rPr>
              <a:t>ανάγκες</a:t>
            </a:r>
            <a:r>
              <a:rPr lang="el-GR" altLang="zh-CN" sz="2400" dirty="0" smtClean="0">
                <a:cs typeface="Segoe UI" pitchFamily="18" charset="0"/>
              </a:rPr>
              <a:t> </a:t>
            </a:r>
            <a:r>
              <a:rPr lang="en-US" altLang="zh-CN" sz="2400" dirty="0" err="1" smtClean="0">
                <a:cs typeface="Segoe UI" pitchFamily="18" charset="0"/>
              </a:rPr>
              <a:t>για</a:t>
            </a:r>
            <a:r>
              <a:rPr lang="en-US" altLang="zh-CN" sz="2400" dirty="0" smtClean="0">
                <a:cs typeface="Times New Roman" pitchFamily="18" charset="0"/>
              </a:rPr>
              <a:t> </a:t>
            </a:r>
            <a:r>
              <a:rPr lang="en-US" altLang="zh-CN" sz="2400" dirty="0" err="1" smtClean="0">
                <a:cs typeface="Segoe UI" pitchFamily="18" charset="0"/>
              </a:rPr>
              <a:t>νέα</a:t>
            </a:r>
            <a:r>
              <a:rPr lang="en-US" altLang="zh-CN" sz="2400" dirty="0" smtClean="0">
                <a:cs typeface="Segoe UI" pitchFamily="18" charset="0"/>
              </a:rPr>
              <a:t>.</a:t>
            </a:r>
          </a:p>
          <a:p>
            <a:pPr algn="just">
              <a:lnSpc>
                <a:spcPct val="80000"/>
              </a:lnSpc>
              <a:tabLst>
                <a:tab pos="2070100" algn="l"/>
              </a:tabLst>
            </a:pPr>
            <a:r>
              <a:rPr lang="el-GR" sz="2400" dirty="0" smtClean="0"/>
              <a:t>Η διάρθρωση της ζήτησης αγαθών </a:t>
            </a:r>
            <a:r>
              <a:rPr lang="en-US" altLang="zh-CN" sz="2400" dirty="0" err="1" smtClean="0">
                <a:cs typeface="Segoe UI" pitchFamily="18" charset="0"/>
              </a:rPr>
              <a:t>υπηρεσιών</a:t>
            </a:r>
            <a:r>
              <a:rPr lang="en-US" altLang="zh-CN" sz="2400" dirty="0" smtClean="0">
                <a:cs typeface="Times New Roman" pitchFamily="18" charset="0"/>
              </a:rPr>
              <a:t> </a:t>
            </a:r>
            <a:r>
              <a:rPr lang="en-US" altLang="zh-CN" sz="2400" dirty="0" smtClean="0">
                <a:cs typeface="Segoe UI" pitchFamily="18" charset="0"/>
              </a:rPr>
              <a:t>µ</a:t>
            </a:r>
            <a:r>
              <a:rPr lang="en-US" altLang="zh-CN" sz="2400" dirty="0" err="1" smtClean="0">
                <a:cs typeface="Segoe UI" pitchFamily="18" charset="0"/>
              </a:rPr>
              <a:t>εταβάλλεται</a:t>
            </a:r>
            <a:r>
              <a:rPr lang="en-US" altLang="zh-CN" sz="2400" dirty="0" smtClean="0">
                <a:cs typeface="Times New Roman" pitchFamily="18" charset="0"/>
              </a:rPr>
              <a:t>  </a:t>
            </a:r>
            <a:r>
              <a:rPr lang="en-US" altLang="zh-CN" sz="2400" dirty="0" smtClean="0">
                <a:cs typeface="Segoe UI" pitchFamily="18" charset="0"/>
              </a:rPr>
              <a:t>και</a:t>
            </a:r>
            <a:r>
              <a:rPr lang="en-US" altLang="zh-CN" sz="2400" dirty="0" smtClean="0">
                <a:cs typeface="Times New Roman" pitchFamily="18" charset="0"/>
              </a:rPr>
              <a:t> </a:t>
            </a:r>
            <a:r>
              <a:rPr lang="en-US" altLang="zh-CN" sz="2400" dirty="0" err="1" smtClean="0">
                <a:cs typeface="Segoe UI" pitchFamily="18" charset="0"/>
              </a:rPr>
              <a:t>έτσ</a:t>
            </a:r>
            <a:r>
              <a:rPr lang="el-GR" altLang="zh-CN" sz="2400" dirty="0" smtClean="0">
                <a:cs typeface="Segoe UI" pitchFamily="18" charset="0"/>
              </a:rPr>
              <a:t>ι</a:t>
            </a:r>
            <a:r>
              <a:rPr lang="en-US" altLang="zh-CN" sz="2400" dirty="0" smtClean="0">
                <a:cs typeface="Times New Roman" pitchFamily="18" charset="0"/>
              </a:rPr>
              <a:t> </a:t>
            </a:r>
            <a:r>
              <a:rPr lang="en-US" altLang="zh-CN" sz="2400" dirty="0" smtClean="0">
                <a:cs typeface="Segoe UI" pitchFamily="18" charset="0"/>
              </a:rPr>
              <a:t>η</a:t>
            </a:r>
            <a:r>
              <a:rPr lang="en-US" altLang="zh-CN" sz="2400" dirty="0" smtClean="0">
                <a:cs typeface="Times New Roman" pitchFamily="18" charset="0"/>
              </a:rPr>
              <a:t> </a:t>
            </a:r>
            <a:r>
              <a:rPr lang="en-US" altLang="zh-CN" sz="2400" dirty="0" err="1" smtClean="0">
                <a:cs typeface="Segoe UI" pitchFamily="18" charset="0"/>
              </a:rPr>
              <a:t>ζήτηση</a:t>
            </a:r>
            <a:r>
              <a:rPr lang="en-US" altLang="zh-CN" sz="2400" dirty="0" smtClean="0">
                <a:cs typeface="Times New Roman" pitchFamily="18" charset="0"/>
              </a:rPr>
              <a:t> </a:t>
            </a:r>
            <a:r>
              <a:rPr lang="en-US" altLang="zh-CN" sz="2400" dirty="0" err="1" smtClean="0">
                <a:cs typeface="Segoe UI" pitchFamily="18" charset="0"/>
              </a:rPr>
              <a:t>για</a:t>
            </a:r>
            <a:r>
              <a:rPr lang="el-GR" altLang="zh-CN" sz="2400" dirty="0" smtClean="0">
                <a:cs typeface="Segoe UI" pitchFamily="18" charset="0"/>
              </a:rPr>
              <a:t> </a:t>
            </a:r>
            <a:r>
              <a:rPr lang="en-US" altLang="zh-CN" sz="2400" dirty="0" err="1" smtClean="0">
                <a:cs typeface="Segoe UI" pitchFamily="18" charset="0"/>
              </a:rPr>
              <a:t>ορισµένα</a:t>
            </a:r>
            <a:r>
              <a:rPr lang="en-US" altLang="zh-CN" sz="2400" dirty="0" smtClean="0">
                <a:cs typeface="Times New Roman" pitchFamily="18" charset="0"/>
              </a:rPr>
              <a:t> </a:t>
            </a:r>
            <a:r>
              <a:rPr lang="en-US" altLang="zh-CN" sz="2400" dirty="0" err="1" smtClean="0">
                <a:cs typeface="Segoe UI" pitchFamily="18" charset="0"/>
              </a:rPr>
              <a:t>επαγγέλµατα</a:t>
            </a:r>
            <a:r>
              <a:rPr lang="en-US" altLang="zh-CN" sz="2400" dirty="0" smtClean="0">
                <a:cs typeface="Times New Roman" pitchFamily="18" charset="0"/>
              </a:rPr>
              <a:t> </a:t>
            </a:r>
            <a:r>
              <a:rPr lang="en-US" altLang="zh-CN" sz="2400" dirty="0" err="1" smtClean="0">
                <a:cs typeface="Segoe UI" pitchFamily="18" charset="0"/>
              </a:rPr>
              <a:t>αυξάνεται</a:t>
            </a:r>
            <a:r>
              <a:rPr lang="en-US" altLang="zh-CN" sz="2400" dirty="0" smtClean="0">
                <a:cs typeface="Times New Roman" pitchFamily="18" charset="0"/>
              </a:rPr>
              <a:t> </a:t>
            </a:r>
            <a:r>
              <a:rPr lang="en-US" altLang="zh-CN" sz="2400" dirty="0" smtClean="0">
                <a:cs typeface="Segoe UI" pitchFamily="18" charset="0"/>
              </a:rPr>
              <a:t>και</a:t>
            </a:r>
            <a:r>
              <a:rPr lang="en-US" altLang="zh-CN" sz="2400" dirty="0" smtClean="0">
                <a:cs typeface="Times New Roman" pitchFamily="18" charset="0"/>
              </a:rPr>
              <a:t> </a:t>
            </a:r>
            <a:r>
              <a:rPr lang="en-US" altLang="zh-CN" sz="2400" dirty="0" err="1" smtClean="0">
                <a:cs typeface="Segoe UI" pitchFamily="18" charset="0"/>
              </a:rPr>
              <a:t>για</a:t>
            </a:r>
            <a:r>
              <a:rPr lang="en-US" altLang="zh-CN" sz="2400" dirty="0" smtClean="0">
                <a:cs typeface="Times New Roman" pitchFamily="18" charset="0"/>
              </a:rPr>
              <a:t> </a:t>
            </a:r>
            <a:r>
              <a:rPr lang="en-US" altLang="zh-CN" sz="2400" dirty="0" err="1" smtClean="0">
                <a:cs typeface="Segoe UI" pitchFamily="18" charset="0"/>
              </a:rPr>
              <a:t>ορισµένα</a:t>
            </a:r>
            <a:r>
              <a:rPr lang="el-GR" altLang="zh-CN" sz="2400" dirty="0" smtClean="0">
                <a:cs typeface="Segoe UI" pitchFamily="18" charset="0"/>
              </a:rPr>
              <a:t> </a:t>
            </a:r>
            <a:r>
              <a:rPr lang="en-US" altLang="zh-CN" sz="2400" dirty="0" err="1" smtClean="0">
                <a:cs typeface="Segoe UI" pitchFamily="18" charset="0"/>
              </a:rPr>
              <a:t>άλλα</a:t>
            </a:r>
            <a:r>
              <a:rPr lang="en-US" altLang="zh-CN" sz="2400" dirty="0" smtClean="0">
                <a:cs typeface="Times New Roman" pitchFamily="18" charset="0"/>
              </a:rPr>
              <a:t> </a:t>
            </a:r>
            <a:r>
              <a:rPr lang="en-US" altLang="zh-CN" sz="2400" dirty="0" smtClean="0">
                <a:cs typeface="Segoe UI" pitchFamily="18" charset="0"/>
              </a:rPr>
              <a:t>µ</a:t>
            </a:r>
            <a:r>
              <a:rPr lang="en-US" altLang="zh-CN" sz="2400" dirty="0" err="1" smtClean="0">
                <a:cs typeface="Segoe UI" pitchFamily="18" charset="0"/>
              </a:rPr>
              <a:t>ειώνεται</a:t>
            </a:r>
            <a:r>
              <a:rPr lang="en-US" altLang="zh-CN" sz="2400" dirty="0" smtClean="0">
                <a:cs typeface="Segoe UI" pitchFamily="18" charset="0"/>
              </a:rPr>
              <a:t>.</a:t>
            </a:r>
          </a:p>
          <a:p>
            <a:pPr marL="0" indent="0" algn="just">
              <a:lnSpc>
                <a:spcPct val="80000"/>
              </a:lnSpc>
              <a:buNone/>
            </a:pPr>
            <a:endParaRPr lang="el-GR" sz="26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23</a:t>
            </a:fld>
            <a:endParaRPr lang="el-GR" dirty="0"/>
          </a:p>
        </p:txBody>
      </p:sp>
    </p:spTree>
    <p:extLst>
      <p:ext uri="{BB962C8B-B14F-4D97-AF65-F5344CB8AC3E}">
        <p14:creationId xmlns="" xmlns:p14="http://schemas.microsoft.com/office/powerpoint/2010/main" val="4999550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altLang="zh-CN" sz="3200" dirty="0" smtClean="0">
                <a:cs typeface="Segoe UI" pitchFamily="18" charset="0"/>
              </a:rPr>
              <a:t>Μετανάστευση</a:t>
            </a:r>
            <a:endParaRPr lang="el-GR" sz="3200" dirty="0"/>
          </a:p>
        </p:txBody>
      </p:sp>
      <p:sp>
        <p:nvSpPr>
          <p:cNvPr id="5" name="Θέση περιεχομένου 4"/>
          <p:cNvSpPr>
            <a:spLocks noGrp="1"/>
          </p:cNvSpPr>
          <p:nvPr>
            <p:ph idx="1"/>
          </p:nvPr>
        </p:nvSpPr>
        <p:spPr>
          <a:xfrm>
            <a:off x="467544" y="1345332"/>
            <a:ext cx="8229600" cy="3771636"/>
          </a:xfrm>
        </p:spPr>
        <p:txBody>
          <a:bodyPr>
            <a:noAutofit/>
          </a:bodyPr>
          <a:lstStyle/>
          <a:p>
            <a:pPr marL="0" indent="0" algn="just">
              <a:lnSpc>
                <a:spcPct val="80000"/>
              </a:lnSpc>
              <a:buNone/>
            </a:pPr>
            <a:r>
              <a:rPr lang="el-GR" sz="2800" b="1" dirty="0" smtClean="0"/>
              <a:t>Επαγγελματική Μετακίνηση: Τρόποι επίτευξης</a:t>
            </a:r>
          </a:p>
          <a:p>
            <a:pPr marL="0" indent="0" algn="just">
              <a:lnSpc>
                <a:spcPct val="80000"/>
              </a:lnSpc>
              <a:buNone/>
            </a:pPr>
            <a:r>
              <a:rPr lang="el-GR" sz="2600" dirty="0" smtClean="0"/>
              <a:t>Η επαγγελματική μετακίνηση μπορεί να επιτευχθεί:</a:t>
            </a:r>
          </a:p>
          <a:p>
            <a:pPr marL="0" indent="0" algn="just">
              <a:lnSpc>
                <a:spcPct val="80000"/>
              </a:lnSpc>
            </a:pPr>
            <a:r>
              <a:rPr lang="el-GR" sz="2600" dirty="0" smtClean="0"/>
              <a:t> με την στροφή νέων εργαζομένων στο επαγγέλματα που παρουσιάζουν έλλειμμα και προσφέρουν ευκαιρίες απασχόλησης</a:t>
            </a:r>
          </a:p>
          <a:p>
            <a:pPr marL="0" indent="0" algn="just">
              <a:lnSpc>
                <a:spcPct val="80000"/>
              </a:lnSpc>
            </a:pPr>
            <a:r>
              <a:rPr lang="el-GR" sz="2600" dirty="0" smtClean="0"/>
              <a:t> με την μετεκπαίδευση και επιμόρφωση των εργαζομένων σε τομείς που παρουσιάζουν φθίνουσα ζήτηση εργασίας και απειλούνται με ανεργία.</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24</a:t>
            </a:fld>
            <a:endParaRPr lang="el-GR" dirty="0"/>
          </a:p>
        </p:txBody>
      </p:sp>
    </p:spTree>
    <p:extLst>
      <p:ext uri="{BB962C8B-B14F-4D97-AF65-F5344CB8AC3E}">
        <p14:creationId xmlns="" xmlns:p14="http://schemas.microsoft.com/office/powerpoint/2010/main" val="4999550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altLang="zh-CN" sz="3200" dirty="0" smtClean="0">
                <a:cs typeface="Segoe UI" pitchFamily="18" charset="0"/>
              </a:rPr>
              <a:t>Μετανάστευση</a:t>
            </a:r>
            <a:endParaRPr lang="el-GR" sz="3200" dirty="0"/>
          </a:p>
        </p:txBody>
      </p:sp>
      <p:sp>
        <p:nvSpPr>
          <p:cNvPr id="5" name="Θέση περιεχομένου 4"/>
          <p:cNvSpPr>
            <a:spLocks noGrp="1"/>
          </p:cNvSpPr>
          <p:nvPr>
            <p:ph idx="1"/>
          </p:nvPr>
        </p:nvSpPr>
        <p:spPr>
          <a:xfrm>
            <a:off x="467544" y="1345332"/>
            <a:ext cx="8229600" cy="3771636"/>
          </a:xfrm>
        </p:spPr>
        <p:txBody>
          <a:bodyPr>
            <a:noAutofit/>
          </a:bodyPr>
          <a:lstStyle/>
          <a:p>
            <a:pPr algn="just">
              <a:lnSpc>
                <a:spcPct val="80000"/>
              </a:lnSpc>
              <a:buNone/>
              <a:tabLst>
                <a:tab pos="292100" algn="l"/>
                <a:tab pos="2298700" algn="l"/>
              </a:tabLst>
            </a:pPr>
            <a:r>
              <a:rPr lang="el-GR" altLang="zh-CN" sz="2400" b="1" dirty="0" smtClean="0">
                <a:solidFill>
                  <a:srgbClr val="000000"/>
                </a:solidFill>
                <a:cs typeface="Segoe UI" pitchFamily="18" charset="0"/>
              </a:rPr>
              <a:t>Επαγγελματική Μετακίνηση: Δυσκολίες</a:t>
            </a:r>
          </a:p>
          <a:p>
            <a:pPr algn="just">
              <a:lnSpc>
                <a:spcPct val="80000"/>
              </a:lnSpc>
              <a:buNone/>
              <a:tabLst>
                <a:tab pos="292100" algn="l"/>
                <a:tab pos="2298700" algn="l"/>
              </a:tabLst>
            </a:pPr>
            <a:r>
              <a:rPr lang="en-US" altLang="zh-CN" sz="2200" dirty="0" smtClean="0">
                <a:solidFill>
                  <a:srgbClr val="000000"/>
                </a:solidFill>
                <a:cs typeface="Segoe UI" pitchFamily="18" charset="0"/>
              </a:rPr>
              <a:t>Η</a:t>
            </a:r>
            <a:r>
              <a:rPr lang="en-US" altLang="zh-CN" sz="2200" dirty="0" smtClean="0">
                <a:cs typeface="Times New Roman" pitchFamily="18" charset="0"/>
              </a:rPr>
              <a:t> </a:t>
            </a:r>
            <a:r>
              <a:rPr lang="en-US" altLang="zh-CN" sz="2200" dirty="0" err="1" smtClean="0">
                <a:solidFill>
                  <a:srgbClr val="000000"/>
                </a:solidFill>
                <a:cs typeface="Segoe UI" pitchFamily="18" charset="0"/>
              </a:rPr>
              <a:t>επαγγελµατική</a:t>
            </a:r>
            <a:r>
              <a:rPr lang="en-US" altLang="zh-CN" sz="2200" dirty="0" smtClean="0">
                <a:cs typeface="Times New Roman" pitchFamily="18" charset="0"/>
              </a:rPr>
              <a:t> </a:t>
            </a:r>
            <a:r>
              <a:rPr lang="en-US" altLang="zh-CN" sz="2200" dirty="0" err="1" smtClean="0">
                <a:solidFill>
                  <a:srgbClr val="000000"/>
                </a:solidFill>
                <a:cs typeface="Segoe UI" pitchFamily="18" charset="0"/>
              </a:rPr>
              <a:t>κινητικότητα</a:t>
            </a:r>
            <a:r>
              <a:rPr lang="en-US" altLang="zh-CN" sz="2200" dirty="0" smtClean="0">
                <a:cs typeface="Times New Roman" pitchFamily="18" charset="0"/>
              </a:rPr>
              <a:t> </a:t>
            </a:r>
            <a:r>
              <a:rPr lang="en-US" altLang="zh-CN" sz="2200" dirty="0" err="1" smtClean="0">
                <a:solidFill>
                  <a:srgbClr val="000000"/>
                </a:solidFill>
                <a:cs typeface="Segoe UI" pitchFamily="18" charset="0"/>
              </a:rPr>
              <a:t>δυσχεραίνετα</a:t>
            </a:r>
            <a:r>
              <a:rPr lang="el-GR" altLang="zh-CN" sz="2200" dirty="0" smtClean="0">
                <a:solidFill>
                  <a:srgbClr val="000000"/>
                </a:solidFill>
                <a:cs typeface="Segoe UI" pitchFamily="18" charset="0"/>
              </a:rPr>
              <a:t>ι </a:t>
            </a:r>
            <a:r>
              <a:rPr lang="en-US" altLang="zh-CN" sz="2200" dirty="0" err="1" smtClean="0">
                <a:solidFill>
                  <a:srgbClr val="000000"/>
                </a:solidFill>
                <a:cs typeface="Segoe UI" pitchFamily="18" charset="0"/>
              </a:rPr>
              <a:t>από</a:t>
            </a:r>
            <a:r>
              <a:rPr lang="en-US" altLang="zh-CN" sz="2200" dirty="0" smtClean="0">
                <a:solidFill>
                  <a:srgbClr val="000000"/>
                </a:solidFill>
                <a:cs typeface="Segoe UI" pitchFamily="18" charset="0"/>
              </a:rPr>
              <a:t>:</a:t>
            </a:r>
          </a:p>
          <a:p>
            <a:pPr algn="just">
              <a:lnSpc>
                <a:spcPct val="80000"/>
              </a:lnSpc>
              <a:tabLst>
                <a:tab pos="292100" algn="l"/>
                <a:tab pos="2298700" algn="l"/>
              </a:tabLst>
            </a:pPr>
            <a:r>
              <a:rPr lang="el-GR" altLang="zh-CN" sz="2200" dirty="0" smtClean="0">
                <a:solidFill>
                  <a:srgbClr val="000000"/>
                </a:solidFill>
                <a:cs typeface="Segoe UI" pitchFamily="18" charset="0"/>
              </a:rPr>
              <a:t>Τ</a:t>
            </a:r>
            <a:r>
              <a:rPr lang="en-US" altLang="zh-CN" sz="2200" dirty="0" err="1" smtClean="0">
                <a:solidFill>
                  <a:srgbClr val="000000"/>
                </a:solidFill>
                <a:cs typeface="Segoe UI" pitchFamily="18" charset="0"/>
              </a:rPr>
              <a:t>ην</a:t>
            </a:r>
            <a:r>
              <a:rPr lang="en-US" altLang="zh-CN" sz="2200" dirty="0" smtClean="0">
                <a:cs typeface="Times New Roman" pitchFamily="18" charset="0"/>
              </a:rPr>
              <a:t> </a:t>
            </a:r>
            <a:r>
              <a:rPr lang="en-US" altLang="zh-CN" sz="2200" dirty="0" err="1" smtClean="0">
                <a:solidFill>
                  <a:srgbClr val="000000"/>
                </a:solidFill>
                <a:cs typeface="Segoe UI" pitchFamily="18" charset="0"/>
              </a:rPr>
              <a:t>απώλεια</a:t>
            </a:r>
            <a:r>
              <a:rPr lang="en-US" altLang="zh-CN" sz="2200" dirty="0" smtClean="0">
                <a:cs typeface="Times New Roman" pitchFamily="18" charset="0"/>
              </a:rPr>
              <a:t> </a:t>
            </a:r>
            <a:r>
              <a:rPr lang="en-US" altLang="zh-CN" sz="2200" dirty="0" err="1" smtClean="0">
                <a:solidFill>
                  <a:srgbClr val="000000"/>
                </a:solidFill>
                <a:cs typeface="Segoe UI" pitchFamily="18" charset="0"/>
              </a:rPr>
              <a:t>κεκτηµένων</a:t>
            </a:r>
            <a:r>
              <a:rPr lang="en-US" altLang="zh-CN" sz="2200" dirty="0" smtClean="0">
                <a:cs typeface="Times New Roman" pitchFamily="18" charset="0"/>
              </a:rPr>
              <a:t> </a:t>
            </a:r>
            <a:r>
              <a:rPr lang="en-US" altLang="zh-CN" sz="2200" dirty="0" err="1" smtClean="0">
                <a:solidFill>
                  <a:srgbClr val="000000"/>
                </a:solidFill>
                <a:cs typeface="Segoe UI" pitchFamily="18" charset="0"/>
              </a:rPr>
              <a:t>δικαιωµάτων</a:t>
            </a:r>
            <a:r>
              <a:rPr lang="en-US" altLang="zh-CN" sz="2200" dirty="0" smtClean="0">
                <a:cs typeface="Times New Roman" pitchFamily="18" charset="0"/>
              </a:rPr>
              <a:t> </a:t>
            </a:r>
            <a:r>
              <a:rPr lang="en-US" altLang="zh-CN" sz="2200" dirty="0" smtClean="0">
                <a:solidFill>
                  <a:srgbClr val="000000"/>
                </a:solidFill>
                <a:cs typeface="Segoe UI" pitchFamily="18" charset="0"/>
              </a:rPr>
              <a:t>και</a:t>
            </a:r>
            <a:r>
              <a:rPr lang="el-GR" altLang="zh-CN" sz="2200" dirty="0" smtClean="0">
                <a:solidFill>
                  <a:srgbClr val="000000"/>
                </a:solidFill>
                <a:cs typeface="Segoe UI" pitchFamily="18" charset="0"/>
              </a:rPr>
              <a:t> </a:t>
            </a:r>
            <a:r>
              <a:rPr lang="en-US" altLang="zh-CN" sz="2200" dirty="0" smtClean="0">
                <a:solidFill>
                  <a:srgbClr val="000000"/>
                </a:solidFill>
                <a:cs typeface="Segoe UI" pitchFamily="18" charset="0"/>
              </a:rPr>
              <a:t>τη</a:t>
            </a:r>
            <a:r>
              <a:rPr lang="en-US" altLang="zh-CN" sz="2200" dirty="0" smtClean="0">
                <a:cs typeface="Times New Roman" pitchFamily="18" charset="0"/>
              </a:rPr>
              <a:t> </a:t>
            </a:r>
            <a:r>
              <a:rPr lang="en-US" altLang="zh-CN" sz="2200" dirty="0" err="1" smtClean="0">
                <a:solidFill>
                  <a:srgbClr val="000000"/>
                </a:solidFill>
                <a:cs typeface="Segoe UI" pitchFamily="18" charset="0"/>
              </a:rPr>
              <a:t>φυσική</a:t>
            </a:r>
            <a:r>
              <a:rPr lang="en-US" altLang="zh-CN" sz="2200" dirty="0" smtClean="0">
                <a:cs typeface="Times New Roman" pitchFamily="18" charset="0"/>
              </a:rPr>
              <a:t> </a:t>
            </a:r>
            <a:r>
              <a:rPr lang="en-US" altLang="zh-CN" sz="2200" dirty="0" err="1" smtClean="0">
                <a:solidFill>
                  <a:srgbClr val="000000"/>
                </a:solidFill>
                <a:cs typeface="Segoe UI" pitchFamily="18" charset="0"/>
              </a:rPr>
              <a:t>αδράνεια</a:t>
            </a:r>
            <a:r>
              <a:rPr lang="en-US" altLang="zh-CN" sz="2200" dirty="0" smtClean="0">
                <a:cs typeface="Times New Roman" pitchFamily="18" charset="0"/>
              </a:rPr>
              <a:t>     </a:t>
            </a:r>
            <a:r>
              <a:rPr lang="el-GR" altLang="zh-CN" sz="2200" dirty="0" smtClean="0">
                <a:cs typeface="Times New Roman" pitchFamily="18" charset="0"/>
              </a:rPr>
              <a:t>τ</a:t>
            </a:r>
            <a:r>
              <a:rPr lang="en-US" altLang="zh-CN" sz="2200" dirty="0" err="1" smtClean="0">
                <a:solidFill>
                  <a:srgbClr val="000000"/>
                </a:solidFill>
                <a:cs typeface="Segoe UI" pitchFamily="18" charset="0"/>
              </a:rPr>
              <a:t>ων</a:t>
            </a:r>
            <a:r>
              <a:rPr lang="en-US" altLang="zh-CN" sz="2200" dirty="0" smtClean="0">
                <a:cs typeface="Times New Roman" pitchFamily="18" charset="0"/>
              </a:rPr>
              <a:t> </a:t>
            </a:r>
            <a:r>
              <a:rPr lang="en-US" altLang="zh-CN" sz="2200" dirty="0" err="1" smtClean="0">
                <a:solidFill>
                  <a:srgbClr val="000000"/>
                </a:solidFill>
                <a:cs typeface="Segoe UI" pitchFamily="18" charset="0"/>
              </a:rPr>
              <a:t>ατόµων</a:t>
            </a:r>
            <a:r>
              <a:rPr lang="en-US" altLang="zh-CN" sz="2200" dirty="0" smtClean="0">
                <a:cs typeface="Times New Roman" pitchFamily="18" charset="0"/>
              </a:rPr>
              <a:t> </a:t>
            </a:r>
            <a:r>
              <a:rPr lang="en-US" altLang="zh-CN" sz="2200" dirty="0" smtClean="0">
                <a:solidFill>
                  <a:srgbClr val="000000"/>
                </a:solidFill>
                <a:cs typeface="Segoe UI" pitchFamily="18" charset="0"/>
              </a:rPr>
              <a:t>να</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προσαρµοστούν</a:t>
            </a:r>
            <a:r>
              <a:rPr lang="en-US" altLang="zh-CN" sz="2200" dirty="0" smtClean="0">
                <a:cs typeface="Times New Roman" pitchFamily="18" charset="0"/>
              </a:rPr>
              <a:t> </a:t>
            </a:r>
            <a:r>
              <a:rPr lang="en-US" altLang="zh-CN" sz="2200" dirty="0" smtClean="0">
                <a:solidFill>
                  <a:srgbClr val="000000"/>
                </a:solidFill>
                <a:cs typeface="Segoe UI" pitchFamily="18" charset="0"/>
              </a:rPr>
              <a:t>σε</a:t>
            </a:r>
            <a:r>
              <a:rPr lang="en-US" altLang="zh-CN" sz="2200" dirty="0" smtClean="0">
                <a:cs typeface="Times New Roman" pitchFamily="18" charset="0"/>
              </a:rPr>
              <a:t> </a:t>
            </a:r>
            <a:r>
              <a:rPr lang="en-US" altLang="zh-CN" sz="2200" dirty="0" err="1" smtClean="0">
                <a:solidFill>
                  <a:srgbClr val="000000"/>
                </a:solidFill>
                <a:cs typeface="Segoe UI" pitchFamily="18" charset="0"/>
              </a:rPr>
              <a:t>νέες</a:t>
            </a:r>
            <a:r>
              <a:rPr lang="en-US" altLang="zh-CN" sz="2200" dirty="0" smtClean="0">
                <a:cs typeface="Times New Roman" pitchFamily="18" charset="0"/>
              </a:rPr>
              <a:t> </a:t>
            </a:r>
            <a:r>
              <a:rPr lang="en-US" altLang="zh-CN" sz="2200" dirty="0" err="1" smtClean="0">
                <a:solidFill>
                  <a:srgbClr val="000000"/>
                </a:solidFill>
                <a:cs typeface="Segoe UI" pitchFamily="18" charset="0"/>
              </a:rPr>
              <a:t>συνθήκες</a:t>
            </a:r>
            <a:endParaRPr lang="en-US" altLang="zh-CN" sz="2200" dirty="0" smtClean="0">
              <a:solidFill>
                <a:srgbClr val="000000"/>
              </a:solidFill>
              <a:cs typeface="Segoe UI" pitchFamily="18" charset="0"/>
            </a:endParaRPr>
          </a:p>
          <a:p>
            <a:pPr algn="just">
              <a:lnSpc>
                <a:spcPct val="80000"/>
              </a:lnSpc>
              <a:tabLst>
                <a:tab pos="292100" algn="l"/>
                <a:tab pos="2298700" algn="l"/>
              </a:tabLst>
            </a:pPr>
            <a:r>
              <a:rPr lang="el-GR" altLang="zh-CN" sz="2200" dirty="0" smtClean="0">
                <a:solidFill>
                  <a:srgbClr val="000000"/>
                </a:solidFill>
                <a:cs typeface="Segoe UI" pitchFamily="18" charset="0"/>
              </a:rPr>
              <a:t>τους</a:t>
            </a:r>
            <a:r>
              <a:rPr lang="en-US" altLang="zh-CN" sz="2200" dirty="0" smtClean="0">
                <a:cs typeface="Times New Roman" pitchFamily="18" charset="0"/>
              </a:rPr>
              <a:t> </a:t>
            </a:r>
            <a:r>
              <a:rPr lang="en-US" altLang="zh-CN" sz="2200" dirty="0" err="1" smtClean="0">
                <a:solidFill>
                  <a:srgbClr val="000000"/>
                </a:solidFill>
                <a:cs typeface="Segoe UI" pitchFamily="18" charset="0"/>
              </a:rPr>
              <a:t>θεσµικούς</a:t>
            </a:r>
            <a:r>
              <a:rPr lang="en-US" altLang="zh-CN" sz="2200" dirty="0" smtClean="0">
                <a:cs typeface="Times New Roman" pitchFamily="18" charset="0"/>
              </a:rPr>
              <a:t> </a:t>
            </a:r>
            <a:r>
              <a:rPr lang="en-US" altLang="zh-CN" sz="2200" dirty="0" err="1" smtClean="0">
                <a:solidFill>
                  <a:srgbClr val="000000"/>
                </a:solidFill>
                <a:cs typeface="Segoe UI" pitchFamily="18" charset="0"/>
              </a:rPr>
              <a:t>φραγµούς</a:t>
            </a:r>
            <a:r>
              <a:rPr lang="en-US" altLang="zh-CN" sz="2200" dirty="0" smtClean="0">
                <a:cs typeface="Times New Roman" pitchFamily="18" charset="0"/>
              </a:rPr>
              <a:t> </a:t>
            </a:r>
            <a:r>
              <a:rPr lang="en-US" altLang="zh-CN" sz="2200" dirty="0" smtClean="0">
                <a:solidFill>
                  <a:srgbClr val="000000"/>
                </a:solidFill>
                <a:cs typeface="Segoe UI" pitchFamily="18" charset="0"/>
              </a:rPr>
              <a:t>(π.χ.</a:t>
            </a:r>
            <a:r>
              <a:rPr lang="en-US" altLang="zh-CN" sz="2200" dirty="0" smtClean="0">
                <a:cs typeface="Times New Roman" pitchFamily="18" charset="0"/>
              </a:rPr>
              <a:t> </a:t>
            </a:r>
            <a:r>
              <a:rPr lang="el-GR" altLang="zh-CN" sz="2200" dirty="0" smtClean="0">
                <a:solidFill>
                  <a:srgbClr val="000000"/>
                </a:solidFill>
                <a:cs typeface="Segoe UI" pitchFamily="18" charset="0"/>
              </a:rPr>
              <a:t>Κ</a:t>
            </a:r>
            <a:r>
              <a:rPr lang="en-US" altLang="zh-CN" sz="2200" dirty="0" err="1" smtClean="0">
                <a:solidFill>
                  <a:srgbClr val="000000"/>
                </a:solidFill>
                <a:cs typeface="Segoe UI" pitchFamily="18" charset="0"/>
              </a:rPr>
              <a:t>λειστά</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επαγγέλµατα</a:t>
            </a:r>
            <a:r>
              <a:rPr lang="el-GR" altLang="zh-CN" sz="2200" dirty="0" smtClean="0">
                <a:solidFill>
                  <a:srgbClr val="000000"/>
                </a:solidFill>
                <a:cs typeface="Segoe UI" pitchFamily="18" charset="0"/>
              </a:rPr>
              <a:t>,</a:t>
            </a:r>
            <a:r>
              <a:rPr lang="en-US" altLang="zh-CN" sz="2200" dirty="0" smtClean="0">
                <a:cs typeface="Times New Roman" pitchFamily="18" charset="0"/>
              </a:rPr>
              <a:t> </a:t>
            </a:r>
            <a:r>
              <a:rPr lang="en-US" altLang="zh-CN" sz="2200" dirty="0" err="1" smtClean="0">
                <a:solidFill>
                  <a:srgbClr val="000000"/>
                </a:solidFill>
                <a:cs typeface="Segoe UI" pitchFamily="18" charset="0"/>
              </a:rPr>
              <a:t>άδεια</a:t>
            </a:r>
            <a:r>
              <a:rPr lang="en-US" altLang="zh-CN" sz="2200" dirty="0" smtClean="0">
                <a:cs typeface="Times New Roman" pitchFamily="18" charset="0"/>
              </a:rPr>
              <a:t>   </a:t>
            </a:r>
            <a:r>
              <a:rPr lang="en-US" altLang="zh-CN" sz="2200" dirty="0" err="1" smtClean="0">
                <a:solidFill>
                  <a:srgbClr val="000000"/>
                </a:solidFill>
                <a:cs typeface="Segoe UI" pitchFamily="18" charset="0"/>
              </a:rPr>
              <a:t>άσκησης</a:t>
            </a:r>
            <a:r>
              <a:rPr lang="en-US" altLang="zh-CN" sz="2200" dirty="0" smtClean="0">
                <a:cs typeface="Times New Roman" pitchFamily="18" charset="0"/>
              </a:rPr>
              <a:t> </a:t>
            </a:r>
            <a:r>
              <a:rPr lang="en-US" altLang="zh-CN" sz="2200" dirty="0" err="1" smtClean="0">
                <a:solidFill>
                  <a:srgbClr val="000000"/>
                </a:solidFill>
                <a:cs typeface="Segoe UI" pitchFamily="18" charset="0"/>
              </a:rPr>
              <a:t>επαγγέλµατος</a:t>
            </a:r>
            <a:r>
              <a:rPr lang="en-US" altLang="zh-CN" sz="2200" dirty="0" smtClean="0">
                <a:solidFill>
                  <a:srgbClr val="000000"/>
                </a:solidFill>
                <a:cs typeface="Segoe UI" pitchFamily="18" charset="0"/>
              </a:rPr>
              <a:t>,</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ειδικά</a:t>
            </a:r>
            <a:r>
              <a:rPr lang="en-US" altLang="zh-CN" sz="2200" dirty="0" smtClean="0">
                <a:cs typeface="Times New Roman" pitchFamily="18" charset="0"/>
              </a:rPr>
              <a:t> </a:t>
            </a:r>
            <a:r>
              <a:rPr lang="en-US" altLang="zh-CN" sz="2200" dirty="0" err="1" smtClean="0">
                <a:solidFill>
                  <a:srgbClr val="000000"/>
                </a:solidFill>
                <a:cs typeface="Segoe UI" pitchFamily="18" charset="0"/>
              </a:rPr>
              <a:t>διπλώµατα</a:t>
            </a:r>
            <a:r>
              <a:rPr lang="en-US" altLang="zh-CN" sz="2200" dirty="0" smtClean="0">
                <a:cs typeface="Times New Roman" pitchFamily="18" charset="0"/>
              </a:rPr>
              <a:t> </a:t>
            </a:r>
            <a:r>
              <a:rPr lang="en-US" altLang="zh-CN" sz="2200" dirty="0" smtClean="0">
                <a:solidFill>
                  <a:srgbClr val="000000"/>
                </a:solidFill>
                <a:cs typeface="Segoe UI" pitchFamily="18" charset="0"/>
              </a:rPr>
              <a:t>κ.λπ.)</a:t>
            </a:r>
          </a:p>
          <a:p>
            <a:pPr algn="just">
              <a:lnSpc>
                <a:spcPct val="80000"/>
              </a:lnSpc>
              <a:tabLst>
                <a:tab pos="292100" algn="l"/>
                <a:tab pos="2298700" algn="l"/>
              </a:tabLst>
            </a:pPr>
            <a:r>
              <a:rPr lang="en-US" altLang="zh-CN" sz="2200" dirty="0" err="1" smtClean="0">
                <a:solidFill>
                  <a:srgbClr val="000000"/>
                </a:solidFill>
                <a:cs typeface="Segoe UI" pitchFamily="18" charset="0"/>
              </a:rPr>
              <a:t>Τις</a:t>
            </a:r>
            <a:r>
              <a:rPr lang="en-US" altLang="zh-CN" sz="2200" dirty="0" smtClean="0">
                <a:cs typeface="Times New Roman" pitchFamily="18" charset="0"/>
              </a:rPr>
              <a:t>  </a:t>
            </a:r>
            <a:r>
              <a:rPr lang="en-US" altLang="zh-CN" sz="2200" dirty="0" err="1" smtClean="0">
                <a:solidFill>
                  <a:srgbClr val="000000"/>
                </a:solidFill>
                <a:cs typeface="Segoe UI" pitchFamily="18" charset="0"/>
              </a:rPr>
              <a:t>κοινωνικές</a:t>
            </a:r>
            <a:r>
              <a:rPr lang="en-US" altLang="zh-CN" sz="2200" dirty="0" smtClean="0">
                <a:cs typeface="Times New Roman" pitchFamily="18" charset="0"/>
              </a:rPr>
              <a:t>  </a:t>
            </a:r>
            <a:r>
              <a:rPr lang="en-US" altLang="zh-CN" sz="2200" dirty="0" err="1" smtClean="0">
                <a:solidFill>
                  <a:srgbClr val="000000"/>
                </a:solidFill>
                <a:cs typeface="Segoe UI" pitchFamily="18" charset="0"/>
              </a:rPr>
              <a:t>αξίες</a:t>
            </a:r>
            <a:r>
              <a:rPr lang="en-US" altLang="zh-CN" sz="2200" dirty="0" smtClean="0">
                <a:cs typeface="Times New Roman" pitchFamily="18" charset="0"/>
              </a:rPr>
              <a:t> </a:t>
            </a:r>
            <a:r>
              <a:rPr lang="en-US" altLang="zh-CN" sz="2200" dirty="0" smtClean="0">
                <a:solidFill>
                  <a:srgbClr val="000000"/>
                </a:solidFill>
                <a:cs typeface="Segoe UI" pitchFamily="18" charset="0"/>
              </a:rPr>
              <a:t>(π.χ.</a:t>
            </a:r>
            <a:r>
              <a:rPr lang="en-US" altLang="zh-CN" sz="2200" dirty="0" smtClean="0">
                <a:cs typeface="Times New Roman" pitchFamily="18" charset="0"/>
              </a:rPr>
              <a:t> </a:t>
            </a:r>
            <a:r>
              <a:rPr lang="el-GR" altLang="zh-CN" sz="2200" dirty="0" smtClean="0">
                <a:solidFill>
                  <a:srgbClr val="000000"/>
                </a:solidFill>
                <a:cs typeface="Segoe UI" pitchFamily="18" charset="0"/>
              </a:rPr>
              <a:t>Κ</a:t>
            </a:r>
            <a:r>
              <a:rPr lang="en-US" altLang="zh-CN" sz="2200" dirty="0" err="1" smtClean="0">
                <a:solidFill>
                  <a:srgbClr val="000000"/>
                </a:solidFill>
                <a:cs typeface="Segoe UI" pitchFamily="18" charset="0"/>
              </a:rPr>
              <a:t>οινωνική</a:t>
            </a:r>
            <a:r>
              <a:rPr lang="en-US" altLang="zh-CN" sz="2200" dirty="0" smtClean="0">
                <a:cs typeface="Times New Roman" pitchFamily="18" charset="0"/>
              </a:rPr>
              <a:t> </a:t>
            </a:r>
            <a:r>
              <a:rPr lang="en-US" altLang="zh-CN" sz="2200" dirty="0" err="1" smtClean="0">
                <a:solidFill>
                  <a:srgbClr val="000000"/>
                </a:solidFill>
                <a:cs typeface="Segoe UI" pitchFamily="18" charset="0"/>
              </a:rPr>
              <a:t>αξία</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του</a:t>
            </a:r>
            <a:r>
              <a:rPr lang="en-US" altLang="zh-CN" sz="2200" dirty="0" smtClean="0">
                <a:cs typeface="Times New Roman" pitchFamily="18" charset="0"/>
              </a:rPr>
              <a:t> </a:t>
            </a:r>
            <a:r>
              <a:rPr lang="en-US" altLang="zh-CN" sz="2200" dirty="0" err="1" smtClean="0">
                <a:solidFill>
                  <a:srgbClr val="000000"/>
                </a:solidFill>
                <a:cs typeface="Segoe UI" pitchFamily="18" charset="0"/>
              </a:rPr>
              <a:t>επαγγέλµατος</a:t>
            </a:r>
            <a:r>
              <a:rPr lang="en-US" altLang="zh-CN" sz="2200" dirty="0" smtClean="0">
                <a:solidFill>
                  <a:srgbClr val="000000"/>
                </a:solidFill>
                <a:cs typeface="Segoe UI" pitchFamily="18" charset="0"/>
              </a:rPr>
              <a:t>,</a:t>
            </a:r>
            <a:r>
              <a:rPr lang="en-US" altLang="zh-CN" sz="2200" dirty="0" smtClean="0">
                <a:cs typeface="Times New Roman" pitchFamily="18" charset="0"/>
              </a:rPr>
              <a:t> </a:t>
            </a:r>
            <a:r>
              <a:rPr lang="en-US" altLang="zh-CN" sz="2200" dirty="0" smtClean="0">
                <a:solidFill>
                  <a:srgbClr val="000000"/>
                </a:solidFill>
                <a:cs typeface="Segoe UI" pitchFamily="18" charset="0"/>
              </a:rPr>
              <a:t>η</a:t>
            </a:r>
            <a:r>
              <a:rPr lang="en-US" altLang="zh-CN" sz="2200" dirty="0" smtClean="0">
                <a:cs typeface="Times New Roman" pitchFamily="18" charset="0"/>
              </a:rPr>
              <a:t>  </a:t>
            </a:r>
            <a:r>
              <a:rPr lang="en-US" altLang="zh-CN" sz="2200" dirty="0" err="1" smtClean="0">
                <a:solidFill>
                  <a:srgbClr val="000000"/>
                </a:solidFill>
                <a:cs typeface="Segoe UI" pitchFamily="18" charset="0"/>
              </a:rPr>
              <a:t>πίεση</a:t>
            </a:r>
            <a:r>
              <a:rPr lang="en-US" altLang="zh-CN" sz="2200" dirty="0" smtClean="0">
                <a:cs typeface="Times New Roman" pitchFamily="18" charset="0"/>
              </a:rPr>
              <a:t> </a:t>
            </a:r>
            <a:r>
              <a:rPr lang="en-US" altLang="zh-CN" sz="2200" dirty="0" smtClean="0">
                <a:solidFill>
                  <a:srgbClr val="000000"/>
                </a:solidFill>
                <a:cs typeface="Segoe UI" pitchFamily="18" charset="0"/>
              </a:rPr>
              <a:t>της</a:t>
            </a:r>
            <a:r>
              <a:rPr lang="en-US" altLang="zh-CN" sz="2200" dirty="0" smtClean="0">
                <a:cs typeface="Times New Roman" pitchFamily="18" charset="0"/>
              </a:rPr>
              <a:t> </a:t>
            </a:r>
            <a:r>
              <a:rPr lang="en-US" altLang="zh-CN" sz="2200" dirty="0" err="1" smtClean="0">
                <a:solidFill>
                  <a:srgbClr val="000000"/>
                </a:solidFill>
                <a:cs typeface="Segoe UI" pitchFamily="18" charset="0"/>
              </a:rPr>
              <a:t>οικογένειας</a:t>
            </a:r>
            <a:r>
              <a:rPr lang="el-GR" altLang="zh-CN" sz="2200" dirty="0" smtClean="0">
                <a:solidFill>
                  <a:srgbClr val="000000"/>
                </a:solidFill>
                <a:cs typeface="Segoe UI" pitchFamily="18" charset="0"/>
              </a:rPr>
              <a:t> </a:t>
            </a:r>
            <a:r>
              <a:rPr lang="en-US" altLang="zh-CN" sz="2200" dirty="0" smtClean="0">
                <a:solidFill>
                  <a:srgbClr val="000000"/>
                </a:solidFill>
                <a:cs typeface="Segoe UI" pitchFamily="18" charset="0"/>
              </a:rPr>
              <a:t>να</a:t>
            </a:r>
            <a:r>
              <a:rPr lang="en-US" altLang="zh-CN" sz="2200" dirty="0" smtClean="0">
                <a:cs typeface="Times New Roman" pitchFamily="18" charset="0"/>
              </a:rPr>
              <a:t> </a:t>
            </a:r>
            <a:r>
              <a:rPr lang="en-US" altLang="zh-CN" sz="2200" dirty="0" err="1" smtClean="0">
                <a:solidFill>
                  <a:srgbClr val="000000"/>
                </a:solidFill>
                <a:cs typeface="Segoe UI" pitchFamily="18" charset="0"/>
              </a:rPr>
              <a:t>ακολουθήσουν</a:t>
            </a:r>
            <a:r>
              <a:rPr lang="en-US" altLang="zh-CN" sz="2200" dirty="0" smtClean="0">
                <a:cs typeface="Times New Roman" pitchFamily="18" charset="0"/>
              </a:rPr>
              <a:t> </a:t>
            </a:r>
            <a:r>
              <a:rPr lang="en-US" altLang="zh-CN" sz="2200" dirty="0" smtClean="0">
                <a:solidFill>
                  <a:srgbClr val="000000"/>
                </a:solidFill>
                <a:cs typeface="Segoe UI" pitchFamily="18" charset="0"/>
              </a:rPr>
              <a:t>τα</a:t>
            </a:r>
            <a:r>
              <a:rPr lang="en-US" altLang="zh-CN" sz="2200" dirty="0" smtClean="0">
                <a:cs typeface="Times New Roman" pitchFamily="18" charset="0"/>
              </a:rPr>
              <a:t> </a:t>
            </a:r>
            <a:r>
              <a:rPr lang="en-US" altLang="zh-CN" sz="2200" dirty="0" err="1" smtClean="0">
                <a:solidFill>
                  <a:srgbClr val="000000"/>
                </a:solidFill>
                <a:cs typeface="Segoe UI" pitchFamily="18" charset="0"/>
              </a:rPr>
              <a:t>παιδιά</a:t>
            </a:r>
            <a:r>
              <a:rPr lang="en-US" altLang="zh-CN" sz="2200" dirty="0" smtClean="0">
                <a:cs typeface="Times New Roman" pitchFamily="18" charset="0"/>
              </a:rPr>
              <a:t>  </a:t>
            </a:r>
            <a:r>
              <a:rPr lang="en-US" altLang="zh-CN" sz="2200" dirty="0" err="1" smtClean="0">
                <a:solidFill>
                  <a:srgbClr val="000000"/>
                </a:solidFill>
                <a:cs typeface="Segoe UI" pitchFamily="18" charset="0"/>
              </a:rPr>
              <a:t>τους</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συγκεκριµένα</a:t>
            </a:r>
            <a:r>
              <a:rPr lang="en-US" altLang="zh-CN" sz="2200" dirty="0" smtClean="0">
                <a:cs typeface="Times New Roman" pitchFamily="18" charset="0"/>
              </a:rPr>
              <a:t> </a:t>
            </a:r>
            <a:r>
              <a:rPr lang="en-US" altLang="zh-CN" sz="2200" dirty="0" err="1" smtClean="0">
                <a:solidFill>
                  <a:srgbClr val="000000"/>
                </a:solidFill>
                <a:cs typeface="Segoe UI" pitchFamily="18" charset="0"/>
              </a:rPr>
              <a:t>επαγγέλµατα</a:t>
            </a:r>
            <a:r>
              <a:rPr lang="en-US" altLang="zh-CN" sz="2200" dirty="0" smtClean="0">
                <a:cs typeface="Times New Roman" pitchFamily="18" charset="0"/>
              </a:rPr>
              <a:t> </a:t>
            </a:r>
            <a:r>
              <a:rPr lang="en-US" altLang="zh-CN" sz="2200" dirty="0" smtClean="0">
                <a:solidFill>
                  <a:srgbClr val="000000"/>
                </a:solidFill>
                <a:cs typeface="Segoe UI" pitchFamily="18" charset="0"/>
              </a:rPr>
              <a:t>κ.λπ.)</a:t>
            </a:r>
          </a:p>
          <a:p>
            <a:pPr marL="0" indent="0" algn="just">
              <a:lnSpc>
                <a:spcPct val="80000"/>
              </a:lnSpc>
              <a:buNone/>
            </a:pPr>
            <a:endParaRPr lang="el-GR" sz="22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25</a:t>
            </a:fld>
            <a:endParaRPr lang="el-GR" dirty="0"/>
          </a:p>
        </p:txBody>
      </p:sp>
    </p:spTree>
    <p:extLst>
      <p:ext uri="{BB962C8B-B14F-4D97-AF65-F5344CB8AC3E}">
        <p14:creationId xmlns="" xmlns:p14="http://schemas.microsoft.com/office/powerpoint/2010/main" val="4999550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altLang="zh-CN" sz="1400" dirty="0" err="1" smtClean="0">
                <a:latin typeface="Segoe UI" pitchFamily="18" charset="0"/>
                <a:cs typeface="Segoe UI" pitchFamily="18" charset="0"/>
              </a:rPr>
              <a:t>Οικονοµική</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της</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Εργασίας</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(1998),</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Λιανός</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Θ.</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και</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Νταούλη-Ντεµούση</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Α.</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altLang="zh-CN" sz="1400" dirty="0" err="1" smtClean="0">
                <a:latin typeface="Segoe UI" pitchFamily="18" charset="0"/>
                <a:cs typeface="Segoe UI" pitchFamily="18" charset="0"/>
              </a:rPr>
              <a:t>Οικονοµικής</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της</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Εργασίας</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και</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Εργασιακές</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Σχέσεις</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(2001),</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Κατσανέβας</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Θ.</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altLang="zh-CN" sz="1400" dirty="0" smtClean="0">
                <a:latin typeface="Segoe UI" pitchFamily="18" charset="0"/>
                <a:cs typeface="Segoe UI" pitchFamily="18" charset="0"/>
              </a:rPr>
              <a:t>Οικονοµικά</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της</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Εργασίας</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(2013),</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Boeri</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T.</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and</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van</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Ours</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J.</a:t>
            </a:r>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27</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err="1" smtClean="0">
                <a:solidFill>
                  <a:schemeClr val="bg1">
                    <a:lumMod val="50000"/>
                  </a:schemeClr>
                </a:solidFill>
              </a:rPr>
              <a:t>Καραμάνης</a:t>
            </a:r>
            <a:r>
              <a:rPr lang="el-GR" sz="2400" dirty="0" smtClean="0">
                <a:solidFill>
                  <a:schemeClr val="bg1">
                    <a:lumMod val="50000"/>
                  </a:schemeClr>
                </a:solidFill>
              </a:rPr>
              <a:t> Κ. (2015) </a:t>
            </a:r>
            <a:r>
              <a:rPr lang="en-US" altLang="zh-CN" sz="2400" dirty="0" err="1" smtClean="0">
                <a:solidFill>
                  <a:schemeClr val="bg1">
                    <a:lumMod val="50000"/>
                  </a:schemeClr>
                </a:solidFill>
                <a:cs typeface="Segoe UI" pitchFamily="18" charset="0"/>
              </a:rPr>
              <a:t>Οικονοµική</a:t>
            </a:r>
            <a:r>
              <a:rPr lang="en-US" altLang="zh-CN" sz="2400" dirty="0" smtClean="0">
                <a:solidFill>
                  <a:schemeClr val="bg1">
                    <a:lumMod val="50000"/>
                  </a:schemeClr>
                </a:solidFill>
                <a:cs typeface="Times New Roman" pitchFamily="18" charset="0"/>
              </a:rPr>
              <a:t> </a:t>
            </a:r>
            <a:r>
              <a:rPr lang="en-US" altLang="zh-CN" sz="2400" dirty="0" err="1" smtClean="0">
                <a:solidFill>
                  <a:schemeClr val="bg1">
                    <a:lumMod val="50000"/>
                  </a:schemeClr>
                </a:solidFill>
                <a:cs typeface="Segoe UI" pitchFamily="18" charset="0"/>
              </a:rPr>
              <a:t>Εργασίας</a:t>
            </a:r>
            <a:r>
              <a:rPr lang="en-US" altLang="zh-CN" sz="2400" dirty="0" smtClean="0">
                <a:solidFill>
                  <a:schemeClr val="bg1">
                    <a:lumMod val="50000"/>
                  </a:schemeClr>
                </a:solidFill>
                <a:cs typeface="Times New Roman" pitchFamily="18" charset="0"/>
              </a:rPr>
              <a:t> </a:t>
            </a:r>
            <a:r>
              <a:rPr lang="en-US" altLang="zh-CN" sz="2400" dirty="0" smtClean="0">
                <a:solidFill>
                  <a:schemeClr val="bg1">
                    <a:lumMod val="50000"/>
                  </a:schemeClr>
                </a:solidFill>
                <a:cs typeface="Segoe UI" pitchFamily="18" charset="0"/>
              </a:rPr>
              <a:t>και</a:t>
            </a:r>
            <a:r>
              <a:rPr lang="en-US" altLang="zh-CN" sz="2400" dirty="0" smtClean="0">
                <a:solidFill>
                  <a:schemeClr val="bg1">
                    <a:lumMod val="50000"/>
                  </a:schemeClr>
                </a:solidFill>
                <a:cs typeface="Times New Roman" pitchFamily="18" charset="0"/>
              </a:rPr>
              <a:t> </a:t>
            </a:r>
            <a:r>
              <a:rPr lang="en-US" altLang="zh-CN" sz="2400" dirty="0" err="1" smtClean="0">
                <a:solidFill>
                  <a:schemeClr val="bg1">
                    <a:lumMod val="50000"/>
                  </a:schemeClr>
                </a:solidFill>
                <a:cs typeface="Segoe UI" pitchFamily="18" charset="0"/>
              </a:rPr>
              <a:t>Εργασιακές</a:t>
            </a:r>
            <a:r>
              <a:rPr lang="en-US" altLang="zh-CN" sz="2400" dirty="0" smtClean="0">
                <a:solidFill>
                  <a:schemeClr val="bg1">
                    <a:lumMod val="50000"/>
                  </a:schemeClr>
                </a:solidFill>
                <a:cs typeface="Times New Roman" pitchFamily="18" charset="0"/>
              </a:rPr>
              <a:t> </a:t>
            </a:r>
            <a:r>
              <a:rPr lang="en-US" altLang="zh-CN" sz="2400" dirty="0" err="1" smtClean="0">
                <a:solidFill>
                  <a:schemeClr val="bg1">
                    <a:lumMod val="50000"/>
                  </a:schemeClr>
                </a:solidFill>
                <a:cs typeface="Segoe UI" pitchFamily="18" charset="0"/>
              </a:rPr>
              <a:t>Σχέσεις</a:t>
            </a:r>
            <a:r>
              <a:rPr lang="el-GR" sz="2400" dirty="0" smtClean="0">
                <a:solidFill>
                  <a:schemeClr val="bg1">
                    <a:lumMod val="50000"/>
                  </a:schemeClr>
                </a:solidFill>
              </a:rPr>
              <a:t>. ΤΕΙ Ηπείρου. Διαθέσιμο από:</a:t>
            </a:r>
          </a:p>
          <a:p>
            <a:pPr algn="just"/>
            <a:r>
              <a:rPr lang="en-US" sz="2400" dirty="0" smtClean="0">
                <a:solidFill>
                  <a:schemeClr val="bg1">
                    <a:lumMod val="50000"/>
                  </a:schemeClr>
                </a:solidFill>
                <a:hlinkClick r:id="rId5"/>
              </a:rPr>
              <a:t>http://</a:t>
            </a:r>
            <a:r>
              <a:rPr lang="en-US" sz="2400" smtClean="0">
                <a:solidFill>
                  <a:schemeClr val="bg1">
                    <a:lumMod val="50000"/>
                  </a:schemeClr>
                </a:solidFill>
                <a:hlinkClick r:id="rId5"/>
              </a:rPr>
              <a:t>oc-web.ioa.teiep.gr/OpenClass/courses/LOGO125/</a:t>
            </a:r>
            <a:endParaRPr lang="el-GR" sz="240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p>
          <a:p>
            <a:pPr algn="r"/>
            <a:r>
              <a:rPr lang="el-GR" sz="2900" smtClean="0"/>
              <a:t>Πρέβεζα</a:t>
            </a:r>
            <a:r>
              <a:rPr lang="el-GR" sz="2900" smtClean="0"/>
              <a:t>, </a:t>
            </a:r>
            <a:r>
              <a:rPr lang="el-GR" sz="2900" smtClean="0"/>
              <a:t>2015</a:t>
            </a:r>
            <a:endParaRPr lang="el-GR" sz="2900" smtClean="0"/>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30</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a:bodyPr>
          <a:lstStyle/>
          <a:p>
            <a:pPr marL="0" algn="just">
              <a:buNone/>
            </a:pPr>
            <a:r>
              <a:rPr lang="el-GR" sz="2800" dirty="0" smtClean="0"/>
              <a:t>Στην ενότητα αυτήν θα ανακαλύψουμε ποια είναι τα κίνητρα που οδηγούν το άτομο στην μετανάστευση. Πως επηρεάζει η μετανάστευση την απασχόληση, το ύψος του μισθού, την παραγωγή και την διανομή του εισοδήματος και τέλος ποιες είναι οι επιπτώσεις της μετανάστευσης τόσο στην περιοχή προορισμού όσο και στην περιοχή προέλευσης.</a:t>
            </a:r>
            <a:endParaRPr lang="el-GR" sz="28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Μετανάστευση</a:t>
            </a:r>
            <a:endParaRPr lang="en-US" dirty="0"/>
          </a:p>
        </p:txBody>
      </p:sp>
      <p:sp>
        <p:nvSpPr>
          <p:cNvPr id="3" name="2 - Θέση περιεχομένου"/>
          <p:cNvSpPr>
            <a:spLocks noGrp="1"/>
          </p:cNvSpPr>
          <p:nvPr>
            <p:ph idx="1"/>
          </p:nvPr>
        </p:nvSpPr>
        <p:spPr/>
        <p:txBody>
          <a:bodyPr>
            <a:noAutofit/>
          </a:bodyPr>
          <a:lstStyle/>
          <a:p>
            <a:pPr marL="0" indent="0" algn="just">
              <a:lnSpc>
                <a:spcPct val="80000"/>
              </a:lnSpc>
              <a:buNone/>
            </a:pPr>
            <a:r>
              <a:rPr lang="el-GR" sz="2400" b="1" dirty="0" smtClean="0"/>
              <a:t>Ορισμοί</a:t>
            </a:r>
          </a:p>
          <a:p>
            <a:pPr marL="0" indent="0" algn="just">
              <a:lnSpc>
                <a:spcPct val="80000"/>
              </a:lnSpc>
              <a:buNone/>
            </a:pPr>
            <a:r>
              <a:rPr lang="el-GR" sz="2200" dirty="0" smtClean="0"/>
              <a:t>Μετανάστευση: μετακίνηση του εργατικού δυναμικού από μία περιοχή σε μία άλλη.</a:t>
            </a:r>
          </a:p>
          <a:p>
            <a:pPr marL="0" indent="0" algn="just">
              <a:lnSpc>
                <a:spcPct val="80000"/>
              </a:lnSpc>
              <a:buNone/>
              <a:tabLst>
                <a:tab pos="25400" algn="l"/>
              </a:tabLst>
            </a:pPr>
            <a:r>
              <a:rPr lang="en-US" altLang="zh-CN" sz="2200" dirty="0" err="1" smtClean="0">
                <a:solidFill>
                  <a:srgbClr val="000000"/>
                </a:solidFill>
                <a:cs typeface="Segoe UI" pitchFamily="18" charset="0"/>
              </a:rPr>
              <a:t>Περιοχή</a:t>
            </a:r>
            <a:r>
              <a:rPr lang="en-US" altLang="zh-CN" sz="2200" dirty="0" smtClean="0">
                <a:cs typeface="Times New Roman" pitchFamily="18" charset="0"/>
              </a:rPr>
              <a:t> </a:t>
            </a:r>
            <a:r>
              <a:rPr lang="en-US" altLang="zh-CN" sz="2200" dirty="0" err="1" smtClean="0">
                <a:solidFill>
                  <a:srgbClr val="000000"/>
                </a:solidFill>
                <a:cs typeface="Segoe UI" pitchFamily="18" charset="0"/>
              </a:rPr>
              <a:t>προέλευσης</a:t>
            </a:r>
            <a:r>
              <a:rPr lang="el-GR" altLang="zh-CN" sz="2200" dirty="0" smtClean="0">
                <a:solidFill>
                  <a:srgbClr val="000000"/>
                </a:solidFill>
                <a:cs typeface="Segoe UI" pitchFamily="18" charset="0"/>
              </a:rPr>
              <a:t>:</a:t>
            </a:r>
            <a:r>
              <a:rPr lang="en-US" altLang="zh-CN" sz="2200" dirty="0" smtClean="0">
                <a:cs typeface="Times New Roman" pitchFamily="18" charset="0"/>
              </a:rPr>
              <a:t> </a:t>
            </a:r>
            <a:r>
              <a:rPr lang="en-US" altLang="zh-CN" sz="2200" dirty="0" err="1" smtClean="0">
                <a:solidFill>
                  <a:srgbClr val="000000"/>
                </a:solidFill>
                <a:cs typeface="Segoe UI" pitchFamily="18" charset="0"/>
              </a:rPr>
              <a:t>από</a:t>
            </a:r>
            <a:r>
              <a:rPr lang="en-US" altLang="zh-CN" sz="2200" dirty="0" smtClean="0">
                <a:cs typeface="Times New Roman" pitchFamily="18" charset="0"/>
              </a:rPr>
              <a:t> </a:t>
            </a:r>
            <a:r>
              <a:rPr lang="en-US" altLang="zh-CN" sz="2200" dirty="0" err="1" smtClean="0">
                <a:solidFill>
                  <a:srgbClr val="000000"/>
                </a:solidFill>
                <a:cs typeface="Segoe UI" pitchFamily="18" charset="0"/>
              </a:rPr>
              <a:t>αυτή</a:t>
            </a:r>
            <a:r>
              <a:rPr lang="en-US" altLang="zh-CN" sz="2200" dirty="0" smtClean="0">
                <a:cs typeface="Times New Roman" pitchFamily="18" charset="0"/>
              </a:rPr>
              <a:t> </a:t>
            </a:r>
            <a:r>
              <a:rPr lang="en-US" altLang="zh-CN" sz="2200" dirty="0" err="1" smtClean="0">
                <a:solidFill>
                  <a:srgbClr val="000000"/>
                </a:solidFill>
                <a:cs typeface="Segoe UI" pitchFamily="18" charset="0"/>
              </a:rPr>
              <a:t>προέρχοντα</a:t>
            </a:r>
            <a:r>
              <a:rPr lang="el-GR" altLang="zh-CN" sz="2200" dirty="0" smtClean="0">
                <a:solidFill>
                  <a:srgbClr val="000000"/>
                </a:solidFill>
                <a:cs typeface="Segoe UI" pitchFamily="18" charset="0"/>
              </a:rPr>
              <a:t>ι</a:t>
            </a:r>
            <a:r>
              <a:rPr lang="en-US" altLang="zh-CN" sz="2200" dirty="0" smtClean="0">
                <a:cs typeface="Times New Roman" pitchFamily="18" charset="0"/>
              </a:rPr>
              <a:t> </a:t>
            </a:r>
            <a:r>
              <a:rPr lang="en-US" altLang="zh-CN" sz="2200" dirty="0" smtClean="0">
                <a:solidFill>
                  <a:srgbClr val="000000"/>
                </a:solidFill>
                <a:cs typeface="Segoe UI" pitchFamily="18" charset="0"/>
              </a:rPr>
              <a:t>οι</a:t>
            </a:r>
            <a:r>
              <a:rPr lang="el-GR" altLang="zh-CN" sz="2200" dirty="0" smtClean="0">
                <a:solidFill>
                  <a:srgbClr val="000000"/>
                </a:solidFill>
                <a:cs typeface="Segoe UI" pitchFamily="18" charset="0"/>
              </a:rPr>
              <a:t> </a:t>
            </a:r>
            <a:r>
              <a:rPr lang="en-US" altLang="zh-CN" sz="2200" dirty="0" smtClean="0">
                <a:solidFill>
                  <a:srgbClr val="000000"/>
                </a:solidFill>
                <a:cs typeface="Segoe UI" pitchFamily="18" charset="0"/>
              </a:rPr>
              <a:t>µ</a:t>
            </a:r>
            <a:r>
              <a:rPr lang="en-US" altLang="zh-CN" sz="2200" dirty="0" err="1" smtClean="0">
                <a:solidFill>
                  <a:srgbClr val="000000"/>
                </a:solidFill>
                <a:cs typeface="Segoe UI" pitchFamily="18" charset="0"/>
              </a:rPr>
              <a:t>ετανάστες</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Περιοχή</a:t>
            </a:r>
            <a:r>
              <a:rPr lang="en-US" altLang="zh-CN" sz="2200" dirty="0" smtClean="0">
                <a:cs typeface="Times New Roman" pitchFamily="18" charset="0"/>
              </a:rPr>
              <a:t>    </a:t>
            </a:r>
            <a:r>
              <a:rPr lang="en-US" altLang="zh-CN" sz="2200" dirty="0" err="1" smtClean="0">
                <a:solidFill>
                  <a:srgbClr val="000000"/>
                </a:solidFill>
                <a:cs typeface="Segoe UI" pitchFamily="18" charset="0"/>
              </a:rPr>
              <a:t>προορισµού</a:t>
            </a:r>
            <a:r>
              <a:rPr lang="en-US" altLang="zh-CN" sz="2200" dirty="0" smtClean="0">
                <a:solidFill>
                  <a:srgbClr val="000000"/>
                </a:solidFill>
                <a:cs typeface="Segoe UI" pitchFamily="18" charset="0"/>
              </a:rPr>
              <a:t>:</a:t>
            </a:r>
            <a:r>
              <a:rPr lang="en-US" altLang="zh-CN" sz="2200" dirty="0" smtClean="0">
                <a:cs typeface="Times New Roman" pitchFamily="18" charset="0"/>
              </a:rPr>
              <a:t> </a:t>
            </a:r>
            <a:r>
              <a:rPr lang="en-US" altLang="zh-CN" sz="2200" dirty="0" smtClean="0">
                <a:solidFill>
                  <a:srgbClr val="000000"/>
                </a:solidFill>
                <a:cs typeface="Segoe UI" pitchFamily="18" charset="0"/>
              </a:rPr>
              <a:t>σε</a:t>
            </a:r>
            <a:r>
              <a:rPr lang="en-US" altLang="zh-CN" sz="2200" dirty="0" smtClean="0">
                <a:cs typeface="Times New Roman" pitchFamily="18" charset="0"/>
              </a:rPr>
              <a:t> </a:t>
            </a:r>
            <a:r>
              <a:rPr lang="en-US" altLang="zh-CN" sz="2200" dirty="0" err="1" smtClean="0">
                <a:solidFill>
                  <a:srgbClr val="000000"/>
                </a:solidFill>
                <a:cs typeface="Segoe UI" pitchFamily="18" charset="0"/>
              </a:rPr>
              <a:t>αυτήν</a:t>
            </a:r>
            <a:r>
              <a:rPr lang="en-US" altLang="zh-CN" sz="2200" dirty="0" smtClean="0">
                <a:cs typeface="Times New Roman" pitchFamily="18" charset="0"/>
              </a:rPr>
              <a:t> </a:t>
            </a:r>
            <a:r>
              <a:rPr lang="en-US" altLang="zh-CN" sz="2200" dirty="0" err="1" smtClean="0">
                <a:solidFill>
                  <a:srgbClr val="000000"/>
                </a:solidFill>
                <a:cs typeface="Segoe UI" pitchFamily="18" charset="0"/>
              </a:rPr>
              <a:t>πηγαίνουν</a:t>
            </a:r>
            <a:r>
              <a:rPr lang="en-US" altLang="zh-CN" sz="2200" dirty="0" smtClean="0">
                <a:cs typeface="Times New Roman" pitchFamily="18" charset="0"/>
              </a:rPr>
              <a:t> </a:t>
            </a:r>
            <a:r>
              <a:rPr lang="en-US" altLang="zh-CN" sz="2200" dirty="0" smtClean="0">
                <a:solidFill>
                  <a:srgbClr val="000000"/>
                </a:solidFill>
                <a:cs typeface="Segoe UI" pitchFamily="18" charset="0"/>
              </a:rPr>
              <a:t>οι</a:t>
            </a:r>
            <a:r>
              <a:rPr lang="el-GR" altLang="zh-CN" sz="2200" dirty="0" smtClean="0">
                <a:solidFill>
                  <a:srgbClr val="000000"/>
                </a:solidFill>
                <a:cs typeface="Segoe UI" pitchFamily="18" charset="0"/>
              </a:rPr>
              <a:t> </a:t>
            </a:r>
            <a:r>
              <a:rPr lang="en-US" altLang="zh-CN" sz="2200" dirty="0" smtClean="0">
                <a:solidFill>
                  <a:srgbClr val="000000"/>
                </a:solidFill>
                <a:cs typeface="Segoe UI" pitchFamily="18" charset="0"/>
              </a:rPr>
              <a:t>µ</a:t>
            </a:r>
            <a:r>
              <a:rPr lang="en-US" altLang="zh-CN" sz="2200" dirty="0" err="1" smtClean="0">
                <a:solidFill>
                  <a:srgbClr val="000000"/>
                </a:solidFill>
                <a:cs typeface="Segoe UI" pitchFamily="18" charset="0"/>
              </a:rPr>
              <a:t>ετανάστες</a:t>
            </a:r>
            <a:r>
              <a:rPr lang="en-US" altLang="zh-CN" sz="2200" dirty="0" smtClean="0">
                <a:solidFill>
                  <a:srgbClr val="000000"/>
                </a:solidFill>
                <a:cs typeface="Segoe UI" pitchFamily="18" charset="0"/>
              </a:rPr>
              <a:t>.</a:t>
            </a:r>
            <a:endParaRPr lang="el-GR" altLang="zh-CN" sz="2200" dirty="0" smtClean="0">
              <a:solidFill>
                <a:srgbClr val="000000"/>
              </a:solidFill>
              <a:cs typeface="Segoe UI" pitchFamily="18" charset="0"/>
            </a:endParaRPr>
          </a:p>
          <a:p>
            <a:pPr marL="0" indent="0" algn="just">
              <a:lnSpc>
                <a:spcPct val="80000"/>
              </a:lnSpc>
              <a:buNone/>
              <a:tabLst/>
            </a:pPr>
            <a:r>
              <a:rPr lang="el-GR" altLang="zh-CN" sz="2200" dirty="0" smtClean="0">
                <a:solidFill>
                  <a:srgbClr val="000000"/>
                </a:solidFill>
                <a:cs typeface="Segoe UI" pitchFamily="18" charset="0"/>
              </a:rPr>
              <a:t>Εσωτερική μετανάστευση: όταν οι περιοχές </a:t>
            </a:r>
            <a:r>
              <a:rPr lang="en-US" altLang="zh-CN" sz="2200" dirty="0" err="1" smtClean="0">
                <a:solidFill>
                  <a:srgbClr val="000000"/>
                </a:solidFill>
                <a:cs typeface="Segoe UI" pitchFamily="18" charset="0"/>
              </a:rPr>
              <a:t>προέλευσης</a:t>
            </a:r>
            <a:r>
              <a:rPr lang="en-US" altLang="zh-CN" sz="2200" dirty="0" smtClean="0">
                <a:cs typeface="Times New Roman" pitchFamily="18" charset="0"/>
              </a:rPr>
              <a:t>  </a:t>
            </a:r>
            <a:r>
              <a:rPr lang="en-US" altLang="zh-CN" sz="2200" dirty="0" smtClean="0">
                <a:solidFill>
                  <a:srgbClr val="000000"/>
                </a:solidFill>
                <a:cs typeface="Segoe UI" pitchFamily="18" charset="0"/>
              </a:rPr>
              <a:t>και</a:t>
            </a:r>
            <a:r>
              <a:rPr lang="en-US" altLang="zh-CN" sz="2200" dirty="0" smtClean="0">
                <a:cs typeface="Times New Roman" pitchFamily="18" charset="0"/>
              </a:rPr>
              <a:t>  </a:t>
            </a:r>
            <a:r>
              <a:rPr lang="en-US" altLang="zh-CN" sz="2200" dirty="0" err="1" smtClean="0">
                <a:solidFill>
                  <a:srgbClr val="000000"/>
                </a:solidFill>
                <a:cs typeface="Segoe UI" pitchFamily="18" charset="0"/>
              </a:rPr>
              <a:t>προορισµού</a:t>
            </a:r>
            <a:r>
              <a:rPr lang="en-US" altLang="zh-CN" sz="2200" dirty="0" smtClean="0">
                <a:cs typeface="Times New Roman" pitchFamily="18" charset="0"/>
              </a:rPr>
              <a:t> </a:t>
            </a:r>
            <a:r>
              <a:rPr lang="en-US" altLang="zh-CN" sz="2200" dirty="0" smtClean="0">
                <a:solidFill>
                  <a:srgbClr val="000000"/>
                </a:solidFill>
                <a:cs typeface="Segoe UI" pitchFamily="18" charset="0"/>
              </a:rPr>
              <a:t>είναι</a:t>
            </a:r>
            <a:r>
              <a:rPr lang="en-US" altLang="zh-CN" sz="2200" dirty="0" smtClean="0">
                <a:cs typeface="Times New Roman" pitchFamily="18" charset="0"/>
              </a:rPr>
              <a:t> </a:t>
            </a:r>
            <a:r>
              <a:rPr lang="en-US" altLang="zh-CN" sz="2200" dirty="0" smtClean="0">
                <a:solidFill>
                  <a:srgbClr val="000000"/>
                </a:solidFill>
                <a:cs typeface="Segoe UI" pitchFamily="18" charset="0"/>
              </a:rPr>
              <a:t>στην</a:t>
            </a:r>
            <a:r>
              <a:rPr lang="en-US" altLang="zh-CN" sz="2200" dirty="0" smtClean="0">
                <a:cs typeface="Times New Roman" pitchFamily="18" charset="0"/>
              </a:rPr>
              <a:t> </a:t>
            </a:r>
            <a:r>
              <a:rPr lang="en-US" altLang="zh-CN" sz="2200" dirty="0" err="1" smtClean="0">
                <a:solidFill>
                  <a:srgbClr val="000000"/>
                </a:solidFill>
                <a:cs typeface="Segoe UI" pitchFamily="18" charset="0"/>
              </a:rPr>
              <a:t>ίδια</a:t>
            </a:r>
            <a:r>
              <a:rPr lang="en-US" altLang="zh-CN" sz="2200" dirty="0" smtClean="0">
                <a:cs typeface="Times New Roman" pitchFamily="18" charset="0"/>
              </a:rPr>
              <a:t> </a:t>
            </a:r>
            <a:r>
              <a:rPr lang="en-US" altLang="zh-CN" sz="2200" dirty="0" err="1" smtClean="0">
                <a:solidFill>
                  <a:srgbClr val="000000"/>
                </a:solidFill>
                <a:cs typeface="Segoe UI" pitchFamily="18" charset="0"/>
              </a:rPr>
              <a:t>χώρα</a:t>
            </a:r>
            <a:r>
              <a:rPr lang="el-GR" altLang="zh-CN" sz="2200" dirty="0" smtClean="0">
                <a:solidFill>
                  <a:srgbClr val="000000"/>
                </a:solidFill>
                <a:cs typeface="Segoe UI" pitchFamily="18" charset="0"/>
              </a:rPr>
              <a:t> </a:t>
            </a:r>
            <a:r>
              <a:rPr lang="en-US" altLang="zh-CN" sz="2200" dirty="0" smtClean="0">
                <a:solidFill>
                  <a:srgbClr val="000000"/>
                </a:solidFill>
                <a:cs typeface="Segoe UI" pitchFamily="18" charset="0"/>
              </a:rPr>
              <a:t>(είναι</a:t>
            </a:r>
            <a:r>
              <a:rPr lang="en-US" altLang="zh-CN" sz="2200" dirty="0" smtClean="0">
                <a:cs typeface="Times New Roman" pitchFamily="18" charset="0"/>
              </a:rPr>
              <a:t> </a:t>
            </a:r>
            <a:r>
              <a:rPr lang="en-US" altLang="zh-CN" sz="2200" dirty="0" err="1" smtClean="0">
                <a:solidFill>
                  <a:srgbClr val="000000"/>
                </a:solidFill>
                <a:cs typeface="Segoe UI" pitchFamily="18" charset="0"/>
              </a:rPr>
              <a:t>ελεύθερη</a:t>
            </a:r>
            <a:r>
              <a:rPr lang="en-US" altLang="zh-CN" sz="2200" dirty="0" smtClean="0">
                <a:cs typeface="Times New Roman" pitchFamily="18" charset="0"/>
              </a:rPr>
              <a:t> </a:t>
            </a:r>
            <a:r>
              <a:rPr lang="en-US" altLang="zh-CN" sz="2200" dirty="0" err="1" smtClean="0">
                <a:solidFill>
                  <a:srgbClr val="000000"/>
                </a:solidFill>
                <a:cs typeface="Segoe UI" pitchFamily="18" charset="0"/>
              </a:rPr>
              <a:t>χωρίς</a:t>
            </a:r>
            <a:r>
              <a:rPr lang="en-US" altLang="zh-CN" sz="2200" dirty="0" smtClean="0">
                <a:cs typeface="Times New Roman" pitchFamily="18" charset="0"/>
              </a:rPr>
              <a:t> </a:t>
            </a:r>
            <a:r>
              <a:rPr lang="en-US" altLang="zh-CN" sz="2200" dirty="0" err="1" smtClean="0">
                <a:solidFill>
                  <a:srgbClr val="000000"/>
                </a:solidFill>
                <a:cs typeface="Segoe UI" pitchFamily="18" charset="0"/>
              </a:rPr>
              <a:t>νοµικά</a:t>
            </a:r>
            <a:r>
              <a:rPr lang="en-US" altLang="zh-CN" sz="2200" dirty="0" smtClean="0">
                <a:cs typeface="Times New Roman" pitchFamily="18" charset="0"/>
              </a:rPr>
              <a:t> </a:t>
            </a:r>
            <a:r>
              <a:rPr lang="en-US" altLang="zh-CN" sz="2200" dirty="0" err="1" smtClean="0">
                <a:solidFill>
                  <a:srgbClr val="000000"/>
                </a:solidFill>
                <a:cs typeface="Segoe UI" pitchFamily="18" charset="0"/>
              </a:rPr>
              <a:t>εµπόδια</a:t>
            </a:r>
            <a:r>
              <a:rPr lang="en-US" altLang="zh-CN" sz="2200" dirty="0" smtClean="0">
                <a:solidFill>
                  <a:srgbClr val="000000"/>
                </a:solidFill>
                <a:cs typeface="Segoe UI" pitchFamily="18" charset="0"/>
              </a:rPr>
              <a:t>).</a:t>
            </a:r>
            <a:endParaRPr lang="el-GR" altLang="zh-CN" sz="2200" dirty="0" smtClean="0">
              <a:solidFill>
                <a:srgbClr val="000000"/>
              </a:solidFill>
              <a:cs typeface="Segoe UI" pitchFamily="18" charset="0"/>
            </a:endParaRPr>
          </a:p>
          <a:p>
            <a:pPr marL="0" indent="0" algn="just">
              <a:lnSpc>
                <a:spcPct val="80000"/>
              </a:lnSpc>
              <a:buNone/>
              <a:tabLst/>
            </a:pPr>
            <a:r>
              <a:rPr lang="el-GR" altLang="zh-CN" sz="2200" dirty="0" smtClean="0">
                <a:solidFill>
                  <a:srgbClr val="000000"/>
                </a:solidFill>
                <a:cs typeface="Segoe UI" pitchFamily="18" charset="0"/>
              </a:rPr>
              <a:t>Εξωτερική μετανάστευση: όταν οι περιοχές προέλευσης και προορισμού είναι σε διαφορετικές χώρες ( συνήθως </a:t>
            </a:r>
            <a:r>
              <a:rPr lang="el-GR" altLang="zh-CN" sz="2200" dirty="0" err="1" smtClean="0">
                <a:solidFill>
                  <a:srgbClr val="000000"/>
                </a:solidFill>
                <a:cs typeface="Segoe UI" pitchFamily="18" charset="0"/>
              </a:rPr>
              <a:t>προυποθέτει</a:t>
            </a:r>
            <a:r>
              <a:rPr lang="el-GR" altLang="zh-CN" sz="2200" dirty="0" smtClean="0">
                <a:solidFill>
                  <a:srgbClr val="000000"/>
                </a:solidFill>
                <a:cs typeface="Segoe UI" pitchFamily="18" charset="0"/>
              </a:rPr>
              <a:t> διακρατικές συμφωνίες, άδειες εισόδου για εργασία κλπ )</a:t>
            </a:r>
            <a:endParaRPr lang="en-US" altLang="zh-CN" sz="2200" dirty="0" smtClean="0">
              <a:solidFill>
                <a:srgbClr val="000000"/>
              </a:solidFill>
              <a:cs typeface="Segoe UI" pitchFamily="18" charset="0"/>
            </a:endParaRPr>
          </a:p>
          <a:p>
            <a:pPr marL="0" indent="0" algn="just">
              <a:lnSpc>
                <a:spcPct val="80000"/>
              </a:lnSpc>
              <a:buNone/>
              <a:tabLst>
                <a:tab pos="25400" algn="l"/>
              </a:tabLst>
            </a:pPr>
            <a:endParaRPr lang="en-US" altLang="zh-CN" sz="2000" dirty="0" smtClean="0">
              <a:solidFill>
                <a:srgbClr val="000000"/>
              </a:solidFill>
              <a:cs typeface="Segoe UI" pitchFamily="18" charset="0"/>
            </a:endParaRPr>
          </a:p>
          <a:p>
            <a:pPr marL="0" indent="0" algn="just">
              <a:lnSpc>
                <a:spcPct val="8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Μετανάστευση</a:t>
            </a:r>
            <a:endParaRPr lang="en-US" dirty="0"/>
          </a:p>
        </p:txBody>
      </p:sp>
      <p:sp>
        <p:nvSpPr>
          <p:cNvPr id="3" name="2 - Θέση περιεχομένου"/>
          <p:cNvSpPr>
            <a:spLocks noGrp="1"/>
          </p:cNvSpPr>
          <p:nvPr>
            <p:ph idx="1"/>
          </p:nvPr>
        </p:nvSpPr>
        <p:spPr/>
        <p:txBody>
          <a:bodyPr>
            <a:normAutofit/>
          </a:bodyPr>
          <a:lstStyle/>
          <a:p>
            <a:pPr marL="0" indent="0" algn="just">
              <a:lnSpc>
                <a:spcPct val="80000"/>
              </a:lnSpc>
              <a:buNone/>
            </a:pPr>
            <a:r>
              <a:rPr lang="el-GR" sz="2800" b="1" dirty="0" smtClean="0"/>
              <a:t>Κίνητρα μετανάστευσης</a:t>
            </a:r>
          </a:p>
          <a:p>
            <a:pPr marL="0" indent="0" algn="just">
              <a:lnSpc>
                <a:spcPct val="80000"/>
              </a:lnSpc>
              <a:buNone/>
            </a:pPr>
            <a:r>
              <a:rPr lang="el-GR" sz="2400" dirty="0" smtClean="0"/>
              <a:t>Οικονομικά κίνητρα: οι ευκαιρίες </a:t>
            </a:r>
            <a:r>
              <a:rPr lang="en-US" altLang="zh-CN" sz="2400" dirty="0" err="1" smtClean="0">
                <a:solidFill>
                  <a:srgbClr val="000000"/>
                </a:solidFill>
                <a:cs typeface="Segoe UI" pitchFamily="18" charset="0"/>
              </a:rPr>
              <a:t>απασχόλησης</a:t>
            </a:r>
            <a:r>
              <a:rPr lang="en-US" altLang="zh-CN" sz="2400" dirty="0" smtClean="0">
                <a:solidFill>
                  <a:srgbClr val="000000"/>
                </a:solidFill>
                <a:cs typeface="Segoe UI" pitchFamily="18" charset="0"/>
              </a:rPr>
              <a:t>,</a:t>
            </a:r>
            <a:r>
              <a:rPr lang="en-US" altLang="zh-CN" sz="2400" dirty="0" smtClean="0">
                <a:cs typeface="Times New Roman" pitchFamily="18" charset="0"/>
              </a:rPr>
              <a:t> </a:t>
            </a:r>
            <a:r>
              <a:rPr lang="en-US" altLang="zh-CN" sz="2400" dirty="0" smtClean="0">
                <a:solidFill>
                  <a:srgbClr val="000000"/>
                </a:solidFill>
                <a:cs typeface="Segoe UI" pitchFamily="18" charset="0"/>
              </a:rPr>
              <a:t>το</a:t>
            </a:r>
            <a:r>
              <a:rPr lang="en-US" altLang="zh-CN" sz="2400" dirty="0" smtClean="0">
                <a:cs typeface="Times New Roman" pitchFamily="18" charset="0"/>
              </a:rPr>
              <a:t> </a:t>
            </a:r>
            <a:r>
              <a:rPr lang="en-US" altLang="zh-CN" sz="2400" dirty="0" err="1" smtClean="0">
                <a:solidFill>
                  <a:srgbClr val="000000"/>
                </a:solidFill>
                <a:cs typeface="Segoe UI" pitchFamily="18" charset="0"/>
              </a:rPr>
              <a:t>ύψος</a:t>
            </a:r>
            <a:r>
              <a:rPr lang="en-US" altLang="zh-CN" sz="2400" dirty="0" smtClean="0">
                <a:cs typeface="Times New Roman" pitchFamily="18" charset="0"/>
              </a:rPr>
              <a:t> </a:t>
            </a:r>
            <a:r>
              <a:rPr lang="en-US" altLang="zh-CN" sz="2400" dirty="0" err="1" smtClean="0">
                <a:solidFill>
                  <a:srgbClr val="000000"/>
                </a:solidFill>
                <a:cs typeface="Segoe UI" pitchFamily="18" charset="0"/>
              </a:rPr>
              <a:t>του</a:t>
            </a:r>
            <a:r>
              <a:rPr lang="en-US" altLang="zh-CN" sz="2400" dirty="0" smtClean="0">
                <a:cs typeface="Times New Roman" pitchFamily="18" charset="0"/>
              </a:rPr>
              <a:t>  </a:t>
            </a:r>
            <a:r>
              <a:rPr lang="en-US" altLang="zh-CN" sz="2400" dirty="0" err="1" smtClean="0">
                <a:solidFill>
                  <a:srgbClr val="000000"/>
                </a:solidFill>
                <a:cs typeface="Segoe UI" pitchFamily="18" charset="0"/>
              </a:rPr>
              <a:t>εργατικού</a:t>
            </a:r>
            <a:r>
              <a:rPr lang="en-US" altLang="zh-CN" sz="2400" dirty="0" smtClean="0">
                <a:cs typeface="Times New Roman"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ισθού</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και</a:t>
            </a:r>
            <a:r>
              <a:rPr lang="en-US" altLang="zh-CN" sz="2400" dirty="0" smtClean="0">
                <a:cs typeface="Times New Roman" pitchFamily="18" charset="0"/>
              </a:rPr>
              <a:t> </a:t>
            </a:r>
            <a:r>
              <a:rPr lang="en-US" altLang="zh-CN" sz="2400" dirty="0" smtClean="0">
                <a:solidFill>
                  <a:srgbClr val="000000"/>
                </a:solidFill>
                <a:cs typeface="Segoe UI" pitchFamily="18" charset="0"/>
              </a:rPr>
              <a:t>οι</a:t>
            </a:r>
            <a:r>
              <a:rPr lang="en-US" altLang="zh-CN" sz="2400" dirty="0" smtClean="0">
                <a:cs typeface="Times New Roman" pitchFamily="18" charset="0"/>
              </a:rPr>
              <a:t> </a:t>
            </a:r>
            <a:r>
              <a:rPr lang="en-US" altLang="zh-CN" sz="2400" dirty="0" err="1" smtClean="0">
                <a:solidFill>
                  <a:srgbClr val="000000"/>
                </a:solidFill>
                <a:cs typeface="Segoe UI" pitchFamily="18" charset="0"/>
              </a:rPr>
              <a:t>συνθήκες</a:t>
            </a:r>
            <a:r>
              <a:rPr lang="en-US" altLang="zh-CN" sz="2400" dirty="0" smtClean="0">
                <a:cs typeface="Times New Roman" pitchFamily="18" charset="0"/>
              </a:rPr>
              <a:t> </a:t>
            </a:r>
            <a:r>
              <a:rPr lang="en-US" altLang="zh-CN" sz="2400" dirty="0" err="1" smtClean="0">
                <a:solidFill>
                  <a:srgbClr val="000000"/>
                </a:solidFill>
                <a:cs typeface="Segoe UI" pitchFamily="18" charset="0"/>
              </a:rPr>
              <a:t>εργασίας</a:t>
            </a:r>
            <a:r>
              <a:rPr lang="en-US" altLang="zh-CN" sz="2400" dirty="0" smtClean="0">
                <a:cs typeface="Times New Roman" pitchFamily="18" charset="0"/>
              </a:rPr>
              <a:t> </a:t>
            </a:r>
            <a:r>
              <a:rPr lang="en-US" altLang="zh-CN" sz="2400" dirty="0" smtClean="0">
                <a:solidFill>
                  <a:srgbClr val="000000"/>
                </a:solidFill>
                <a:cs typeface="Segoe UI" pitchFamily="18" charset="0"/>
              </a:rPr>
              <a:t>στην</a:t>
            </a:r>
            <a:r>
              <a:rPr lang="en-US" altLang="zh-CN" sz="2400" dirty="0" smtClean="0">
                <a:cs typeface="Times New Roman" pitchFamily="18" charset="0"/>
              </a:rPr>
              <a:t> </a:t>
            </a:r>
            <a:r>
              <a:rPr lang="en-US" altLang="zh-CN" sz="2400" dirty="0" err="1" smtClean="0">
                <a:solidFill>
                  <a:srgbClr val="000000"/>
                </a:solidFill>
                <a:cs typeface="Segoe UI" pitchFamily="18" charset="0"/>
              </a:rPr>
              <a:t>περιοχή</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προορισµού</a:t>
            </a:r>
            <a:r>
              <a:rPr lang="en-US" altLang="zh-CN" sz="2400" dirty="0" smtClean="0">
                <a:solidFill>
                  <a:srgbClr val="000000"/>
                </a:solidFill>
                <a:cs typeface="Segoe UI" pitchFamily="18" charset="0"/>
              </a:rPr>
              <a:t>.</a:t>
            </a:r>
            <a:r>
              <a:rPr lang="el-GR" altLang="zh-CN" sz="2400" dirty="0" smtClean="0">
                <a:solidFill>
                  <a:srgbClr val="000000"/>
                </a:solidFill>
                <a:cs typeface="Segoe UI" pitchFamily="18" charset="0"/>
              </a:rPr>
              <a:t> </a:t>
            </a:r>
          </a:p>
          <a:p>
            <a:pPr marL="0" indent="0" algn="just">
              <a:lnSpc>
                <a:spcPct val="80000"/>
              </a:lnSpc>
              <a:buNone/>
            </a:pPr>
            <a:r>
              <a:rPr lang="en-US" altLang="zh-CN" sz="2400" dirty="0" smtClean="0">
                <a:solidFill>
                  <a:srgbClr val="000000"/>
                </a:solidFill>
                <a:cs typeface="Segoe UI" pitchFamily="18" charset="0"/>
              </a:rPr>
              <a:t>Μη</a:t>
            </a:r>
            <a:r>
              <a:rPr lang="en-US" altLang="zh-CN" sz="2400" dirty="0" smtClean="0">
                <a:cs typeface="Times New Roman" pitchFamily="18" charset="0"/>
              </a:rPr>
              <a:t> </a:t>
            </a:r>
            <a:r>
              <a:rPr lang="en-US" altLang="zh-CN" sz="2400" dirty="0" smtClean="0">
                <a:solidFill>
                  <a:srgbClr val="000000"/>
                </a:solidFill>
                <a:cs typeface="Segoe UI" pitchFamily="18" charset="0"/>
              </a:rPr>
              <a:t>οικονοµικά</a:t>
            </a:r>
            <a:r>
              <a:rPr lang="en-US" altLang="zh-CN" sz="2400" dirty="0" smtClean="0">
                <a:cs typeface="Times New Roman" pitchFamily="18" charset="0"/>
              </a:rPr>
              <a:t> </a:t>
            </a:r>
            <a:r>
              <a:rPr lang="en-US" altLang="zh-CN" sz="2400" dirty="0" err="1" smtClean="0">
                <a:solidFill>
                  <a:srgbClr val="000000"/>
                </a:solidFill>
                <a:cs typeface="Segoe UI" pitchFamily="18" charset="0"/>
              </a:rPr>
              <a:t>κίνητρα</a:t>
            </a:r>
            <a:r>
              <a:rPr lang="en-US" altLang="zh-CN" sz="2400" dirty="0" smtClean="0">
                <a:solidFill>
                  <a:srgbClr val="000000"/>
                </a:solidFill>
                <a:cs typeface="Segoe UI" pitchFamily="18" charset="0"/>
              </a:rPr>
              <a:t>:</a:t>
            </a:r>
            <a:r>
              <a:rPr lang="en-US" altLang="zh-CN" sz="2400" dirty="0" smtClean="0">
                <a:cs typeface="Times New Roman" pitchFamily="18" charset="0"/>
              </a:rPr>
              <a:t> </a:t>
            </a:r>
            <a:r>
              <a:rPr lang="en-US" altLang="zh-CN" sz="2400" dirty="0" smtClean="0">
                <a:solidFill>
                  <a:srgbClr val="000000"/>
                </a:solidFill>
                <a:cs typeface="Segoe UI" pitchFamily="18" charset="0"/>
              </a:rPr>
              <a:t>το</a:t>
            </a:r>
            <a:r>
              <a:rPr lang="en-US" altLang="zh-CN" sz="2400" dirty="0" smtClean="0">
                <a:cs typeface="Times New Roman" pitchFamily="18" charset="0"/>
              </a:rPr>
              <a:t> </a:t>
            </a:r>
            <a:r>
              <a:rPr lang="en-US" altLang="zh-CN" sz="2400" dirty="0" err="1" smtClean="0">
                <a:solidFill>
                  <a:srgbClr val="000000"/>
                </a:solidFill>
                <a:cs typeface="Segoe UI" pitchFamily="18" charset="0"/>
              </a:rPr>
              <a:t>φυσικό</a:t>
            </a:r>
            <a:r>
              <a:rPr lang="el-GR" altLang="zh-CN" sz="2400" dirty="0" smtClean="0">
                <a:solidFill>
                  <a:srgbClr val="000000"/>
                </a:solidFill>
                <a:cs typeface="Segoe UI" pitchFamily="18" charset="0"/>
              </a:rPr>
              <a:t> </a:t>
            </a:r>
            <a:r>
              <a:rPr lang="el-GR" sz="2400" dirty="0" smtClean="0"/>
              <a:t>και </a:t>
            </a:r>
            <a:r>
              <a:rPr lang="en-US" altLang="zh-CN" sz="2400" dirty="0" err="1" smtClean="0">
                <a:solidFill>
                  <a:srgbClr val="000000"/>
                </a:solidFill>
                <a:cs typeface="Segoe UI" pitchFamily="18" charset="0"/>
              </a:rPr>
              <a:t>ανθρώπινο</a:t>
            </a:r>
            <a:r>
              <a:rPr lang="en-US" altLang="zh-CN" sz="2400" dirty="0" smtClean="0">
                <a:cs typeface="Times New Roman" pitchFamily="18" charset="0"/>
              </a:rPr>
              <a:t> </a:t>
            </a:r>
            <a:r>
              <a:rPr lang="en-US" altLang="zh-CN" sz="2400" dirty="0" err="1" smtClean="0">
                <a:solidFill>
                  <a:srgbClr val="000000"/>
                </a:solidFill>
                <a:cs typeface="Segoe UI" pitchFamily="18" charset="0"/>
              </a:rPr>
              <a:t>περιβάλλον</a:t>
            </a:r>
            <a:r>
              <a:rPr lang="en-US" altLang="zh-CN" sz="2400" dirty="0" smtClean="0">
                <a:solidFill>
                  <a:srgbClr val="000000"/>
                </a:solidFill>
                <a:cs typeface="Segoe UI" pitchFamily="18" charset="0"/>
              </a:rPr>
              <a:t>,</a:t>
            </a:r>
            <a:r>
              <a:rPr lang="en-US" altLang="zh-CN" sz="2400" dirty="0" smtClean="0">
                <a:cs typeface="Times New Roman" pitchFamily="18" charset="0"/>
              </a:rPr>
              <a:t>    </a:t>
            </a:r>
            <a:r>
              <a:rPr lang="en-US" altLang="zh-CN" sz="2400" dirty="0" smtClean="0">
                <a:solidFill>
                  <a:srgbClr val="000000"/>
                </a:solidFill>
                <a:cs typeface="Segoe UI" pitchFamily="18" charset="0"/>
              </a:rPr>
              <a:t>οι</a:t>
            </a:r>
            <a:r>
              <a:rPr lang="en-US" altLang="zh-CN" sz="2400" dirty="0" smtClean="0">
                <a:cs typeface="Times New Roman" pitchFamily="18" charset="0"/>
              </a:rPr>
              <a:t> </a:t>
            </a:r>
            <a:r>
              <a:rPr lang="en-US" altLang="zh-CN" sz="2400" dirty="0" err="1" smtClean="0">
                <a:solidFill>
                  <a:srgbClr val="000000"/>
                </a:solidFill>
                <a:cs typeface="Segoe UI" pitchFamily="18" charset="0"/>
              </a:rPr>
              <a:t>κλιµατολογικές</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συνθήκες</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και</a:t>
            </a:r>
            <a:r>
              <a:rPr lang="en-US" altLang="zh-CN" sz="2400" dirty="0" smtClean="0">
                <a:cs typeface="Times New Roman" pitchFamily="18" charset="0"/>
              </a:rPr>
              <a:t> </a:t>
            </a:r>
            <a:r>
              <a:rPr lang="en-US" altLang="zh-CN" sz="2400" dirty="0" smtClean="0">
                <a:solidFill>
                  <a:srgbClr val="000000"/>
                </a:solidFill>
                <a:cs typeface="Segoe UI" pitchFamily="18" charset="0"/>
              </a:rPr>
              <a:t>οι</a:t>
            </a:r>
            <a:r>
              <a:rPr lang="en-US" altLang="zh-CN" sz="2400" dirty="0" smtClean="0">
                <a:cs typeface="Times New Roman" pitchFamily="18" charset="0"/>
              </a:rPr>
              <a:t> </a:t>
            </a:r>
            <a:r>
              <a:rPr lang="en-US" altLang="zh-CN" sz="2400" dirty="0" err="1" smtClean="0">
                <a:solidFill>
                  <a:srgbClr val="000000"/>
                </a:solidFill>
                <a:cs typeface="Segoe UI" pitchFamily="18" charset="0"/>
              </a:rPr>
              <a:t>ευκαιρίες</a:t>
            </a:r>
            <a:r>
              <a:rPr lang="en-US" altLang="zh-CN" sz="2400" dirty="0" smtClean="0">
                <a:cs typeface="Times New Roman" pitchFamily="18" charset="0"/>
              </a:rPr>
              <a:t> </a:t>
            </a:r>
            <a:r>
              <a:rPr lang="en-US" altLang="zh-CN" sz="2400" dirty="0" err="1" smtClean="0">
                <a:solidFill>
                  <a:srgbClr val="000000"/>
                </a:solidFill>
                <a:cs typeface="Segoe UI" pitchFamily="18" charset="0"/>
              </a:rPr>
              <a:t>κοινωνικής</a:t>
            </a:r>
            <a:r>
              <a:rPr lang="en-US" altLang="zh-CN" sz="2400" dirty="0" smtClean="0">
                <a:cs typeface="Times New Roman" pitchFamily="18" charset="0"/>
              </a:rPr>
              <a:t> </a:t>
            </a:r>
            <a:r>
              <a:rPr lang="en-US" altLang="zh-CN" sz="2400" dirty="0" err="1" smtClean="0">
                <a:solidFill>
                  <a:srgbClr val="000000"/>
                </a:solidFill>
                <a:cs typeface="Segoe UI" pitchFamily="18" charset="0"/>
              </a:rPr>
              <a:t>ζωής</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στην</a:t>
            </a:r>
            <a:r>
              <a:rPr lang="en-US" altLang="zh-CN" sz="2400" dirty="0" smtClean="0">
                <a:cs typeface="Times New Roman" pitchFamily="18" charset="0"/>
              </a:rPr>
              <a:t> </a:t>
            </a:r>
            <a:r>
              <a:rPr lang="en-US" altLang="zh-CN" sz="2400" dirty="0" err="1" smtClean="0">
                <a:solidFill>
                  <a:srgbClr val="000000"/>
                </a:solidFill>
                <a:cs typeface="Segoe UI" pitchFamily="18" charset="0"/>
              </a:rPr>
              <a:t>περιοχή</a:t>
            </a:r>
            <a:r>
              <a:rPr lang="en-US" altLang="zh-CN" sz="2400" dirty="0" smtClean="0">
                <a:cs typeface="Times New Roman" pitchFamily="18" charset="0"/>
              </a:rPr>
              <a:t> </a:t>
            </a:r>
            <a:r>
              <a:rPr lang="en-US" altLang="zh-CN" sz="2400" dirty="0" err="1" smtClean="0">
                <a:solidFill>
                  <a:srgbClr val="000000"/>
                </a:solidFill>
                <a:cs typeface="Segoe UI" pitchFamily="18" charset="0"/>
              </a:rPr>
              <a:t>προέλευσης</a:t>
            </a:r>
            <a:r>
              <a:rPr lang="en-US" altLang="zh-CN" sz="2400" dirty="0" smtClean="0">
                <a:solidFill>
                  <a:srgbClr val="000000"/>
                </a:solidFill>
                <a:cs typeface="Segoe UI" pitchFamily="18" charset="0"/>
              </a:rPr>
              <a:t>.</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Μετανάστευση</a:t>
            </a:r>
            <a:endParaRPr lang="en-US" dirty="0"/>
          </a:p>
        </p:txBody>
      </p:sp>
      <p:sp>
        <p:nvSpPr>
          <p:cNvPr id="3" name="2 - Θέση περιεχομένου"/>
          <p:cNvSpPr>
            <a:spLocks noGrp="1"/>
          </p:cNvSpPr>
          <p:nvPr>
            <p:ph idx="1"/>
          </p:nvPr>
        </p:nvSpPr>
        <p:spPr/>
        <p:txBody>
          <a:bodyPr>
            <a:normAutofit/>
          </a:bodyPr>
          <a:lstStyle/>
          <a:p>
            <a:pPr marL="0" indent="0" algn="just">
              <a:lnSpc>
                <a:spcPct val="80000"/>
              </a:lnSpc>
              <a:buNone/>
              <a:tabLst>
                <a:tab pos="1562100" algn="l"/>
              </a:tabLst>
            </a:pPr>
            <a:r>
              <a:rPr lang="en-US" altLang="zh-CN" sz="2800" b="1" dirty="0" smtClean="0">
                <a:cs typeface="Segoe UI" pitchFamily="18" charset="0"/>
              </a:rPr>
              <a:t>Κόστος </a:t>
            </a:r>
            <a:r>
              <a:rPr lang="en-US" altLang="zh-CN" sz="2800" b="1" dirty="0" err="1" smtClean="0">
                <a:cs typeface="Segoe UI" pitchFamily="18" charset="0"/>
              </a:rPr>
              <a:t>Μετανάστευσης</a:t>
            </a:r>
            <a:endParaRPr lang="en-US" altLang="zh-CN" sz="2800" b="1" dirty="0" smtClean="0">
              <a:cs typeface="Segoe UI" pitchFamily="18" charset="0"/>
            </a:endParaRPr>
          </a:p>
          <a:p>
            <a:pPr marL="0" indent="0" algn="just">
              <a:lnSpc>
                <a:spcPct val="80000"/>
              </a:lnSpc>
              <a:buNone/>
              <a:tabLst>
                <a:tab pos="1562100" algn="l"/>
              </a:tabLst>
            </a:pPr>
            <a:r>
              <a:rPr lang="en-US" altLang="zh-CN" sz="2400" dirty="0" err="1" smtClean="0">
                <a:cs typeface="Segoe UI" pitchFamily="18" charset="0"/>
              </a:rPr>
              <a:t>Οικονοµικό</a:t>
            </a:r>
            <a:r>
              <a:rPr lang="en-US" altLang="zh-CN" sz="2400" dirty="0" smtClean="0">
                <a:cs typeface="Times New Roman" pitchFamily="18" charset="0"/>
              </a:rPr>
              <a:t> </a:t>
            </a:r>
            <a:r>
              <a:rPr lang="en-US" altLang="zh-CN" sz="2400" dirty="0" err="1" smtClean="0">
                <a:cs typeface="Segoe UI" pitchFamily="18" charset="0"/>
              </a:rPr>
              <a:t>κόστος</a:t>
            </a:r>
            <a:r>
              <a:rPr lang="en-US" altLang="zh-CN" sz="2400" dirty="0" smtClean="0">
                <a:cs typeface="Segoe UI" pitchFamily="18" charset="0"/>
              </a:rPr>
              <a:t>:</a:t>
            </a:r>
            <a:r>
              <a:rPr lang="en-US" altLang="zh-CN" sz="2400" dirty="0" smtClean="0">
                <a:cs typeface="Times New Roman" pitchFamily="18" charset="0"/>
              </a:rPr>
              <a:t> </a:t>
            </a:r>
            <a:r>
              <a:rPr lang="en-US" altLang="zh-CN" sz="2400" dirty="0" smtClean="0">
                <a:cs typeface="Segoe UI" pitchFamily="18" charset="0"/>
              </a:rPr>
              <a:t>τα</a:t>
            </a:r>
            <a:r>
              <a:rPr lang="en-US" altLang="zh-CN" sz="2400" dirty="0" smtClean="0">
                <a:cs typeface="Times New Roman" pitchFamily="18" charset="0"/>
              </a:rPr>
              <a:t> </a:t>
            </a:r>
            <a:r>
              <a:rPr lang="en-US" altLang="zh-CN" sz="2400" dirty="0" err="1" smtClean="0">
                <a:cs typeface="Segoe UI" pitchFamily="18" charset="0"/>
              </a:rPr>
              <a:t>έξοδα</a:t>
            </a:r>
            <a:r>
              <a:rPr lang="en-US" altLang="zh-CN" sz="2400" dirty="0" smtClean="0">
                <a:cs typeface="Times New Roman" pitchFamily="18" charset="0"/>
              </a:rPr>
              <a:t> </a:t>
            </a:r>
            <a:r>
              <a:rPr lang="en-US" altLang="zh-CN" sz="2400" dirty="0" smtClean="0">
                <a:cs typeface="Segoe UI" pitchFamily="18" charset="0"/>
              </a:rPr>
              <a:t>µ</a:t>
            </a:r>
            <a:r>
              <a:rPr lang="en-US" altLang="zh-CN" sz="2400" dirty="0" err="1" smtClean="0">
                <a:cs typeface="Segoe UI" pitchFamily="18" charset="0"/>
              </a:rPr>
              <a:t>ετακίνησης</a:t>
            </a:r>
            <a:r>
              <a:rPr lang="en-US" altLang="zh-CN" sz="2400" dirty="0" smtClean="0">
                <a:cs typeface="Times New Roman" pitchFamily="18" charset="0"/>
              </a:rPr>
              <a:t> </a:t>
            </a:r>
            <a:r>
              <a:rPr lang="en-US" altLang="zh-CN" sz="2400" dirty="0" smtClean="0">
                <a:cs typeface="Segoe UI" pitchFamily="18" charset="0"/>
              </a:rPr>
              <a:t>και</a:t>
            </a:r>
            <a:r>
              <a:rPr lang="el-GR" altLang="zh-CN" sz="2400" dirty="0" smtClean="0">
                <a:cs typeface="Segoe UI" pitchFamily="18" charset="0"/>
              </a:rPr>
              <a:t> </a:t>
            </a:r>
            <a:r>
              <a:rPr lang="en-US" altLang="zh-CN" sz="2400" dirty="0" err="1" smtClean="0">
                <a:cs typeface="Segoe UI" pitchFamily="18" charset="0"/>
              </a:rPr>
              <a:t>εγκατάστασης</a:t>
            </a:r>
            <a:r>
              <a:rPr lang="en-US" altLang="zh-CN" sz="2400" dirty="0" smtClean="0">
                <a:cs typeface="Times New Roman" pitchFamily="18" charset="0"/>
              </a:rPr>
              <a:t>    </a:t>
            </a:r>
            <a:r>
              <a:rPr lang="en-US" altLang="zh-CN" sz="2400" dirty="0" smtClean="0">
                <a:cs typeface="Segoe UI" pitchFamily="18" charset="0"/>
              </a:rPr>
              <a:t>και</a:t>
            </a:r>
            <a:r>
              <a:rPr lang="en-US" altLang="zh-CN" sz="2400" dirty="0" smtClean="0">
                <a:cs typeface="Times New Roman" pitchFamily="18" charset="0"/>
              </a:rPr>
              <a:t> </a:t>
            </a:r>
            <a:r>
              <a:rPr lang="en-US" altLang="zh-CN" sz="2400" dirty="0" smtClean="0">
                <a:cs typeface="Segoe UI" pitchFamily="18" charset="0"/>
              </a:rPr>
              <a:t>η</a:t>
            </a:r>
            <a:r>
              <a:rPr lang="en-US" altLang="zh-CN" sz="2400" dirty="0" smtClean="0">
                <a:cs typeface="Times New Roman" pitchFamily="18" charset="0"/>
              </a:rPr>
              <a:t> </a:t>
            </a:r>
            <a:r>
              <a:rPr lang="en-US" altLang="zh-CN" sz="2400" dirty="0" err="1" smtClean="0">
                <a:cs typeface="Segoe UI" pitchFamily="18" charset="0"/>
              </a:rPr>
              <a:t>απώλεια</a:t>
            </a:r>
            <a:r>
              <a:rPr lang="en-US" altLang="zh-CN" sz="2400" dirty="0" smtClean="0">
                <a:cs typeface="Times New Roman" pitchFamily="18" charset="0"/>
              </a:rPr>
              <a:t> </a:t>
            </a:r>
            <a:r>
              <a:rPr lang="en-US" altLang="zh-CN" sz="2400" dirty="0" err="1" smtClean="0">
                <a:cs typeface="Segoe UI" pitchFamily="18" charset="0"/>
              </a:rPr>
              <a:t>εισοδήµατος</a:t>
            </a:r>
            <a:r>
              <a:rPr lang="el-GR" altLang="zh-CN" sz="2400" dirty="0" smtClean="0">
                <a:cs typeface="Segoe UI" pitchFamily="18" charset="0"/>
              </a:rPr>
              <a:t> </a:t>
            </a:r>
            <a:r>
              <a:rPr lang="en-US" altLang="zh-CN" sz="2400" dirty="0" err="1" smtClean="0">
                <a:cs typeface="Segoe UI" pitchFamily="18" charset="0"/>
              </a:rPr>
              <a:t>κατά</a:t>
            </a:r>
            <a:r>
              <a:rPr lang="en-US" altLang="zh-CN" sz="2400" dirty="0" smtClean="0">
                <a:cs typeface="Times New Roman" pitchFamily="18" charset="0"/>
              </a:rPr>
              <a:t> </a:t>
            </a:r>
            <a:r>
              <a:rPr lang="en-US" altLang="zh-CN" sz="2400" dirty="0" smtClean="0">
                <a:cs typeface="Segoe UI" pitchFamily="18" charset="0"/>
              </a:rPr>
              <a:t>τη</a:t>
            </a:r>
            <a:r>
              <a:rPr lang="en-US" altLang="zh-CN" sz="2400" dirty="0" smtClean="0">
                <a:cs typeface="Times New Roman" pitchFamily="18" charset="0"/>
              </a:rPr>
              <a:t> </a:t>
            </a:r>
            <a:r>
              <a:rPr lang="en-US" altLang="zh-CN" sz="2400" dirty="0" err="1" smtClean="0">
                <a:cs typeface="Segoe UI" pitchFamily="18" charset="0"/>
              </a:rPr>
              <a:t>διάρκεια</a:t>
            </a:r>
            <a:r>
              <a:rPr lang="en-US" altLang="zh-CN" sz="2400" dirty="0" smtClean="0">
                <a:cs typeface="Times New Roman" pitchFamily="18" charset="0"/>
              </a:rPr>
              <a:t> </a:t>
            </a:r>
            <a:r>
              <a:rPr lang="en-US" altLang="zh-CN" sz="2400" dirty="0" smtClean="0">
                <a:cs typeface="Segoe UI" pitchFamily="18" charset="0"/>
              </a:rPr>
              <a:t>της</a:t>
            </a:r>
            <a:r>
              <a:rPr lang="en-US" altLang="zh-CN" sz="2400" dirty="0" smtClean="0">
                <a:cs typeface="Times New Roman" pitchFamily="18" charset="0"/>
              </a:rPr>
              <a:t> </a:t>
            </a:r>
            <a:r>
              <a:rPr lang="en-US" altLang="zh-CN" sz="2400" dirty="0" smtClean="0">
                <a:cs typeface="Segoe UI" pitchFamily="18" charset="0"/>
              </a:rPr>
              <a:t>µ</a:t>
            </a:r>
            <a:r>
              <a:rPr lang="en-US" altLang="zh-CN" sz="2400" dirty="0" err="1" smtClean="0">
                <a:cs typeface="Segoe UI" pitchFamily="18" charset="0"/>
              </a:rPr>
              <a:t>ετακίνησης</a:t>
            </a:r>
            <a:r>
              <a:rPr lang="en-US" altLang="zh-CN" sz="2400" dirty="0" smtClean="0">
                <a:cs typeface="Segoe UI" pitchFamily="18" charset="0"/>
              </a:rPr>
              <a:t>.</a:t>
            </a:r>
            <a:endParaRPr lang="el-GR" altLang="zh-CN" sz="2400" dirty="0" smtClean="0">
              <a:cs typeface="Segoe UI" pitchFamily="18" charset="0"/>
            </a:endParaRPr>
          </a:p>
          <a:p>
            <a:pPr marL="0" indent="0" algn="just">
              <a:lnSpc>
                <a:spcPct val="80000"/>
              </a:lnSpc>
              <a:buNone/>
              <a:tabLst>
                <a:tab pos="1562100" algn="l"/>
              </a:tabLst>
            </a:pPr>
            <a:r>
              <a:rPr lang="el-GR" altLang="zh-CN" sz="2400" dirty="0" smtClean="0">
                <a:cs typeface="Segoe UI" pitchFamily="18" charset="0"/>
              </a:rPr>
              <a:t>Ψυχικό κόστος: στεναχώρια από την εγκατάλειψη του οικείου περιβάλλοντος με κατεστημένες οικογενειακές και φιλικές σχέσεις και κοινωνικό περίγυρο, τον διαφορετικό τρόπο ζωής κλπ. </a:t>
            </a:r>
            <a:endParaRPr lang="en-US" altLang="zh-CN" sz="2400" dirty="0" smtClean="0">
              <a:cs typeface="Segoe UI" pitchFamily="18" charset="0"/>
            </a:endParaRPr>
          </a:p>
          <a:p>
            <a:pPr algn="just">
              <a:buNone/>
            </a:pP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Μετανάστευση</a:t>
            </a:r>
            <a:endParaRPr lang="en-US" dirty="0"/>
          </a:p>
        </p:txBody>
      </p:sp>
      <p:sp>
        <p:nvSpPr>
          <p:cNvPr id="3" name="2 - Θέση περιεχομένου"/>
          <p:cNvSpPr>
            <a:spLocks noGrp="1"/>
          </p:cNvSpPr>
          <p:nvPr>
            <p:ph idx="1"/>
          </p:nvPr>
        </p:nvSpPr>
        <p:spPr/>
        <p:txBody>
          <a:bodyPr>
            <a:noAutofit/>
          </a:bodyPr>
          <a:lstStyle/>
          <a:p>
            <a:pPr marL="0" indent="0" algn="just">
              <a:lnSpc>
                <a:spcPct val="80000"/>
              </a:lnSpc>
              <a:buNone/>
              <a:tabLst>
                <a:tab pos="50800" algn="l"/>
                <a:tab pos="254000" algn="l"/>
                <a:tab pos="444500" algn="l"/>
              </a:tabLst>
            </a:pPr>
            <a:r>
              <a:rPr lang="en-US" altLang="zh-CN" sz="2800" b="1" dirty="0" smtClean="0">
                <a:cs typeface="Segoe UI" pitchFamily="18" charset="0"/>
              </a:rPr>
              <a:t>Ατοµική Απόφαση </a:t>
            </a:r>
            <a:r>
              <a:rPr lang="en-US" altLang="zh-CN" sz="2800" b="1" dirty="0" err="1" smtClean="0">
                <a:cs typeface="Segoe UI" pitchFamily="18" charset="0"/>
              </a:rPr>
              <a:t>για</a:t>
            </a:r>
            <a:r>
              <a:rPr lang="en-US" altLang="zh-CN" sz="2800" b="1" dirty="0" smtClean="0">
                <a:cs typeface="Segoe UI" pitchFamily="18" charset="0"/>
              </a:rPr>
              <a:t> </a:t>
            </a:r>
            <a:r>
              <a:rPr lang="en-US" altLang="zh-CN" sz="2800" b="1" dirty="0" err="1" smtClean="0">
                <a:cs typeface="Segoe UI" pitchFamily="18" charset="0"/>
              </a:rPr>
              <a:t>Μετανάστευση</a:t>
            </a:r>
            <a:endParaRPr lang="el-GR" altLang="zh-CN" sz="2800" b="1" dirty="0" smtClean="0">
              <a:cs typeface="Segoe UI" pitchFamily="18" charset="0"/>
            </a:endParaRPr>
          </a:p>
          <a:p>
            <a:pPr marL="0" indent="0" algn="just">
              <a:lnSpc>
                <a:spcPct val="80000"/>
              </a:lnSpc>
              <a:buNone/>
              <a:tabLst>
                <a:tab pos="50800" algn="l"/>
                <a:tab pos="254000" algn="l"/>
                <a:tab pos="444500" algn="l"/>
              </a:tabLst>
            </a:pPr>
            <a:r>
              <a:rPr lang="en-US" altLang="zh-CN" sz="2400" dirty="0" smtClean="0">
                <a:cs typeface="Segoe UI" pitchFamily="18" charset="0"/>
              </a:rPr>
              <a:t>Η</a:t>
            </a:r>
            <a:r>
              <a:rPr lang="en-US" altLang="zh-CN" sz="2400" dirty="0" smtClean="0">
                <a:cs typeface="Times New Roman" pitchFamily="18" charset="0"/>
              </a:rPr>
              <a:t>  </a:t>
            </a:r>
            <a:r>
              <a:rPr lang="en-US" altLang="zh-CN" sz="2400" dirty="0" err="1" smtClean="0">
                <a:cs typeface="Segoe UI" pitchFamily="18" charset="0"/>
              </a:rPr>
              <a:t>απόφαση</a:t>
            </a:r>
            <a:r>
              <a:rPr lang="en-US" altLang="zh-CN" sz="2400" dirty="0" smtClean="0">
                <a:cs typeface="Times New Roman" pitchFamily="18" charset="0"/>
              </a:rPr>
              <a:t> </a:t>
            </a:r>
            <a:r>
              <a:rPr lang="en-US" altLang="zh-CN" sz="2400" dirty="0" err="1" smtClean="0">
                <a:cs typeface="Segoe UI" pitchFamily="18" charset="0"/>
              </a:rPr>
              <a:t>για</a:t>
            </a:r>
            <a:r>
              <a:rPr lang="en-US" altLang="zh-CN" sz="2400" dirty="0" smtClean="0">
                <a:cs typeface="Times New Roman" pitchFamily="18" charset="0"/>
              </a:rPr>
              <a:t> </a:t>
            </a:r>
            <a:r>
              <a:rPr lang="en-US" altLang="zh-CN" sz="2400" dirty="0" smtClean="0">
                <a:cs typeface="Segoe UI" pitchFamily="18" charset="0"/>
              </a:rPr>
              <a:t>µ</a:t>
            </a:r>
            <a:r>
              <a:rPr lang="en-US" altLang="zh-CN" sz="2400" dirty="0" err="1" smtClean="0">
                <a:cs typeface="Segoe UI" pitchFamily="18" charset="0"/>
              </a:rPr>
              <a:t>ετανάστευση</a:t>
            </a:r>
            <a:r>
              <a:rPr lang="en-US" altLang="zh-CN" sz="2400" dirty="0" smtClean="0">
                <a:cs typeface="Times New Roman" pitchFamily="18" charset="0"/>
              </a:rPr>
              <a:t> </a:t>
            </a:r>
            <a:r>
              <a:rPr lang="en-US" altLang="zh-CN" sz="2400" dirty="0" err="1" smtClean="0">
                <a:cs typeface="Segoe UI" pitchFamily="18" charset="0"/>
              </a:rPr>
              <a:t>βασίζεται</a:t>
            </a:r>
            <a:r>
              <a:rPr lang="en-US" altLang="zh-CN" sz="2400" dirty="0" smtClean="0">
                <a:cs typeface="Times New Roman" pitchFamily="18" charset="0"/>
              </a:rPr>
              <a:t> </a:t>
            </a:r>
            <a:r>
              <a:rPr lang="en-US" altLang="zh-CN" sz="2400" dirty="0" err="1" smtClean="0">
                <a:cs typeface="Segoe UI" pitchFamily="18" charset="0"/>
              </a:rPr>
              <a:t>στη</a:t>
            </a:r>
            <a:r>
              <a:rPr lang="el-GR" altLang="zh-CN" sz="2400" dirty="0" smtClean="0">
                <a:cs typeface="Segoe UI" pitchFamily="18" charset="0"/>
              </a:rPr>
              <a:t> </a:t>
            </a:r>
            <a:r>
              <a:rPr lang="en-US" altLang="zh-CN" sz="2400" dirty="0" err="1" smtClean="0">
                <a:cs typeface="Segoe UI" pitchFamily="18" charset="0"/>
              </a:rPr>
              <a:t>σύγκριση</a:t>
            </a:r>
            <a:r>
              <a:rPr lang="en-US" altLang="zh-CN" sz="2400" dirty="0" smtClean="0">
                <a:cs typeface="Times New Roman" pitchFamily="18" charset="0"/>
              </a:rPr>
              <a:t> </a:t>
            </a:r>
            <a:r>
              <a:rPr lang="en-US" altLang="zh-CN" sz="2400" dirty="0" smtClean="0">
                <a:cs typeface="Segoe UI" pitchFamily="18" charset="0"/>
              </a:rPr>
              <a:t>των</a:t>
            </a:r>
            <a:r>
              <a:rPr lang="en-US" altLang="zh-CN" sz="2400" dirty="0" smtClean="0">
                <a:cs typeface="Times New Roman" pitchFamily="18" charset="0"/>
              </a:rPr>
              <a:t> </a:t>
            </a:r>
            <a:r>
              <a:rPr lang="en-US" altLang="zh-CN" sz="2400" dirty="0" err="1" smtClean="0">
                <a:cs typeface="Segoe UI" pitchFamily="18" charset="0"/>
              </a:rPr>
              <a:t>παρακάνω</a:t>
            </a:r>
            <a:r>
              <a:rPr lang="en-US" altLang="zh-CN" sz="2400" dirty="0" smtClean="0">
                <a:cs typeface="Times New Roman" pitchFamily="18" charset="0"/>
              </a:rPr>
              <a:t> </a:t>
            </a:r>
            <a:r>
              <a:rPr lang="en-US" altLang="zh-CN" sz="2400" dirty="0" smtClean="0">
                <a:cs typeface="Segoe UI" pitchFamily="18" charset="0"/>
              </a:rPr>
              <a:t>µ</a:t>
            </a:r>
            <a:r>
              <a:rPr lang="en-US" altLang="zh-CN" sz="2400" dirty="0" err="1" smtClean="0">
                <a:cs typeface="Segoe UI" pitchFamily="18" charset="0"/>
              </a:rPr>
              <a:t>εγεθών</a:t>
            </a:r>
            <a:r>
              <a:rPr lang="en-US" altLang="zh-CN" sz="2400" dirty="0" smtClean="0">
                <a:cs typeface="Segoe UI" pitchFamily="18" charset="0"/>
              </a:rPr>
              <a:t>:</a:t>
            </a:r>
            <a:endParaRPr lang="el-GR" altLang="zh-CN" sz="2400" dirty="0" smtClean="0">
              <a:cs typeface="Segoe UI" pitchFamily="18" charset="0"/>
            </a:endParaRPr>
          </a:p>
          <a:p>
            <a:pPr marL="0" indent="0" algn="just">
              <a:lnSpc>
                <a:spcPct val="80000"/>
              </a:lnSpc>
              <a:buNone/>
              <a:tabLst>
                <a:tab pos="50800" algn="l"/>
                <a:tab pos="254000" algn="l"/>
                <a:tab pos="444500" algn="l"/>
              </a:tabLst>
            </a:pPr>
            <a:r>
              <a:rPr lang="en-US" altLang="zh-CN" sz="2400" dirty="0" smtClean="0">
                <a:cs typeface="Segoe UI" pitchFamily="18" charset="0"/>
              </a:rPr>
              <a:t>Α.</a:t>
            </a:r>
            <a:r>
              <a:rPr lang="en-US" altLang="zh-CN" sz="2400" dirty="0" smtClean="0">
                <a:cs typeface="Times New Roman" pitchFamily="18" charset="0"/>
              </a:rPr>
              <a:t>    </a:t>
            </a:r>
            <a:r>
              <a:rPr lang="en-US" altLang="zh-CN" sz="2400" dirty="0" err="1" smtClean="0">
                <a:cs typeface="Segoe UI" pitchFamily="18" charset="0"/>
              </a:rPr>
              <a:t>Την</a:t>
            </a:r>
            <a:r>
              <a:rPr lang="en-US" altLang="zh-CN" sz="2400" dirty="0" smtClean="0">
                <a:cs typeface="Times New Roman" pitchFamily="18" charset="0"/>
              </a:rPr>
              <a:t> </a:t>
            </a:r>
            <a:r>
              <a:rPr lang="en-US" altLang="zh-CN" sz="2400" dirty="0" err="1" smtClean="0">
                <a:cs typeface="Segoe UI" pitchFamily="18" charset="0"/>
              </a:rPr>
              <a:t>παρούσα</a:t>
            </a:r>
            <a:r>
              <a:rPr lang="en-US" altLang="zh-CN" sz="2400" dirty="0" smtClean="0">
                <a:cs typeface="Times New Roman" pitchFamily="18" charset="0"/>
              </a:rPr>
              <a:t> </a:t>
            </a:r>
            <a:r>
              <a:rPr lang="en-US" altLang="zh-CN" sz="2400" dirty="0" err="1" smtClean="0">
                <a:cs typeface="Segoe UI" pitchFamily="18" charset="0"/>
              </a:rPr>
              <a:t>αξία</a:t>
            </a:r>
            <a:r>
              <a:rPr lang="en-US" altLang="zh-CN" sz="2400" dirty="0" smtClean="0">
                <a:cs typeface="Times New Roman" pitchFamily="18" charset="0"/>
              </a:rPr>
              <a:t> </a:t>
            </a:r>
            <a:r>
              <a:rPr lang="en-US" altLang="zh-CN" sz="2400" dirty="0" smtClean="0">
                <a:cs typeface="Segoe UI" pitchFamily="18" charset="0"/>
              </a:rPr>
              <a:t>της</a:t>
            </a:r>
            <a:r>
              <a:rPr lang="en-US" altLang="zh-CN" sz="2400" dirty="0" smtClean="0">
                <a:cs typeface="Times New Roman" pitchFamily="18" charset="0"/>
              </a:rPr>
              <a:t> </a:t>
            </a:r>
            <a:r>
              <a:rPr lang="en-US" altLang="zh-CN" sz="2400" dirty="0" err="1" smtClean="0">
                <a:cs typeface="Segoe UI" pitchFamily="18" charset="0"/>
              </a:rPr>
              <a:t>ροής</a:t>
            </a:r>
            <a:r>
              <a:rPr lang="en-US" altLang="zh-CN" sz="2400" dirty="0" smtClean="0">
                <a:cs typeface="Times New Roman" pitchFamily="18" charset="0"/>
              </a:rPr>
              <a:t> </a:t>
            </a:r>
            <a:r>
              <a:rPr lang="en-US" altLang="zh-CN" sz="2400" dirty="0" smtClean="0">
                <a:cs typeface="Segoe UI" pitchFamily="18" charset="0"/>
              </a:rPr>
              <a:t>των</a:t>
            </a:r>
            <a:r>
              <a:rPr lang="el-GR" altLang="zh-CN" sz="2400" dirty="0" smtClean="0">
                <a:cs typeface="Segoe UI" pitchFamily="18" charset="0"/>
              </a:rPr>
              <a:t> </a:t>
            </a:r>
            <a:r>
              <a:rPr lang="en-US" altLang="zh-CN" sz="2400" dirty="0" err="1" smtClean="0">
                <a:cs typeface="Segoe UI" pitchFamily="18" charset="0"/>
              </a:rPr>
              <a:t>εισοδηµάτων</a:t>
            </a:r>
            <a:r>
              <a:rPr lang="en-US" altLang="zh-CN" sz="2400" dirty="0" smtClean="0">
                <a:cs typeface="Times New Roman" pitchFamily="18" charset="0"/>
              </a:rPr>
              <a:t> </a:t>
            </a:r>
            <a:r>
              <a:rPr lang="en-US" altLang="zh-CN" sz="2400" dirty="0" err="1" smtClean="0">
                <a:cs typeface="Segoe UI" pitchFamily="18" charset="0"/>
              </a:rPr>
              <a:t>στη</a:t>
            </a:r>
            <a:r>
              <a:rPr lang="en-US" altLang="zh-CN" sz="2400" dirty="0" smtClean="0">
                <a:cs typeface="Times New Roman" pitchFamily="18" charset="0"/>
              </a:rPr>
              <a:t> </a:t>
            </a:r>
            <a:r>
              <a:rPr lang="en-US" altLang="zh-CN" sz="2400" dirty="0" err="1" smtClean="0">
                <a:cs typeface="Segoe UI" pitchFamily="18" charset="0"/>
              </a:rPr>
              <a:t>χώρα</a:t>
            </a:r>
            <a:r>
              <a:rPr lang="en-US" altLang="zh-CN" sz="2400" dirty="0" smtClean="0">
                <a:cs typeface="Times New Roman" pitchFamily="18" charset="0"/>
              </a:rPr>
              <a:t> </a:t>
            </a:r>
            <a:r>
              <a:rPr lang="en-US" altLang="zh-CN" sz="2400" dirty="0" err="1" smtClean="0">
                <a:cs typeface="Segoe UI" pitchFamily="18" charset="0"/>
              </a:rPr>
              <a:t>προορισµού</a:t>
            </a:r>
            <a:r>
              <a:rPr lang="en-US" altLang="zh-CN" sz="2400" dirty="0" smtClean="0">
                <a:cs typeface="Segoe UI" pitchFamily="18" charset="0"/>
              </a:rPr>
              <a:t>,</a:t>
            </a:r>
            <a:endParaRPr lang="el-GR" altLang="zh-CN" sz="2400" dirty="0" smtClean="0">
              <a:cs typeface="Segoe UI" pitchFamily="18" charset="0"/>
            </a:endParaRPr>
          </a:p>
          <a:p>
            <a:pPr marL="0" indent="0" algn="just">
              <a:lnSpc>
                <a:spcPct val="80000"/>
              </a:lnSpc>
              <a:buNone/>
              <a:tabLst>
                <a:tab pos="50800" algn="l"/>
                <a:tab pos="254000" algn="l"/>
                <a:tab pos="444500" algn="l"/>
              </a:tabLst>
            </a:pPr>
            <a:r>
              <a:rPr lang="en-US" altLang="zh-CN" sz="2400" dirty="0" smtClean="0">
                <a:cs typeface="Segoe UI" pitchFamily="18" charset="0"/>
              </a:rPr>
              <a:t>Β.</a:t>
            </a:r>
            <a:r>
              <a:rPr lang="en-US" altLang="zh-CN" sz="2400" dirty="0" smtClean="0">
                <a:cs typeface="Times New Roman" pitchFamily="18" charset="0"/>
              </a:rPr>
              <a:t>    </a:t>
            </a:r>
            <a:r>
              <a:rPr lang="en-US" altLang="zh-CN" sz="2400" dirty="0" err="1" smtClean="0">
                <a:cs typeface="Segoe UI" pitchFamily="18" charset="0"/>
              </a:rPr>
              <a:t>Την</a:t>
            </a:r>
            <a:r>
              <a:rPr lang="en-US" altLang="zh-CN" sz="2400" dirty="0" smtClean="0">
                <a:cs typeface="Times New Roman" pitchFamily="18" charset="0"/>
              </a:rPr>
              <a:t> </a:t>
            </a:r>
            <a:r>
              <a:rPr lang="en-US" altLang="zh-CN" sz="2400" dirty="0" err="1" smtClean="0">
                <a:cs typeface="Segoe UI" pitchFamily="18" charset="0"/>
              </a:rPr>
              <a:t>παρούσα</a:t>
            </a:r>
            <a:r>
              <a:rPr lang="en-US" altLang="zh-CN" sz="2400" dirty="0" smtClean="0">
                <a:cs typeface="Times New Roman" pitchFamily="18" charset="0"/>
              </a:rPr>
              <a:t> </a:t>
            </a:r>
            <a:r>
              <a:rPr lang="en-US" altLang="zh-CN" sz="2400" dirty="0" err="1" smtClean="0">
                <a:cs typeface="Segoe UI" pitchFamily="18" charset="0"/>
              </a:rPr>
              <a:t>αξία</a:t>
            </a:r>
            <a:r>
              <a:rPr lang="en-US" altLang="zh-CN" sz="2400" dirty="0" smtClean="0">
                <a:cs typeface="Times New Roman" pitchFamily="18" charset="0"/>
              </a:rPr>
              <a:t> </a:t>
            </a:r>
            <a:r>
              <a:rPr lang="en-US" altLang="zh-CN" sz="2400" dirty="0" smtClean="0">
                <a:cs typeface="Segoe UI" pitchFamily="18" charset="0"/>
              </a:rPr>
              <a:t>της</a:t>
            </a:r>
            <a:r>
              <a:rPr lang="en-US" altLang="zh-CN" sz="2400" dirty="0" smtClean="0">
                <a:cs typeface="Times New Roman" pitchFamily="18" charset="0"/>
              </a:rPr>
              <a:t> </a:t>
            </a:r>
            <a:r>
              <a:rPr lang="en-US" altLang="zh-CN" sz="2400" dirty="0" err="1" smtClean="0">
                <a:cs typeface="Segoe UI" pitchFamily="18" charset="0"/>
              </a:rPr>
              <a:t>ροής</a:t>
            </a:r>
            <a:r>
              <a:rPr lang="en-US" altLang="zh-CN" sz="2400" dirty="0" smtClean="0">
                <a:cs typeface="Times New Roman" pitchFamily="18" charset="0"/>
              </a:rPr>
              <a:t> </a:t>
            </a:r>
            <a:r>
              <a:rPr lang="en-US" altLang="zh-CN" sz="2400" dirty="0" smtClean="0">
                <a:cs typeface="Segoe UI" pitchFamily="18" charset="0"/>
              </a:rPr>
              <a:t>των</a:t>
            </a:r>
            <a:r>
              <a:rPr lang="el-GR" altLang="zh-CN" sz="2400" dirty="0" smtClean="0">
                <a:cs typeface="Segoe UI" pitchFamily="18" charset="0"/>
              </a:rPr>
              <a:t> </a:t>
            </a:r>
            <a:r>
              <a:rPr lang="en-US" altLang="zh-CN" sz="2400" dirty="0" err="1" smtClean="0">
                <a:cs typeface="Segoe UI" pitchFamily="18" charset="0"/>
              </a:rPr>
              <a:t>εισοδηµάτων</a:t>
            </a:r>
            <a:r>
              <a:rPr lang="en-US" altLang="zh-CN" sz="2400" dirty="0" smtClean="0">
                <a:cs typeface="Times New Roman" pitchFamily="18" charset="0"/>
              </a:rPr>
              <a:t> </a:t>
            </a:r>
            <a:r>
              <a:rPr lang="en-US" altLang="zh-CN" sz="2400" dirty="0" smtClean="0">
                <a:cs typeface="Segoe UI" pitchFamily="18" charset="0"/>
              </a:rPr>
              <a:t>που</a:t>
            </a:r>
            <a:r>
              <a:rPr lang="en-US" altLang="zh-CN" sz="2400" dirty="0" smtClean="0">
                <a:cs typeface="Times New Roman" pitchFamily="18" charset="0"/>
              </a:rPr>
              <a:t> </a:t>
            </a:r>
            <a:r>
              <a:rPr lang="en-US" altLang="zh-CN" sz="2400" dirty="0" err="1" smtClean="0">
                <a:cs typeface="Segoe UI" pitchFamily="18" charset="0"/>
              </a:rPr>
              <a:t>εκτιµά</a:t>
            </a:r>
            <a:r>
              <a:rPr lang="en-US" altLang="zh-CN" sz="2400" dirty="0" smtClean="0">
                <a:cs typeface="Times New Roman" pitchFamily="18" charset="0"/>
              </a:rPr>
              <a:t> </a:t>
            </a:r>
            <a:r>
              <a:rPr lang="en-US" altLang="zh-CN" sz="2400" dirty="0" err="1" smtClean="0">
                <a:cs typeface="Segoe UI" pitchFamily="18" charset="0"/>
              </a:rPr>
              <a:t>ότι</a:t>
            </a:r>
            <a:r>
              <a:rPr lang="en-US" altLang="zh-CN" sz="2400" dirty="0" smtClean="0">
                <a:cs typeface="Times New Roman" pitchFamily="18" charset="0"/>
              </a:rPr>
              <a:t> </a:t>
            </a:r>
            <a:r>
              <a:rPr lang="en-US" altLang="zh-CN" sz="2400" dirty="0" err="1" smtClean="0">
                <a:cs typeface="Segoe UI" pitchFamily="18" charset="0"/>
              </a:rPr>
              <a:t>θα</a:t>
            </a:r>
            <a:r>
              <a:rPr lang="en-US" altLang="zh-CN" sz="2400" dirty="0" smtClean="0">
                <a:cs typeface="Times New Roman" pitchFamily="18" charset="0"/>
              </a:rPr>
              <a:t>  </a:t>
            </a:r>
            <a:r>
              <a:rPr lang="en-US" altLang="zh-CN" sz="2400" dirty="0" err="1" smtClean="0">
                <a:cs typeface="Segoe UI" pitchFamily="18" charset="0"/>
              </a:rPr>
              <a:t>εισπράξει</a:t>
            </a:r>
            <a:r>
              <a:rPr lang="el-GR" altLang="zh-CN" sz="2400" dirty="0" smtClean="0">
                <a:cs typeface="Segoe UI" pitchFamily="18" charset="0"/>
              </a:rPr>
              <a:t> </a:t>
            </a:r>
            <a:r>
              <a:rPr lang="en-US" altLang="zh-CN" sz="2400" dirty="0" err="1" smtClean="0">
                <a:cs typeface="Segoe UI" pitchFamily="18" charset="0"/>
              </a:rPr>
              <a:t>αν</a:t>
            </a:r>
            <a:r>
              <a:rPr lang="en-US" altLang="zh-CN" sz="2400" dirty="0" smtClean="0">
                <a:cs typeface="Times New Roman" pitchFamily="18" charset="0"/>
              </a:rPr>
              <a:t> </a:t>
            </a:r>
            <a:r>
              <a:rPr lang="en-US" altLang="zh-CN" sz="2400" dirty="0" smtClean="0">
                <a:cs typeface="Segoe UI" pitchFamily="18" charset="0"/>
              </a:rPr>
              <a:t>µ</a:t>
            </a:r>
            <a:r>
              <a:rPr lang="en-US" altLang="zh-CN" sz="2400" dirty="0" err="1" smtClean="0">
                <a:cs typeface="Segoe UI" pitchFamily="18" charset="0"/>
              </a:rPr>
              <a:t>είνει</a:t>
            </a:r>
            <a:r>
              <a:rPr lang="en-US" altLang="zh-CN" sz="2400" dirty="0" smtClean="0">
                <a:cs typeface="Times New Roman" pitchFamily="18" charset="0"/>
              </a:rPr>
              <a:t> </a:t>
            </a:r>
            <a:r>
              <a:rPr lang="en-US" altLang="zh-CN" sz="2400" dirty="0" err="1" smtClean="0">
                <a:cs typeface="Segoe UI" pitchFamily="18" charset="0"/>
              </a:rPr>
              <a:t>στη</a:t>
            </a:r>
            <a:r>
              <a:rPr lang="en-US" altLang="zh-CN" sz="2400" dirty="0" smtClean="0">
                <a:cs typeface="Times New Roman" pitchFamily="18" charset="0"/>
              </a:rPr>
              <a:t> </a:t>
            </a:r>
            <a:r>
              <a:rPr lang="en-US" altLang="zh-CN" sz="2400" dirty="0" err="1" smtClean="0">
                <a:cs typeface="Segoe UI" pitchFamily="18" charset="0"/>
              </a:rPr>
              <a:t>χώρα</a:t>
            </a:r>
            <a:r>
              <a:rPr lang="en-US" altLang="zh-CN" sz="2400" dirty="0" smtClean="0">
                <a:cs typeface="Times New Roman" pitchFamily="18" charset="0"/>
              </a:rPr>
              <a:t> </a:t>
            </a:r>
            <a:r>
              <a:rPr lang="en-US" altLang="zh-CN" sz="2400" dirty="0" smtClean="0">
                <a:cs typeface="Segoe UI" pitchFamily="18" charset="0"/>
              </a:rPr>
              <a:t>που</a:t>
            </a:r>
            <a:r>
              <a:rPr lang="en-US" altLang="zh-CN" sz="2400" dirty="0" smtClean="0">
                <a:cs typeface="Times New Roman" pitchFamily="18" charset="0"/>
              </a:rPr>
              <a:t> </a:t>
            </a:r>
            <a:r>
              <a:rPr lang="en-US" altLang="zh-CN" sz="2400" dirty="0" smtClean="0">
                <a:cs typeface="Segoe UI" pitchFamily="18" charset="0"/>
              </a:rPr>
              <a:t>είναι,</a:t>
            </a:r>
            <a:endParaRPr lang="el-GR" altLang="zh-CN" sz="2400" dirty="0" smtClean="0">
              <a:cs typeface="Segoe UI" pitchFamily="18" charset="0"/>
            </a:endParaRPr>
          </a:p>
          <a:p>
            <a:pPr marL="0" indent="0" algn="just">
              <a:lnSpc>
                <a:spcPct val="80000"/>
              </a:lnSpc>
              <a:buNone/>
              <a:tabLst>
                <a:tab pos="50800" algn="l"/>
                <a:tab pos="254000" algn="l"/>
                <a:tab pos="444500" algn="l"/>
              </a:tabLst>
            </a:pPr>
            <a:r>
              <a:rPr lang="en-US" altLang="zh-CN" sz="2400" dirty="0" smtClean="0">
                <a:cs typeface="Segoe UI" pitchFamily="18" charset="0"/>
              </a:rPr>
              <a:t>Γ.</a:t>
            </a:r>
            <a:r>
              <a:rPr lang="en-US" altLang="zh-CN" sz="2400" dirty="0" smtClean="0">
                <a:cs typeface="Times New Roman" pitchFamily="18" charset="0"/>
              </a:rPr>
              <a:t>  </a:t>
            </a:r>
            <a:r>
              <a:rPr lang="en-US" altLang="zh-CN" sz="2400" dirty="0" smtClean="0">
                <a:cs typeface="Segoe UI" pitchFamily="18" charset="0"/>
              </a:rPr>
              <a:t>Το</a:t>
            </a:r>
            <a:r>
              <a:rPr lang="en-US" altLang="zh-CN" sz="2400" dirty="0" smtClean="0">
                <a:cs typeface="Times New Roman" pitchFamily="18" charset="0"/>
              </a:rPr>
              <a:t> </a:t>
            </a:r>
            <a:r>
              <a:rPr lang="en-US" altLang="zh-CN" sz="2400" dirty="0" err="1" smtClean="0">
                <a:cs typeface="Segoe UI" pitchFamily="18" charset="0"/>
              </a:rPr>
              <a:t>οικονοµικό</a:t>
            </a:r>
            <a:r>
              <a:rPr lang="en-US" altLang="zh-CN" sz="2400" dirty="0" smtClean="0">
                <a:cs typeface="Times New Roman" pitchFamily="18" charset="0"/>
              </a:rPr>
              <a:t> </a:t>
            </a:r>
            <a:r>
              <a:rPr lang="en-US" altLang="zh-CN" sz="2400" dirty="0" smtClean="0">
                <a:cs typeface="Segoe UI" pitchFamily="18" charset="0"/>
              </a:rPr>
              <a:t>και</a:t>
            </a:r>
            <a:r>
              <a:rPr lang="en-US" altLang="zh-CN" sz="2400" dirty="0" smtClean="0">
                <a:cs typeface="Times New Roman" pitchFamily="18" charset="0"/>
              </a:rPr>
              <a:t> </a:t>
            </a:r>
            <a:r>
              <a:rPr lang="en-US" altLang="zh-CN" sz="2400" dirty="0" err="1" smtClean="0">
                <a:cs typeface="Segoe UI" pitchFamily="18" charset="0"/>
              </a:rPr>
              <a:t>ψυχικό</a:t>
            </a:r>
            <a:r>
              <a:rPr lang="en-US" altLang="zh-CN" sz="2400" dirty="0" smtClean="0">
                <a:cs typeface="Times New Roman" pitchFamily="18" charset="0"/>
              </a:rPr>
              <a:t> </a:t>
            </a:r>
            <a:r>
              <a:rPr lang="en-US" altLang="zh-CN" sz="2400" dirty="0" err="1" smtClean="0">
                <a:cs typeface="Segoe UI" pitchFamily="18" charset="0"/>
              </a:rPr>
              <a:t>κόστος</a:t>
            </a:r>
            <a:r>
              <a:rPr lang="en-US" altLang="zh-CN" sz="2400" dirty="0" smtClean="0">
                <a:cs typeface="Times New Roman" pitchFamily="18" charset="0"/>
              </a:rPr>
              <a:t> </a:t>
            </a:r>
            <a:r>
              <a:rPr lang="en-US" altLang="zh-CN" sz="2400" dirty="0" smtClean="0">
                <a:cs typeface="Segoe UI" pitchFamily="18" charset="0"/>
              </a:rPr>
              <a:t>της</a:t>
            </a:r>
            <a:r>
              <a:rPr lang="el-GR" altLang="zh-CN" sz="2400" dirty="0" smtClean="0">
                <a:cs typeface="Segoe UI" pitchFamily="18" charset="0"/>
              </a:rPr>
              <a:t> με</a:t>
            </a:r>
            <a:r>
              <a:rPr lang="en-US" altLang="zh-CN" sz="2400" dirty="0" err="1" smtClean="0">
                <a:cs typeface="Segoe UI" pitchFamily="18" charset="0"/>
              </a:rPr>
              <a:t>τανάστευσης</a:t>
            </a:r>
            <a:r>
              <a:rPr lang="en-US" altLang="zh-CN" sz="2400" dirty="0" smtClean="0">
                <a:cs typeface="Segoe UI" pitchFamily="18" charset="0"/>
              </a:rPr>
              <a:t>.</a:t>
            </a:r>
          </a:p>
          <a:p>
            <a:pPr marL="0" indent="0" algn="just">
              <a:lnSpc>
                <a:spcPct val="8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2273</TotalTime>
  <Words>1632</Words>
  <Application>Microsoft Office PowerPoint</Application>
  <PresentationFormat>Προβολή στην οθόνη (16:10)</PresentationFormat>
  <Paragraphs>227</Paragraphs>
  <Slides>32</Slides>
  <Notes>21</Notes>
  <HiddenSlides>0</HiddenSlides>
  <MMClips>0</MMClips>
  <ScaleCrop>false</ScaleCrop>
  <HeadingPairs>
    <vt:vector size="4" baseType="variant">
      <vt:variant>
        <vt:lpstr>Θέμα</vt:lpstr>
      </vt:variant>
      <vt:variant>
        <vt:i4>1</vt:i4>
      </vt:variant>
      <vt:variant>
        <vt:lpstr>Τίτλοι διαφανειών</vt:lpstr>
      </vt:variant>
      <vt:variant>
        <vt:i4>32</vt:i4>
      </vt:variant>
    </vt:vector>
  </HeadingPairs>
  <TitlesOfParts>
    <vt:vector size="33" baseType="lpstr">
      <vt:lpstr>Θέμα του Office</vt:lpstr>
      <vt:lpstr>Οικονοµική Εργασίας και Εργασιακές Σχέσεις</vt:lpstr>
      <vt:lpstr>Διαφάνεια 2</vt:lpstr>
      <vt:lpstr>Άδειες Χρήσης</vt:lpstr>
      <vt:lpstr>Χρηματοδότηση</vt:lpstr>
      <vt:lpstr>Σκοποί  ενότητας</vt:lpstr>
      <vt:lpstr>Μετανάστευση</vt:lpstr>
      <vt:lpstr>Μετανάστευση</vt:lpstr>
      <vt:lpstr>Μετανάστευση</vt:lpstr>
      <vt:lpstr>Μετανάστευση</vt:lpstr>
      <vt:lpstr>Μετανάστευση</vt:lpstr>
      <vt:lpstr>Μετανάστευση</vt:lpstr>
      <vt:lpstr>Μετανάστευση</vt:lpstr>
      <vt:lpstr>Μετανάστευση</vt:lpstr>
      <vt:lpstr>Μετανάστευση</vt:lpstr>
      <vt:lpstr>Μετανάστευση</vt:lpstr>
      <vt:lpstr>Μετανάστευση</vt:lpstr>
      <vt:lpstr>Μετανάστευση</vt:lpstr>
      <vt:lpstr>Μετανάστευση</vt:lpstr>
      <vt:lpstr>Μετανάστευση</vt:lpstr>
      <vt:lpstr>Μετανάστευση</vt:lpstr>
      <vt:lpstr>Μετανάστευση</vt:lpstr>
      <vt:lpstr>Μετανάστευση</vt:lpstr>
      <vt:lpstr>Μετανάστευση</vt:lpstr>
      <vt:lpstr>Μετανάστευση</vt:lpstr>
      <vt:lpstr>Μετανάστευση</vt:lpstr>
      <vt:lpstr>Βιβλιογραφία</vt:lpstr>
      <vt:lpstr>Σημείωμα Αναφοράς</vt:lpstr>
      <vt:lpstr>Σημείωμα Αδειοδότησης</vt:lpstr>
      <vt:lpstr>Διαφάνεια 29</vt:lpstr>
      <vt:lpstr>Διαφάνεια 30</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383</cp:revision>
  <dcterms:created xsi:type="dcterms:W3CDTF">2012-09-06T09:03:05Z</dcterms:created>
  <dcterms:modified xsi:type="dcterms:W3CDTF">2015-10-31T20:20:28Z</dcterms:modified>
</cp:coreProperties>
</file>