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6"/>
  </p:notesMasterIdLst>
  <p:handoutMasterIdLst>
    <p:handoutMasterId r:id="rId47"/>
  </p:handoutMasterIdLst>
  <p:sldIdLst>
    <p:sldId id="257" r:id="rId3"/>
    <p:sldId id="258" r:id="rId4"/>
    <p:sldId id="409" r:id="rId5"/>
    <p:sldId id="410" r:id="rId6"/>
    <p:sldId id="259" r:id="rId7"/>
    <p:sldId id="292" r:id="rId8"/>
    <p:sldId id="42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11" r:id="rId39"/>
    <p:sldId id="412" r:id="rId40"/>
    <p:sldId id="413" r:id="rId41"/>
    <p:sldId id="414" r:id="rId42"/>
    <p:sldId id="277" r:id="rId43"/>
    <p:sldId id="291" r:id="rId44"/>
    <p:sldId id="279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37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40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urse.com/" TargetMode="External"/><Relationship Id="rId2" Type="http://schemas.openxmlformats.org/officeDocument/2006/relationships/hyperlink" Target="http://scholar.google.g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atrotek.org/search.asp" TargetMode="External"/><Relationship Id="rId5" Type="http://schemas.openxmlformats.org/officeDocument/2006/relationships/hyperlink" Target="http://pubmedhh.nlm.nih.gov/nlm/picostudy/pico3.html" TargetMode="External"/><Relationship Id="rId4" Type="http://schemas.openxmlformats.org/officeDocument/2006/relationships/hyperlink" Target="http://www.ncbi.nlm.nih.gov/pubmed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NOSH10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ΜΕΘΟΔΟΛΟΓΙΑ ΤΗΣ ΕΡΕΥΝΑΣ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175260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Ενότητα 12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Δευτερογενής </a:t>
            </a:r>
            <a:r>
              <a:rPr lang="el-GR" sz="2800" b="1" dirty="0" smtClean="0">
                <a:solidFill>
                  <a:schemeClr val="tx1"/>
                </a:solidFill>
              </a:rPr>
              <a:t>έρευνα, </a:t>
            </a:r>
            <a:r>
              <a:rPr lang="el-GR" sz="2800" b="1" dirty="0" err="1" smtClean="0">
                <a:solidFill>
                  <a:schemeClr val="tx1"/>
                </a:solidFill>
              </a:rPr>
              <a:t>Μετα</a:t>
            </a:r>
            <a:r>
              <a:rPr lang="el-GR" sz="2800" b="1" dirty="0" smtClean="0">
                <a:solidFill>
                  <a:schemeClr val="tx1"/>
                </a:solidFill>
              </a:rPr>
              <a:t>-σύνθεση και </a:t>
            </a:r>
            <a:r>
              <a:rPr lang="el-GR" sz="2800" b="1" dirty="0" err="1" smtClean="0">
                <a:solidFill>
                  <a:schemeClr val="tx1"/>
                </a:solidFill>
              </a:rPr>
              <a:t>Μετα</a:t>
            </a:r>
            <a:r>
              <a:rPr lang="el-GR" sz="2800" b="1" dirty="0" smtClean="0">
                <a:solidFill>
                  <a:schemeClr val="tx1"/>
                </a:solidFill>
              </a:rPr>
              <a:t>-ανάλυση</a:t>
            </a:r>
            <a:endParaRPr lang="el-GR" sz="2800" b="1" dirty="0" smtClean="0">
              <a:solidFill>
                <a:schemeClr val="tx1"/>
              </a:solidFill>
            </a:endParaRP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1"/>
                </a:solidFill>
              </a:rPr>
              <a:t>Μαντζούκας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6115967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787503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</a:t>
            </a:r>
            <a:r>
              <a:rPr lang="el-GR" dirty="0" smtClean="0"/>
              <a:t>ετα-σύνθεση &amp; Μετα-ανάλυση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Η μετα-σύνθεση αναφέρεται σε έρευνα που αποτελεί συστηματική ανασκόπηση πάνω σε ένα θέμα που έχει ερευνηθεί με </a:t>
            </a:r>
            <a:r>
              <a:rPr lang="el-GR" u="sng" dirty="0" smtClean="0"/>
              <a:t>ποιοτικές μεθόδους</a:t>
            </a:r>
            <a:r>
              <a:rPr lang="el-GR" dirty="0" smtClean="0"/>
              <a:t> έρευνας</a:t>
            </a:r>
          </a:p>
          <a:p>
            <a:r>
              <a:rPr lang="el-GR" dirty="0" smtClean="0"/>
              <a:t>Η μετα-ανάλυση αναφέρεται σε έρευνα που αποτελεί συστηματική ανασκόπηση πάνω σε ένα θέμα που έχει ερευνηθεί με </a:t>
            </a:r>
            <a:r>
              <a:rPr lang="el-GR" u="sng" dirty="0" smtClean="0"/>
              <a:t>ποσοτικές μεθόδους</a:t>
            </a:r>
            <a:r>
              <a:rPr lang="el-GR" dirty="0" smtClean="0"/>
              <a:t> έρευνα</a:t>
            </a:r>
          </a:p>
          <a:p>
            <a:pPr>
              <a:buNone/>
            </a:pPr>
            <a:r>
              <a:rPr lang="el-GR" dirty="0" smtClean="0"/>
              <a:t>-   </a:t>
            </a:r>
            <a:r>
              <a:rPr lang="el-GR" dirty="0" smtClean="0">
                <a:solidFill>
                  <a:schemeClr val="tx2"/>
                </a:solidFill>
              </a:rPr>
              <a:t>Και η Μετα-σύνθεση και η Μετα-ανάλυση χρησιμοποιούν στην ανάλυση τους πολλαπλά ερευνητικά άρθρα ποιοτικών και ποσοτικών (αντίστοιχα) πάνω στην ίδια ερευνητική ερώτηση (</a:t>
            </a:r>
            <a:r>
              <a:rPr lang="en-GB" dirty="0" smtClean="0">
                <a:solidFill>
                  <a:schemeClr val="tx2"/>
                </a:solidFill>
              </a:rPr>
              <a:t>Beck, 2009</a:t>
            </a:r>
            <a:r>
              <a:rPr lang="el-GR" dirty="0" smtClean="0">
                <a:solidFill>
                  <a:schemeClr val="tx2"/>
                </a:solidFill>
              </a:rPr>
              <a:t>)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Π</a:t>
            </a:r>
            <a:r>
              <a:rPr lang="el-GR" dirty="0" smtClean="0"/>
              <a:t>λεονεκτήματα της </a:t>
            </a:r>
            <a:r>
              <a:rPr lang="el-GR" dirty="0" smtClean="0"/>
              <a:t>δευτερογενούς </a:t>
            </a:r>
            <a:r>
              <a:rPr lang="el-GR" dirty="0" smtClean="0"/>
              <a:t>έρευνας, </a:t>
            </a:r>
            <a:r>
              <a:rPr lang="el-GR" dirty="0" err="1" smtClean="0"/>
              <a:t>μετα</a:t>
            </a:r>
            <a:r>
              <a:rPr lang="el-GR" dirty="0" smtClean="0"/>
              <a:t>-σύνθεσης και </a:t>
            </a:r>
            <a:r>
              <a:rPr lang="el-GR" dirty="0" err="1" smtClean="0"/>
              <a:t>μετα</a:t>
            </a:r>
            <a:r>
              <a:rPr lang="el-GR" dirty="0" smtClean="0"/>
              <a:t>-ανάλυσης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Τα πλεονεκτήματα της </a:t>
            </a:r>
            <a:r>
              <a:rPr lang="el-GR" dirty="0" err="1" smtClean="0"/>
              <a:t>δευτερογενούςς</a:t>
            </a:r>
            <a:r>
              <a:rPr lang="el-GR" dirty="0" smtClean="0"/>
              <a:t> </a:t>
            </a:r>
            <a:r>
              <a:rPr lang="el-GR" dirty="0" smtClean="0"/>
              <a:t>έρευνας, </a:t>
            </a:r>
            <a:r>
              <a:rPr lang="el-GR" dirty="0" err="1" smtClean="0"/>
              <a:t>μετα</a:t>
            </a:r>
            <a:r>
              <a:rPr lang="el-GR" dirty="0" smtClean="0"/>
              <a:t>-σύνθεσης και </a:t>
            </a:r>
            <a:r>
              <a:rPr lang="el-GR" dirty="0" err="1" smtClean="0"/>
              <a:t>μετα</a:t>
            </a:r>
            <a:r>
              <a:rPr lang="el-GR" dirty="0" smtClean="0"/>
              <a:t>-ανάλυσης </a:t>
            </a:r>
            <a:r>
              <a:rPr lang="el-GR" dirty="0" smtClean="0"/>
              <a:t>είναι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l-GR" dirty="0" smtClean="0"/>
              <a:t> </a:t>
            </a:r>
            <a:r>
              <a:rPr lang="el-GR" dirty="0" smtClean="0"/>
              <a:t>α) ότι αποτελεί ένα καλό εκπαιδευτικό εργαλείο άσκησης (προπόνησης) των φοιτητών στη διαδικασία της έρευνας, δίχως να είναι εκτιθέμενοι στις καθημερινές δυσκολίες που έχει η διεξαγωγή πρωτογενούς έρευνας</a:t>
            </a:r>
            <a:r>
              <a:rPr lang="el-GR" dirty="0" smtClean="0"/>
              <a:t>,</a:t>
            </a:r>
            <a:endParaRPr lang="en-US" dirty="0" smtClean="0"/>
          </a:p>
          <a:p>
            <a:pPr lvl="1">
              <a:buNone/>
            </a:pPr>
            <a:r>
              <a:rPr lang="el-GR" dirty="0" smtClean="0"/>
              <a:t>β</a:t>
            </a:r>
            <a:r>
              <a:rPr lang="el-GR" dirty="0" smtClean="0"/>
              <a:t>)  ότι συνιστά μια οικονομική μέθοδο διεξαγωγής έρευνας (οικονομική και χρηματικά και χρονικά</a:t>
            </a:r>
            <a:r>
              <a:rPr lang="el-GR" dirty="0" smtClean="0"/>
              <a:t>),</a:t>
            </a:r>
            <a:endParaRPr lang="en-US" dirty="0" smtClean="0"/>
          </a:p>
          <a:p>
            <a:pPr lvl="1">
              <a:buNone/>
            </a:pPr>
            <a:r>
              <a:rPr lang="el-GR" dirty="0" smtClean="0"/>
              <a:t> </a:t>
            </a:r>
            <a:r>
              <a:rPr lang="el-GR" dirty="0" smtClean="0"/>
              <a:t>γ) αποτελεί μια αξιόπιστη μέθοδο εμβάθυνσης, ερμηνείας, και δημιουργίας νέας γνώσης, </a:t>
            </a:r>
            <a:r>
              <a:rPr lang="el-GR" dirty="0" smtClean="0"/>
              <a:t>και</a:t>
            </a:r>
            <a:endParaRPr lang="en-US" dirty="0" smtClean="0"/>
          </a:p>
          <a:p>
            <a:pPr lvl="1">
              <a:buNone/>
            </a:pPr>
            <a:r>
              <a:rPr lang="el-GR" dirty="0" smtClean="0"/>
              <a:t> </a:t>
            </a:r>
            <a:r>
              <a:rPr lang="el-GR" dirty="0" smtClean="0"/>
              <a:t>δ) περιορίζει τους προβληματισμούς και περιορισμούς που σχετίζονται με δεοντολογικά ζητήματα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Περιορισμοί της </a:t>
            </a:r>
            <a:r>
              <a:rPr lang="el-GR" dirty="0" err="1" smtClean="0"/>
              <a:t>δευτερογεν</a:t>
            </a:r>
            <a:r>
              <a:rPr lang="en-US" dirty="0" smtClean="0"/>
              <a:t>o</a:t>
            </a:r>
            <a:r>
              <a:rPr lang="el-GR" dirty="0" err="1" smtClean="0"/>
              <a:t>ύ</a:t>
            </a:r>
            <a:r>
              <a:rPr lang="el-GR" dirty="0" err="1" smtClean="0"/>
              <a:t>ς</a:t>
            </a:r>
            <a:r>
              <a:rPr lang="el-GR" dirty="0" smtClean="0"/>
              <a:t> </a:t>
            </a:r>
            <a:r>
              <a:rPr lang="el-GR" dirty="0" smtClean="0"/>
              <a:t>έρευνας, </a:t>
            </a:r>
            <a:r>
              <a:rPr lang="el-GR" dirty="0" err="1" smtClean="0"/>
              <a:t>μετα</a:t>
            </a:r>
            <a:r>
              <a:rPr lang="el-GR" dirty="0" smtClean="0"/>
              <a:t>-σύνθεσης και </a:t>
            </a:r>
            <a:r>
              <a:rPr lang="el-GR" dirty="0" err="1" smtClean="0"/>
              <a:t>μετα</a:t>
            </a:r>
            <a:r>
              <a:rPr lang="el-GR" dirty="0" smtClean="0"/>
              <a:t>-ανάλυσης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Οι περιορισμοί της δευτερογενής έρευνας, </a:t>
            </a:r>
            <a:r>
              <a:rPr lang="el-GR" dirty="0" err="1" smtClean="0"/>
              <a:t>μετα</a:t>
            </a:r>
            <a:r>
              <a:rPr lang="el-GR" dirty="0" smtClean="0"/>
              <a:t>-σύνθεσης και </a:t>
            </a:r>
            <a:r>
              <a:rPr lang="el-GR" dirty="0" err="1" smtClean="0"/>
              <a:t>μετα</a:t>
            </a:r>
            <a:r>
              <a:rPr lang="el-GR" dirty="0" smtClean="0"/>
              <a:t>-ανάλυσης είναι α) ο μη-έλεγχος της συλλογής των δεδομένων πχ αν τα δεδομένα που έχουν συλλεχθεί από την αρχικής (αρχικές) έρευνες δεν είναι απόλυτα επαρκή ή απόλυτα συναφή, τότε περιορίζουν και τα αποτελέσματα της δευτερογενής έρευνας, β) η αδυναμία να ακολουθηθούν με απόλυτη μεθοδολογική πιστότητα οι κλασσικοί κανόνες των ερευνητικών μεθοδολογιών π.χ. οι έννοια της δειγματοληψίες γίνεται με διαφορετικά κριτήρια, γ) ο αποκλεισμός της δυνατότητας συλλογής περαιτέρω δεδομένων, αν αυτό απαιτείται.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Πρώτο βήμα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πρώτο βήμα της δευτερογενής έρευνας, </a:t>
            </a:r>
            <a:r>
              <a:rPr lang="el-GR" dirty="0" err="1" smtClean="0"/>
              <a:t>μετα</a:t>
            </a:r>
            <a:r>
              <a:rPr lang="el-GR" dirty="0" smtClean="0"/>
              <a:t>-σύνθεσης και </a:t>
            </a:r>
            <a:r>
              <a:rPr lang="el-GR" dirty="0" err="1" smtClean="0"/>
              <a:t>μετα</a:t>
            </a:r>
            <a:r>
              <a:rPr lang="el-GR" dirty="0" smtClean="0"/>
              <a:t>-ανάλυσης είναι ο προσδιορισμός της ερευνητικής ερώτησης.</a:t>
            </a:r>
          </a:p>
          <a:p>
            <a:r>
              <a:rPr lang="el-GR" dirty="0" smtClean="0"/>
              <a:t>Η ερώτηση μπορεί να αναπηδά μέσα από το σύστημα </a:t>
            </a:r>
            <a:r>
              <a:rPr lang="en-GB" dirty="0" smtClean="0"/>
              <a:t>PICO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Ένας συνηθισμένος μηχανισμός δημιουργίας</a:t>
            </a:r>
          </a:p>
          <a:p>
            <a:pPr>
              <a:buNone/>
            </a:pPr>
            <a:r>
              <a:rPr lang="el-GR" dirty="0" smtClean="0"/>
              <a:t>κλινικών ερωτήσεων είναι το </a:t>
            </a:r>
            <a:r>
              <a:rPr lang="en-GB" b="1" dirty="0" smtClean="0"/>
              <a:t>P.I.C.O.</a:t>
            </a:r>
            <a:r>
              <a:rPr lang="el-GR" dirty="0" smtClean="0"/>
              <a:t> 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Το</a:t>
            </a:r>
            <a:r>
              <a:rPr lang="en-GB" dirty="0" smtClean="0"/>
              <a:t> </a:t>
            </a:r>
            <a:r>
              <a:rPr lang="en-GB" b="1" dirty="0" smtClean="0"/>
              <a:t>P.I.C.O.</a:t>
            </a:r>
            <a:r>
              <a:rPr lang="el-GR" dirty="0" smtClean="0"/>
              <a:t> είναι ακρώνυμο για τα</a:t>
            </a:r>
            <a:r>
              <a:rPr lang="en-GB" dirty="0" smtClean="0"/>
              <a:t> </a:t>
            </a:r>
            <a:r>
              <a:rPr lang="el-GR" dirty="0" smtClean="0"/>
              <a:t>παρακάτω</a:t>
            </a:r>
            <a:r>
              <a:rPr lang="en-GB" dirty="0" smtClean="0"/>
              <a:t>:</a:t>
            </a:r>
          </a:p>
          <a:p>
            <a:r>
              <a:rPr lang="en-GB" b="1" dirty="0" smtClean="0"/>
              <a:t>P</a:t>
            </a:r>
            <a:r>
              <a:rPr lang="en-GB" dirty="0" smtClean="0"/>
              <a:t>atient population (</a:t>
            </a:r>
            <a:r>
              <a:rPr lang="el-GR" dirty="0" smtClean="0"/>
              <a:t>ασθενείς ή πάθηση</a:t>
            </a:r>
            <a:r>
              <a:rPr lang="en-GB" dirty="0" smtClean="0"/>
              <a:t>)</a:t>
            </a:r>
          </a:p>
          <a:p>
            <a:pPr>
              <a:buNone/>
            </a:pPr>
            <a:r>
              <a:rPr lang="el-GR" i="1" dirty="0" smtClean="0"/>
              <a:t>Ηλικία, γένος, εθνικότητα, κάποια ανωμαλία κλπ</a:t>
            </a:r>
            <a:endParaRPr lang="en-GB" i="1" dirty="0" smtClean="0"/>
          </a:p>
          <a:p>
            <a:r>
              <a:rPr lang="en-GB" b="1" dirty="0" smtClean="0"/>
              <a:t>I</a:t>
            </a:r>
            <a:r>
              <a:rPr lang="en-GB" dirty="0" smtClean="0"/>
              <a:t>ntervention (</a:t>
            </a:r>
            <a:r>
              <a:rPr lang="el-GR" dirty="0" smtClean="0"/>
              <a:t>παρέμβαση</a:t>
            </a:r>
            <a:r>
              <a:rPr lang="en-GB" dirty="0" smtClean="0"/>
              <a:t>)</a:t>
            </a:r>
          </a:p>
          <a:p>
            <a:pPr>
              <a:buNone/>
            </a:pPr>
            <a:r>
              <a:rPr lang="el-GR" dirty="0" smtClean="0"/>
              <a:t>Έκθεση σε κάποια πάθηση, προγνωστικός παράγοντας, ριψοκίνδυνη συμπεριφορά</a:t>
            </a:r>
            <a:endParaRPr lang="en-GB" dirty="0" smtClean="0"/>
          </a:p>
          <a:p>
            <a:r>
              <a:rPr lang="en-GB" b="1" dirty="0" smtClean="0"/>
              <a:t>C</a:t>
            </a:r>
            <a:r>
              <a:rPr lang="en-GB" dirty="0" smtClean="0"/>
              <a:t>omparison (</a:t>
            </a:r>
            <a:r>
              <a:rPr lang="el-GR" dirty="0" smtClean="0"/>
              <a:t>σύγκριση της παρέμβασης με …</a:t>
            </a:r>
            <a:r>
              <a:rPr lang="en-GB" dirty="0" smtClean="0"/>
              <a:t>)</a:t>
            </a:r>
          </a:p>
          <a:p>
            <a:pPr>
              <a:buNone/>
            </a:pPr>
            <a:r>
              <a:rPr lang="el-GR" dirty="0" smtClean="0"/>
              <a:t>Όχι πάθηση, πλασέμπο, όχι παρέμβαση, </a:t>
            </a:r>
            <a:endParaRPr lang="en-GB" dirty="0" smtClean="0"/>
          </a:p>
          <a:p>
            <a:r>
              <a:rPr lang="en-GB" b="1" dirty="0" smtClean="0"/>
              <a:t>O</a:t>
            </a:r>
            <a:r>
              <a:rPr lang="en-GB" dirty="0" smtClean="0"/>
              <a:t>utcome (</a:t>
            </a:r>
            <a:r>
              <a:rPr lang="el-GR" dirty="0" smtClean="0"/>
              <a:t>έκβαση</a:t>
            </a:r>
            <a:r>
              <a:rPr lang="en-GB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l-GR" dirty="0"/>
              <a:t>Οι γυναίκες </a:t>
            </a:r>
            <a:r>
              <a:rPr lang="el-GR" u="sng" dirty="0"/>
              <a:t>30 με 50 ετών</a:t>
            </a:r>
            <a:r>
              <a:rPr lang="el-GR" dirty="0"/>
              <a:t> (</a:t>
            </a:r>
            <a:r>
              <a:rPr lang="en-GB" b="1" dirty="0"/>
              <a:t>P</a:t>
            </a:r>
            <a:r>
              <a:rPr lang="el-GR" dirty="0"/>
              <a:t>) που έχουν </a:t>
            </a:r>
            <a:r>
              <a:rPr lang="el-GR" u="sng" dirty="0"/>
              <a:t>υψηλή ΑΠ</a:t>
            </a:r>
            <a:r>
              <a:rPr lang="el-GR" dirty="0"/>
              <a:t> (</a:t>
            </a:r>
            <a:r>
              <a:rPr lang="en-GB" b="1" dirty="0"/>
              <a:t>I</a:t>
            </a:r>
            <a:r>
              <a:rPr lang="el-GR" dirty="0"/>
              <a:t>) βρίσκονται σε </a:t>
            </a:r>
            <a:r>
              <a:rPr lang="el-GR" u="sng" dirty="0"/>
              <a:t>αυξημένο κίνδυνο</a:t>
            </a:r>
            <a:r>
              <a:rPr lang="el-GR" dirty="0"/>
              <a:t>  για </a:t>
            </a:r>
            <a:r>
              <a:rPr lang="el-GR" u="sng" dirty="0"/>
              <a:t>ΕΜ</a:t>
            </a:r>
            <a:r>
              <a:rPr lang="el-GR" dirty="0"/>
              <a:t> (</a:t>
            </a:r>
            <a:r>
              <a:rPr lang="en-GB" b="1" dirty="0"/>
              <a:t>O</a:t>
            </a:r>
            <a:r>
              <a:rPr lang="el-GR" dirty="0"/>
              <a:t>) σε σύγκριση </a:t>
            </a:r>
            <a:r>
              <a:rPr lang="el-GR" u="sng" dirty="0"/>
              <a:t>με</a:t>
            </a:r>
            <a:r>
              <a:rPr lang="en-GB" u="sng" dirty="0"/>
              <a:t> </a:t>
            </a:r>
            <a:r>
              <a:rPr lang="el-GR" u="sng" dirty="0"/>
              <a:t>γυναίκες</a:t>
            </a:r>
            <a:r>
              <a:rPr lang="el-GR" dirty="0"/>
              <a:t> με </a:t>
            </a:r>
            <a:r>
              <a:rPr lang="el-GR" u="sng" dirty="0"/>
              <a:t>δίχως αυξημένη ΑΠ</a:t>
            </a:r>
            <a:r>
              <a:rPr lang="el-GR" dirty="0"/>
              <a:t> </a:t>
            </a:r>
            <a:r>
              <a:rPr lang="en-GB" dirty="0"/>
              <a:t>(</a:t>
            </a:r>
            <a:r>
              <a:rPr lang="en-GB" b="1" dirty="0"/>
              <a:t>C</a:t>
            </a:r>
            <a:r>
              <a:rPr lang="en-GB" dirty="0"/>
              <a:t>) (</a:t>
            </a:r>
            <a:r>
              <a:rPr lang="el-GR" i="1" dirty="0">
                <a:solidFill>
                  <a:srgbClr val="FF0000"/>
                </a:solidFill>
              </a:rPr>
              <a:t>αιτιολογική ερώτηση</a:t>
            </a:r>
            <a:r>
              <a:rPr lang="en-GB" dirty="0"/>
              <a:t>)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l-GR" dirty="0"/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l-GR" dirty="0"/>
              <a:t>Για </a:t>
            </a:r>
            <a:r>
              <a:rPr lang="el-GR" u="sng" dirty="0"/>
              <a:t>ασθενείς ηλικίας 65 και άνω </a:t>
            </a:r>
            <a:r>
              <a:rPr lang="el-GR" dirty="0"/>
              <a:t>(</a:t>
            </a:r>
            <a:r>
              <a:rPr lang="en-GB" b="1" dirty="0"/>
              <a:t>P</a:t>
            </a:r>
            <a:r>
              <a:rPr lang="el-GR" dirty="0"/>
              <a:t>) μπορεί το </a:t>
            </a:r>
            <a:r>
              <a:rPr lang="el-GR" u="sng" dirty="0"/>
              <a:t>αντιγριπικό εμβόλιο</a:t>
            </a:r>
            <a:r>
              <a:rPr lang="el-GR" dirty="0"/>
              <a:t> (</a:t>
            </a:r>
            <a:r>
              <a:rPr lang="en-GB" b="1" dirty="0"/>
              <a:t>I</a:t>
            </a:r>
            <a:r>
              <a:rPr lang="el-GR" dirty="0"/>
              <a:t>) να μειώσει των κίνδυνο </a:t>
            </a:r>
            <a:r>
              <a:rPr lang="el-GR" u="sng" dirty="0"/>
              <a:t>πνευμονίας</a:t>
            </a:r>
            <a:r>
              <a:rPr lang="el-GR" dirty="0"/>
              <a:t> (</a:t>
            </a:r>
            <a:r>
              <a:rPr lang="en-GB" b="1" dirty="0"/>
              <a:t>O</a:t>
            </a:r>
            <a:r>
              <a:rPr lang="el-GR" dirty="0"/>
              <a:t>) σε σύγκριση με </a:t>
            </a:r>
            <a:r>
              <a:rPr lang="el-GR" u="sng" dirty="0"/>
              <a:t>ασθενείς που δεν έχουν εμβολιαστεί</a:t>
            </a:r>
            <a:r>
              <a:rPr lang="el-GR" dirty="0"/>
              <a:t> </a:t>
            </a:r>
            <a:r>
              <a:rPr lang="en-GB" dirty="0"/>
              <a:t>(</a:t>
            </a:r>
            <a:r>
              <a:rPr lang="en-GB" b="1" dirty="0"/>
              <a:t>C</a:t>
            </a:r>
            <a:r>
              <a:rPr lang="en-GB" dirty="0"/>
              <a:t>) (</a:t>
            </a:r>
            <a:r>
              <a:rPr lang="el-GR" dirty="0">
                <a:solidFill>
                  <a:srgbClr val="FF0000"/>
                </a:solidFill>
              </a:rPr>
              <a:t>ερώτηση πρόληψης</a:t>
            </a:r>
            <a:r>
              <a:rPr lang="en-GB" dirty="0"/>
              <a:t>)</a:t>
            </a:r>
            <a:endParaRPr lang="el-GR" dirty="0"/>
          </a:p>
          <a:p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l-GR" dirty="0"/>
              <a:t>Πως </a:t>
            </a:r>
            <a:r>
              <a:rPr lang="el-GR" u="sng" dirty="0"/>
              <a:t>οι νέες γυναίκες</a:t>
            </a:r>
            <a:r>
              <a:rPr lang="el-GR" dirty="0"/>
              <a:t>(</a:t>
            </a:r>
            <a:r>
              <a:rPr lang="en-GB" b="1" dirty="0"/>
              <a:t>P</a:t>
            </a:r>
            <a:r>
              <a:rPr lang="el-GR" dirty="0"/>
              <a:t>) που έχουν διαγνωστεί </a:t>
            </a:r>
            <a:r>
              <a:rPr lang="el-GR" u="sng" dirty="0"/>
              <a:t>με σκλήρυνση κατά πλάκας</a:t>
            </a:r>
            <a:r>
              <a:rPr lang="el-GR" dirty="0"/>
              <a:t> (</a:t>
            </a:r>
            <a:r>
              <a:rPr lang="en-GB" b="1" dirty="0"/>
              <a:t>I</a:t>
            </a:r>
            <a:r>
              <a:rPr lang="el-GR" dirty="0"/>
              <a:t>) </a:t>
            </a:r>
            <a:r>
              <a:rPr lang="el-GR" u="sng" dirty="0"/>
              <a:t>αντιλαμβάνονται</a:t>
            </a:r>
            <a:r>
              <a:rPr lang="el-GR" dirty="0"/>
              <a:t> (</a:t>
            </a:r>
            <a:r>
              <a:rPr lang="en-GB" b="1" dirty="0"/>
              <a:t>O</a:t>
            </a:r>
            <a:r>
              <a:rPr lang="el-GR" dirty="0"/>
              <a:t>) </a:t>
            </a:r>
            <a:r>
              <a:rPr lang="el-GR" u="sng" dirty="0"/>
              <a:t>τον ρόλο τους</a:t>
            </a:r>
            <a:r>
              <a:rPr lang="el-GR" dirty="0"/>
              <a:t> ως μητέρα και σύζυγος σε </a:t>
            </a:r>
            <a:r>
              <a:rPr lang="el-GR" u="sng" dirty="0"/>
              <a:t>σχέση</a:t>
            </a:r>
            <a:r>
              <a:rPr lang="el-GR" dirty="0"/>
              <a:t> με γυναίκες που δεν έχουν διαγνωστεί με ΣΚΠ </a:t>
            </a:r>
            <a:r>
              <a:rPr lang="en-GB" dirty="0"/>
              <a:t>(</a:t>
            </a:r>
            <a:r>
              <a:rPr lang="en-GB" b="1" dirty="0"/>
              <a:t>C</a:t>
            </a:r>
            <a:r>
              <a:rPr lang="en-GB" dirty="0"/>
              <a:t>) (</a:t>
            </a:r>
            <a:r>
              <a:rPr lang="el-GR" dirty="0">
                <a:solidFill>
                  <a:srgbClr val="FF0000"/>
                </a:solidFill>
              </a:rPr>
              <a:t>ερώτηση νοήματος</a:t>
            </a:r>
            <a:r>
              <a:rPr lang="en-GB" dirty="0"/>
              <a:t>)</a:t>
            </a:r>
            <a:endParaRPr lang="el-GR" dirty="0"/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l-GR" dirty="0"/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l-GR" dirty="0"/>
              <a:t>Η παραπάνω ερώτηση αρμόζει για αναζήτηση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l-GR" dirty="0"/>
              <a:t>ποιοτικών αποδείξεων </a:t>
            </a:r>
            <a:endParaRPr lang="en-US" dirty="0"/>
          </a:p>
          <a:p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Δεύτερο βήμα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εντοπισμός σχετικών ερευνών με τη συστηματική αναζήτηση σχετικής βιβλιογραφίας σε βάσεις δεδομένων</a:t>
            </a:r>
          </a:p>
          <a:p>
            <a:r>
              <a:rPr lang="el-GR" dirty="0" smtClean="0"/>
              <a:t>Καταγραφή των στόχων και σκοπών της έρευνας</a:t>
            </a:r>
          </a:p>
          <a:p>
            <a:r>
              <a:rPr lang="el-GR" dirty="0" smtClean="0"/>
              <a:t>Αποσαφήνιση των κριτηρίων αποδοχής και αποκλεισμού των άρθρων που μπορούν να συμπεριληφθούν στην δευτερογενή έρευνα</a:t>
            </a:r>
          </a:p>
          <a:p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Τρίτο βήμα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Διενέργεια της ηλεκτρονικής αναζήτησης σε μηχανές αναζήτησης</a:t>
            </a:r>
          </a:p>
          <a:p>
            <a:endParaRPr lang="el-GR" dirty="0"/>
          </a:p>
          <a:p>
            <a:r>
              <a:rPr lang="el-GR" u="sng" dirty="0" smtClean="0">
                <a:hlinkClick r:id="rId2"/>
              </a:rPr>
              <a:t>http://scholar.google.gr/</a:t>
            </a:r>
            <a:endParaRPr lang="en-US" dirty="0" smtClean="0"/>
          </a:p>
          <a:p>
            <a:r>
              <a:rPr lang="el-GR" u="sng" dirty="0" smtClean="0">
                <a:hlinkClick r:id="rId3"/>
              </a:rPr>
              <a:t>http://www.internurse.com/</a:t>
            </a:r>
            <a:endParaRPr lang="en-US" dirty="0" smtClean="0"/>
          </a:p>
          <a:p>
            <a:r>
              <a:rPr lang="el-GR" u="sng" dirty="0" smtClean="0">
                <a:hlinkClick r:id="rId4"/>
              </a:rPr>
              <a:t>http://www.ncbi.nlm.nih.gov/pubmed/</a:t>
            </a:r>
            <a:endParaRPr lang="el-GR" u="sng" dirty="0" smtClean="0"/>
          </a:p>
          <a:p>
            <a:r>
              <a:rPr lang="en-GB" u="sng" dirty="0" smtClean="0">
                <a:hlinkClick r:id="rId5"/>
              </a:rPr>
              <a:t>http://pubmedhh.nlm.nih.gov/nlm/picostudy/pico3.html</a:t>
            </a:r>
            <a:endParaRPr lang="en-US" dirty="0" smtClean="0"/>
          </a:p>
          <a:p>
            <a:r>
              <a:rPr lang="el-GR" u="sng" dirty="0" smtClean="0">
                <a:hlinkClick r:id="rId6"/>
              </a:rPr>
              <a:t>http://www.iatrotek.org/search.asp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dirty="0" smtClean="0"/>
              <a:t>Κάθε μηχανή αναζήτηση έχει τη δική του εμφάνιση και δυνατότητες</a:t>
            </a:r>
            <a:r>
              <a:rPr lang="en-US" dirty="0" smtClean="0"/>
              <a:t>. </a:t>
            </a:r>
            <a:r>
              <a:rPr lang="el-GR" dirty="0" smtClean="0"/>
              <a:t> Οι περισσότερες μηχανές αναζήτησης χρησιμοποιούν κοινούς βασικούς μηχανισμούς στην εύρεση άρθρων</a:t>
            </a:r>
            <a:r>
              <a:rPr lang="en-US" dirty="0" smtClean="0"/>
              <a:t>:</a:t>
            </a:r>
          </a:p>
          <a:p>
            <a:pPr lvl="2">
              <a:lnSpc>
                <a:spcPct val="90000"/>
              </a:lnSpc>
            </a:pPr>
            <a:r>
              <a:rPr lang="el-GR" sz="2500" b="1" dirty="0" smtClean="0">
                <a:solidFill>
                  <a:srgbClr val="FF9900"/>
                </a:solidFill>
              </a:rPr>
              <a:t>Λέξεις κλειδιά</a:t>
            </a:r>
            <a:endParaRPr lang="en-US" sz="2500" b="1" dirty="0" smtClean="0">
              <a:solidFill>
                <a:srgbClr val="FF99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2500" b="1" dirty="0" smtClean="0">
                <a:solidFill>
                  <a:srgbClr val="FF9900"/>
                </a:solidFill>
              </a:rPr>
              <a:t>Advanced search </a:t>
            </a:r>
            <a:r>
              <a:rPr lang="el-GR" sz="2500" b="1" dirty="0" smtClean="0">
                <a:solidFill>
                  <a:srgbClr val="FF9900"/>
                </a:solidFill>
              </a:rPr>
              <a:t>(προηγμένη αναζήτηση)</a:t>
            </a:r>
            <a:r>
              <a:rPr lang="en-US" sz="2500" b="1" dirty="0" smtClean="0">
                <a:solidFill>
                  <a:srgbClr val="FF99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2500" b="1" dirty="0" smtClean="0">
                <a:solidFill>
                  <a:srgbClr val="FF9900"/>
                </a:solidFill>
              </a:rPr>
              <a:t>Boolean operators</a:t>
            </a:r>
            <a:r>
              <a:rPr lang="el-GR" sz="2500" b="1" dirty="0" smtClean="0">
                <a:solidFill>
                  <a:srgbClr val="FF9900"/>
                </a:solidFill>
              </a:rPr>
              <a:t> (</a:t>
            </a:r>
            <a:r>
              <a:rPr lang="en-GB" sz="2500" b="1" dirty="0" smtClean="0">
                <a:solidFill>
                  <a:srgbClr val="FF9900"/>
                </a:solidFill>
              </a:rPr>
              <a:t>AND </a:t>
            </a:r>
            <a:r>
              <a:rPr lang="el-GR" sz="2500" b="1" dirty="0" smtClean="0">
                <a:solidFill>
                  <a:srgbClr val="FF9900"/>
                </a:solidFill>
              </a:rPr>
              <a:t>ή </a:t>
            </a:r>
            <a:r>
              <a:rPr lang="en-GB" sz="2500" b="1" dirty="0" smtClean="0">
                <a:solidFill>
                  <a:srgbClr val="FF9900"/>
                </a:solidFill>
              </a:rPr>
              <a:t>OR </a:t>
            </a:r>
            <a:r>
              <a:rPr lang="el-GR" sz="2500" b="1" dirty="0" smtClean="0">
                <a:solidFill>
                  <a:srgbClr val="FF9900"/>
                </a:solidFill>
              </a:rPr>
              <a:t>ή + ή -)</a:t>
            </a:r>
          </a:p>
          <a:p>
            <a:pPr lvl="2">
              <a:lnSpc>
                <a:spcPct val="90000"/>
              </a:lnSpc>
            </a:pPr>
            <a:r>
              <a:rPr lang="el-GR" sz="2500" b="1" dirty="0" smtClean="0">
                <a:solidFill>
                  <a:srgbClr val="FF9900"/>
                </a:solidFill>
              </a:rPr>
              <a:t>Παράμετροι (πχ ημερομηνία δημοσίευσης)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Νοσηλευτικής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Μεθοδολογία της Έρευνας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12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Δευτερογενής </a:t>
            </a:r>
            <a:r>
              <a:rPr lang="el-GR" sz="2800" b="1" dirty="0" smtClean="0">
                <a:solidFill>
                  <a:schemeClr val="tx1"/>
                </a:solidFill>
              </a:rPr>
              <a:t>έρευνα, </a:t>
            </a:r>
            <a:r>
              <a:rPr lang="el-GR" sz="2800" b="1" dirty="0" err="1" smtClean="0">
                <a:solidFill>
                  <a:schemeClr val="tx1"/>
                </a:solidFill>
              </a:rPr>
              <a:t>Μετα</a:t>
            </a:r>
            <a:r>
              <a:rPr lang="el-GR" sz="2800" b="1" dirty="0" smtClean="0">
                <a:solidFill>
                  <a:schemeClr val="tx1"/>
                </a:solidFill>
              </a:rPr>
              <a:t>-σύνθεση και </a:t>
            </a:r>
            <a:r>
              <a:rPr lang="el-GR" sz="2800" b="1" dirty="0" err="1" smtClean="0">
                <a:solidFill>
                  <a:schemeClr val="tx1"/>
                </a:solidFill>
              </a:rPr>
              <a:t>Μετα</a:t>
            </a:r>
            <a:r>
              <a:rPr lang="el-GR" sz="2800" b="1" dirty="0" smtClean="0">
                <a:solidFill>
                  <a:schemeClr val="tx1"/>
                </a:solidFill>
              </a:rPr>
              <a:t>-ανάλυση</a:t>
            </a:r>
          </a:p>
          <a:p>
            <a:pPr algn="l"/>
            <a:endParaRPr lang="el-GR" sz="2800" b="1" dirty="0" smtClean="0">
              <a:solidFill>
                <a:schemeClr val="tx1"/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Δρ. Στέφανος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Μαντζούκας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6043959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787503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AND </a:t>
            </a:r>
            <a:r>
              <a:rPr lang="el-GR" dirty="0" smtClean="0">
                <a:solidFill>
                  <a:srgbClr val="0070C0"/>
                </a:solidFill>
              </a:rPr>
              <a:t>όταν θες να υπάρχουν και οι δυο λέξεις/φράσεις στην αναζήτηση </a:t>
            </a:r>
            <a:r>
              <a:rPr lang="el-GR" dirty="0" smtClean="0">
                <a:solidFill>
                  <a:srgbClr val="00B0F0"/>
                </a:solidFill>
              </a:rPr>
              <a:t>πχ </a:t>
            </a:r>
            <a:r>
              <a:rPr lang="en-GB" dirty="0" smtClean="0">
                <a:solidFill>
                  <a:srgbClr val="00B0F0"/>
                </a:solidFill>
              </a:rPr>
              <a:t>nurse student AND theory</a:t>
            </a:r>
          </a:p>
          <a:p>
            <a:r>
              <a:rPr lang="en-GB" dirty="0" smtClean="0"/>
              <a:t>OR </a:t>
            </a:r>
            <a:r>
              <a:rPr lang="el-GR" dirty="0" smtClean="0">
                <a:solidFill>
                  <a:srgbClr val="0070C0"/>
                </a:solidFill>
              </a:rPr>
              <a:t>όταν θες να υπάρχουν ή η μια λέξη/φράσεις ή άλλη στην αναζήτηση </a:t>
            </a:r>
            <a:r>
              <a:rPr lang="el-GR" dirty="0" smtClean="0">
                <a:solidFill>
                  <a:srgbClr val="00B0F0"/>
                </a:solidFill>
              </a:rPr>
              <a:t>πχ </a:t>
            </a:r>
            <a:r>
              <a:rPr lang="en-GB" dirty="0" smtClean="0">
                <a:solidFill>
                  <a:srgbClr val="00B0F0"/>
                </a:solidFill>
              </a:rPr>
              <a:t>nurse student OR theory</a:t>
            </a:r>
          </a:p>
          <a:p>
            <a:r>
              <a:rPr lang="en-GB" dirty="0" smtClean="0"/>
              <a:t>+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70C0"/>
                </a:solidFill>
              </a:rPr>
              <a:t>όταν θες να υπάρχει οπωσδήποτε η λέξη/φράση στην επιστροφή της αναζήτησης </a:t>
            </a:r>
            <a:r>
              <a:rPr lang="el-GR" dirty="0" smtClean="0">
                <a:solidFill>
                  <a:srgbClr val="00B0F0"/>
                </a:solidFill>
              </a:rPr>
              <a:t>πχ </a:t>
            </a:r>
            <a:r>
              <a:rPr lang="en-GB" dirty="0" smtClean="0">
                <a:solidFill>
                  <a:srgbClr val="00B0F0"/>
                </a:solidFill>
              </a:rPr>
              <a:t>+nurse theory</a:t>
            </a:r>
          </a:p>
          <a:p>
            <a:r>
              <a:rPr lang="en-GB" dirty="0" smtClean="0"/>
              <a:t>-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70C0"/>
                </a:solidFill>
              </a:rPr>
              <a:t>όταν δεν θες να υπάρχει η λέξη/φράση στην επιστροφή της αναζήτησης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B0F0"/>
                </a:solidFill>
              </a:rPr>
              <a:t>πχ</a:t>
            </a:r>
            <a:r>
              <a:rPr lang="en-GB" dirty="0" smtClean="0">
                <a:solidFill>
                  <a:srgbClr val="00B0F0"/>
                </a:solidFill>
              </a:rPr>
              <a:t> –nurse theory</a:t>
            </a:r>
          </a:p>
          <a:p>
            <a:r>
              <a:rPr lang="en-GB" dirty="0" smtClean="0"/>
              <a:t>“”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70C0"/>
                </a:solidFill>
              </a:rPr>
              <a:t>όταν θες να υπάρχει να αναζητήσεις τη φράση στο σύνολό της (ενιαία) </a:t>
            </a:r>
            <a:r>
              <a:rPr lang="el-GR" dirty="0" smtClean="0">
                <a:solidFill>
                  <a:srgbClr val="00B0F0"/>
                </a:solidFill>
              </a:rPr>
              <a:t>πχ </a:t>
            </a:r>
            <a:r>
              <a:rPr lang="en-GB" dirty="0" smtClean="0">
                <a:solidFill>
                  <a:srgbClr val="00B0F0"/>
                </a:solidFill>
              </a:rPr>
              <a:t>“nurse theory”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l-GR" b="1" dirty="0" smtClean="0"/>
              <a:t>Τι είναι οι λέξεις κλειδιά</a:t>
            </a:r>
            <a:r>
              <a:rPr lang="en-US" b="1" dirty="0" smtClean="0"/>
              <a:t>?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l-GR" dirty="0" smtClean="0"/>
              <a:t>Η λέξη κλειδί είναι η βασική λέξη ή η λέξη που βρίσκεται στον τίτλο του άρθρου, στην περίληψη του άρθρου ή στο κείμενο του άρθρου</a:t>
            </a:r>
            <a:r>
              <a:rPr lang="en-US" dirty="0" smtClean="0"/>
              <a:t>.   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Η λέξη κλειδί μπορεί να είναι ή και όχι στον τίτλο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αυτό το βήμα όλες οι πληροφορίες της αναζήτησης πρέπει να καταγραφούν και να κατατεθούν ως παράρτημα της έρευνας π.χ.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7705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Τέταρτο βήμα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τέταρτο βήμα περιλαμβάνει την επιλογή, αξιολόγηση και απόσπαση/ εξαγωγή των δεδομένων.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τα ανακτηθέντα άρθρα θα πρέπει να επιλεγούν με συστηματικό τρόπο ποια πληρούν τα κριτήρια για να συμπεριληφθούν στην δευτερογενή συστηματική έρευνα.</a:t>
            </a:r>
          </a:p>
          <a:p>
            <a:pPr>
              <a:buNone/>
            </a:pP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592333"/>
            <a:ext cx="7848599" cy="60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Εφόσον γίνει η επιλογή των άρθρων θα πρέπει στη συνέχεια να γίνει η αξιολόγηση των άρθρων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Κριτική Αξιολόγηση Εισαγωγή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Αν παρουσιάζονται οι στόχοι και σκοποί της έρευνας, καθώς και η ερευνητική ερώτηση</a:t>
            </a:r>
          </a:p>
          <a:p>
            <a:r>
              <a:rPr lang="el-GR" dirty="0" smtClean="0"/>
              <a:t>Αν είναι δυνατόν να απαντηθούν/ επιτευχθούν οι στόχοι/ σκοποί και ερευνηθεί το ερευνητικό ερώτημα</a:t>
            </a:r>
          </a:p>
          <a:p>
            <a:r>
              <a:rPr lang="el-GR" dirty="0" smtClean="0"/>
              <a:t>Αν οι στόχοι και σκοποί της έρευνας είναι σχετικοί με το θέμα που εσείς ασχολείστε</a:t>
            </a:r>
          </a:p>
          <a:p>
            <a:r>
              <a:rPr lang="el-GR" dirty="0" smtClean="0"/>
              <a:t>Αν οι στόχοι και σκοποί, καθώς και η ερευνητική ερώτηση έχουν μελετηθεί από άλλες έρευνες, και αν ναι, τί παραπάνω προσθέτει η παρούσα έρευνα</a:t>
            </a:r>
          </a:p>
          <a:p>
            <a:r>
              <a:rPr lang="el-GR" dirty="0" smtClean="0"/>
              <a:t>Αν πληροφορεί για το θεωρητικό (φιλοσοφικό) πλαίσιο, όπου διεξήχθη η έρευνα</a:t>
            </a:r>
          </a:p>
          <a:p>
            <a:r>
              <a:rPr lang="el-GR" dirty="0" err="1" smtClean="0"/>
              <a:t>Τεκμεριώνεται</a:t>
            </a:r>
            <a:r>
              <a:rPr lang="el-GR" dirty="0" smtClean="0"/>
              <a:t> ο λόγος και η λογική της ανάγκης διεξαγωγής της έρευνας και εντοπίζεται το ερευνητικό κενό (αυτό το σημείο μπορεί να βρίσκεται και ή μόνο στην βιβλιογραφική ανασκόπηση)</a:t>
            </a: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Κριτική Αξιολόγηση Βιβλιογραφικής Ανασκόπησης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Αν συμπεριλαμβάνονται όλες οι σχετικές ιδέες/ θέσεις/ απόψεις που υπάρχουν στη βιβλιογραφία στην ανασκόπηση (δηλ. να μην είναι μονόπλευρη ή μυωπική η ανασκόπηση)</a:t>
            </a:r>
          </a:p>
          <a:p>
            <a:r>
              <a:rPr lang="el-GR" dirty="0" smtClean="0"/>
              <a:t>Αν υπάρχει κριτική θέση του ερευνητή απέναντι στην υπάρχουσα βιβλιογραφία (η ανασκόπηση δεν πρέπει να είναι ένας περιγραφικός κατάλογος ιδεών)</a:t>
            </a:r>
          </a:p>
          <a:p>
            <a:r>
              <a:rPr lang="el-GR" dirty="0" smtClean="0"/>
              <a:t>Αν εντοπίζει ανεπάρκειες ή ασυνέχειες στην υπάρχουσα βιβλιογραφία αναφορικά με το θέμα</a:t>
            </a:r>
          </a:p>
          <a:p>
            <a:r>
              <a:rPr lang="el-GR" dirty="0" smtClean="0"/>
              <a:t>Αν υπάρχει μια λογική συνέχεια που κλιμακώνεται, ώστε να αποδεικνύει την αναγκαιότητα της διενέργειας της παρούσας έρευνας</a:t>
            </a:r>
          </a:p>
          <a:p>
            <a:r>
              <a:rPr lang="el-GR" dirty="0" smtClean="0"/>
              <a:t>Αν εξυπηρετεί τους στόχους της έρευνας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Κριτική Αξιολόγηση της Μεθόδου/ Μεθοδολογίας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Αν υπάρχει ένα σαφές μεθοδολογικό πλαίσιο (παρουσιάζεται η φιλοσοφία του ερευνητή, εντοπίζεται το είδος της μεθοδολογίας, και υπάρχει ανάλυση και τεκμηρίωση)</a:t>
            </a:r>
          </a:p>
          <a:p>
            <a:r>
              <a:rPr lang="el-GR" dirty="0" smtClean="0"/>
              <a:t>Αν είναι</a:t>
            </a:r>
            <a:r>
              <a:rPr lang="en-US" dirty="0" smtClean="0"/>
              <a:t> </a:t>
            </a:r>
            <a:r>
              <a:rPr lang="el-GR" dirty="0" smtClean="0"/>
              <a:t>η μέθοδος/ μεθοδολογία που εφαρμόστηκε κατάλληλη για να απαντηθεί η ερευνητική ερώτηση</a:t>
            </a:r>
          </a:p>
          <a:p>
            <a:r>
              <a:rPr lang="el-GR" dirty="0" smtClean="0"/>
              <a:t>Αν είναι η μέθοδος/ μεθοδολογία σε αρμονία με το ερευνητικό πρόβλημα, το θεωρητικό πλαίσιο της μελέτης και της βιβλιογραφικής ανασκόπησης</a:t>
            </a:r>
          </a:p>
          <a:p>
            <a:r>
              <a:rPr lang="el-GR" dirty="0" smtClean="0"/>
              <a:t>Αν περιγράφετε με λεπτομέρεια το δείγμα</a:t>
            </a:r>
          </a:p>
          <a:p>
            <a:r>
              <a:rPr lang="el-GR" dirty="0" smtClean="0"/>
              <a:t>Αν είναι αντιπροσωπευτικό το δείγμα</a:t>
            </a:r>
          </a:p>
          <a:p>
            <a:r>
              <a:rPr lang="el-GR" dirty="0" smtClean="0"/>
              <a:t>Αν είναι σαφή τα κριτήρια αποδοχής και αποκλεισμού του δείγματος</a:t>
            </a:r>
          </a:p>
          <a:p>
            <a:r>
              <a:rPr lang="el-GR" dirty="0" smtClean="0"/>
              <a:t>Αν τα εργαλεία συλλογής δεδομένων ήταν αξιόπιστα</a:t>
            </a:r>
          </a:p>
          <a:p>
            <a:r>
              <a:rPr lang="el-GR" dirty="0" smtClean="0"/>
              <a:t>Αν είναι δεοντολογική η μελέτη </a:t>
            </a:r>
          </a:p>
          <a:p>
            <a:endParaRPr lang="el-GR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Κριτική Αξιολόγηση των Αποτελεσμάτων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Αν εξάγονται τα αποτελέσματα από τα δεδομένα (δηλ. δεν τα δημιουργεί από τη φαντασία του ο ερευνητής)</a:t>
            </a:r>
          </a:p>
          <a:p>
            <a:r>
              <a:rPr lang="el-GR" dirty="0" smtClean="0"/>
              <a:t>Αν περιγράφονται με επάρκεια τα αποτελέσματα, ώστε να μπορούν να αξιολογηθούν (δηλ. αν είναι όλα τα στοιχεία παρόντα) </a:t>
            </a:r>
          </a:p>
          <a:p>
            <a:r>
              <a:rPr lang="el-GR" dirty="0" smtClean="0"/>
              <a:t>Αν επεξηγούνται ή ερμηνεύονται τα αποτελέσματα από τον ερευνητή (δηλ. δεν απλώς περιγράφει, αλλά επεξηγεί και ερμηνεύει τα όσα περιγράφει) </a:t>
            </a:r>
          </a:p>
          <a:p>
            <a:r>
              <a:rPr lang="el-GR" dirty="0" smtClean="0"/>
              <a:t>Αν παρουσιάζονται τα αποτελέσματα με κατανοητό τρόπο</a:t>
            </a:r>
          </a:p>
          <a:p>
            <a:r>
              <a:rPr lang="el-GR" dirty="0" smtClean="0"/>
              <a:t>Αν απαντούν τα αποτελέσματα την ερευνητική ερώτηση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Κριτική Αξιολόγηση της Συζήτησης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Αν επιτυγχάνει τους στόχους/ σκοπούς</a:t>
            </a:r>
          </a:p>
          <a:p>
            <a:r>
              <a:rPr lang="el-GR" dirty="0" smtClean="0"/>
              <a:t>Αν τα εξαχθέντα συμπεράσματα δικαιολογούνται από τα αποτελέσματα</a:t>
            </a:r>
          </a:p>
          <a:p>
            <a:r>
              <a:rPr lang="el-GR" dirty="0" smtClean="0"/>
              <a:t>Αν τα αποτελέσματα συγκρίνονται και αντιπαραβάλλονται με άλλες έρευνες – τόσο υποστηρικτικές, όσο και μη-υποστηρικτικές</a:t>
            </a:r>
          </a:p>
          <a:p>
            <a:r>
              <a:rPr lang="el-GR" dirty="0" smtClean="0"/>
              <a:t>Αν διευκρινίζει ο ερευνητής την δυνατότητα εφαρμογής των αποτελεσμάτων π.χ. πως τα αποτελέσματα της έρευνας θα επηρεάσει την πράξη και σε ποια περιβάλλοντα μπορεί να εφαρμοστεί</a:t>
            </a:r>
          </a:p>
          <a:p>
            <a:r>
              <a:rPr lang="el-GR" dirty="0" smtClean="0"/>
              <a:t>Αν παρέχονται προτάσεις από τον ερευνητή για μελλοντικές εξελίξεις ή έρευνες πάνω στο θέμα</a:t>
            </a:r>
          </a:p>
          <a:p>
            <a:r>
              <a:rPr lang="el-GR" dirty="0" smtClean="0"/>
              <a:t>Αν οι περιορισμοί/ αδυναμίες της έρευνας παρουσιάζονται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Εφόσον γίνει η αξιολόγηση των άρθρων θα πρέπει στη συνέχεια να γίνει η απόσπαση/ εξαγωγή των δεδομένων</a:t>
            </a:r>
          </a:p>
          <a:p>
            <a:r>
              <a:rPr lang="el-GR" dirty="0" smtClean="0"/>
              <a:t>Για την απόσπαση/ εξαγωγή των δεδομένων θα πρέπει τα αποτελέσματα του κάθε άρθρου να διαβαστούν και να ξανά-διαβαστούν, ώστε να εξοικειωθείτε με τα αποτελέσματα του κάθε άρθρου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Να γίνουν </a:t>
            </a:r>
            <a:r>
              <a:rPr lang="en-GB" dirty="0" smtClean="0"/>
              <a:t>highlight </a:t>
            </a:r>
            <a:r>
              <a:rPr lang="el-GR" dirty="0" smtClean="0"/>
              <a:t>τα τμήματα των αποτελεσμάτων που απαντούν στη ερευνητική ερώτηση και στους στόχους/ σκοπούς</a:t>
            </a:r>
          </a:p>
          <a:p>
            <a:r>
              <a:rPr lang="el-GR" dirty="0" smtClean="0"/>
              <a:t>Να καταγραφούν χωριστά τα </a:t>
            </a:r>
            <a:r>
              <a:rPr lang="en-GB" dirty="0" smtClean="0"/>
              <a:t>highlighted </a:t>
            </a:r>
            <a:r>
              <a:rPr lang="el-GR" dirty="0" smtClean="0"/>
              <a:t>σημεία</a:t>
            </a:r>
            <a:endParaRPr lang="en-GB" dirty="0" smtClean="0"/>
          </a:p>
          <a:p>
            <a:r>
              <a:rPr lang="el-GR" dirty="0" smtClean="0"/>
              <a:t>Τα παραπάνω γίνονται για όλα τα άρθρα που έχουν συμπεριληφθεί στην έρευνα </a:t>
            </a:r>
          </a:p>
          <a:p>
            <a:r>
              <a:rPr lang="el-GR" dirty="0" smtClean="0"/>
              <a:t>Στη συνέχεια δημιουργούνται κωδικοί, κατηγορίες και θεματικές ενότητες 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Κωδικοποιήση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 smtClean="0"/>
              <a:t>Ο κάθε κωδικός είναι μια </a:t>
            </a:r>
            <a:r>
              <a:rPr lang="el-GR" dirty="0"/>
              <a:t>λέξη ή</a:t>
            </a:r>
            <a:r>
              <a:rPr lang="el-GR" dirty="0" smtClean="0"/>
              <a:t> </a:t>
            </a:r>
            <a:r>
              <a:rPr lang="el-GR" dirty="0"/>
              <a:t>σύντομη φράση που </a:t>
            </a:r>
            <a:r>
              <a:rPr lang="el-GR" dirty="0" smtClean="0"/>
              <a:t>μπορεί </a:t>
            </a:r>
            <a:r>
              <a:rPr lang="el-GR" dirty="0"/>
              <a:t>να συλλαμβάνει το νόημα και τα σημαντικά στοιχεία των προτάσεων στις οποίες αναφέρεται (</a:t>
            </a:r>
            <a:r>
              <a:rPr lang="el-GR" dirty="0" err="1"/>
              <a:t>νοηματοδότηση</a:t>
            </a:r>
            <a:r>
              <a:rPr lang="el-GR" dirty="0"/>
              <a:t>). Δηλ. ο κάθε κωδικός πρέπει να προσδιορίζει εννοιολογικά το συγκεκριμένο κείμενο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/>
              <a:t>Αφού </a:t>
            </a:r>
            <a:r>
              <a:rPr lang="el-GR" dirty="0" smtClean="0"/>
              <a:t>κωδικοποιηθούν όλες οι φράσεις, </a:t>
            </a:r>
            <a:r>
              <a:rPr lang="el-GR" dirty="0"/>
              <a:t>τότε </a:t>
            </a:r>
            <a:r>
              <a:rPr lang="el-GR" dirty="0" smtClean="0"/>
              <a:t>τα αρχικά κείμενα τα </a:t>
            </a:r>
            <a:r>
              <a:rPr lang="el-GR" dirty="0"/>
              <a:t>αφήνει </a:t>
            </a:r>
            <a:r>
              <a:rPr lang="el-GR" dirty="0" smtClean="0"/>
              <a:t>ο </a:t>
            </a:r>
            <a:r>
              <a:rPr lang="el-GR" dirty="0"/>
              <a:t>ερευνητής στην άκρη και δουλεύει πια με τους κωδικούς γιατί αυτοί πλέον εκφράζουν συμπυκνωμένα το νόημα όλο του κειμένου (συμπύκνωση)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/>
              <a:t>Η κωδικοποίηση αποτελεί ένα συστηματικό μηχανισμό κατάταξης των </a:t>
            </a:r>
            <a:r>
              <a:rPr lang="el-GR" dirty="0" smtClean="0"/>
              <a:t>δεδομένων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Κατηγοροποίηση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/>
              <a:t>Οι κατηγορίες είναι πολύ πιο αφηρημένες ενότητες από ότι οι κωδικοί γιατί θα πρέπει να περικλείουν και να εμπεριέχουν πολλούς κωδικούς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/>
              <a:t> Συνήθως χρειάζεται διψήφιους αριθμός κωδικών για να σχηματίσουν μια κατηγορία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/>
              <a:t>Αφού </a:t>
            </a:r>
            <a:r>
              <a:rPr lang="el-GR" dirty="0" err="1"/>
              <a:t>κατηγοροποιηθούν</a:t>
            </a:r>
            <a:r>
              <a:rPr lang="el-GR" dirty="0"/>
              <a:t> όλοι οι κωδικοί, τότε </a:t>
            </a:r>
            <a:r>
              <a:rPr lang="el-GR" dirty="0" smtClean="0"/>
              <a:t>ο </a:t>
            </a:r>
            <a:r>
              <a:rPr lang="el-GR" dirty="0"/>
              <a:t>ερευνητής αφήνει στην άκρη του κωδικούς και δουλεύει πια με τις κατηγορίες γιατί αυτές πλέον εκφράζουν συμπυκνωμένα το νόημα όλων των δεδομένων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/>
              <a:t>Το σύνολο των κατηγοριών δεν πρέπει να είναι περισσότερες από 15 με 20</a:t>
            </a:r>
          </a:p>
          <a:p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-4978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-49778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49780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Θεματικές ενότητες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/>
              <a:t>Η κάθε θεματική ενότητα πρέπει να έχει ευρύτητα και να διατρέχει τα δεδομένα (δηλ. μπορεί να επεξηγεί τα δεδομένα σε διαφορετικά σημεία και δεδομένα που προέρχονται από διαφορετικούς συμμετέχοντες)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/>
              <a:t>Η κάθε θεματική ενότητα πρέπει να οδηγεί σε ένα ερμηνευτικό σχήμα που χαρακτηρίζεται από υψηλό βαθμό εννοιολογικής και θεωρητικής συνοχής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/>
              <a:t>Οι θεματικές ενότητες μπορεί να είναι από 2 έως 6 (περισσότερες θεματικές ενότητες υποδηλώνει ότι ο ερευνητής δεν έχει κάνει επαρκή ανάλυση και χρειάζεται περαιτέρω επεξεργασία)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/>
              <a:t>Οι θεματικές ενότητες επεξηγούν τα φαινόμενα που ερευνούνται από τη μελέτη</a:t>
            </a:r>
            <a:endParaRPr lang="en-US" dirty="0"/>
          </a:p>
          <a:p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37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12,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12,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Στέφανος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Μαντζούκας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Μεθοδολογία της </a:t>
            </a:r>
            <a:r>
              <a:rPr lang="el-GR" sz="2400" dirty="0" err="1" smtClean="0">
                <a:solidFill>
                  <a:srgbClr val="7F7F7F"/>
                </a:solidFill>
                <a:latin typeface="Calibri" pitchFamily="34" charset="0"/>
              </a:rPr>
              <a:t>Ερευνας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http://eclass.teiep.gr/courses/NOSH100/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12, </a:t>
            </a:r>
            <a:r>
              <a:rPr lang="el-GR" sz="1200" b="1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Δαρβίρη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Χ. 2009. Μεθοδολογία Έρευνας στο Χώρο της Υγείας Πασχαλίδης Αθήνα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Μερκούρης Α., 2008. Μεθοδολογία Νοσηλευτικής Έρευνας. Έλλην, Αθήνα.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2007. “Issues of representation within qualitative inquiry”. Chapter in the edited book: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Bryman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A. “Qualitative Research 2 ”. Sage Publication, London.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 2003. “Έρευνα και αντιληπτικά περιγράμματα: Τα είδη και η χρησιμότητα τους για τους ερευνητές νοσηλευτές”. Νοσηλευτική, 42(4), 405-413.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Μαντζούκας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Σ.., 2007. “Ποιοτική έρευνα σε έξι εύκολα βήματα: Η επιστημολογία, οι μέθοδοι και η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παρουσίαση”.Νοσηλευτική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 46(2), 176-187.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2008. “Facilitating research students in formulating qualitative research questions”.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Nurse Education Today, 28(3), 371-377.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Mantzoukas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S., 2011. “Exploring ethnographic genres and developing validity appraisal tools”. Journal of Research in Nursing (published early online).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Σαχίνη Κ. 2000 Μεθοδολογία έρευνας. Βήτα,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Αθήν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 </a:t>
            </a:r>
            <a:r>
              <a:rPr lang="el-GR" sz="3200" dirty="0" smtClean="0"/>
              <a:t>Ανάλυση των χαρακτηριστικών γνωρισμάτων της δευτερογενούς έρευνας, της </a:t>
            </a:r>
            <a:r>
              <a:rPr lang="el-GR" sz="3200" dirty="0" err="1" smtClean="0"/>
              <a:t>μετασύνθεσης</a:t>
            </a:r>
            <a:r>
              <a:rPr lang="el-GR" sz="3200" dirty="0" smtClean="0"/>
              <a:t> και της </a:t>
            </a:r>
            <a:r>
              <a:rPr lang="el-GR" sz="3200" dirty="0" err="1" smtClean="0"/>
              <a:t>μετα</a:t>
            </a:r>
            <a:r>
              <a:rPr lang="el-GR" sz="3200" dirty="0" smtClean="0"/>
              <a:t>-ανάλυσης. 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ΜΕΘΟΔΟΛΟΓΙΑ ΕΡΕΥΝΑΣ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 smtClean="0">
                <a:solidFill>
                  <a:schemeClr val="bg1"/>
                </a:solidFill>
              </a:rPr>
              <a:t>Ενότητα 12</a:t>
            </a:r>
            <a:r>
              <a:rPr lang="en-US" sz="1200" dirty="0" smtClean="0">
                <a:solidFill>
                  <a:schemeClr val="bg1"/>
                </a:solidFill>
              </a:rPr>
              <a:t>,</a:t>
            </a:r>
            <a:r>
              <a:rPr lang="el-GR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28736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</a:t>
            </a:r>
            <a:r>
              <a:rPr lang="el-GR" sz="3200" dirty="0" smtClean="0"/>
              <a:t>Δευτερογενής έρευνα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err="1" smtClean="0"/>
              <a:t>Μετα</a:t>
            </a:r>
            <a:r>
              <a:rPr lang="el-GR" sz="3200" dirty="0" smtClean="0"/>
              <a:t>-σύνθεση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err="1" smtClean="0"/>
              <a:t>Μετα</a:t>
            </a:r>
            <a:r>
              <a:rPr lang="el-GR" sz="3200" dirty="0" smtClean="0"/>
              <a:t>-ανάλυση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Πλεονεκτήματα της </a:t>
            </a:r>
            <a:r>
              <a:rPr lang="el-GR" sz="3200" dirty="0" smtClean="0"/>
              <a:t>δευτερογενούς </a:t>
            </a:r>
            <a:r>
              <a:rPr lang="el-GR" sz="3200" dirty="0" smtClean="0"/>
              <a:t>έρευνας, </a:t>
            </a:r>
            <a:r>
              <a:rPr lang="el-GR" sz="3200" dirty="0" err="1" smtClean="0"/>
              <a:t>μετα</a:t>
            </a:r>
            <a:r>
              <a:rPr lang="el-GR" sz="3200" dirty="0" smtClean="0"/>
              <a:t>-σύνθεσης και </a:t>
            </a:r>
            <a:r>
              <a:rPr lang="el-GR" sz="3200" dirty="0" err="1" smtClean="0"/>
              <a:t>μετα</a:t>
            </a:r>
            <a:r>
              <a:rPr lang="el-GR" sz="3200" dirty="0" smtClean="0"/>
              <a:t>-ανάλυσης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Περιορισμοί της </a:t>
            </a:r>
            <a:r>
              <a:rPr lang="el-GR" sz="3200" dirty="0" err="1" smtClean="0"/>
              <a:t>δευτερογεν</a:t>
            </a:r>
            <a:r>
              <a:rPr lang="en-US" sz="3200" dirty="0" smtClean="0"/>
              <a:t>o</a:t>
            </a:r>
            <a:r>
              <a:rPr lang="el-GR" sz="3200" dirty="0" err="1" smtClean="0"/>
              <a:t>ύς</a:t>
            </a:r>
            <a:r>
              <a:rPr lang="el-GR" sz="3200" dirty="0" smtClean="0"/>
              <a:t> έρευνας, </a:t>
            </a:r>
            <a:r>
              <a:rPr lang="el-GR" sz="3200" dirty="0" err="1" smtClean="0"/>
              <a:t>μετα</a:t>
            </a:r>
            <a:r>
              <a:rPr lang="el-GR" sz="3200" dirty="0" smtClean="0"/>
              <a:t>-σύνθεσης και </a:t>
            </a:r>
            <a:r>
              <a:rPr lang="el-GR" sz="3200" dirty="0" err="1" smtClean="0"/>
              <a:t>μετα</a:t>
            </a:r>
            <a:r>
              <a:rPr lang="el-GR" sz="3200" dirty="0" smtClean="0"/>
              <a:t>-ανάλυσης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Κριτική Αξιολόγηση Βιβλιογραφικής </a:t>
            </a:r>
            <a:r>
              <a:rPr lang="el-GR" sz="3200" dirty="0" smtClean="0"/>
              <a:t>Ανασκόπησης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Κριτική Αξιολόγηση </a:t>
            </a:r>
            <a:r>
              <a:rPr lang="el-GR" sz="3200" dirty="0" smtClean="0"/>
              <a:t>των αποτελεσμάτων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err="1" smtClean="0"/>
              <a:t>Κωδικοποιήση</a:t>
            </a:r>
            <a:r>
              <a:rPr lang="el-GR" sz="3200" dirty="0" smtClean="0"/>
              <a:t> </a:t>
            </a:r>
            <a:r>
              <a:rPr lang="el-GR" sz="3200" dirty="0" smtClean="0"/>
              <a:t>-Κατηγοριοποίηση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Μεθοδολογία της Έρευνας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mtClean="0"/>
              <a:t>Δευτερογενής </a:t>
            </a:r>
            <a:r>
              <a:rPr lang="el-GR" dirty="0" smtClean="0"/>
              <a:t>έρευνα, </a:t>
            </a:r>
            <a:r>
              <a:rPr lang="el-GR" dirty="0" err="1" smtClean="0"/>
              <a:t>Μετα</a:t>
            </a:r>
            <a:r>
              <a:rPr lang="el-GR" dirty="0" smtClean="0"/>
              <a:t>-σύνθεση και </a:t>
            </a:r>
            <a:r>
              <a:rPr lang="el-GR" dirty="0" err="1" smtClean="0"/>
              <a:t>Μετα</a:t>
            </a:r>
            <a:r>
              <a:rPr lang="el-GR" dirty="0" smtClean="0"/>
              <a:t>-ανάλυση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</a:t>
            </a:r>
            <a:r>
              <a:rPr lang="el-GR" dirty="0" smtClean="0"/>
              <a:t>δευτερογενής </a:t>
            </a:r>
            <a:r>
              <a:rPr lang="el-GR" dirty="0" smtClean="0"/>
              <a:t>έρευνα περιλαμβάνει την ανάλυση δεδομένων που έχουν συλλεχθεί από προηγούμενη ή προηγούμενες έρευνες. Η ανάλυση γίνεται είτε από τον ίδιο τον ερευνητή, είτε από άλλο ερευνητή με σκοπό να απαντήσει καινούργια (αλλά παρόμοια) ερευνητική ερώτηση ή να απαντήσει την ίδια ερώτηση άλλα χρησιμοποιώντας άλλη μεθοδολογία ή να απαντήσει σε μια άλλη πτυχή της αρχικής ερώτησης.  </a:t>
            </a:r>
            <a:endParaRPr lang="en-US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Επίσης, ως ένα είδος δευτερογενής έρευνα μπορεί να οριστεί και η μετα-σύνθεση και μετα-ανάλυση (κάποιοι υποστηρίζουν ότι η μετα-σύνθεση και μετα-ανάλυση δεν πρέπει να ονομάζεται δευτερογενή έρευνα) (</a:t>
            </a:r>
            <a:r>
              <a:rPr lang="en-GB" dirty="0" smtClean="0"/>
              <a:t>Coyer &amp; Gallo, 2005; Long-Sutehall et al, 2010</a:t>
            </a:r>
            <a:r>
              <a:rPr lang="el-GR" dirty="0" smtClean="0"/>
              <a:t>)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ΜΕΘΟΔΟΛΟΓΙΑ ΕΡΕΥΝΑΣ, </a:t>
            </a:r>
            <a:r>
              <a:rPr lang="el-GR" sz="1200" dirty="0" smtClean="0">
                <a:solidFill>
                  <a:schemeClr val="bg1"/>
                </a:solidFill>
              </a:rPr>
              <a:t>Ενότητα 12, </a:t>
            </a:r>
            <a:r>
              <a:rPr lang="el-GR" sz="1200" dirty="0" smtClean="0">
                <a:solidFill>
                  <a:schemeClr val="bg1"/>
                </a:solidFill>
              </a:rPr>
              <a:t>ΤΜΗΜΑ ΝΟΣΗΛΕΥΤΙΚΗ,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2682</Words>
  <Application>Microsoft Office PowerPoint</Application>
  <PresentationFormat>Προβολή στην οθόνη (4:3)</PresentationFormat>
  <Paragraphs>291</Paragraphs>
  <Slides>43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43</vt:i4>
      </vt:variant>
    </vt:vector>
  </HeadingPairs>
  <TitlesOfParts>
    <vt:vector size="45" baseType="lpstr">
      <vt:lpstr>Θέμα του Office</vt:lpstr>
      <vt:lpstr>2_Θέμα του Office</vt:lpstr>
      <vt:lpstr>ΜΕΘΟΔΟΛΟΓΙΑ ΤΗΣ ΕΡΕΥΝΑΣ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Μεθοδολογία της Έρευνας</vt:lpstr>
      <vt:lpstr>Διαφάνεια 8</vt:lpstr>
      <vt:lpstr>Διαφάνεια 9</vt:lpstr>
      <vt:lpstr>Μετα-σύνθεση &amp; Μετα-ανάλυση</vt:lpstr>
      <vt:lpstr>Πλεονεκτήματα της δευτερογενούς έρευνας, μετα-σύνθεσης και μετα-ανάλυσης</vt:lpstr>
      <vt:lpstr>Περιορισμοί της δευτερογενoύς έρευνας, μετα-σύνθεσης και μετα-ανάλυσης</vt:lpstr>
      <vt:lpstr>Πρώτο βήμα</vt:lpstr>
      <vt:lpstr>Διαφάνεια 14</vt:lpstr>
      <vt:lpstr>Διαφάνεια 15</vt:lpstr>
      <vt:lpstr>Διαφάνεια 16</vt:lpstr>
      <vt:lpstr>Δεύτερο βήμα</vt:lpstr>
      <vt:lpstr>Τρίτο βήμα </vt:lpstr>
      <vt:lpstr>Διαφάνεια 19</vt:lpstr>
      <vt:lpstr>Διαφάνεια 20</vt:lpstr>
      <vt:lpstr>Διαφάνεια 21</vt:lpstr>
      <vt:lpstr>Διαφάνεια 22</vt:lpstr>
      <vt:lpstr>Τέταρτο βήμα </vt:lpstr>
      <vt:lpstr>Διαφάνεια 24</vt:lpstr>
      <vt:lpstr>Διαφάνεια 25</vt:lpstr>
      <vt:lpstr>Διαφάνεια 26</vt:lpstr>
      <vt:lpstr>Κριτική Αξιολόγηση Εισαγωγή</vt:lpstr>
      <vt:lpstr>Κριτική Αξιολόγηση Βιβλιογραφικής Ανασκόπησης</vt:lpstr>
      <vt:lpstr>Κριτική Αξιολόγηση της Μεθόδου/ Μεθοδολογίας</vt:lpstr>
      <vt:lpstr>Κριτική Αξιολόγηση των Αποτελεσμάτων</vt:lpstr>
      <vt:lpstr>Κριτική Αξιολόγηση της Συζήτησης</vt:lpstr>
      <vt:lpstr>Διαφάνεια 32</vt:lpstr>
      <vt:lpstr>Διαφάνεια 33</vt:lpstr>
      <vt:lpstr>Κωδικοποιήση </vt:lpstr>
      <vt:lpstr>Κατηγοροποίηση</vt:lpstr>
      <vt:lpstr>Θεματικές ενότητες</vt:lpstr>
      <vt:lpstr>Διαφάνεια 37</vt:lpstr>
      <vt:lpstr>Σημείωμα Αδειοδότησης</vt:lpstr>
      <vt:lpstr>Σημείωμα Αναφοράς</vt:lpstr>
      <vt:lpstr>Διατήρηση Σημειωμάτων</vt:lpstr>
      <vt:lpstr>Διαφάνεια 41</vt:lpstr>
      <vt:lpstr>Διαφάνεια 42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189</cp:revision>
  <dcterms:created xsi:type="dcterms:W3CDTF">2015-04-14T16:45:01Z</dcterms:created>
  <dcterms:modified xsi:type="dcterms:W3CDTF">2015-11-08T16:07:48Z</dcterms:modified>
</cp:coreProperties>
</file>