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290" r:id="rId16"/>
    <p:sldId id="295" r:id="rId17"/>
    <p:sldId id="291" r:id="rId18"/>
    <p:sldId id="292" r:id="rId19"/>
    <p:sldId id="293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-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800" dirty="0" smtClean="0">
                <a:solidFill>
                  <a:schemeClr val="bg1"/>
                </a:solidFill>
              </a:rPr>
              <a:t>απεικόνιση μικρών μορίων και </a:t>
            </a:r>
            <a:r>
              <a:rPr lang="el-GR" sz="800" dirty="0" err="1" smtClean="0">
                <a:solidFill>
                  <a:schemeClr val="bg1"/>
                </a:solidFill>
              </a:rPr>
              <a:t>μακρομορίων</a:t>
            </a:r>
            <a:r>
              <a:rPr lang="el-GR" sz="800" dirty="0" smtClean="0">
                <a:solidFill>
                  <a:schemeClr val="bg1"/>
                </a:solidFill>
              </a:rPr>
              <a:t>, Τμήμα</a:t>
            </a:r>
            <a:r>
              <a:rPr lang="el-GR" sz="8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gunet.gr/modules/document/document.php?course=LABGU280" TargetMode="External"/><Relationship Id="rId7" Type="http://schemas.openxmlformats.org/officeDocument/2006/relationships/hyperlink" Target="http://www.bioclipse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up.gr/%CE%92%CE%99%CE%9F%CE%9B%CE%9F%CE%93%CE%99%CE%91-%CE%A4%CE%9F%CE%9C%CE%9F%CE%A3-%CE%99_p-279715.aspx?LangId=1" TargetMode="External"/><Relationship Id="rId5" Type="http://schemas.openxmlformats.org/officeDocument/2006/relationships/hyperlink" Target="http://www.cup.gr/%CE%92%CE%99%CE%9F%CE%A7%CE%97%CE%9C%CE%95%CE%99%CE%91-%CE%B5%CE%BD%CE%B9%CE%B1%CE%AF%CE%BF%CF%82-%CF%84%CF%8C%CE%BC%CE%BF%CF%82_p-279856.aspx?LangId=1" TargetMode="External"/><Relationship Id="rId4" Type="http://schemas.openxmlformats.org/officeDocument/2006/relationships/hyperlink" Target="http://www.whfreeman.com/Berg7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απεικόνιση μικρών μορίων και </a:t>
            </a:r>
            <a:r>
              <a:rPr lang="el-GR" sz="2800" b="1" dirty="0" err="1" smtClean="0"/>
              <a:t>μακρομορίων</a:t>
            </a:r>
            <a:endParaRPr lang="el-GR" sz="2800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Γεωμετρική </a:t>
            </a:r>
            <a:r>
              <a:rPr lang="el-GR" dirty="0"/>
              <a:t>δομή του </a:t>
            </a:r>
            <a:r>
              <a:rPr lang="el-GR" dirty="0" err="1"/>
              <a:t>πολυπεπτιδικού</a:t>
            </a:r>
            <a:r>
              <a:rPr lang="el-GR" dirty="0"/>
              <a:t> κορμού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432" y="1333500"/>
            <a:ext cx="4731368" cy="3771636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Στις έρευνές του για τη τυχόν κανονική γεωμετρική δομή του </a:t>
            </a:r>
            <a:r>
              <a:rPr lang="el-GR" dirty="0" err="1"/>
              <a:t>πολυπεπτιδικού</a:t>
            </a:r>
            <a:r>
              <a:rPr lang="el-GR" dirty="0"/>
              <a:t> κορμού ο μέγιστος των χημικών του 20</a:t>
            </a:r>
            <a:r>
              <a:rPr lang="el-GR" baseline="30000" dirty="0"/>
              <a:t>ού</a:t>
            </a:r>
            <a:r>
              <a:rPr lang="el-GR" dirty="0"/>
              <a:t> αιώνα </a:t>
            </a:r>
            <a:r>
              <a:rPr lang="en-US" dirty="0"/>
              <a:t>Linus Pauling </a:t>
            </a:r>
            <a:r>
              <a:rPr lang="el-GR" dirty="0"/>
              <a:t>(με πρώτο πτυχίο από το </a:t>
            </a:r>
            <a:r>
              <a:rPr lang="en-US" dirty="0"/>
              <a:t>Oregon Agricultural College</a:t>
            </a:r>
            <a:r>
              <a:rPr lang="el-GR" dirty="0"/>
              <a:t>, σημερινό </a:t>
            </a:r>
            <a:r>
              <a:rPr lang="en-US" dirty="0"/>
              <a:t>Oregon State University</a:t>
            </a:r>
            <a:r>
              <a:rPr lang="el-GR" dirty="0"/>
              <a:t>, στο </a:t>
            </a:r>
            <a:r>
              <a:rPr lang="en-US" dirty="0" err="1"/>
              <a:t>Corvalis</a:t>
            </a:r>
            <a:r>
              <a:rPr lang="el-GR" dirty="0"/>
              <a:t>, </a:t>
            </a:r>
            <a:r>
              <a:rPr lang="en-US" dirty="0"/>
              <a:t>Oregon</a:t>
            </a:r>
            <a:r>
              <a:rPr lang="el-GR" dirty="0"/>
              <a:t>) εστίασε σε δύο πρωτεΐνες: τη κερατίνη (από τα μαλλιά) και την </a:t>
            </a:r>
            <a:r>
              <a:rPr lang="el-GR" dirty="0" err="1"/>
              <a:t>ινωδοΐνη</a:t>
            </a:r>
            <a:r>
              <a:rPr lang="el-GR" dirty="0"/>
              <a:t> του μεταξιού (</a:t>
            </a:r>
            <a:r>
              <a:rPr lang="en-US" dirty="0"/>
              <a:t>silk fibroin</a:t>
            </a:r>
            <a:r>
              <a:rPr lang="el-GR" dirty="0"/>
              <a:t>), από μεταξωτή κλωστή. Για </a:t>
            </a:r>
            <a:r>
              <a:rPr lang="el-GR" dirty="0" smtClean="0"/>
              <a:t>την </a:t>
            </a:r>
            <a:r>
              <a:rPr lang="el-GR" dirty="0"/>
              <a:t>κερατίνη ανακάλυψε </a:t>
            </a:r>
            <a:r>
              <a:rPr lang="el-GR" dirty="0" smtClean="0"/>
              <a:t>ότι ο </a:t>
            </a:r>
            <a:r>
              <a:rPr lang="el-GR" dirty="0" err="1"/>
              <a:t>πολυπεπτιδικός</a:t>
            </a:r>
            <a:r>
              <a:rPr lang="el-GR" dirty="0"/>
              <a:t> της κορμός σχηματίζει μια δεξιόστροφη έλικα με κανονικότητα στη δομή της, που ονόμασε </a:t>
            </a:r>
            <a:r>
              <a:rPr lang="el-GR" i="1" dirty="0"/>
              <a:t>α-έλικα</a:t>
            </a:r>
            <a:r>
              <a:rPr lang="el-GR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5332"/>
            <a:ext cx="384792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443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Γεωμετρική δομή του </a:t>
            </a:r>
            <a:r>
              <a:rPr lang="el-GR" dirty="0" err="1"/>
              <a:t>πολυπεπτιδικού</a:t>
            </a:r>
            <a:r>
              <a:rPr lang="el-GR" dirty="0"/>
              <a:t> κορμού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39952" y="1212304"/>
            <a:ext cx="4546848" cy="4381500"/>
          </a:xfrm>
        </p:spPr>
        <p:txBody>
          <a:bodyPr>
            <a:normAutofit fontScale="55000" lnSpcReduction="20000"/>
          </a:bodyPr>
          <a:lstStyle/>
          <a:p>
            <a:r>
              <a:rPr lang="el-GR" dirty="0"/>
              <a:t>Η δεύτερη δομή που μελέτησε ο </a:t>
            </a:r>
            <a:r>
              <a:rPr lang="en-US" dirty="0"/>
              <a:t>Pauling</a:t>
            </a:r>
            <a:r>
              <a:rPr lang="el-GR" dirty="0"/>
              <a:t>, αυτή της </a:t>
            </a:r>
            <a:r>
              <a:rPr lang="el-GR" dirty="0" err="1"/>
              <a:t>ινωδοΐνης</a:t>
            </a:r>
            <a:r>
              <a:rPr lang="el-GR" dirty="0"/>
              <a:t> του μεταξιού </a:t>
            </a:r>
            <a:r>
              <a:rPr lang="el-GR" i="1" dirty="0"/>
              <a:t>ήταν ότι πιο αντίθετο </a:t>
            </a:r>
            <a:endParaRPr lang="el-GR" i="1" dirty="0" smtClean="0"/>
          </a:p>
          <a:p>
            <a:r>
              <a:rPr lang="el-GR" dirty="0"/>
              <a:t>Μια </a:t>
            </a:r>
            <a:r>
              <a:rPr lang="el-GR" i="1" dirty="0" err="1"/>
              <a:t>αντιπαράλληλη</a:t>
            </a:r>
            <a:r>
              <a:rPr lang="el-GR" dirty="0"/>
              <a:t> </a:t>
            </a:r>
            <a:r>
              <a:rPr lang="el-GR" i="1" dirty="0"/>
              <a:t>β</a:t>
            </a:r>
            <a:r>
              <a:rPr lang="el-GR" dirty="0"/>
              <a:t>-πτυχωτή επιφάνεια </a:t>
            </a:r>
            <a:r>
              <a:rPr lang="el-GR" dirty="0" smtClean="0"/>
              <a:t>δύο </a:t>
            </a:r>
            <a:r>
              <a:rPr lang="el-GR" dirty="0" err="1" smtClean="0"/>
              <a:t>πολυπεπτιδικών</a:t>
            </a:r>
            <a:r>
              <a:rPr lang="el-GR" dirty="0" smtClean="0"/>
              <a:t> </a:t>
            </a:r>
            <a:r>
              <a:rPr lang="el-GR" dirty="0"/>
              <a:t>αλυσίδων. </a:t>
            </a:r>
            <a:r>
              <a:rPr lang="el-GR" i="1" dirty="0"/>
              <a:t>Προσέξτε </a:t>
            </a:r>
            <a:r>
              <a:rPr lang="el-GR" dirty="0"/>
              <a:t>ότι ισχύει και εδώ </a:t>
            </a:r>
            <a:r>
              <a:rPr lang="el-GR" dirty="0" smtClean="0"/>
              <a:t>ο </a:t>
            </a:r>
            <a:r>
              <a:rPr lang="el-GR" dirty="0"/>
              <a:t>ίδιος κανόνας, δηλ. όλες οι </a:t>
            </a:r>
            <a:r>
              <a:rPr lang="el-GR" dirty="0" err="1"/>
              <a:t>αμιδομάδες</a:t>
            </a:r>
            <a:r>
              <a:rPr lang="el-GR" dirty="0"/>
              <a:t> ΝΗ και </a:t>
            </a:r>
            <a:r>
              <a:rPr lang="el-GR" dirty="0" smtClean="0"/>
              <a:t>οι </a:t>
            </a:r>
            <a:r>
              <a:rPr lang="el-GR" dirty="0" err="1"/>
              <a:t>καρβονυλομάδες</a:t>
            </a:r>
            <a:r>
              <a:rPr lang="el-GR" dirty="0"/>
              <a:t> </a:t>
            </a:r>
            <a:r>
              <a:rPr lang="en-US" dirty="0"/>
              <a:t>C</a:t>
            </a:r>
            <a:r>
              <a:rPr lang="el-GR" dirty="0"/>
              <a:t>=</a:t>
            </a:r>
            <a:r>
              <a:rPr lang="en-US" dirty="0"/>
              <a:t>O </a:t>
            </a:r>
            <a:r>
              <a:rPr lang="el-GR" dirty="0"/>
              <a:t>σχηματίζουν δεσμούς υδρογόνου </a:t>
            </a:r>
            <a:r>
              <a:rPr lang="el-GR" dirty="0" smtClean="0"/>
              <a:t>η </a:t>
            </a:r>
            <a:r>
              <a:rPr lang="el-GR" dirty="0"/>
              <a:t>μια ομάδα με την άλλη, </a:t>
            </a:r>
            <a:r>
              <a:rPr lang="el-GR" i="1" dirty="0"/>
              <a:t>όταν όμως βρίσκονται </a:t>
            </a:r>
            <a:r>
              <a:rPr lang="el-GR" i="1" dirty="0" smtClean="0"/>
              <a:t>σε διαφορετικές </a:t>
            </a:r>
            <a:r>
              <a:rPr lang="el-GR" i="1" dirty="0"/>
              <a:t>αλυσίδες ή απομακρυσμένα τμήματα της </a:t>
            </a:r>
            <a:r>
              <a:rPr lang="el-GR" i="1" dirty="0" smtClean="0"/>
              <a:t>ίδιας </a:t>
            </a:r>
            <a:r>
              <a:rPr lang="el-GR" i="1" dirty="0"/>
              <a:t>αλυσίδας</a:t>
            </a:r>
            <a:r>
              <a:rPr lang="el-GR" dirty="0"/>
              <a:t>. Τα κίτρινα βέλη δείχνουν τη </a:t>
            </a:r>
            <a:r>
              <a:rPr lang="el-GR" dirty="0" smtClean="0"/>
              <a:t>κατεύθυνση της </a:t>
            </a:r>
            <a:r>
              <a:rPr lang="el-GR" dirty="0"/>
              <a:t>κάθε αλυσίδας. </a:t>
            </a:r>
            <a:endParaRPr lang="el-GR" dirty="0" smtClean="0"/>
          </a:p>
          <a:p>
            <a:r>
              <a:rPr lang="el-GR" dirty="0"/>
              <a:t>Σε κάθε περίπτωση, υπάρχει πολύ μεγάλη σταθερότητα, και ας πρόκειται για εντελώς διαφορετικό σχήμα του </a:t>
            </a:r>
            <a:r>
              <a:rPr lang="el-GR" dirty="0" err="1"/>
              <a:t>πολυπεπτιδικού</a:t>
            </a:r>
            <a:r>
              <a:rPr lang="el-GR" dirty="0"/>
              <a:t> κορμού.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1316"/>
            <a:ext cx="38215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54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i="1" dirty="0"/>
              <a:t>β</a:t>
            </a:r>
            <a:r>
              <a:rPr lang="el-GR" dirty="0"/>
              <a:t>-πτυχωτή επιφάνεια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</a:t>
            </a:r>
            <a:r>
              <a:rPr lang="el-GR" i="1" dirty="0"/>
              <a:t>β</a:t>
            </a:r>
            <a:r>
              <a:rPr lang="el-GR" dirty="0"/>
              <a:t>-πτυχωτή επιφάνεια απεικονίζεται ως μια πλατιά γραμμή με ένα βέλος στο τέλος, που δηλώνει τη κατεύθυνση της </a:t>
            </a:r>
            <a:r>
              <a:rPr lang="el-GR" dirty="0" err="1"/>
              <a:t>πολυπεπτιδικής</a:t>
            </a:r>
            <a:r>
              <a:rPr lang="el-GR" dirty="0"/>
              <a:t> αλυσίδας.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περισσότερες πρωτεΐνες έχουν </a:t>
            </a:r>
            <a:r>
              <a:rPr lang="el-GR" dirty="0" err="1"/>
              <a:t>πολυπεπτιδικούς</a:t>
            </a:r>
            <a:r>
              <a:rPr lang="el-GR" dirty="0"/>
              <a:t> κορμούς που αποτελούνται από τμήματα </a:t>
            </a:r>
            <a:r>
              <a:rPr lang="el-GR" i="1" dirty="0"/>
              <a:t>α</a:t>
            </a:r>
            <a:r>
              <a:rPr lang="el-GR" dirty="0"/>
              <a:t>-έλικας (ή ελίκων) και </a:t>
            </a:r>
            <a:r>
              <a:rPr lang="el-GR" i="1" dirty="0"/>
              <a:t>β</a:t>
            </a:r>
            <a:r>
              <a:rPr lang="el-GR" dirty="0"/>
              <a:t>-πτυχωτής επιφάνειας (ή επιφανειών). </a:t>
            </a:r>
            <a:endParaRPr lang="el-GR" dirty="0" smtClean="0"/>
          </a:p>
          <a:p>
            <a:r>
              <a:rPr lang="el-GR" dirty="0" smtClean="0"/>
              <a:t>Πολύ </a:t>
            </a:r>
            <a:r>
              <a:rPr lang="el-GR" dirty="0"/>
              <a:t>λίγες είναι αυτές που αποτελούνται αποκλειστικά από μόνο ένα είδος δευτεροταγούς δομής, όπως ονομάζεται η κανονικότητα του σχήματος του </a:t>
            </a:r>
            <a:r>
              <a:rPr lang="el-GR" dirty="0" err="1"/>
              <a:t>πολυπεπτιδικού</a:t>
            </a:r>
            <a:r>
              <a:rPr lang="el-GR" dirty="0"/>
              <a:t> κορμού, π.χ. η κερατίνη και η </a:t>
            </a:r>
            <a:r>
              <a:rPr lang="el-GR" dirty="0" err="1"/>
              <a:t>ινωδοΐνη</a:t>
            </a:r>
            <a:r>
              <a:rPr lang="el-GR" dirty="0"/>
              <a:t> του μεταξιού.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09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i="1" dirty="0"/>
              <a:t>β</a:t>
            </a:r>
            <a:r>
              <a:rPr lang="el-GR" dirty="0"/>
              <a:t>-πτυχωτή επιφάνεια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2857500"/>
            <a:ext cx="8363272" cy="2592288"/>
          </a:xfrm>
        </p:spPr>
        <p:txBody>
          <a:bodyPr>
            <a:normAutofit fontScale="47500" lnSpcReduction="20000"/>
          </a:bodyPr>
          <a:lstStyle/>
          <a:p>
            <a:r>
              <a:rPr lang="el-GR" dirty="0"/>
              <a:t>Βλέπουμε </a:t>
            </a:r>
            <a:r>
              <a:rPr lang="el-GR" dirty="0" err="1" smtClean="0"/>
              <a:t>παραπάτω</a:t>
            </a:r>
            <a:r>
              <a:rPr lang="el-GR" dirty="0" smtClean="0"/>
              <a:t> </a:t>
            </a:r>
            <a:r>
              <a:rPr lang="el-GR" dirty="0"/>
              <a:t>το παράδειγμα μιας </a:t>
            </a:r>
            <a:r>
              <a:rPr lang="el-GR" i="1" dirty="0"/>
              <a:t>πρωτεΐνης </a:t>
            </a:r>
            <a:r>
              <a:rPr lang="el-GR" i="1" dirty="0" err="1"/>
              <a:t>ιστοσυμβατότητας</a:t>
            </a:r>
            <a:r>
              <a:rPr lang="el-GR" i="1" dirty="0"/>
              <a:t> τάξης Ι</a:t>
            </a:r>
            <a:r>
              <a:rPr lang="el-GR" dirty="0"/>
              <a:t>, που </a:t>
            </a:r>
            <a:r>
              <a:rPr lang="el-GR" dirty="0" smtClean="0"/>
              <a:t>είναι μέλος </a:t>
            </a:r>
            <a:r>
              <a:rPr lang="el-GR" dirty="0"/>
              <a:t>μιας μεγάλης οικογένειας πρωτεϊνών που συμμετέχουν στην </a:t>
            </a:r>
            <a:r>
              <a:rPr lang="el-GR" dirty="0" err="1"/>
              <a:t>ανοσοανοχή</a:t>
            </a:r>
            <a:r>
              <a:rPr lang="el-GR" dirty="0"/>
              <a:t> και την </a:t>
            </a:r>
            <a:r>
              <a:rPr lang="el-GR" dirty="0" err="1"/>
              <a:t>ανοσιακή</a:t>
            </a:r>
            <a:r>
              <a:rPr lang="el-GR" dirty="0"/>
              <a:t> </a:t>
            </a:r>
            <a:r>
              <a:rPr lang="el-GR" dirty="0" smtClean="0"/>
              <a:t>απόκριση. </a:t>
            </a:r>
          </a:p>
          <a:p>
            <a:r>
              <a:rPr lang="el-GR" dirty="0" smtClean="0"/>
              <a:t>Ο </a:t>
            </a:r>
            <a:r>
              <a:rPr lang="el-GR" dirty="0" err="1"/>
              <a:t>πολυπεπτιδικός</a:t>
            </a:r>
            <a:r>
              <a:rPr lang="el-GR" dirty="0"/>
              <a:t> κορμός φαίνεται ως μια </a:t>
            </a:r>
            <a:r>
              <a:rPr lang="el-GR" i="1" dirty="0"/>
              <a:t>συνεχής κορδέλα</a:t>
            </a:r>
            <a:r>
              <a:rPr lang="el-GR" dirty="0"/>
              <a:t> (</a:t>
            </a:r>
            <a:r>
              <a:rPr lang="el-GR" i="1" dirty="0"/>
              <a:t>μοντέλο κορδέλας</a:t>
            </a:r>
            <a:r>
              <a:rPr lang="el-GR" dirty="0"/>
              <a:t>) με σχήμα </a:t>
            </a:r>
            <a:r>
              <a:rPr lang="el-GR" i="1" dirty="0"/>
              <a:t>α</a:t>
            </a:r>
            <a:r>
              <a:rPr lang="el-GR" dirty="0"/>
              <a:t>-έλικας όπου υπάρχει αυτή η δομή και μια πλατιά λωρίδα με βέλος στο τέλος όπου υπάρχει </a:t>
            </a:r>
            <a:r>
              <a:rPr lang="el-GR" i="1" dirty="0"/>
              <a:t>β</a:t>
            </a:r>
            <a:r>
              <a:rPr lang="el-GR" dirty="0"/>
              <a:t>-πτύχωση.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συγκεκριμένη πρωτεΐνη έχει μια μεγάλη </a:t>
            </a:r>
            <a:r>
              <a:rPr lang="el-GR" i="1" dirty="0"/>
              <a:t>α</a:t>
            </a:r>
            <a:r>
              <a:rPr lang="el-GR" dirty="0"/>
              <a:t>-έλικα και μια δεύτερη που ουσιαστικά σπάει σε δύο μικρότερες, και οκτώ </a:t>
            </a:r>
            <a:r>
              <a:rPr lang="el-GR" i="1" dirty="0"/>
              <a:t>β</a:t>
            </a:r>
            <a:r>
              <a:rPr lang="el-GR" dirty="0"/>
              <a:t>-πτυχώσεις, που σχηματίζουν μια μεγάλη και εκτεταμένη </a:t>
            </a:r>
            <a:r>
              <a:rPr lang="el-GR" i="1" dirty="0"/>
              <a:t>β</a:t>
            </a:r>
            <a:r>
              <a:rPr lang="el-GR" dirty="0"/>
              <a:t>-πτυχωτή επιφάνεια.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i="1" dirty="0" smtClean="0"/>
              <a:t>β</a:t>
            </a:r>
            <a:r>
              <a:rPr lang="el-GR" dirty="0" smtClean="0"/>
              <a:t>-πτυχώσεις </a:t>
            </a:r>
            <a:r>
              <a:rPr lang="el-GR" dirty="0"/>
              <a:t>βρίσκονται κάτω από τις α-έλικες, και με λίγη φαντασία μπορεί να υποψιαστείτε ότι ανάμεσα στη </a:t>
            </a:r>
            <a:r>
              <a:rPr lang="el-GR" i="1" dirty="0"/>
              <a:t>β</a:t>
            </a:r>
            <a:r>
              <a:rPr lang="el-GR" dirty="0"/>
              <a:t>-πτυχωτή επιφάνεια της βάσης και τις </a:t>
            </a:r>
            <a:r>
              <a:rPr lang="el-GR" i="1" dirty="0"/>
              <a:t>α</a:t>
            </a:r>
            <a:r>
              <a:rPr lang="el-GR" dirty="0"/>
              <a:t>-έλικες πάνω από τη βάση υπάρχει κενός χώρος.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t="21522" r="2462" b="21175"/>
          <a:stretch/>
        </p:blipFill>
        <p:spPr bwMode="auto">
          <a:xfrm>
            <a:off x="2382147" y="913284"/>
            <a:ext cx="4278085" cy="194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33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Τυχαίο σπείραμα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Αυτή η δομή δεν έχει καθόλου κανονικότητα, και έχει αρκετή ελευθερία </a:t>
            </a:r>
            <a:r>
              <a:rPr lang="el-GR" dirty="0" smtClean="0"/>
              <a:t>κίνησης</a:t>
            </a:r>
          </a:p>
          <a:p>
            <a:r>
              <a:rPr lang="el-GR" dirty="0"/>
              <a:t>Ένας άλλος πιο απλοϊκός τρόπος απεικόνισης της δομής μιας πρωτεΐνης έχει να κάνει με το πώς φαίνεται στον </a:t>
            </a:r>
            <a:r>
              <a:rPr lang="el-GR" dirty="0" err="1"/>
              <a:t>τριαδιάστατο</a:t>
            </a:r>
            <a:r>
              <a:rPr lang="el-GR" dirty="0"/>
              <a:t> χώρο το συνολικό της σχήμα </a:t>
            </a:r>
            <a:endParaRPr lang="el-GR" dirty="0" smtClean="0"/>
          </a:p>
          <a:p>
            <a:r>
              <a:rPr lang="el-GR" dirty="0"/>
              <a:t>μπορούμε να διακρίνουμε τη περιοχή με εσοχές στο μέσον του σχήματος, που είναι ο χώρος όπου μπορεί να ταιριάξει ένα πεπτίδιο 8-10 αμινοξέων, ώστε να ξεκινήσει η </a:t>
            </a:r>
            <a:r>
              <a:rPr lang="el-GR" dirty="0" err="1"/>
              <a:t>ανοσιακή</a:t>
            </a:r>
            <a:r>
              <a:rPr lang="el-GR" dirty="0"/>
              <a:t> απόκριση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175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057300"/>
            <a:ext cx="8496944" cy="3852804"/>
          </a:xfrm>
        </p:spPr>
        <p:txBody>
          <a:bodyPr>
            <a:noAutofit/>
          </a:bodyPr>
          <a:lstStyle/>
          <a:p>
            <a:r>
              <a:rPr lang="el-GR" sz="1400" dirty="0"/>
              <a:t>1. Άσκηση 4, Απεικόνιση Μορίων, Εργαστήριο Γεωργικής Χημείας. </a:t>
            </a:r>
            <a:r>
              <a:rPr lang="el-GR" sz="1400" u="sng" dirty="0">
                <a:hlinkClick r:id="rId3"/>
              </a:rPr>
              <a:t>http://eclass.gunet.gr/modules/document/document.php?course=LABGU280</a:t>
            </a:r>
            <a:r>
              <a:rPr lang="el-GR" sz="1400" dirty="0"/>
              <a:t> </a:t>
            </a:r>
          </a:p>
          <a:p>
            <a:r>
              <a:rPr lang="el-GR" sz="1400" dirty="0"/>
              <a:t>2. </a:t>
            </a:r>
            <a:r>
              <a:rPr lang="en-US" sz="1400" dirty="0"/>
              <a:t>Jeremy M Berg</a:t>
            </a:r>
            <a:r>
              <a:rPr lang="el-GR" sz="1400" dirty="0"/>
              <a:t>, </a:t>
            </a:r>
            <a:r>
              <a:rPr lang="en-US" sz="1400" dirty="0"/>
              <a:t>John L </a:t>
            </a:r>
            <a:r>
              <a:rPr lang="en-US" sz="1400" dirty="0" err="1"/>
              <a:t>Tymoczo</a:t>
            </a:r>
            <a:r>
              <a:rPr lang="el-GR" sz="1400" dirty="0"/>
              <a:t>, </a:t>
            </a:r>
            <a:r>
              <a:rPr lang="en-US" sz="1400" dirty="0" err="1"/>
              <a:t>Lubert</a:t>
            </a:r>
            <a:r>
              <a:rPr lang="en-US" sz="1400" dirty="0"/>
              <a:t> </a:t>
            </a:r>
            <a:r>
              <a:rPr lang="en-US" sz="1400" dirty="0" err="1"/>
              <a:t>Stryer</a:t>
            </a:r>
            <a:r>
              <a:rPr lang="el-GR" sz="1400" dirty="0"/>
              <a:t>, ΒΙΟΧΗΜΕΙΑ, 5</a:t>
            </a:r>
            <a:r>
              <a:rPr lang="el-GR" sz="1400" baseline="30000" dirty="0"/>
              <a:t>η</a:t>
            </a:r>
            <a:r>
              <a:rPr lang="el-GR" sz="1400" dirty="0"/>
              <a:t> έκδοση, Α τόμος, Παν/</a:t>
            </a:r>
            <a:r>
              <a:rPr lang="el-GR" sz="1400" dirty="0" err="1"/>
              <a:t>κές</a:t>
            </a:r>
            <a:r>
              <a:rPr lang="el-GR" sz="1400" dirty="0"/>
              <a:t> Εκδόσεις Κρήτης, Ηράκλειο, 2004. Βλέπε και διαδικτυακό τόπο του βιβλίου </a:t>
            </a:r>
            <a:r>
              <a:rPr lang="en-US" sz="1400" u="sng" dirty="0">
                <a:hlinkClick r:id="rId4"/>
              </a:rPr>
              <a:t>www</a:t>
            </a:r>
            <a:r>
              <a:rPr lang="el-GR" sz="1400" u="sng" dirty="0">
                <a:hlinkClick r:id="rId4"/>
              </a:rPr>
              <a:t>.</a:t>
            </a:r>
            <a:r>
              <a:rPr lang="en-US" sz="1400" u="sng" dirty="0" err="1">
                <a:hlinkClick r:id="rId4"/>
              </a:rPr>
              <a:t>whfreeman</a:t>
            </a:r>
            <a:r>
              <a:rPr lang="el-GR" sz="1400" u="sng" dirty="0">
                <a:hlinkClick r:id="rId4"/>
              </a:rPr>
              <a:t>.</a:t>
            </a:r>
            <a:r>
              <a:rPr lang="en-US" sz="1400" u="sng" dirty="0">
                <a:hlinkClick r:id="rId4"/>
              </a:rPr>
              <a:t>com</a:t>
            </a:r>
            <a:r>
              <a:rPr lang="el-GR" sz="1400" u="sng" dirty="0">
                <a:hlinkClick r:id="rId4"/>
              </a:rPr>
              <a:t>/</a:t>
            </a:r>
            <a:r>
              <a:rPr lang="en-US" sz="1400" u="sng" dirty="0">
                <a:hlinkClick r:id="rId4"/>
              </a:rPr>
              <a:t>Berg</a:t>
            </a:r>
            <a:r>
              <a:rPr lang="el-GR" sz="1400" u="sng" dirty="0">
                <a:hlinkClick r:id="rId4"/>
              </a:rPr>
              <a:t>7</a:t>
            </a:r>
            <a:r>
              <a:rPr lang="en-US" sz="1400" u="sng" dirty="0">
                <a:hlinkClick r:id="rId4"/>
              </a:rPr>
              <a:t>e</a:t>
            </a:r>
            <a:r>
              <a:rPr lang="el-GR" sz="1400" u="sng" dirty="0">
                <a:hlinkClick r:id="rId4"/>
              </a:rPr>
              <a:t>/</a:t>
            </a:r>
            <a:r>
              <a:rPr lang="el-GR" sz="1400" dirty="0"/>
              <a:t> </a:t>
            </a:r>
          </a:p>
          <a:p>
            <a:r>
              <a:rPr lang="el-GR" sz="1400" dirty="0"/>
              <a:t>3. </a:t>
            </a:r>
            <a:r>
              <a:rPr lang="el-GR" sz="1400" dirty="0" err="1"/>
              <a:t>Διαμαντίδη</a:t>
            </a:r>
            <a:r>
              <a:rPr lang="el-GR" sz="1400" dirty="0"/>
              <a:t> </a:t>
            </a:r>
            <a:r>
              <a:rPr lang="el-GR" sz="1400" dirty="0" err="1"/>
              <a:t>Γρ</a:t>
            </a:r>
            <a:r>
              <a:rPr lang="el-GR" sz="1400" dirty="0"/>
              <a:t>., ΕΙΣΑΓΩΓΗ ΣΤΗ ΒΙΟΧΗΜΕΙΑ, 3</a:t>
            </a:r>
            <a:r>
              <a:rPr lang="el-GR" sz="1400" baseline="30000" dirty="0"/>
              <a:t>η</a:t>
            </a:r>
            <a:r>
              <a:rPr lang="el-GR" sz="1400" dirty="0"/>
              <a:t> έκδοση, </a:t>
            </a:r>
            <a:r>
              <a:rPr lang="en-US" sz="1400" dirty="0"/>
              <a:t>University Studio Press</a:t>
            </a:r>
            <a:r>
              <a:rPr lang="el-GR" sz="1400" dirty="0"/>
              <a:t>, Θεσσαλονίκη, 2007/2010.</a:t>
            </a:r>
          </a:p>
          <a:p>
            <a:r>
              <a:rPr lang="el-GR" sz="1400" dirty="0"/>
              <a:t>4. </a:t>
            </a:r>
            <a:r>
              <a:rPr lang="pt-BR" sz="1400" dirty="0"/>
              <a:t>Campbell NA</a:t>
            </a:r>
            <a:r>
              <a:rPr lang="el-GR" sz="1400" dirty="0"/>
              <a:t>, </a:t>
            </a:r>
            <a:r>
              <a:rPr lang="pt-BR" sz="1400" dirty="0"/>
              <a:t>Reece JB</a:t>
            </a:r>
            <a:r>
              <a:rPr lang="el-GR" sz="1400" dirty="0"/>
              <a:t>. </a:t>
            </a:r>
            <a:r>
              <a:rPr lang="el-GR" sz="1400" i="1" dirty="0"/>
              <a:t>Βιολογία</a:t>
            </a:r>
            <a:r>
              <a:rPr lang="el-GR" sz="1400" dirty="0"/>
              <a:t>, τόμος Ι. 8</a:t>
            </a:r>
            <a:r>
              <a:rPr lang="el-GR" sz="1400" baseline="30000" dirty="0"/>
              <a:t>η</a:t>
            </a:r>
            <a:r>
              <a:rPr lang="el-GR" sz="1400" dirty="0"/>
              <a:t> έκδοση, Πανεπιστημιακές Εκδόσεις Κρήτης, Ηράκλειο, 2010.</a:t>
            </a:r>
          </a:p>
          <a:p>
            <a:r>
              <a:rPr lang="el-GR" sz="1400" i="1" dirty="0"/>
              <a:t>Τα βιβλία 2. και 4. πιο πάνω,  έχουν ελεύθερη πρόσβαση σε όλες τις διαφάνειές τους στην ιστοσελίδα του εκδότη.</a:t>
            </a:r>
            <a:endParaRPr lang="el-GR" sz="1400" dirty="0"/>
          </a:p>
          <a:p>
            <a:r>
              <a:rPr lang="el-GR" sz="1400" u="sng" dirty="0" smtClean="0">
                <a:hlinkClick r:id="rId5"/>
              </a:rPr>
              <a:t>http</a:t>
            </a:r>
            <a:r>
              <a:rPr lang="el-GR" sz="1400" u="sng" dirty="0">
                <a:hlinkClick r:id="rId5"/>
              </a:rPr>
              <a:t>://www.cup.gr/%CE%92%CE%99%CE%9F%CE%A7%CE%97%CE%9C%CE%95%CE%99%CE%91-%CE%B5%CE%BD%CE%B9%CE%B1%CE%AF%CE%BF%CF%82-%CF%84%CF%8C%CE%BC%CE%BF%CF%82_p-279856.aspx?LangId=1</a:t>
            </a:r>
            <a:r>
              <a:rPr lang="el-GR" sz="1400" dirty="0"/>
              <a:t> </a:t>
            </a:r>
          </a:p>
          <a:p>
            <a:r>
              <a:rPr lang="en-US" sz="1400" u="sng" dirty="0" smtClean="0">
                <a:hlinkClick r:id="rId6"/>
              </a:rPr>
              <a:t>http</a:t>
            </a:r>
            <a:r>
              <a:rPr lang="el-GR" sz="1400" u="sng" dirty="0">
                <a:hlinkClick r:id="rId6"/>
              </a:rPr>
              <a:t>://</a:t>
            </a:r>
            <a:r>
              <a:rPr lang="en-US" sz="1400" u="sng" dirty="0">
                <a:hlinkClick r:id="rId6"/>
              </a:rPr>
              <a:t>www</a:t>
            </a:r>
            <a:r>
              <a:rPr lang="el-GR" sz="1400" u="sng" dirty="0">
                <a:hlinkClick r:id="rId6"/>
              </a:rPr>
              <a:t>.</a:t>
            </a:r>
            <a:r>
              <a:rPr lang="en-US" sz="1400" u="sng" dirty="0">
                <a:hlinkClick r:id="rId6"/>
              </a:rPr>
              <a:t>cup</a:t>
            </a:r>
            <a:r>
              <a:rPr lang="el-GR" sz="1400" u="sng" dirty="0">
                <a:hlinkClick r:id="rId6"/>
              </a:rPr>
              <a:t>.</a:t>
            </a:r>
            <a:r>
              <a:rPr lang="en-US" sz="1400" u="sng" dirty="0">
                <a:hlinkClick r:id="rId6"/>
              </a:rPr>
              <a:t>gr</a:t>
            </a:r>
            <a:r>
              <a:rPr lang="el-GR" sz="1400" u="sng" dirty="0">
                <a:hlinkClick r:id="rId6"/>
              </a:rPr>
              <a:t>/%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%92%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%99%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F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B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F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%93%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%99%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%91-%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A</a:t>
            </a:r>
            <a:r>
              <a:rPr lang="el-GR" sz="1400" u="sng" dirty="0">
                <a:hlinkClick r:id="rId6"/>
              </a:rPr>
              <a:t>4%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F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C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</a:t>
            </a:r>
            <a:r>
              <a:rPr lang="en-US" sz="1400" u="sng" dirty="0">
                <a:hlinkClick r:id="rId6"/>
              </a:rPr>
              <a:t>F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</a:t>
            </a:r>
            <a:r>
              <a:rPr lang="en-US" sz="1400" u="sng" dirty="0">
                <a:hlinkClick r:id="rId6"/>
              </a:rPr>
              <a:t>A</a:t>
            </a:r>
            <a:r>
              <a:rPr lang="el-GR" sz="1400" u="sng" dirty="0">
                <a:hlinkClick r:id="rId6"/>
              </a:rPr>
              <a:t>3-%</a:t>
            </a:r>
            <a:r>
              <a:rPr lang="en-US" sz="1400" u="sng" dirty="0">
                <a:hlinkClick r:id="rId6"/>
              </a:rPr>
              <a:t>CE</a:t>
            </a:r>
            <a:r>
              <a:rPr lang="el-GR" sz="1400" u="sng" dirty="0">
                <a:hlinkClick r:id="rId6"/>
              </a:rPr>
              <a:t>%99_</a:t>
            </a:r>
            <a:r>
              <a:rPr lang="en-US" sz="1400" u="sng" dirty="0">
                <a:hlinkClick r:id="rId6"/>
              </a:rPr>
              <a:t>p</a:t>
            </a:r>
            <a:r>
              <a:rPr lang="el-GR" sz="1400" u="sng" dirty="0">
                <a:hlinkClick r:id="rId6"/>
              </a:rPr>
              <a:t>-279715.</a:t>
            </a:r>
            <a:r>
              <a:rPr lang="en-US" sz="1400" u="sng" dirty="0" err="1">
                <a:hlinkClick r:id="rId6"/>
              </a:rPr>
              <a:t>aspx</a:t>
            </a:r>
            <a:r>
              <a:rPr lang="el-GR" sz="1400" u="sng" dirty="0">
                <a:hlinkClick r:id="rId6"/>
              </a:rPr>
              <a:t>?</a:t>
            </a:r>
            <a:r>
              <a:rPr lang="en-US" sz="1400" u="sng" dirty="0" err="1">
                <a:hlinkClick r:id="rId6"/>
              </a:rPr>
              <a:t>LangId</a:t>
            </a:r>
            <a:r>
              <a:rPr lang="el-GR" sz="1400" u="sng" dirty="0">
                <a:hlinkClick r:id="rId6"/>
              </a:rPr>
              <a:t>=1</a:t>
            </a:r>
            <a:r>
              <a:rPr lang="el-GR" sz="1400" i="1" dirty="0"/>
              <a:t> </a:t>
            </a:r>
            <a:endParaRPr lang="el-GR" sz="1400" dirty="0"/>
          </a:p>
          <a:p>
            <a:r>
              <a:rPr lang="el-GR" sz="1400" dirty="0"/>
              <a:t>Για ένα πιο προχωρημένο πρόγραμμα </a:t>
            </a:r>
            <a:r>
              <a:rPr lang="el-GR" sz="1400" dirty="0" err="1"/>
              <a:t>επεικονίσεων</a:t>
            </a:r>
            <a:r>
              <a:rPr lang="el-GR" sz="1400" dirty="0"/>
              <a:t> και εξερεύνησης δομών, </a:t>
            </a:r>
            <a:r>
              <a:rPr lang="el-GR" sz="1400" dirty="0" smtClean="0"/>
              <a:t>δείτε το </a:t>
            </a:r>
            <a:r>
              <a:rPr lang="el-GR" sz="1400" u="sng" dirty="0" smtClean="0">
                <a:hlinkClick r:id="rId7"/>
              </a:rPr>
              <a:t>http</a:t>
            </a:r>
            <a:r>
              <a:rPr lang="el-GR" sz="1400" u="sng" dirty="0">
                <a:hlinkClick r:id="rId7"/>
              </a:rPr>
              <a:t>://www.bioclipse.net/</a:t>
            </a:r>
            <a:r>
              <a:rPr lang="el-GR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1:</a:t>
            </a:r>
            <a:r>
              <a:rPr lang="en-US" sz="2800" dirty="0" smtClean="0"/>
              <a:t> </a:t>
            </a:r>
            <a:r>
              <a:rPr lang="el-GR" sz="2800" dirty="0"/>
              <a:t>απεικόνιση μικρών μορίων και </a:t>
            </a:r>
            <a:r>
              <a:rPr lang="el-GR" sz="2800" dirty="0" err="1"/>
              <a:t>μακρομορίων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απεικόνιση μικρών μορίων και </a:t>
            </a:r>
            <a:r>
              <a:rPr lang="el-GR" dirty="0" err="1"/>
              <a:t>μακρομορίων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Σκοπός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7380"/>
            <a:ext cx="8229600" cy="3327756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/>
              <a:t>Σε αυτό το εργαστήριο θα δούμε πώς απεικονίζουμε δομές μικρών μορίων που αποτελούν τους δομικούς λίθους για τα μεγάλα μόρια (</a:t>
            </a:r>
            <a:r>
              <a:rPr lang="el-GR" sz="2800" dirty="0" err="1"/>
              <a:t>μακρομόρια</a:t>
            </a:r>
            <a:r>
              <a:rPr lang="el-GR" sz="2800" dirty="0"/>
              <a:t>) της βιοχημείας. Πριν πάτε παρακάτω, σας παρακαλώ να ρίξετε μια ματιά στο 4</a:t>
            </a:r>
            <a:r>
              <a:rPr lang="el-GR" sz="2800" baseline="30000" dirty="0"/>
              <a:t>ο</a:t>
            </a:r>
            <a:r>
              <a:rPr lang="el-GR" sz="2800" dirty="0"/>
              <a:t> εργαστήριο, του Εργαστηρίου Γεωργικής Χημείας (ΕΓΧ) αναφορικά με την Απεικόνιση μορίων, ώστε να θυμηθείτε τις συμβάσεις (</a:t>
            </a:r>
            <a:r>
              <a:rPr lang="el-GR" sz="2800" b="1" dirty="0"/>
              <a:t>μαύρο =άνθρακας (C )</a:t>
            </a:r>
            <a:r>
              <a:rPr lang="el-GR" sz="2800" dirty="0"/>
              <a:t>, άσπρο =υδρογόνο (Η), </a:t>
            </a:r>
            <a:r>
              <a:rPr lang="el-GR" sz="2800" b="1" dirty="0" err="1"/>
              <a:t>μπλέ</a:t>
            </a:r>
            <a:r>
              <a:rPr lang="el-GR" sz="2800" b="1" dirty="0"/>
              <a:t> = άζωτο (Ν)</a:t>
            </a:r>
            <a:r>
              <a:rPr lang="el-GR" sz="2800" dirty="0"/>
              <a:t>, </a:t>
            </a:r>
            <a:r>
              <a:rPr lang="el-GR" sz="2800" b="1" dirty="0"/>
              <a:t>κόκκινο =οξυγόνο (Ο), κίτρινο = θείο (</a:t>
            </a:r>
            <a:r>
              <a:rPr lang="en-US" sz="2800" b="1" dirty="0"/>
              <a:t>S</a:t>
            </a:r>
            <a:r>
              <a:rPr lang="el-GR" sz="2800" b="1" dirty="0"/>
              <a:t>), πορφυρό-</a:t>
            </a:r>
            <a:r>
              <a:rPr lang="el-GR" sz="2800" b="1" dirty="0" err="1"/>
              <a:t>ρόζ</a:t>
            </a:r>
            <a:r>
              <a:rPr lang="el-GR" sz="2800" b="1" dirty="0"/>
              <a:t> = φωσφόρος (Ρ) ).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8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Οξικό οξύ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339752" y="1333500"/>
            <a:ext cx="6347048" cy="3771636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Προσπαθήστε από αυτή την Εικόνα, και συνεχίστε με όλες τις υπόλοιπες που δείχνουν μικρά μόρια, να </a:t>
            </a:r>
            <a:r>
              <a:rPr lang="el-GR" dirty="0" err="1"/>
              <a:t>ταυτοποιήσετε</a:t>
            </a:r>
            <a:r>
              <a:rPr lang="el-GR" dirty="0"/>
              <a:t> το κάθε άτομο στο μόριο, από τον μοριακό τύπο που σας δίνεται στο κάτω μέρος της εικόνας.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έγχρωμο μοντέλο πάνω, ονομάζεται </a:t>
            </a:r>
            <a:r>
              <a:rPr lang="el-GR" dirty="0" err="1"/>
              <a:t>χωροπληρωτικό</a:t>
            </a:r>
            <a:r>
              <a:rPr lang="el-GR" dirty="0"/>
              <a:t>, γιατί δείχνει πόσο χώρο καταλαμβάνει (σε τεράστια κλίμακα πάντα) κάθε άτομο στο μόριο. </a:t>
            </a:r>
            <a:endParaRPr lang="el-GR" dirty="0" smtClean="0"/>
          </a:p>
          <a:p>
            <a:r>
              <a:rPr lang="el-GR" dirty="0" smtClean="0"/>
              <a:t>Από </a:t>
            </a:r>
            <a:r>
              <a:rPr lang="el-GR" dirty="0"/>
              <a:t>αυτό το μοντέλο συνειδητοποιούμε ότι </a:t>
            </a:r>
            <a:r>
              <a:rPr lang="el-GR" i="1" dirty="0"/>
              <a:t>ο χημικός δεσμός υπάρχει μεν, αλλά δεν είναι αυτή η γραμμή που απεικονίζουμε στους μοριακούς τύπους για δική μας ευκολία</a:t>
            </a:r>
            <a:r>
              <a:rPr lang="el-GR" dirty="0"/>
              <a:t>. </a:t>
            </a:r>
            <a:r>
              <a:rPr lang="el-GR" i="1" dirty="0"/>
              <a:t>Τα δεσμευμένα άτομα είναι σε επαφή μεταξύ τους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1" r="31079"/>
          <a:stretch/>
        </p:blipFill>
        <p:spPr bwMode="auto">
          <a:xfrm>
            <a:off x="218254" y="1129308"/>
            <a:ext cx="1944216" cy="383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3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Μόριο γλυκόζης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347864" y="1333500"/>
            <a:ext cx="5338936" cy="3771636"/>
          </a:xfrm>
        </p:spPr>
        <p:txBody>
          <a:bodyPr>
            <a:normAutofit fontScale="40000" lnSpcReduction="20000"/>
          </a:bodyPr>
          <a:lstStyle/>
          <a:p>
            <a:r>
              <a:rPr lang="el-GR" dirty="0"/>
              <a:t>Ας δούμε τώρα το πιο κοινό σάκχαρο στο αίμα των ζώων, καθώς και σε πάρα πολλές δομές φυτών. </a:t>
            </a:r>
            <a:endParaRPr lang="el-GR" dirty="0" smtClean="0"/>
          </a:p>
          <a:p>
            <a:r>
              <a:rPr lang="el-GR" dirty="0" smtClean="0"/>
              <a:t>Όποτε </a:t>
            </a:r>
            <a:r>
              <a:rPr lang="el-GR" dirty="0"/>
              <a:t>ακούτε να μιλάνε άτομα με διαβήτη για σάκχαρο αίματος, εννοούν αυτό το μόριο, </a:t>
            </a:r>
            <a:r>
              <a:rPr lang="el-GR" i="1" dirty="0"/>
              <a:t>τη γλυκόζη</a:t>
            </a:r>
            <a:r>
              <a:rPr lang="el-GR" dirty="0" smtClean="0"/>
              <a:t>.</a:t>
            </a:r>
          </a:p>
          <a:p>
            <a:r>
              <a:rPr lang="el-GR" dirty="0"/>
              <a:t>Εδώ ο μοριακός τύπος είναι γραμμένος στη μορφή του σκελετικού μοντέλου, δηλαδή φαίνονται τα άτομα οξυγόνου και υδρογόνου, οι δεσμοί </a:t>
            </a:r>
            <a:r>
              <a:rPr lang="el-GR" dirty="0" err="1"/>
              <a:t>άνθρακα—οξυγόνου</a:t>
            </a:r>
            <a:r>
              <a:rPr lang="el-GR" dirty="0"/>
              <a:t> και </a:t>
            </a:r>
            <a:r>
              <a:rPr lang="el-GR" dirty="0" err="1"/>
              <a:t>άνθρακα—υδρογόνου</a:t>
            </a:r>
            <a:r>
              <a:rPr lang="el-GR" dirty="0"/>
              <a:t>, αλλά όχι τα άτομα άνθρακα (εκτός από ένα).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τελευταία βρίσκονται εκεί που είναι τα σημεία τομής μεταξύ  γραμμών. Συνεπώς, οι δεσμοί </a:t>
            </a:r>
            <a:r>
              <a:rPr lang="el-GR" dirty="0" err="1"/>
              <a:t>άνθρακα—άνθρακα</a:t>
            </a:r>
            <a:r>
              <a:rPr lang="el-GR" dirty="0"/>
              <a:t> είναι οι γραμμές που ενώνουν αυτά τα σημεία τομής μεταξύ τους. </a:t>
            </a:r>
            <a:endParaRPr lang="el-GR" dirty="0" smtClean="0"/>
          </a:p>
          <a:p>
            <a:r>
              <a:rPr lang="el-GR" dirty="0" smtClean="0"/>
              <a:t>Όσα </a:t>
            </a:r>
            <a:r>
              <a:rPr lang="el-GR" dirty="0"/>
              <a:t>άτομα άνθρακα έχουν υδρογόνο που βλέπει προς τα πάνω, φαίνονται στο </a:t>
            </a:r>
            <a:r>
              <a:rPr lang="el-GR" dirty="0" err="1"/>
              <a:t>χωροπληρωτικό</a:t>
            </a:r>
            <a:r>
              <a:rPr lang="el-GR" dirty="0"/>
              <a:t> μοντέλο μαζί με το υδρογόνο τους.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όσα το υδρογόνο βλέπει προς τα κάτω, αυτό το υδρογόνο δεν φαίνεται και τα αντίστοιχα άτομα άνθρακα είναι πολύ μικρά. </a:t>
            </a:r>
            <a:endParaRPr lang="el-GR" dirty="0" smtClean="0"/>
          </a:p>
          <a:p>
            <a:r>
              <a:rPr lang="el-GR" dirty="0" smtClean="0"/>
              <a:t>Ξεκινήστε </a:t>
            </a:r>
            <a:r>
              <a:rPr lang="el-GR" dirty="0"/>
              <a:t>λοιπόν από όποιο σημείο θέλετε και προσπαθήστε να </a:t>
            </a:r>
            <a:r>
              <a:rPr lang="el-GR" dirty="0" err="1"/>
              <a:t>ταυτοποιήσετε</a:t>
            </a:r>
            <a:r>
              <a:rPr lang="el-GR" dirty="0"/>
              <a:t> όλα τα άτομα της γλυκόζης.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2" r="30644"/>
          <a:stretch/>
        </p:blipFill>
        <p:spPr bwMode="auto">
          <a:xfrm>
            <a:off x="251520" y="1374237"/>
            <a:ext cx="2088232" cy="3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46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Κυστεΐνη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83768" y="1333500"/>
            <a:ext cx="6203032" cy="3771636"/>
          </a:xfrm>
        </p:spPr>
        <p:txBody>
          <a:bodyPr>
            <a:normAutofit fontScale="55000" lnSpcReduction="20000"/>
          </a:bodyPr>
          <a:lstStyle/>
          <a:p>
            <a:r>
              <a:rPr lang="el-GR" dirty="0"/>
              <a:t>Προσέξτε πρώτα το άτομο του θείου, που είναι κατακίτρινο. </a:t>
            </a:r>
            <a:endParaRPr lang="el-GR" dirty="0" smtClean="0"/>
          </a:p>
          <a:p>
            <a:r>
              <a:rPr lang="el-GR" dirty="0" smtClean="0"/>
              <a:t>Δείτε </a:t>
            </a:r>
            <a:r>
              <a:rPr lang="el-GR" dirty="0"/>
              <a:t>μετά τη </a:t>
            </a:r>
            <a:r>
              <a:rPr lang="el-GR" dirty="0" err="1"/>
              <a:t>καρβοξυλομάδα</a:t>
            </a:r>
            <a:r>
              <a:rPr lang="el-GR" dirty="0"/>
              <a:t>, ίδια όπως και στο οξικό ανιόν. Δέστε και την θετικά φορτισμένη </a:t>
            </a:r>
            <a:r>
              <a:rPr lang="el-GR" dirty="0" err="1"/>
              <a:t>αμινομάδα</a:t>
            </a:r>
            <a:r>
              <a:rPr lang="el-GR" dirty="0"/>
              <a:t> με τα τρία άτομα υδρογόνου. </a:t>
            </a:r>
            <a:endParaRPr lang="el-GR" dirty="0" smtClean="0"/>
          </a:p>
          <a:p>
            <a:r>
              <a:rPr lang="el-GR" dirty="0" smtClean="0"/>
              <a:t>Θυμάται </a:t>
            </a:r>
            <a:r>
              <a:rPr lang="el-GR" dirty="0"/>
              <a:t>κάποιος γιατί το άζωτο μπορεί και είναι σε αυτή τη κατάσταση (με τέσσερις απλούς δεσμούς και θετικό φορτίο); Ποια είναι η απλούστερη ένωση αζώτου σε αυτή τη μορφή;</a:t>
            </a:r>
          </a:p>
          <a:p>
            <a:r>
              <a:rPr lang="el-GR" dirty="0"/>
              <a:t>Όμως, προσπαθώντας να </a:t>
            </a:r>
            <a:r>
              <a:rPr lang="el-GR" dirty="0" err="1"/>
              <a:t>ταυτοποιήσουμε</a:t>
            </a:r>
            <a:r>
              <a:rPr lang="el-GR" dirty="0"/>
              <a:t> όλα τα άτομα του άνθρακα, βλέπουμε ότι κάτι λείπει από το σκελετικό μοντέλο! Τι; </a:t>
            </a:r>
            <a:endParaRPr lang="el-GR" dirty="0" smtClean="0"/>
          </a:p>
          <a:p>
            <a:r>
              <a:rPr lang="el-GR" dirty="0" smtClean="0"/>
              <a:t>Αυτό </a:t>
            </a:r>
            <a:r>
              <a:rPr lang="el-GR" dirty="0"/>
              <a:t>που λείπει όμως, εμφανίζεται στο </a:t>
            </a:r>
            <a:r>
              <a:rPr lang="el-GR" dirty="0" err="1"/>
              <a:t>χωροπληρωτικό</a:t>
            </a:r>
            <a:r>
              <a:rPr lang="el-GR" dirty="0"/>
              <a:t> μοντέλο του συγκεκριμένου </a:t>
            </a:r>
            <a:r>
              <a:rPr lang="el-GR" dirty="0" err="1"/>
              <a:t>αμινοξέος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3" r="29315"/>
          <a:stretch/>
        </p:blipFill>
        <p:spPr bwMode="auto">
          <a:xfrm>
            <a:off x="436779" y="1273324"/>
            <a:ext cx="1728192" cy="368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3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ενώνονται τα </a:t>
            </a:r>
            <a:r>
              <a:rPr lang="el-GR" dirty="0" smtClean="0"/>
              <a:t>αμινοξέα;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497460"/>
            <a:ext cx="8229600" cy="260767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</a:t>
            </a:r>
            <a:r>
              <a:rPr lang="el-GR" dirty="0" err="1"/>
              <a:t>πολυπεπτιδικός</a:t>
            </a:r>
            <a:r>
              <a:rPr lang="el-GR" dirty="0"/>
              <a:t> κορμός </a:t>
            </a:r>
            <a:r>
              <a:rPr lang="el-GR" dirty="0" smtClean="0"/>
              <a:t>όπου </a:t>
            </a:r>
            <a:r>
              <a:rPr lang="el-GR" dirty="0"/>
              <a:t>τα άτομα από κάθε διαφορετικό </a:t>
            </a:r>
            <a:r>
              <a:rPr lang="el-GR" dirty="0" err="1"/>
              <a:t>αμινοξύ</a:t>
            </a:r>
            <a:r>
              <a:rPr lang="el-GR" dirty="0"/>
              <a:t> έχουν διαφορετικό </a:t>
            </a:r>
            <a:r>
              <a:rPr lang="el-GR" dirty="0" smtClean="0"/>
              <a:t>χρώμα</a:t>
            </a:r>
            <a:r>
              <a:rPr lang="el-GR" dirty="0"/>
              <a:t>), μοιάζει με κλωστή κομπολογιού, ενώ οι πλευρικές </a:t>
            </a:r>
            <a:r>
              <a:rPr lang="el-GR" dirty="0" smtClean="0"/>
              <a:t>αλυσίδες </a:t>
            </a:r>
            <a:r>
              <a:rPr lang="en-US" dirty="0" smtClean="0"/>
              <a:t>R</a:t>
            </a:r>
            <a:r>
              <a:rPr lang="el-GR" dirty="0" smtClean="0"/>
              <a:t> </a:t>
            </a:r>
            <a:r>
              <a:rPr lang="el-GR" dirty="0"/>
              <a:t>των αμινοξέων είναι οι χάντρες (20 διαφορετικές), με </a:t>
            </a:r>
            <a:r>
              <a:rPr lang="el-GR" dirty="0" smtClean="0"/>
              <a:t>προκαθορισμένη αλληλουχία</a:t>
            </a:r>
            <a:r>
              <a:rPr lang="el-GR" dirty="0"/>
              <a:t>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6" b="29079"/>
          <a:stretch/>
        </p:blipFill>
        <p:spPr bwMode="auto">
          <a:xfrm>
            <a:off x="1699185" y="985292"/>
            <a:ext cx="5012589" cy="14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51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1333</TotalTime>
  <Words>1531</Words>
  <Application>Microsoft Office PowerPoint</Application>
  <PresentationFormat>Προβολή στην οθόνη (16:10)</PresentationFormat>
  <Paragraphs>115</Paragraphs>
  <Slides>20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Σκοπός</vt:lpstr>
      <vt:lpstr>Οξικό οξύ</vt:lpstr>
      <vt:lpstr>Μόριο γλυκόζης</vt:lpstr>
      <vt:lpstr>Κυστεΐνη  </vt:lpstr>
      <vt:lpstr>πώς ενώνονται τα αμινοξέα; </vt:lpstr>
      <vt:lpstr>Γεωμετρική δομή του πολυπεπτιδικού κορμού </vt:lpstr>
      <vt:lpstr>Γεωμετρική δομή του πολυπεπτιδικού κορμού </vt:lpstr>
      <vt:lpstr>Η β-πτυχωτή επιφάνεια </vt:lpstr>
      <vt:lpstr>Η β-πτυχωτή επιφάνεια </vt:lpstr>
      <vt:lpstr>Τυχαίο σπείραμα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174</cp:revision>
  <dcterms:created xsi:type="dcterms:W3CDTF">2012-09-06T09:03:05Z</dcterms:created>
  <dcterms:modified xsi:type="dcterms:W3CDTF">2015-11-20T17:26:06Z</dcterms:modified>
</cp:coreProperties>
</file>