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68"/>
  </p:notesMasterIdLst>
  <p:handoutMasterIdLst>
    <p:handoutMasterId r:id="rId69"/>
  </p:handoutMasterIdLst>
  <p:sldIdLst>
    <p:sldId id="256" r:id="rId3"/>
    <p:sldId id="289" r:id="rId4"/>
    <p:sldId id="257" r:id="rId5"/>
    <p:sldId id="259" r:id="rId6"/>
    <p:sldId id="261" r:id="rId7"/>
    <p:sldId id="262" r:id="rId8"/>
    <p:sldId id="444" r:id="rId9"/>
    <p:sldId id="529" r:id="rId10"/>
    <p:sldId id="530" r:id="rId11"/>
    <p:sldId id="531" r:id="rId12"/>
    <p:sldId id="532" r:id="rId13"/>
    <p:sldId id="533" r:id="rId14"/>
    <p:sldId id="534" r:id="rId15"/>
    <p:sldId id="535" r:id="rId16"/>
    <p:sldId id="536" r:id="rId17"/>
    <p:sldId id="537" r:id="rId18"/>
    <p:sldId id="538" r:id="rId19"/>
    <p:sldId id="539" r:id="rId20"/>
    <p:sldId id="540" r:id="rId21"/>
    <p:sldId id="543" r:id="rId22"/>
    <p:sldId id="544" r:id="rId23"/>
    <p:sldId id="545" r:id="rId24"/>
    <p:sldId id="546" r:id="rId25"/>
    <p:sldId id="547" r:id="rId26"/>
    <p:sldId id="548" r:id="rId27"/>
    <p:sldId id="549" r:id="rId28"/>
    <p:sldId id="550" r:id="rId29"/>
    <p:sldId id="551" r:id="rId30"/>
    <p:sldId id="552" r:id="rId31"/>
    <p:sldId id="553" r:id="rId32"/>
    <p:sldId id="554" r:id="rId33"/>
    <p:sldId id="555" r:id="rId34"/>
    <p:sldId id="556" r:id="rId35"/>
    <p:sldId id="557" r:id="rId36"/>
    <p:sldId id="558" r:id="rId37"/>
    <p:sldId id="559" r:id="rId38"/>
    <p:sldId id="560" r:id="rId39"/>
    <p:sldId id="561" r:id="rId40"/>
    <p:sldId id="562" r:id="rId41"/>
    <p:sldId id="563" r:id="rId42"/>
    <p:sldId id="564" r:id="rId43"/>
    <p:sldId id="565" r:id="rId44"/>
    <p:sldId id="566" r:id="rId45"/>
    <p:sldId id="567" r:id="rId46"/>
    <p:sldId id="568" r:id="rId47"/>
    <p:sldId id="569" r:id="rId48"/>
    <p:sldId id="570" r:id="rId49"/>
    <p:sldId id="571" r:id="rId50"/>
    <p:sldId id="572" r:id="rId51"/>
    <p:sldId id="573" r:id="rId52"/>
    <p:sldId id="574" r:id="rId53"/>
    <p:sldId id="575" r:id="rId54"/>
    <p:sldId id="576" r:id="rId55"/>
    <p:sldId id="577" r:id="rId56"/>
    <p:sldId id="578" r:id="rId57"/>
    <p:sldId id="579" r:id="rId58"/>
    <p:sldId id="580" r:id="rId59"/>
    <p:sldId id="581" r:id="rId60"/>
    <p:sldId id="542" r:id="rId61"/>
    <p:sldId id="541" r:id="rId62"/>
    <p:sldId id="292" r:id="rId63"/>
    <p:sldId id="293" r:id="rId64"/>
    <p:sldId id="294" r:id="rId65"/>
    <p:sldId id="295" r:id="rId66"/>
    <p:sldId id="280" r:id="rId67"/>
  </p:sldIdLst>
  <p:sldSz cx="9144000" cy="5715000" type="screen16x10"/>
  <p:notesSz cx="6858000" cy="9144000"/>
  <p:custDataLst>
    <p:tags r:id="rId7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2998" autoAdjust="0"/>
  </p:normalViewPr>
  <p:slideViewPr>
    <p:cSldViewPr>
      <p:cViewPr varScale="1">
        <p:scale>
          <a:sx n="83" d="100"/>
          <a:sy n="83" d="100"/>
        </p:scale>
        <p:origin x="1158" y="-13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38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tags" Target="tags/tag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4" Type="http://schemas.openxmlformats.org/officeDocument/2006/relationships/image" Target="../media/image25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4" Type="http://schemas.openxmlformats.org/officeDocument/2006/relationships/image" Target="../media/image33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36.wmf"/><Relationship Id="rId4" Type="http://schemas.openxmlformats.org/officeDocument/2006/relationships/image" Target="../media/image43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17.wmf"/><Relationship Id="rId1" Type="http://schemas.openxmlformats.org/officeDocument/2006/relationships/image" Target="../media/image4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Relationship Id="rId4" Type="http://schemas.openxmlformats.org/officeDocument/2006/relationships/image" Target="../media/image53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Relationship Id="rId5" Type="http://schemas.openxmlformats.org/officeDocument/2006/relationships/image" Target="../media/image59.wmf"/><Relationship Id="rId4" Type="http://schemas.openxmlformats.org/officeDocument/2006/relationships/image" Target="../media/image58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Relationship Id="rId4" Type="http://schemas.openxmlformats.org/officeDocument/2006/relationships/image" Target="../media/image68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Relationship Id="rId4" Type="http://schemas.openxmlformats.org/officeDocument/2006/relationships/image" Target="../media/image7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w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image" Target="../media/image75.wmf"/><Relationship Id="rId1" Type="http://schemas.openxmlformats.org/officeDocument/2006/relationships/image" Target="../media/image74.wmf"/></Relationships>
</file>

<file path=ppt/drawings/_rels/vmlDrawing3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8.wmf"/><Relationship Id="rId1" Type="http://schemas.openxmlformats.org/officeDocument/2006/relationships/image" Target="../media/image77.w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1.wmf"/><Relationship Id="rId2" Type="http://schemas.openxmlformats.org/officeDocument/2006/relationships/image" Target="../media/image80.wmf"/><Relationship Id="rId1" Type="http://schemas.openxmlformats.org/officeDocument/2006/relationships/image" Target="../media/image7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30/09/2015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30/9/2015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00551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6459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935038"/>
            <a:ext cx="6858000" cy="199072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001963"/>
            <a:ext cx="6858000" cy="137953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56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695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425575"/>
            <a:ext cx="7886700" cy="237648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3824288"/>
            <a:ext cx="7886700" cy="12509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02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520825"/>
            <a:ext cx="3867150" cy="36274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520825"/>
            <a:ext cx="3867150" cy="36274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29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04800"/>
            <a:ext cx="7886700" cy="11049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30238" y="1401763"/>
            <a:ext cx="3868737" cy="685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30238" y="2087563"/>
            <a:ext cx="3868737" cy="30702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401763"/>
            <a:ext cx="3887788" cy="685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788" cy="30702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0627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074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9939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81000"/>
            <a:ext cx="2949575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788" y="822325"/>
            <a:ext cx="4629150" cy="40624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1714500"/>
            <a:ext cx="2949575" cy="3176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595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900" b="1" baseline="0" dirty="0" smtClean="0">
                <a:solidFill>
                  <a:schemeClr val="bg1"/>
                </a:solidFill>
              </a:rPr>
              <a:t> </a:t>
            </a:r>
            <a:r>
              <a:rPr lang="el-GR" sz="900" b="1" baseline="0" dirty="0" smtClean="0">
                <a:solidFill>
                  <a:schemeClr val="bg1"/>
                </a:solidFill>
              </a:rPr>
              <a:t>Πειραματισμός </a:t>
            </a:r>
            <a:r>
              <a:rPr lang="el-GR" sz="900" b="1" dirty="0" smtClean="0">
                <a:solidFill>
                  <a:schemeClr val="bg1"/>
                </a:solidFill>
              </a:rPr>
              <a:t>-</a:t>
            </a:r>
            <a:r>
              <a:rPr lang="el-GR" sz="900" b="1" baseline="0" dirty="0" smtClean="0">
                <a:solidFill>
                  <a:schemeClr val="bg1"/>
                </a:solidFill>
              </a:rPr>
              <a:t> </a:t>
            </a:r>
            <a:r>
              <a:rPr lang="el-GR" sz="900" b="0" baseline="0" dirty="0" smtClean="0">
                <a:solidFill>
                  <a:schemeClr val="bg1"/>
                </a:solidFill>
              </a:rPr>
              <a:t>Δειγματοληπτικές κατανομές</a:t>
            </a:r>
            <a:r>
              <a:rPr lang="el-GR" sz="900" dirty="0" smtClean="0">
                <a:solidFill>
                  <a:schemeClr val="bg1"/>
                </a:solidFill>
              </a:rPr>
              <a:t>, 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ΦΥΤΙΚΗΣ ΠΑΡΑΓΩΓΗΣ</a:t>
            </a:r>
            <a:r>
              <a:rPr lang="el-GR" sz="900" dirty="0" smtClean="0">
                <a:solidFill>
                  <a:schemeClr val="bg1"/>
                </a:solidFill>
              </a:rPr>
              <a:t>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81000"/>
            <a:ext cx="2949575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788" y="822325"/>
            <a:ext cx="4629150" cy="40624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1714500"/>
            <a:ext cx="2949575" cy="3176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502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725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04800"/>
            <a:ext cx="1971675" cy="4843463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04800"/>
            <a:ext cx="5762625" cy="4843463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12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900" b="1" baseline="0" dirty="0" smtClean="0">
                <a:solidFill>
                  <a:schemeClr val="bg1"/>
                </a:solidFill>
              </a:rPr>
              <a:t> </a:t>
            </a:r>
            <a:r>
              <a:rPr lang="el-GR" sz="900" b="1" baseline="0" dirty="0" smtClean="0">
                <a:solidFill>
                  <a:schemeClr val="bg1"/>
                </a:solidFill>
              </a:rPr>
              <a:t>Πειραματισμός -</a:t>
            </a:r>
            <a:r>
              <a:rPr lang="el-GR" sz="900" b="1" dirty="0" smtClean="0">
                <a:solidFill>
                  <a:schemeClr val="bg1"/>
                </a:solidFill>
              </a:rPr>
              <a:t> </a:t>
            </a:r>
            <a:r>
              <a:rPr lang="el-GR" sz="900" b="0" baseline="0" dirty="0" smtClean="0">
                <a:solidFill>
                  <a:schemeClr val="bg1"/>
                </a:solidFill>
              </a:rPr>
              <a:t>Δειγματοληπτικές κατανομές</a:t>
            </a:r>
            <a:r>
              <a:rPr lang="el-GR" sz="900" dirty="0" smtClean="0">
                <a:solidFill>
                  <a:schemeClr val="bg1"/>
                </a:solidFill>
              </a:rPr>
              <a:t>, 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ΦΥΤΙΚΗΣ ΠΑΡΑΓΩΓΗΣ</a:t>
            </a:r>
            <a:r>
              <a:rPr lang="el-GR" sz="900" dirty="0" smtClean="0">
                <a:solidFill>
                  <a:schemeClr val="bg1"/>
                </a:solidFill>
              </a:rPr>
              <a:t>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</a:t>
            </a:r>
            <a:r>
              <a:rPr lang="el-GR" sz="900" b="1" dirty="0">
                <a:solidFill>
                  <a:schemeClr val="bg1"/>
                </a:solidFill>
              </a:rPr>
              <a:t>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104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520825"/>
            <a:ext cx="7886700" cy="3627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n-US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5297488"/>
            <a:ext cx="30861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76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9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1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5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6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9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0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1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25.wmf"/><Relationship Id="rId4" Type="http://schemas.openxmlformats.org/officeDocument/2006/relationships/image" Target="../media/image22.wmf"/><Relationship Id="rId9" Type="http://schemas.openxmlformats.org/officeDocument/2006/relationships/oleObject" Target="../embeddings/oleObject23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6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oleObject" Target="../embeddings/oleObject26.bin"/><Relationship Id="rId4" Type="http://schemas.openxmlformats.org/officeDocument/2006/relationships/image" Target="../media/image22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28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31.bin"/><Relationship Id="rId10" Type="http://schemas.openxmlformats.org/officeDocument/2006/relationships/image" Target="../media/image33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33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34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38.bin"/><Relationship Id="rId12" Type="http://schemas.openxmlformats.org/officeDocument/2006/relationships/image" Target="../media/image4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37.wmf"/><Relationship Id="rId11" Type="http://schemas.openxmlformats.org/officeDocument/2006/relationships/oleObject" Target="../embeddings/oleObject40.bin"/><Relationship Id="rId5" Type="http://schemas.openxmlformats.org/officeDocument/2006/relationships/oleObject" Target="../embeddings/oleObject37.bin"/><Relationship Id="rId10" Type="http://schemas.openxmlformats.org/officeDocument/2006/relationships/image" Target="../media/image39.wmf"/><Relationship Id="rId4" Type="http://schemas.openxmlformats.org/officeDocument/2006/relationships/image" Target="../media/image36.wmf"/><Relationship Id="rId9" Type="http://schemas.openxmlformats.org/officeDocument/2006/relationships/oleObject" Target="../embeddings/oleObject39.bin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oleObject" Target="../embeddings/oleObject41.bin"/><Relationship Id="rId7" Type="http://schemas.openxmlformats.org/officeDocument/2006/relationships/oleObject" Target="../embeddings/oleObject4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42.bin"/><Relationship Id="rId10" Type="http://schemas.openxmlformats.org/officeDocument/2006/relationships/image" Target="../media/image43.wmf"/><Relationship Id="rId4" Type="http://schemas.openxmlformats.org/officeDocument/2006/relationships/image" Target="../media/image36.wmf"/><Relationship Id="rId9" Type="http://schemas.openxmlformats.org/officeDocument/2006/relationships/oleObject" Target="../embeddings/oleObject44.bin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oleObject4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44.w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oleObject" Target="../embeddings/oleObject48.bin"/><Relationship Id="rId7" Type="http://schemas.openxmlformats.org/officeDocument/2006/relationships/oleObject" Target="../embeddings/oleObject5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47.wmf"/><Relationship Id="rId5" Type="http://schemas.openxmlformats.org/officeDocument/2006/relationships/oleObject" Target="../embeddings/oleObject49.bin"/><Relationship Id="rId4" Type="http://schemas.openxmlformats.org/officeDocument/2006/relationships/image" Target="../media/image46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49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oleObject" Target="../embeddings/oleObject52.bin"/><Relationship Id="rId7" Type="http://schemas.openxmlformats.org/officeDocument/2006/relationships/oleObject" Target="../embeddings/oleObject5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53.bin"/><Relationship Id="rId10" Type="http://schemas.openxmlformats.org/officeDocument/2006/relationships/image" Target="../media/image53.wmf"/><Relationship Id="rId4" Type="http://schemas.openxmlformats.org/officeDocument/2006/relationships/image" Target="../media/image50.wmf"/><Relationship Id="rId9" Type="http://schemas.openxmlformats.org/officeDocument/2006/relationships/oleObject" Target="../embeddings/oleObject55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54.w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wmf"/><Relationship Id="rId3" Type="http://schemas.openxmlformats.org/officeDocument/2006/relationships/oleObject" Target="../embeddings/oleObject57.bin"/><Relationship Id="rId7" Type="http://schemas.openxmlformats.org/officeDocument/2006/relationships/oleObject" Target="../embeddings/oleObject59.bin"/><Relationship Id="rId12" Type="http://schemas.openxmlformats.org/officeDocument/2006/relationships/image" Target="../media/image5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56.wmf"/><Relationship Id="rId11" Type="http://schemas.openxmlformats.org/officeDocument/2006/relationships/oleObject" Target="../embeddings/oleObject61.bin"/><Relationship Id="rId5" Type="http://schemas.openxmlformats.org/officeDocument/2006/relationships/oleObject" Target="../embeddings/oleObject58.bin"/><Relationship Id="rId10" Type="http://schemas.openxmlformats.org/officeDocument/2006/relationships/image" Target="../media/image58.wmf"/><Relationship Id="rId4" Type="http://schemas.openxmlformats.org/officeDocument/2006/relationships/image" Target="../media/image55.wmf"/><Relationship Id="rId9" Type="http://schemas.openxmlformats.org/officeDocument/2006/relationships/oleObject" Target="../embeddings/oleObject60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60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4" Type="http://schemas.openxmlformats.org/officeDocument/2006/relationships/image" Target="../media/image61.w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3" Type="http://schemas.openxmlformats.org/officeDocument/2006/relationships/oleObject" Target="../embeddings/oleObject64.bin"/><Relationship Id="rId7" Type="http://schemas.openxmlformats.org/officeDocument/2006/relationships/oleObject" Target="../embeddings/oleObject6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63.wmf"/><Relationship Id="rId5" Type="http://schemas.openxmlformats.org/officeDocument/2006/relationships/oleObject" Target="../embeddings/oleObject65.bin"/><Relationship Id="rId4" Type="http://schemas.openxmlformats.org/officeDocument/2006/relationships/image" Target="../media/image62.w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3" Type="http://schemas.openxmlformats.org/officeDocument/2006/relationships/oleObject" Target="../embeddings/oleObject67.bin"/><Relationship Id="rId7" Type="http://schemas.openxmlformats.org/officeDocument/2006/relationships/oleObject" Target="../embeddings/oleObject6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66.wmf"/><Relationship Id="rId5" Type="http://schemas.openxmlformats.org/officeDocument/2006/relationships/oleObject" Target="../embeddings/oleObject68.bin"/><Relationship Id="rId10" Type="http://schemas.openxmlformats.org/officeDocument/2006/relationships/image" Target="../media/image68.wmf"/><Relationship Id="rId4" Type="http://schemas.openxmlformats.org/officeDocument/2006/relationships/image" Target="../media/image65.wmf"/><Relationship Id="rId9" Type="http://schemas.openxmlformats.org/officeDocument/2006/relationships/oleObject" Target="../embeddings/oleObject70.bin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wmf"/><Relationship Id="rId3" Type="http://schemas.openxmlformats.org/officeDocument/2006/relationships/oleObject" Target="../embeddings/oleObject71.bin"/><Relationship Id="rId7" Type="http://schemas.openxmlformats.org/officeDocument/2006/relationships/oleObject" Target="../embeddings/oleObject7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70.wmf"/><Relationship Id="rId5" Type="http://schemas.openxmlformats.org/officeDocument/2006/relationships/oleObject" Target="../embeddings/oleObject72.bin"/><Relationship Id="rId10" Type="http://schemas.openxmlformats.org/officeDocument/2006/relationships/image" Target="../media/image72.wmf"/><Relationship Id="rId4" Type="http://schemas.openxmlformats.org/officeDocument/2006/relationships/image" Target="../media/image69.wmf"/><Relationship Id="rId9" Type="http://schemas.openxmlformats.org/officeDocument/2006/relationships/oleObject" Target="../embeddings/oleObject74.bin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4" Type="http://schemas.openxmlformats.org/officeDocument/2006/relationships/image" Target="../media/image73.wmf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wmf"/><Relationship Id="rId3" Type="http://schemas.openxmlformats.org/officeDocument/2006/relationships/oleObject" Target="../embeddings/oleObject76.bin"/><Relationship Id="rId7" Type="http://schemas.openxmlformats.org/officeDocument/2006/relationships/oleObject" Target="../embeddings/oleObject7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75.wmf"/><Relationship Id="rId5" Type="http://schemas.openxmlformats.org/officeDocument/2006/relationships/oleObject" Target="../embeddings/oleObject77.bin"/><Relationship Id="rId4" Type="http://schemas.openxmlformats.org/officeDocument/2006/relationships/image" Target="../media/image74.w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78.wmf"/><Relationship Id="rId5" Type="http://schemas.openxmlformats.org/officeDocument/2006/relationships/oleObject" Target="../embeddings/oleObject80.bin"/><Relationship Id="rId4" Type="http://schemas.openxmlformats.org/officeDocument/2006/relationships/image" Target="../media/image77.wmf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wmf"/><Relationship Id="rId3" Type="http://schemas.openxmlformats.org/officeDocument/2006/relationships/oleObject" Target="../embeddings/oleObject81.bin"/><Relationship Id="rId7" Type="http://schemas.openxmlformats.org/officeDocument/2006/relationships/oleObject" Target="../embeddings/oleObject8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80.wmf"/><Relationship Id="rId5" Type="http://schemas.openxmlformats.org/officeDocument/2006/relationships/oleObject" Target="../embeddings/oleObject82.bin"/><Relationship Id="rId4" Type="http://schemas.openxmlformats.org/officeDocument/2006/relationships/image" Target="../media/image79.wmf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TEXG118/" TargetMode="External"/><Relationship Id="rId4" Type="http://schemas.openxmlformats.org/officeDocument/2006/relationships/image" Target="../media/image2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Βιομετρία - Γεωργικός </a:t>
            </a:r>
            <a:r>
              <a:rPr lang="el-GR" dirty="0" smtClean="0"/>
              <a:t>Πειραματισμός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14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Δειγματοληπτικές κατανομές</a:t>
            </a:r>
          </a:p>
          <a:p>
            <a:endParaRPr lang="el-GR" sz="2800" dirty="0" smtClean="0"/>
          </a:p>
          <a:p>
            <a:r>
              <a:rPr lang="el-GR" sz="2800" dirty="0" smtClean="0"/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Δειγματοληπτικές κατανομές </a:t>
            </a:r>
            <a:r>
              <a:rPr lang="el-GR" dirty="0" smtClean="0"/>
              <a:t>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Αφού στη στατιστική </a:t>
            </a:r>
            <a:r>
              <a:rPr lang="el-GR" altLang="el-GR" sz="2800" dirty="0" err="1"/>
              <a:t>συμπερασματολογία</a:t>
            </a:r>
            <a:r>
              <a:rPr lang="el-GR" altLang="el-GR" sz="2800" dirty="0"/>
              <a:t>  από το μερικό (=</a:t>
            </a:r>
            <a:r>
              <a:rPr lang="el-GR" altLang="el-GR" sz="2800" i="1" dirty="0"/>
              <a:t>το δείγμα</a:t>
            </a:r>
            <a:r>
              <a:rPr lang="el-GR" altLang="el-GR" sz="2800" dirty="0"/>
              <a:t>) βγάζουμε συμπεράσματα για το γενικό (=</a:t>
            </a:r>
            <a:r>
              <a:rPr lang="el-GR" altLang="el-GR" sz="2800" i="1" dirty="0"/>
              <a:t>τον πληθυσμό</a:t>
            </a:r>
            <a:r>
              <a:rPr lang="el-GR" altLang="el-GR" sz="2800" dirty="0"/>
              <a:t>) συμπεραίνουμε ότι η στατιστική </a:t>
            </a:r>
            <a:r>
              <a:rPr lang="el-GR" altLang="el-GR" sz="2800" dirty="0" err="1"/>
              <a:t>συμπερασματολογία</a:t>
            </a:r>
            <a:r>
              <a:rPr lang="el-GR" altLang="el-GR" sz="2800" dirty="0"/>
              <a:t> είναι </a:t>
            </a:r>
            <a:r>
              <a:rPr lang="el-GR" altLang="el-GR" sz="2800" dirty="0" smtClean="0"/>
              <a:t>απαγωγική</a:t>
            </a:r>
          </a:p>
          <a:p>
            <a:r>
              <a:rPr lang="el-GR" altLang="el-GR" sz="2800" dirty="0"/>
              <a:t>Στο κεφάλαιο αυτό θα ακολουθήσουμε επαγωγική </a:t>
            </a:r>
            <a:r>
              <a:rPr lang="el-GR" altLang="el-GR" sz="2800" dirty="0" err="1" smtClean="0"/>
              <a:t>συμπερασματολογία</a:t>
            </a:r>
            <a:endParaRPr lang="el-GR" altLang="el-GR" sz="2800" dirty="0" smtClean="0"/>
          </a:p>
          <a:p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84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Δειγματοληπτικές κατανομές </a:t>
            </a:r>
            <a:r>
              <a:rPr lang="el-GR" dirty="0" smtClean="0"/>
              <a:t>(5)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Ειδικότερα, θα προσδιορίσουμε τα  χαρακτηριστικά του δείγματος που έχει ληφθεί με τυχαία δειγματοληψία από έναν πληθυσμό τον οποίο  υποθέτουμε γνωστό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6097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Παράμετροι – στατιστικές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l-GR" sz="3000" dirty="0"/>
              <a:t>H</a:t>
            </a:r>
            <a:r>
              <a:rPr lang="el-GR" altLang="el-GR" sz="3000" dirty="0"/>
              <a:t> μέση τιμή, η διακύμανση και η αναλογία όταν αναφέρονται στον πληθυσμό, ονομάζονται παράμετροι πληθυσμού ή απλώς παράμετροι και συμβολίζονται αντίστοιχα με μ, </a:t>
            </a:r>
            <a:r>
              <a:rPr lang="en-US" altLang="el-GR" sz="3000" dirty="0"/>
              <a:t>      </a:t>
            </a:r>
            <a:r>
              <a:rPr lang="el-GR" altLang="el-GR" sz="3000" dirty="0"/>
              <a:t>και</a:t>
            </a:r>
            <a:r>
              <a:rPr lang="en-US" altLang="el-GR" sz="3000" dirty="0"/>
              <a:t> </a:t>
            </a:r>
            <a:r>
              <a:rPr lang="en-US" altLang="el-GR" sz="3000" dirty="0" smtClean="0"/>
              <a:t>p</a:t>
            </a:r>
            <a:endParaRPr lang="el-GR" altLang="el-GR" sz="3000" dirty="0" smtClean="0"/>
          </a:p>
          <a:p>
            <a:r>
              <a:rPr lang="el-GR" altLang="el-GR" sz="3000" dirty="0"/>
              <a:t>Η μέση τιμή, η διακύμανση, η αναλογία  όταν αναφέρονται στο δείγμα ονομάζονται στατιστικές και συμβολίζονται αντίστοιχα με     ,</a:t>
            </a:r>
            <a:r>
              <a:rPr lang="en-US" altLang="el-GR" sz="3000" dirty="0"/>
              <a:t> s</a:t>
            </a:r>
            <a:r>
              <a:rPr lang="el-GR" altLang="el-GR" sz="3000" baseline="30000" dirty="0"/>
              <a:t> 2</a:t>
            </a:r>
            <a:r>
              <a:rPr lang="el-GR" altLang="el-GR" sz="3000" dirty="0"/>
              <a:t> </a:t>
            </a:r>
            <a:r>
              <a:rPr lang="el-GR" altLang="el-GR" sz="3000" dirty="0" smtClean="0"/>
              <a:t>και </a:t>
            </a:r>
            <a:endParaRPr lang="el-GR" altLang="el-GR" sz="3000" dirty="0"/>
          </a:p>
          <a:p>
            <a:r>
              <a:rPr lang="el-GR" altLang="el-GR" sz="3000" dirty="0" smtClean="0"/>
              <a:t>Η </a:t>
            </a:r>
            <a:r>
              <a:rPr lang="el-GR" altLang="el-GR" sz="3000" dirty="0"/>
              <a:t>στατιστική είναι συνάρτηση των τιμών του δείγματος 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3715433"/>
              </p:ext>
            </p:extLst>
          </p:nvPr>
        </p:nvGraphicFramePr>
        <p:xfrm>
          <a:off x="5508104" y="2281436"/>
          <a:ext cx="432048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470" name="Equation" r:id="rId3" imgW="203024" imgH="203024" progId="Equation.3">
                  <p:embed/>
                </p:oleObj>
              </mc:Choice>
              <mc:Fallback>
                <p:oleObj name="Equation" r:id="rId3" imgW="203024" imgH="2030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4" y="2281436"/>
                        <a:ext cx="432048" cy="4320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8437931"/>
              </p:ext>
            </p:extLst>
          </p:nvPr>
        </p:nvGraphicFramePr>
        <p:xfrm>
          <a:off x="5652120" y="3542928"/>
          <a:ext cx="281004" cy="3226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471" r:id="rId5" imgW="152202" imgH="177569" progId="Equation.3">
                  <p:embed/>
                </p:oleObj>
              </mc:Choice>
              <mc:Fallback>
                <p:oleObj r:id="rId5" imgW="152202" imgH="17756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2120" y="3542928"/>
                        <a:ext cx="281004" cy="3226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43111"/>
              </p:ext>
            </p:extLst>
          </p:nvPr>
        </p:nvGraphicFramePr>
        <p:xfrm>
          <a:off x="7092280" y="3471478"/>
          <a:ext cx="466142" cy="4661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472" name="Equation" r:id="rId7" imgW="215619" imgH="215619" progId="Equation.3">
                  <p:embed/>
                </p:oleObj>
              </mc:Choice>
              <mc:Fallback>
                <p:oleObj name="Equation" r:id="rId7" imgW="215619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280" y="3471478"/>
                        <a:ext cx="466142" cy="4661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956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Παράμετροι </a:t>
            </a:r>
            <a:r>
              <a:rPr lang="el-GR" dirty="0" smtClean="0"/>
              <a:t>– στατιστικές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cs typeface="Arial" charset="0"/>
              </a:rPr>
              <a:t>Οι παράμετροι είναι σταθερές και</a:t>
            </a:r>
            <a:r>
              <a:rPr lang="en-US" sz="2800" dirty="0">
                <a:cs typeface="Arial" charset="0"/>
              </a:rPr>
              <a:t> </a:t>
            </a:r>
            <a:r>
              <a:rPr lang="el-GR" sz="2800" dirty="0" smtClean="0">
                <a:cs typeface="Arial" charset="0"/>
              </a:rPr>
              <a:t>σχεδόν </a:t>
            </a:r>
            <a:r>
              <a:rPr lang="el-GR" sz="2800" dirty="0">
                <a:cs typeface="Arial" charset="0"/>
              </a:rPr>
              <a:t>πάντα</a:t>
            </a:r>
            <a:r>
              <a:rPr lang="en-US" sz="2800" dirty="0">
                <a:cs typeface="Arial" charset="0"/>
              </a:rPr>
              <a:t>, </a:t>
            </a:r>
            <a:r>
              <a:rPr lang="el-GR" sz="2800" dirty="0">
                <a:cs typeface="Arial" charset="0"/>
              </a:rPr>
              <a:t>άγνωστες ποσότητες </a:t>
            </a:r>
          </a:p>
          <a:p>
            <a:r>
              <a:rPr lang="el-GR" altLang="el-GR" sz="2800" dirty="0"/>
              <a:t>Μια παράμετρος </a:t>
            </a:r>
            <a:r>
              <a:rPr lang="el-GR" altLang="el-GR" sz="2800" dirty="0" smtClean="0"/>
              <a:t>εκτιμάται </a:t>
            </a:r>
            <a:r>
              <a:rPr lang="el-GR" altLang="el-GR" sz="2800" dirty="0"/>
              <a:t>με μια στατιστική</a:t>
            </a:r>
          </a:p>
          <a:p>
            <a:r>
              <a:rPr lang="el-GR" altLang="el-GR" sz="2800" dirty="0"/>
              <a:t>Έτσι, εκτιμούμε τη μέση τιμή πληθυσμού με τη δειγματική μέση τιμή, τη διακύμανση πληθυσμού με τη δειγματική διακύμανση κοκ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0320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κατανομή δειγματοληψίας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Η τιμή μιας στατιστικής, έστω του δειγματικού </a:t>
            </a:r>
            <a:r>
              <a:rPr lang="el-GR" altLang="el-GR" sz="2800" dirty="0" smtClean="0"/>
              <a:t>μέσου, </a:t>
            </a:r>
            <a:r>
              <a:rPr lang="el-GR" altLang="el-GR" sz="2800" dirty="0"/>
              <a:t>μεταβάλλεται από δείγμα σε δείγμα και η κατανομή πιθανοτήτων, η οποία περιγράφει τη μεταβλητότητά του αυτή ονομάζεται κατανομή δειγματοληψίας (</a:t>
            </a:r>
            <a:r>
              <a:rPr lang="en-US" altLang="el-GR" sz="2800" dirty="0"/>
              <a:t>sampling distribution</a:t>
            </a:r>
            <a:r>
              <a:rPr lang="el-GR" altLang="el-GR" sz="2800" dirty="0" smtClean="0"/>
              <a:t>)</a:t>
            </a:r>
          </a:p>
          <a:p>
            <a:r>
              <a:rPr lang="el-GR" altLang="el-GR" sz="2800" dirty="0"/>
              <a:t>Είναι </a:t>
            </a:r>
            <a:r>
              <a:rPr lang="el-GR" altLang="el-GR" sz="2800" dirty="0" smtClean="0"/>
              <a:t>προφανές ότι </a:t>
            </a:r>
            <a:r>
              <a:rPr lang="el-GR" altLang="el-GR" sz="2800" dirty="0"/>
              <a:t>η τιμή μιας στατιστικής διαμορφώνεται από τις τιμές που θα «τύχουν» στο συγκεκριμένο δείγμα</a:t>
            </a:r>
          </a:p>
          <a:p>
            <a:endParaRPr lang="el-GR" alt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6109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κατανομή δειγματοληψίας</a:t>
            </a:r>
            <a:r>
              <a:rPr lang="en-US" dirty="0" smtClean="0"/>
              <a:t>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 smtClean="0"/>
              <a:t>Έστω Χ  η όψη στη ρίψη ενός ζαριού. Η κατανομή πιθανοτήτων της Χ είναι η ακόλουθη:</a:t>
            </a:r>
          </a:p>
          <a:p>
            <a:pPr marL="0" indent="0">
              <a:buNone/>
            </a:pPr>
            <a:endParaRPr lang="el-GR" altLang="el-GR" sz="2800" dirty="0" smtClean="0"/>
          </a:p>
          <a:p>
            <a:pPr marL="0" indent="0">
              <a:buNone/>
            </a:pPr>
            <a:endParaRPr lang="el-GR" alt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grpSp>
        <p:nvGrpSpPr>
          <p:cNvPr id="27" name="Group 4"/>
          <p:cNvGrpSpPr>
            <a:grpSpLocks/>
          </p:cNvGrpSpPr>
          <p:nvPr/>
        </p:nvGrpSpPr>
        <p:grpSpPr bwMode="auto">
          <a:xfrm>
            <a:off x="2627784" y="2425452"/>
            <a:ext cx="3581400" cy="914400"/>
            <a:chOff x="1248" y="2855"/>
            <a:chExt cx="2184" cy="505"/>
          </a:xfrm>
        </p:grpSpPr>
        <p:grpSp>
          <p:nvGrpSpPr>
            <p:cNvPr id="28" name="Group 5"/>
            <p:cNvGrpSpPr>
              <a:grpSpLocks/>
            </p:cNvGrpSpPr>
            <p:nvPr/>
          </p:nvGrpSpPr>
          <p:grpSpPr bwMode="auto">
            <a:xfrm>
              <a:off x="1248" y="2855"/>
              <a:ext cx="2184" cy="505"/>
              <a:chOff x="1248" y="2855"/>
              <a:chExt cx="2184" cy="505"/>
            </a:xfrm>
          </p:grpSpPr>
          <p:sp>
            <p:nvSpPr>
              <p:cNvPr id="35" name="Rectangle 6"/>
              <p:cNvSpPr>
                <a:spLocks noChangeArrowheads="1"/>
              </p:cNvSpPr>
              <p:nvPr/>
            </p:nvSpPr>
            <p:spPr bwMode="auto">
              <a:xfrm>
                <a:off x="1248" y="2928"/>
                <a:ext cx="2160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6" name="Line 7"/>
              <p:cNvSpPr>
                <a:spLocks noChangeShapeType="1"/>
              </p:cNvSpPr>
              <p:nvPr/>
            </p:nvSpPr>
            <p:spPr bwMode="auto">
              <a:xfrm>
                <a:off x="1296" y="3120"/>
                <a:ext cx="21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" name="Text Box 8"/>
              <p:cNvSpPr txBox="1">
                <a:spLocks noChangeArrowheads="1"/>
              </p:cNvSpPr>
              <p:nvPr/>
            </p:nvSpPr>
            <p:spPr bwMode="auto">
              <a:xfrm>
                <a:off x="1296" y="2855"/>
                <a:ext cx="2136" cy="45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l-GR" sz="2400">
                    <a:latin typeface="Arial Narrow" panose="020B0606020202030204" pitchFamily="34" charset="0"/>
                  </a:rPr>
                  <a:t>x        </a:t>
                </a:r>
                <a:r>
                  <a:rPr lang="en-US" altLang="el-GR" sz="2000" b="1">
                    <a:latin typeface="Arial Narrow" panose="020B0606020202030204" pitchFamily="34" charset="0"/>
                  </a:rPr>
                  <a:t>1      2      3      4      5      6</a:t>
                </a:r>
                <a:endParaRPr lang="en-US" altLang="el-GR" sz="2400" b="1">
                  <a:latin typeface="Arial Narrow" panose="020B0606020202030204" pitchFamily="34" charset="0"/>
                </a:endParaRP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l-GR" sz="2400">
                    <a:latin typeface="Arial Narrow" panose="020B0606020202030204" pitchFamily="34" charset="0"/>
                  </a:rPr>
                  <a:t>p(x)</a:t>
                </a:r>
                <a:r>
                  <a:rPr lang="en-US" altLang="el-GR" sz="2400" b="1">
                    <a:latin typeface="Arial Narrow" panose="020B0606020202030204" pitchFamily="34" charset="0"/>
                  </a:rPr>
                  <a:t>   </a:t>
                </a:r>
                <a:r>
                  <a:rPr lang="en-US" altLang="el-GR" sz="1800" b="1">
                    <a:latin typeface="Arial Narrow" panose="020B0606020202030204" pitchFamily="34" charset="0"/>
                  </a:rPr>
                  <a:t>1/6   1/6    1/6    1/6    1/6    1/6</a:t>
                </a:r>
                <a:endParaRPr lang="en-US" altLang="el-GR" sz="2400" b="1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29" name="Line 9"/>
            <p:cNvSpPr>
              <a:spLocks noChangeShapeType="1"/>
            </p:cNvSpPr>
            <p:nvPr/>
          </p:nvSpPr>
          <p:spPr bwMode="auto">
            <a:xfrm>
              <a:off x="1680" y="2928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Line 10"/>
            <p:cNvSpPr>
              <a:spLocks noChangeShapeType="1"/>
            </p:cNvSpPr>
            <p:nvPr/>
          </p:nvSpPr>
          <p:spPr bwMode="auto">
            <a:xfrm>
              <a:off x="1968" y="2928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Line 11"/>
            <p:cNvSpPr>
              <a:spLocks noChangeShapeType="1"/>
            </p:cNvSpPr>
            <p:nvPr/>
          </p:nvSpPr>
          <p:spPr bwMode="auto">
            <a:xfrm>
              <a:off x="2256" y="2928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Line 12"/>
            <p:cNvSpPr>
              <a:spLocks noChangeShapeType="1"/>
            </p:cNvSpPr>
            <p:nvPr/>
          </p:nvSpPr>
          <p:spPr bwMode="auto">
            <a:xfrm>
              <a:off x="2544" y="2928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Line 13"/>
            <p:cNvSpPr>
              <a:spLocks noChangeShapeType="1"/>
            </p:cNvSpPr>
            <p:nvPr/>
          </p:nvSpPr>
          <p:spPr bwMode="auto">
            <a:xfrm>
              <a:off x="2832" y="2928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Line 14"/>
            <p:cNvSpPr>
              <a:spLocks noChangeShapeType="1"/>
            </p:cNvSpPr>
            <p:nvPr/>
          </p:nvSpPr>
          <p:spPr bwMode="auto">
            <a:xfrm>
              <a:off x="3120" y="2928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043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κατανομή δειγματοληψίας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Η μέση τιμή της Χ είναι </a:t>
            </a:r>
            <a:r>
              <a:rPr lang="el-GR" altLang="el-GR" sz="2800" dirty="0" smtClean="0"/>
              <a:t>η:</a:t>
            </a:r>
          </a:p>
          <a:p>
            <a:endParaRPr lang="el-GR" altLang="el-GR" sz="2800" dirty="0"/>
          </a:p>
          <a:p>
            <a:endParaRPr lang="el-GR" altLang="el-GR" sz="2800" dirty="0" smtClean="0"/>
          </a:p>
          <a:p>
            <a:r>
              <a:rPr lang="el-GR" altLang="el-GR" sz="2800" dirty="0" smtClean="0"/>
              <a:t>Η </a:t>
            </a:r>
            <a:r>
              <a:rPr lang="el-GR" altLang="el-GR" sz="2800" dirty="0"/>
              <a:t>διακύμανσή της είναι </a:t>
            </a:r>
            <a:r>
              <a:rPr lang="el-GR" altLang="el-GR" sz="2800" dirty="0" smtClean="0"/>
              <a:t>η:</a:t>
            </a:r>
          </a:p>
          <a:p>
            <a:pPr marL="0" indent="0">
              <a:buNone/>
            </a:pPr>
            <a:endParaRPr lang="el-GR" alt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460160"/>
              </p:ext>
            </p:extLst>
          </p:nvPr>
        </p:nvGraphicFramePr>
        <p:xfrm>
          <a:off x="1691680" y="2065412"/>
          <a:ext cx="4752528" cy="557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261" name="Equation" r:id="rId3" imgW="1841500" imgH="215900" progId="Equation.3">
                  <p:embed/>
                </p:oleObj>
              </mc:Choice>
              <mc:Fallback>
                <p:oleObj name="Equation" r:id="rId3" imgW="1841500" imgH="215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2065412"/>
                        <a:ext cx="4752528" cy="5576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4310527"/>
              </p:ext>
            </p:extLst>
          </p:nvPr>
        </p:nvGraphicFramePr>
        <p:xfrm>
          <a:off x="1696359" y="3793604"/>
          <a:ext cx="5832648" cy="519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262" name="Equation" r:id="rId5" imgW="2565400" imgH="228600" progId="Equation.3">
                  <p:embed/>
                </p:oleObj>
              </mc:Choice>
              <mc:Fallback>
                <p:oleObj name="Equation" r:id="rId5" imgW="2565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6359" y="3793604"/>
                        <a:ext cx="5832648" cy="519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0348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κατανομή </a:t>
            </a:r>
            <a:r>
              <a:rPr lang="el-GR" dirty="0" smtClean="0"/>
              <a:t>δειγματοληψίας 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Αυτή θα αναφέρεται στο εξής ως κατανομή </a:t>
            </a:r>
            <a:r>
              <a:rPr lang="el-GR" altLang="el-GR" sz="2800" dirty="0" smtClean="0"/>
              <a:t>πληθυσμού</a:t>
            </a:r>
            <a:endParaRPr lang="el-GR" altLang="el-GR" sz="2800" dirty="0"/>
          </a:p>
          <a:p>
            <a:r>
              <a:rPr lang="el-GR" altLang="el-GR" sz="2800" dirty="0"/>
              <a:t>Ο πληθυσμός είναι όλες οι δυνατές ρίψεις του ζαριού (</a:t>
            </a:r>
            <a:r>
              <a:rPr lang="el-GR" altLang="el-GR" sz="2800" dirty="0" smtClean="0"/>
              <a:t>άπειρες) </a:t>
            </a:r>
            <a:r>
              <a:rPr lang="el-GR" altLang="el-GR" sz="2800" dirty="0"/>
              <a:t>και φυσικά είναι </a:t>
            </a:r>
            <a:r>
              <a:rPr lang="el-GR" altLang="el-GR" sz="2800" dirty="0" smtClean="0"/>
              <a:t>θεωρητικός</a:t>
            </a: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8723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κατανομή </a:t>
            </a:r>
            <a:r>
              <a:rPr lang="el-GR" dirty="0" smtClean="0"/>
              <a:t>δειγματοληψίας (5)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sz="2800" dirty="0"/>
              <a:t>Έστω τώρα </a:t>
            </a:r>
            <a:r>
              <a:rPr lang="el-GR" altLang="el-GR" sz="2800" dirty="0" smtClean="0"/>
              <a:t>ότι </a:t>
            </a:r>
            <a:r>
              <a:rPr lang="el-GR" altLang="el-GR" sz="2800" dirty="0"/>
              <a:t>ρίχνουμε το ζάρι δύο φορές,        και          </a:t>
            </a:r>
            <a:r>
              <a:rPr lang="el-GR" altLang="el-GR" sz="2800" dirty="0" smtClean="0"/>
              <a:t> 	είναι η </a:t>
            </a:r>
            <a:r>
              <a:rPr lang="el-GR" altLang="el-GR" sz="2800" dirty="0"/>
              <a:t>όψη του ζαριού στην πρώτη και δεύτερη ρίψη αντίστοιχα</a:t>
            </a:r>
            <a:endParaRPr lang="el-GR" altLang="el-GR" sz="2800" baseline="-25000" dirty="0"/>
          </a:p>
          <a:p>
            <a:r>
              <a:rPr lang="el-GR" sz="2800" dirty="0"/>
              <a:t>Οι       </a:t>
            </a:r>
            <a:r>
              <a:rPr lang="el-GR" sz="2800" dirty="0" smtClean="0"/>
              <a:t>και        είναι  </a:t>
            </a:r>
            <a:r>
              <a:rPr lang="el-GR" sz="2800" dirty="0"/>
              <a:t>λοιπόν ισόνομες </a:t>
            </a:r>
            <a:r>
              <a:rPr lang="el-GR" sz="2800" dirty="0" smtClean="0"/>
              <a:t>και </a:t>
            </a:r>
            <a:r>
              <a:rPr lang="el-GR" sz="2800" dirty="0"/>
              <a:t>ανεξάρτητες τυχαίες  </a:t>
            </a:r>
            <a:r>
              <a:rPr lang="el-GR" sz="2800" dirty="0" smtClean="0"/>
              <a:t>μεταβλητές</a:t>
            </a:r>
          </a:p>
          <a:p>
            <a:r>
              <a:rPr lang="el-GR" altLang="el-GR" sz="2800" dirty="0"/>
              <a:t>Μια ακολουθία </a:t>
            </a:r>
            <a:r>
              <a:rPr lang="el-GR" altLang="el-GR" sz="2800" dirty="0" smtClean="0"/>
              <a:t>από </a:t>
            </a:r>
            <a:r>
              <a:rPr lang="el-GR" altLang="el-GR" sz="2800" dirty="0"/>
              <a:t>ανεξάρτητες και ισόνομες </a:t>
            </a:r>
            <a:r>
              <a:rPr lang="el-GR" altLang="el-GR" sz="2800" dirty="0" smtClean="0"/>
              <a:t>τ.μ. </a:t>
            </a:r>
            <a:r>
              <a:rPr lang="el-GR" altLang="el-GR" sz="2800" dirty="0"/>
              <a:t>περιγράφει μια </a:t>
            </a:r>
            <a:r>
              <a:rPr lang="el-GR" altLang="el-GR" sz="2800" dirty="0" smtClean="0"/>
              <a:t>διαδικασία </a:t>
            </a:r>
            <a:r>
              <a:rPr lang="el-GR" altLang="el-GR" sz="2800" dirty="0"/>
              <a:t>απλής τυχαίας δειγματοληψίας και ονομάζεται τυχαίο δείγμα</a:t>
            </a:r>
            <a:endParaRPr lang="en-US" altLang="el-GR" sz="2800" dirty="0"/>
          </a:p>
          <a:p>
            <a:endParaRPr 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7820413"/>
              </p:ext>
            </p:extLst>
          </p:nvPr>
        </p:nvGraphicFramePr>
        <p:xfrm>
          <a:off x="7308304" y="1273324"/>
          <a:ext cx="505043" cy="537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602" name="Equation" r:id="rId3" imgW="203024" imgH="215713" progId="Equation.3">
                  <p:embed/>
                </p:oleObj>
              </mc:Choice>
              <mc:Fallback>
                <p:oleObj name="Equation" r:id="rId3" imgW="203024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8304" y="1273324"/>
                        <a:ext cx="505043" cy="5372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0385810"/>
              </p:ext>
            </p:extLst>
          </p:nvPr>
        </p:nvGraphicFramePr>
        <p:xfrm>
          <a:off x="827584" y="1705372"/>
          <a:ext cx="573622" cy="516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603" name="Equation" r:id="rId5" imgW="215619" imgH="215619" progId="Equation.3">
                  <p:embed/>
                </p:oleObj>
              </mc:Choice>
              <mc:Fallback>
                <p:oleObj name="Equation" r:id="rId5" imgW="215619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1705372"/>
                        <a:ext cx="573622" cy="5162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2006981"/>
              </p:ext>
            </p:extLst>
          </p:nvPr>
        </p:nvGraphicFramePr>
        <p:xfrm>
          <a:off x="1259632" y="2608312"/>
          <a:ext cx="505043" cy="537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604" name="Equation" r:id="rId7" imgW="203024" imgH="215713" progId="Equation.3">
                  <p:embed/>
                </p:oleObj>
              </mc:Choice>
              <mc:Fallback>
                <p:oleObj name="Equation" r:id="rId7" imgW="203024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2608312"/>
                        <a:ext cx="505043" cy="5372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1063710"/>
              </p:ext>
            </p:extLst>
          </p:nvPr>
        </p:nvGraphicFramePr>
        <p:xfrm>
          <a:off x="2280296" y="2629272"/>
          <a:ext cx="573622" cy="516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605" name="Equation" r:id="rId8" imgW="215619" imgH="215619" progId="Equation.3">
                  <p:embed/>
                </p:oleObj>
              </mc:Choice>
              <mc:Fallback>
                <p:oleObj name="Equation" r:id="rId8" imgW="215619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0296" y="2629272"/>
                        <a:ext cx="573622" cy="5162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338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κατανομή </a:t>
            </a:r>
            <a:r>
              <a:rPr lang="el-GR" dirty="0" smtClean="0"/>
              <a:t>δειγματοληψίας (6)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Ορίζουμε  </a:t>
            </a:r>
            <a:r>
              <a:rPr lang="el-GR" altLang="el-GR" sz="2800" dirty="0" smtClean="0"/>
              <a:t>το </a:t>
            </a:r>
            <a:r>
              <a:rPr lang="el-GR" altLang="el-GR" sz="2800" dirty="0"/>
              <a:t>άθροισμα και τον μέσο των       και          ως εξής</a:t>
            </a:r>
            <a:r>
              <a:rPr lang="el-GR" altLang="el-GR" sz="2800" dirty="0" smtClean="0"/>
              <a:t>:</a:t>
            </a:r>
          </a:p>
          <a:p>
            <a:pPr marL="457200" lvl="1" indent="0">
              <a:buNone/>
            </a:pPr>
            <a:r>
              <a:rPr lang="el-GR" altLang="el-GR" sz="2400" dirty="0" smtClean="0"/>
              <a:t>				(άθροισμα των δύο όψεων)</a:t>
            </a:r>
          </a:p>
          <a:p>
            <a:pPr marL="0" indent="0">
              <a:buNone/>
            </a:pPr>
            <a:r>
              <a:rPr lang="el-GR" sz="2400" dirty="0" smtClean="0"/>
              <a:t>				</a:t>
            </a:r>
          </a:p>
          <a:p>
            <a:pPr marL="0" indent="0">
              <a:buNone/>
            </a:pPr>
            <a:r>
              <a:rPr lang="el-GR" sz="2400" dirty="0"/>
              <a:t>	</a:t>
            </a:r>
            <a:r>
              <a:rPr lang="el-GR" sz="2400" dirty="0" smtClean="0"/>
              <a:t>			(μέσος όρος των δύο όψεων)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2009572"/>
              </p:ext>
            </p:extLst>
          </p:nvPr>
        </p:nvGraphicFramePr>
        <p:xfrm>
          <a:off x="6804248" y="1320809"/>
          <a:ext cx="573088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606" name="Equation" r:id="rId3" imgW="203024" imgH="215713" progId="Equation.3">
                  <p:embed/>
                </p:oleObj>
              </mc:Choice>
              <mc:Fallback>
                <p:oleObj name="Equation" r:id="rId3" imgW="203024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248" y="1320809"/>
                        <a:ext cx="573088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2933252"/>
              </p:ext>
            </p:extLst>
          </p:nvPr>
        </p:nvGraphicFramePr>
        <p:xfrm>
          <a:off x="7884369" y="1320810"/>
          <a:ext cx="59236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607" name="Equation" r:id="rId5" imgW="215619" imgH="215619" progId="Equation.3">
                  <p:embed/>
                </p:oleObj>
              </mc:Choice>
              <mc:Fallback>
                <p:oleObj name="Equation" r:id="rId5" imgW="215619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4369" y="1320810"/>
                        <a:ext cx="592362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1431258"/>
              </p:ext>
            </p:extLst>
          </p:nvPr>
        </p:nvGraphicFramePr>
        <p:xfrm>
          <a:off x="1835696" y="2369224"/>
          <a:ext cx="1914468" cy="49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608" name="Equation" r:id="rId7" imgW="837836" imgH="215806" progId="Equation.3">
                  <p:embed/>
                </p:oleObj>
              </mc:Choice>
              <mc:Fallback>
                <p:oleObj name="Equation" r:id="rId7" imgW="837836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2369224"/>
                        <a:ext cx="1914468" cy="49378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1904465"/>
              </p:ext>
            </p:extLst>
          </p:nvPr>
        </p:nvGraphicFramePr>
        <p:xfrm>
          <a:off x="1825677" y="3219318"/>
          <a:ext cx="1944215" cy="8995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609" name="Equation" r:id="rId9" imgW="850531" imgH="393529" progId="Equation.3">
                  <p:embed/>
                </p:oleObj>
              </mc:Choice>
              <mc:Fallback>
                <p:oleObj name="Equation" r:id="rId9" imgW="850531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5677" y="3219318"/>
                        <a:ext cx="1944215" cy="89952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7310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 smtClean="0"/>
              <a:t>Βιομετρία - Γεωργικός </a:t>
            </a:r>
            <a:r>
              <a:rPr lang="el-GR" b="1" dirty="0" smtClean="0"/>
              <a:t>Πειραματισμός</a:t>
            </a:r>
            <a:endParaRPr lang="el-GR" b="1" dirty="0"/>
          </a:p>
          <a:p>
            <a:pPr algn="l"/>
            <a:r>
              <a:rPr lang="el-GR" sz="2800" b="1" dirty="0" smtClean="0"/>
              <a:t>Ενότητα 14:</a:t>
            </a:r>
            <a:r>
              <a:rPr lang="en-US" sz="2800" dirty="0" smtClean="0"/>
              <a:t> </a:t>
            </a:r>
            <a:r>
              <a:rPr lang="el-GR" sz="2800" dirty="0" smtClean="0"/>
              <a:t>Δειγματοληπτικές κατανομές</a:t>
            </a:r>
            <a:endParaRPr lang="en-US" sz="2800" dirty="0" smtClean="0"/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Κατανομή δειγματοληψίας (ή δειγματοληπτική κατανομή) του αθροίσματος και του μέσου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</a:t>
            </a:r>
            <a:endParaRPr lang="en-US" dirty="0"/>
          </a:p>
        </p:txBody>
      </p:sp>
      <p:graphicFrame>
        <p:nvGraphicFramePr>
          <p:cNvPr id="7" name="2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966712"/>
              </p:ext>
            </p:extLst>
          </p:nvPr>
        </p:nvGraphicFramePr>
        <p:xfrm>
          <a:off x="2833628" y="1070104"/>
          <a:ext cx="3403720" cy="3048170"/>
        </p:xfrm>
        <a:graphic>
          <a:graphicData uri="http://schemas.openxmlformats.org/drawingml/2006/table">
            <a:tbl>
              <a:tblPr/>
              <a:tblGrid>
                <a:gridCol w="765756"/>
                <a:gridCol w="864096"/>
                <a:gridCol w="1773868"/>
              </a:tblGrid>
              <a:tr h="360040"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0" dirty="0" smtClean="0">
                          <a:latin typeface="+mn-lt"/>
                          <a:ea typeface="Calibri"/>
                          <a:cs typeface="Times New Roman"/>
                        </a:rPr>
                        <a:t>Α</a:t>
                      </a: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πιθανότητα</a:t>
                      </a: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+mn-lt"/>
                          <a:ea typeface="Calibri"/>
                          <a:cs typeface="Times New Roman"/>
                        </a:rPr>
                        <a:t>1.0 </a:t>
                      </a: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0" dirty="0" smtClean="0">
                          <a:latin typeface="+mn-lt"/>
                          <a:ea typeface="Calibri"/>
                          <a:cs typeface="Times New Roman"/>
                        </a:rPr>
                        <a:t>0.028</a:t>
                      </a: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07130"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el-GR" sz="14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+mn-lt"/>
                          <a:ea typeface="Calibri"/>
                          <a:cs typeface="Times New Roman"/>
                        </a:rPr>
                        <a:t>1.5</a:t>
                      </a: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0" dirty="0" smtClean="0">
                          <a:latin typeface="+mn-lt"/>
                          <a:ea typeface="Calibri"/>
                          <a:cs typeface="Times New Roman"/>
                        </a:rPr>
                        <a:t>0.056</a:t>
                      </a: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70244"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endParaRPr lang="el-GR" sz="14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+mn-lt"/>
                          <a:ea typeface="Calibri"/>
                          <a:cs typeface="Times New Roman"/>
                        </a:rPr>
                        <a:t>2.0</a:t>
                      </a: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0" dirty="0" smtClean="0">
                          <a:latin typeface="+mn-lt"/>
                          <a:ea typeface="Calibri"/>
                          <a:cs typeface="Times New Roman"/>
                        </a:rPr>
                        <a:t>0.083</a:t>
                      </a: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1350"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endParaRPr lang="el-GR" sz="14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+mn-lt"/>
                          <a:ea typeface="Calibri"/>
                          <a:cs typeface="Times New Roman"/>
                        </a:rPr>
                        <a:t>2.5</a:t>
                      </a: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0" dirty="0" smtClean="0">
                          <a:latin typeface="+mn-lt"/>
                          <a:ea typeface="Calibri"/>
                          <a:cs typeface="Times New Roman"/>
                        </a:rPr>
                        <a:t>0.111</a:t>
                      </a: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2456"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  <a:endParaRPr lang="el-GR" sz="14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+mn-lt"/>
                          <a:ea typeface="Calibri"/>
                          <a:cs typeface="Times New Roman"/>
                        </a:rPr>
                        <a:t>3.0</a:t>
                      </a: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0" dirty="0" smtClean="0">
                          <a:latin typeface="+mn-lt"/>
                          <a:ea typeface="Calibri"/>
                          <a:cs typeface="Times New Roman"/>
                        </a:rPr>
                        <a:t>0.139</a:t>
                      </a: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43562"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latin typeface="+mn-lt"/>
                          <a:ea typeface="Calibri"/>
                          <a:cs typeface="Times New Roman"/>
                        </a:rPr>
                        <a:t>7</a:t>
                      </a:r>
                      <a:endParaRPr lang="el-GR" sz="14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+mn-lt"/>
                          <a:ea typeface="Calibri"/>
                          <a:cs typeface="Times New Roman"/>
                        </a:rPr>
                        <a:t>3.5</a:t>
                      </a: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0" dirty="0" smtClean="0">
                          <a:latin typeface="+mn-lt"/>
                          <a:ea typeface="Calibri"/>
                          <a:cs typeface="Times New Roman"/>
                        </a:rPr>
                        <a:t>0.17</a:t>
                      </a: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4668"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latin typeface="+mn-lt"/>
                          <a:ea typeface="Calibri"/>
                          <a:cs typeface="Times New Roman"/>
                        </a:rPr>
                        <a:t>8</a:t>
                      </a:r>
                      <a:endParaRPr lang="el-GR" sz="14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+mn-lt"/>
                          <a:ea typeface="Calibri"/>
                          <a:cs typeface="Times New Roman"/>
                        </a:rPr>
                        <a:t>4.0</a:t>
                      </a: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0" dirty="0" smtClean="0">
                          <a:latin typeface="+mn-lt"/>
                          <a:ea typeface="Calibri"/>
                          <a:cs typeface="Times New Roman"/>
                        </a:rPr>
                        <a:t>0.139</a:t>
                      </a: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25774"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latin typeface="+mn-lt"/>
                          <a:ea typeface="Calibri"/>
                          <a:cs typeface="Times New Roman"/>
                        </a:rPr>
                        <a:t>9</a:t>
                      </a:r>
                      <a:endParaRPr lang="el-GR" sz="14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+mn-lt"/>
                          <a:ea typeface="Calibri"/>
                          <a:cs typeface="Times New Roman"/>
                        </a:rPr>
                        <a:t>4.5</a:t>
                      </a: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0" dirty="0" smtClean="0">
                          <a:latin typeface="+mn-lt"/>
                          <a:ea typeface="Calibri"/>
                          <a:cs typeface="Times New Roman"/>
                        </a:rPr>
                        <a:t>0.111</a:t>
                      </a: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16880"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latin typeface="+mn-lt"/>
                          <a:ea typeface="Calibri"/>
                          <a:cs typeface="Times New Roman"/>
                        </a:rPr>
                        <a:t>10</a:t>
                      </a:r>
                      <a:endParaRPr lang="el-GR" sz="14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+mn-lt"/>
                          <a:ea typeface="Calibri"/>
                          <a:cs typeface="Times New Roman"/>
                        </a:rPr>
                        <a:t>5.0</a:t>
                      </a: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0" dirty="0" smtClean="0">
                          <a:latin typeface="+mn-lt"/>
                          <a:ea typeface="Calibri"/>
                          <a:cs typeface="Times New Roman"/>
                        </a:rPr>
                        <a:t>0.083</a:t>
                      </a: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07986"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latin typeface="+mn-lt"/>
                          <a:ea typeface="Calibri"/>
                          <a:cs typeface="Times New Roman"/>
                        </a:rPr>
                        <a:t>11</a:t>
                      </a:r>
                      <a:endParaRPr lang="el-GR" sz="14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+mn-lt"/>
                          <a:ea typeface="Calibri"/>
                          <a:cs typeface="Times New Roman"/>
                        </a:rPr>
                        <a:t>5.5</a:t>
                      </a: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0" dirty="0" smtClean="0">
                          <a:latin typeface="+mn-lt"/>
                          <a:ea typeface="Calibri"/>
                          <a:cs typeface="Times New Roman"/>
                        </a:rPr>
                        <a:t>0.056</a:t>
                      </a: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71100"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latin typeface="+mn-lt"/>
                          <a:ea typeface="Calibri"/>
                          <a:cs typeface="Times New Roman"/>
                        </a:rPr>
                        <a:t>12</a:t>
                      </a:r>
                      <a:endParaRPr lang="el-GR" sz="14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+mn-lt"/>
                          <a:ea typeface="Calibri"/>
                          <a:cs typeface="Times New Roman"/>
                        </a:rPr>
                        <a:t>6.0</a:t>
                      </a: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0" dirty="0" smtClean="0">
                          <a:latin typeface="+mn-lt"/>
                          <a:ea typeface="Calibri"/>
                          <a:cs typeface="Times New Roman"/>
                        </a:rPr>
                        <a:t>0.028</a:t>
                      </a:r>
                      <a:endParaRPr lang="el-GR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385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 (2)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Είναι εύκολο να ελεγχθεί ότι ισχύει: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/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6501608"/>
              </p:ext>
            </p:extLst>
          </p:nvPr>
        </p:nvGraphicFramePr>
        <p:xfrm>
          <a:off x="1403649" y="2065412"/>
          <a:ext cx="3237880" cy="863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286" name="Equation" r:id="rId3" imgW="1714500" imgH="457200" progId="Equation.3">
                  <p:embed/>
                </p:oleObj>
              </mc:Choice>
              <mc:Fallback>
                <p:oleObj name="Equation" r:id="rId3" imgW="17145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9" y="2065412"/>
                        <a:ext cx="3237880" cy="86356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330961"/>
              </p:ext>
            </p:extLst>
          </p:nvPr>
        </p:nvGraphicFramePr>
        <p:xfrm>
          <a:off x="1403649" y="3189396"/>
          <a:ext cx="3982434" cy="1180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287" name="Equation" r:id="rId5" imgW="2108200" imgH="660400" progId="Equation.3">
                  <p:embed/>
                </p:oleObj>
              </mc:Choice>
              <mc:Fallback>
                <p:oleObj name="Equation" r:id="rId5" imgW="2108200" imgH="660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9" y="3189396"/>
                        <a:ext cx="3982434" cy="118027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797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Το </a:t>
            </a:r>
            <a:r>
              <a:rPr lang="el-GR" altLang="el-GR" dirty="0" smtClean="0"/>
              <a:t>γράφημα </a:t>
            </a:r>
            <a:r>
              <a:rPr lang="el-GR" altLang="el-GR" dirty="0"/>
              <a:t>της κατανομής </a:t>
            </a:r>
            <a:r>
              <a:rPr lang="el-GR" altLang="el-GR" dirty="0" smtClean="0"/>
              <a:t>του 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 (3)</a:t>
            </a:r>
            <a:endParaRPr lang="en-US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r="4267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2943849"/>
              </p:ext>
            </p:extLst>
          </p:nvPr>
        </p:nvGraphicFramePr>
        <p:xfrm>
          <a:off x="5148065" y="4292975"/>
          <a:ext cx="318050" cy="3647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161" r:id="rId4" imgW="152202" imgH="177569" progId="Equation.3">
                  <p:embed/>
                </p:oleObj>
              </mc:Choice>
              <mc:Fallback>
                <p:oleObj r:id="rId4" imgW="152202" imgH="17756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5" y="4292975"/>
                        <a:ext cx="318050" cy="3647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0988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defRPr/>
            </a:pPr>
            <a:r>
              <a:rPr lang="el-GR" dirty="0"/>
              <a:t>Κατανομή δειγματοληψίας του μέσου για μέγεθος δείγματος </a:t>
            </a:r>
            <a:r>
              <a:rPr lang="en-US" dirty="0"/>
              <a:t>n=5</a:t>
            </a:r>
            <a:r>
              <a:rPr lang="el-GR" dirty="0"/>
              <a:t>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 (4)</a:t>
            </a:r>
            <a:endParaRPr lang="en-US" dirty="0"/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7259469"/>
              </p:ext>
            </p:extLst>
          </p:nvPr>
        </p:nvGraphicFramePr>
        <p:xfrm>
          <a:off x="1366878" y="1263881"/>
          <a:ext cx="6221038" cy="2880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83" name="Chart" r:id="rId3" imgW="3009900" imgH="1394460" progId="Excel.Chart.8">
                  <p:embed/>
                </p:oleObj>
              </mc:Choice>
              <mc:Fallback>
                <p:oleObj name="Chart" r:id="rId3" imgW="3009900" imgH="139446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6878" y="1263881"/>
                        <a:ext cx="6221038" cy="28803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248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Κατανομή δειγματοληψίας του μέσου για μέγεθος δείγματος </a:t>
            </a:r>
            <a:r>
              <a:rPr lang="en-US" dirty="0"/>
              <a:t>n=</a:t>
            </a:r>
            <a:r>
              <a:rPr lang="el-GR" dirty="0"/>
              <a:t>2</a:t>
            </a:r>
            <a:r>
              <a:rPr lang="en-US" dirty="0"/>
              <a:t>0</a:t>
            </a:r>
            <a:endParaRPr lang="el-GR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 (5)</a:t>
            </a:r>
            <a:endParaRPr lang="en-US" dirty="0"/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392742"/>
              </p:ext>
            </p:extLst>
          </p:nvPr>
        </p:nvGraphicFramePr>
        <p:xfrm>
          <a:off x="1764811" y="1307303"/>
          <a:ext cx="5513877" cy="28650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05" name="Chart" r:id="rId3" imgW="3048000" imgH="1463040" progId="Excel.Chart.8">
                  <p:embed/>
                </p:oleObj>
              </mc:Choice>
              <mc:Fallback>
                <p:oleObj name="Chart" r:id="rId3" imgW="3048000" imgH="146304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4811" y="1307303"/>
                        <a:ext cx="5513877" cy="28650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2826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Κατανομή δειγματοληψίας του μέσου για μέγεθος δείγματος </a:t>
            </a:r>
            <a:r>
              <a:rPr lang="en-US" dirty="0"/>
              <a:t>n=50</a:t>
            </a:r>
            <a:endParaRPr lang="el-GR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 (6)</a:t>
            </a:r>
            <a:endParaRPr lang="en-US" dirty="0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9038382"/>
              </p:ext>
            </p:extLst>
          </p:nvPr>
        </p:nvGraphicFramePr>
        <p:xfrm>
          <a:off x="1619612" y="1076359"/>
          <a:ext cx="5831751" cy="31445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227" name="Chart" r:id="rId3" imgW="3032760" imgH="1447800" progId="Excel.Chart.8">
                  <p:embed/>
                </p:oleObj>
              </mc:Choice>
              <mc:Fallback>
                <p:oleObj name="Chart" r:id="rId3" imgW="3032760" imgH="144780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12" y="1076359"/>
                        <a:ext cx="5831751" cy="31445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079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κατανομή δειγματοληψίας του μέσου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Ο </a:t>
            </a:r>
            <a:r>
              <a:rPr lang="el-GR" altLang="el-GR" sz="2800" dirty="0"/>
              <a:t>μέσος     </a:t>
            </a:r>
            <a:r>
              <a:rPr lang="el-GR" altLang="el-GR" sz="2800" dirty="0" smtClean="0"/>
              <a:t> τυχαίου </a:t>
            </a:r>
            <a:r>
              <a:rPr lang="el-GR" altLang="el-GR" sz="2800" dirty="0"/>
              <a:t>δείγματος από τη μεταβλητή </a:t>
            </a:r>
            <a:r>
              <a:rPr lang="el-GR" altLang="el-GR" sz="2800" dirty="0" smtClean="0"/>
              <a:t>Χ για </a:t>
            </a:r>
            <a:r>
              <a:rPr lang="el-GR" altLang="el-GR" sz="2800" dirty="0"/>
              <a:t>την οποία ισχύει</a:t>
            </a:r>
          </a:p>
          <a:p>
            <a:pPr>
              <a:buNone/>
            </a:pPr>
            <a:r>
              <a:rPr lang="el-GR" altLang="el-GR" sz="2800" dirty="0" smtClean="0"/>
              <a:t>Ε(Χ</a:t>
            </a:r>
            <a:r>
              <a:rPr lang="el-GR" altLang="el-GR" sz="2800" dirty="0"/>
              <a:t>) </a:t>
            </a:r>
            <a:r>
              <a:rPr lang="el-GR" altLang="el-GR" sz="2800" dirty="0">
                <a:sym typeface="Symbol" panose="05050102010706020507" pitchFamily="18" charset="2"/>
              </a:rPr>
              <a:t></a:t>
            </a:r>
            <a:r>
              <a:rPr lang="el-GR" altLang="el-GR" sz="2800" dirty="0"/>
              <a:t> μ,     </a:t>
            </a:r>
            <a:r>
              <a:rPr lang="en-US" altLang="el-GR" sz="2800" dirty="0" err="1"/>
              <a:t>Var</a:t>
            </a:r>
            <a:r>
              <a:rPr lang="el-GR" altLang="el-GR" sz="2800" dirty="0"/>
              <a:t>(</a:t>
            </a:r>
            <a:r>
              <a:rPr lang="en-US" altLang="el-GR" sz="2800" dirty="0"/>
              <a:t>X</a:t>
            </a:r>
            <a:r>
              <a:rPr lang="el-GR" altLang="el-GR" sz="2800" dirty="0"/>
              <a:t>) </a:t>
            </a:r>
            <a:r>
              <a:rPr lang="el-GR" altLang="el-GR" sz="2800" dirty="0">
                <a:sym typeface="Symbol" panose="05050102010706020507" pitchFamily="18" charset="2"/>
              </a:rPr>
              <a:t></a:t>
            </a:r>
            <a:r>
              <a:rPr lang="el-GR" altLang="el-GR" sz="2800" dirty="0"/>
              <a:t> σ</a:t>
            </a:r>
            <a:r>
              <a:rPr lang="el-GR" altLang="el-GR" sz="2800" baseline="30000" dirty="0"/>
              <a:t>2</a:t>
            </a:r>
            <a:r>
              <a:rPr lang="el-GR" altLang="el-GR" sz="2800" dirty="0"/>
              <a:t>     και     σ</a:t>
            </a:r>
            <a:r>
              <a:rPr lang="el-GR" altLang="el-GR" sz="2800" baseline="30000" dirty="0"/>
              <a:t>2 </a:t>
            </a:r>
            <a:r>
              <a:rPr lang="el-GR" altLang="el-GR" sz="2800" dirty="0"/>
              <a:t>&lt; +</a:t>
            </a:r>
            <a:r>
              <a:rPr lang="el-GR" altLang="el-GR" sz="2800" dirty="0">
                <a:sym typeface="Symbol" panose="05050102010706020507" pitchFamily="18" charset="2"/>
              </a:rPr>
              <a:t></a:t>
            </a:r>
            <a:endParaRPr lang="el-GR" altLang="el-GR" sz="2800" dirty="0"/>
          </a:p>
          <a:p>
            <a:pPr>
              <a:buNone/>
            </a:pPr>
            <a:r>
              <a:rPr lang="el-GR" altLang="el-GR" sz="2800" dirty="0" smtClean="0"/>
              <a:t>είναι </a:t>
            </a:r>
            <a:r>
              <a:rPr lang="el-GR" altLang="el-GR" sz="2800" dirty="0"/>
              <a:t>μια τυχαία μεταβλητή για την οποία ισχύει</a:t>
            </a:r>
            <a:r>
              <a:rPr lang="el-GR" altLang="el-GR" sz="2800" dirty="0" smtClean="0"/>
              <a:t>:</a:t>
            </a:r>
          </a:p>
          <a:p>
            <a:pPr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/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6793512"/>
              </p:ext>
            </p:extLst>
          </p:nvPr>
        </p:nvGraphicFramePr>
        <p:xfrm>
          <a:off x="1814736" y="1345332"/>
          <a:ext cx="381000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647" r:id="rId3" imgW="152202" imgH="177569" progId="Equation.3">
                  <p:embed/>
                </p:oleObj>
              </mc:Choice>
              <mc:Fallback>
                <p:oleObj r:id="rId3" imgW="152202" imgH="17756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4736" y="1345332"/>
                        <a:ext cx="381000" cy="43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8978046"/>
              </p:ext>
            </p:extLst>
          </p:nvPr>
        </p:nvGraphicFramePr>
        <p:xfrm>
          <a:off x="1691681" y="3505572"/>
          <a:ext cx="1138482" cy="4355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648" r:id="rId5" imgW="558558" imgH="215806" progId="Equation.3">
                  <p:embed/>
                </p:oleObj>
              </mc:Choice>
              <mc:Fallback>
                <p:oleObj r:id="rId5" imgW="558558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1" y="3505572"/>
                        <a:ext cx="1138482" cy="4355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8246188"/>
              </p:ext>
            </p:extLst>
          </p:nvPr>
        </p:nvGraphicFramePr>
        <p:xfrm>
          <a:off x="1653743" y="3935297"/>
          <a:ext cx="2184630" cy="794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649" r:id="rId7" imgW="1091726" imgH="380835" progId="Equation.3">
                  <p:embed/>
                </p:oleObj>
              </mc:Choice>
              <mc:Fallback>
                <p:oleObj r:id="rId7" imgW="1091726" imgH="38083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3743" y="3935297"/>
                        <a:ext cx="2184630" cy="7944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2049398"/>
              </p:ext>
            </p:extLst>
          </p:nvPr>
        </p:nvGraphicFramePr>
        <p:xfrm>
          <a:off x="1691680" y="4583950"/>
          <a:ext cx="1296144" cy="86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650" r:id="rId9" imgW="596641" imgH="393529" progId="Equation.3">
                  <p:embed/>
                </p:oleObj>
              </mc:Choice>
              <mc:Fallback>
                <p:oleObj r:id="rId9" imgW="596641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4583950"/>
                        <a:ext cx="1296144" cy="865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3459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κατανομή δειγματοληψίας του </a:t>
            </a:r>
            <a:r>
              <a:rPr lang="el-GR" dirty="0" smtClean="0"/>
              <a:t>μέσου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3000" dirty="0"/>
              <a:t>Το                  </a:t>
            </a:r>
            <a:r>
              <a:rPr lang="el-GR" sz="3000" dirty="0" smtClean="0"/>
              <a:t>ονομάζεται </a:t>
            </a:r>
            <a:r>
              <a:rPr lang="el-GR" sz="3000" dirty="0"/>
              <a:t>τυπικό σφάλμα του δειγματικού μέσου (</a:t>
            </a:r>
            <a:r>
              <a:rPr lang="en-US" sz="3000" dirty="0"/>
              <a:t>standard</a:t>
            </a:r>
            <a:r>
              <a:rPr lang="el-GR" sz="3000" dirty="0"/>
              <a:t> </a:t>
            </a:r>
            <a:r>
              <a:rPr lang="en-US" sz="3000" dirty="0"/>
              <a:t> error of the sample mean</a:t>
            </a:r>
            <a:r>
              <a:rPr lang="el-GR" sz="3000" dirty="0"/>
              <a:t>)  </a:t>
            </a:r>
          </a:p>
          <a:p>
            <a:pPr>
              <a:defRPr/>
            </a:pPr>
            <a:r>
              <a:rPr lang="el-GR" sz="3000" dirty="0"/>
              <a:t>Η τυπική απόκλιση  μετρά τη διασπορά των τιμών της μεταβλητής</a:t>
            </a:r>
          </a:p>
          <a:p>
            <a:pPr>
              <a:defRPr/>
            </a:pPr>
            <a:r>
              <a:rPr lang="el-GR" sz="3000" dirty="0"/>
              <a:t>Το τυπικό σφάλμα του δειγματικού μέσου μετρά η διασπορά των μέσων τιμών σε  όλα τα δυνατά δείγματα ίσου μεγέθους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6251514"/>
              </p:ext>
            </p:extLst>
          </p:nvPr>
        </p:nvGraphicFramePr>
        <p:xfrm>
          <a:off x="1331640" y="1333500"/>
          <a:ext cx="1224136" cy="5246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269" r:id="rId3" imgW="710891" imgH="241195" progId="Equation.3">
                  <p:embed/>
                </p:oleObj>
              </mc:Choice>
              <mc:Fallback>
                <p:oleObj r:id="rId3" imgW="710891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1333500"/>
                        <a:ext cx="1224136" cy="5246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539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κατανομή δειγματοληψίας του μέσου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Αν </a:t>
            </a:r>
            <a:r>
              <a:rPr lang="el-GR" altLang="el-GR" sz="2800" dirty="0" smtClean="0"/>
              <a:t>η </a:t>
            </a:r>
            <a:r>
              <a:rPr lang="el-GR" altLang="el-GR" sz="2800" dirty="0"/>
              <a:t>κατανομή της Χ είναι κανονική, τότε </a:t>
            </a:r>
            <a:r>
              <a:rPr lang="el-GR" altLang="el-GR" sz="2800" dirty="0" smtClean="0"/>
              <a:t>η κατανομή </a:t>
            </a:r>
            <a:r>
              <a:rPr lang="el-GR" altLang="el-GR" sz="2800" dirty="0"/>
              <a:t>του     </a:t>
            </a:r>
            <a:r>
              <a:rPr lang="el-GR" altLang="el-GR" sz="2800" dirty="0" smtClean="0"/>
              <a:t>είναι κανονική</a:t>
            </a:r>
          </a:p>
          <a:p>
            <a:r>
              <a:rPr lang="el-GR" altLang="el-GR" sz="2800" dirty="0"/>
              <a:t>Αν η κατανομή της Χ δεν είναι κανονική τότε η κατανομή του     </a:t>
            </a:r>
            <a:r>
              <a:rPr lang="el-GR" altLang="el-GR" sz="2800" dirty="0" smtClean="0"/>
              <a:t>είναι </a:t>
            </a:r>
            <a:r>
              <a:rPr lang="el-GR" altLang="el-GR" sz="2800" dirty="0"/>
              <a:t>κατά προσέγγιση </a:t>
            </a:r>
            <a:r>
              <a:rPr lang="el-GR" altLang="el-GR" sz="2800" dirty="0" smtClean="0"/>
              <a:t>κανονική</a:t>
            </a:r>
            <a:r>
              <a:rPr lang="el-GR" altLang="el-GR" sz="2800" dirty="0"/>
              <a:t>, αρκεί το μέγεθος του δείγματος να είναι αρκετά μεγάλο</a:t>
            </a:r>
          </a:p>
          <a:p>
            <a:endParaRPr lang="el-GR" alt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8148342"/>
              </p:ext>
            </p:extLst>
          </p:nvPr>
        </p:nvGraphicFramePr>
        <p:xfrm>
          <a:off x="2915816" y="1777380"/>
          <a:ext cx="381000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417" r:id="rId3" imgW="152202" imgH="177569" progId="Equation.3">
                  <p:embed/>
                </p:oleObj>
              </mc:Choice>
              <mc:Fallback>
                <p:oleObj r:id="rId3" imgW="152202" imgH="17756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1777380"/>
                        <a:ext cx="381000" cy="43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8251412"/>
              </p:ext>
            </p:extLst>
          </p:nvPr>
        </p:nvGraphicFramePr>
        <p:xfrm>
          <a:off x="2915816" y="2782755"/>
          <a:ext cx="381000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418" r:id="rId5" imgW="152202" imgH="177569" progId="Equation.3">
                  <p:embed/>
                </p:oleObj>
              </mc:Choice>
              <mc:Fallback>
                <p:oleObj r:id="rId5" imgW="152202" imgH="17756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2782755"/>
                        <a:ext cx="381000" cy="43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475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Κεντρικό </a:t>
            </a:r>
            <a:r>
              <a:rPr lang="el-GR" dirty="0"/>
              <a:t>Ο</a:t>
            </a:r>
            <a:r>
              <a:rPr lang="el-GR" dirty="0" smtClean="0"/>
              <a:t>ριακό </a:t>
            </a:r>
            <a:r>
              <a:rPr lang="el-GR" dirty="0"/>
              <a:t>Θ</a:t>
            </a:r>
            <a:r>
              <a:rPr lang="el-GR" dirty="0" smtClean="0"/>
              <a:t>εώρημα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Έστω     </a:t>
            </a:r>
            <a:r>
              <a:rPr lang="en-US" altLang="el-GR" sz="2800" dirty="0"/>
              <a:t>              </a:t>
            </a:r>
            <a:r>
              <a:rPr lang="el-GR" altLang="el-GR" sz="2800" dirty="0"/>
              <a:t>       </a:t>
            </a:r>
            <a:r>
              <a:rPr lang="el-GR" altLang="el-GR" sz="2800" dirty="0" smtClean="0"/>
              <a:t>   ένα </a:t>
            </a:r>
            <a:r>
              <a:rPr lang="el-GR" altLang="el-GR" sz="2800" dirty="0"/>
              <a:t>τυχαίο δείγμα από </a:t>
            </a:r>
            <a:r>
              <a:rPr lang="el-GR" altLang="el-GR" sz="2800" dirty="0" smtClean="0"/>
              <a:t>τη μεταβλητή </a:t>
            </a:r>
            <a:r>
              <a:rPr lang="el-GR" altLang="el-GR" sz="2800" dirty="0"/>
              <a:t>Χ με </a:t>
            </a:r>
          </a:p>
          <a:p>
            <a:pPr marL="0" indent="0">
              <a:buNone/>
            </a:pPr>
            <a:r>
              <a:rPr lang="el-GR" altLang="el-GR" sz="2800" dirty="0" smtClean="0"/>
              <a:t>	Ε(Χ</a:t>
            </a:r>
            <a:r>
              <a:rPr lang="el-GR" altLang="el-GR" sz="2800" dirty="0"/>
              <a:t>) </a:t>
            </a:r>
            <a:r>
              <a:rPr lang="el-GR" altLang="el-GR" sz="2800" dirty="0">
                <a:sym typeface="Symbol" panose="05050102010706020507" pitchFamily="18" charset="2"/>
              </a:rPr>
              <a:t></a:t>
            </a:r>
            <a:r>
              <a:rPr lang="el-GR" altLang="el-GR" sz="2800" dirty="0"/>
              <a:t> μ,  </a:t>
            </a:r>
            <a:r>
              <a:rPr lang="en-US" altLang="el-GR" sz="2800" i="1" dirty="0" err="1"/>
              <a:t>Var</a:t>
            </a:r>
            <a:r>
              <a:rPr lang="el-GR" altLang="el-GR" sz="2800" dirty="0"/>
              <a:t>(</a:t>
            </a:r>
            <a:r>
              <a:rPr lang="en-US" altLang="el-GR" sz="2800" dirty="0"/>
              <a:t>X</a:t>
            </a:r>
            <a:r>
              <a:rPr lang="el-GR" altLang="el-GR" sz="2800" dirty="0"/>
              <a:t>) </a:t>
            </a:r>
            <a:r>
              <a:rPr lang="el-GR" altLang="el-GR" sz="2800" dirty="0">
                <a:sym typeface="Symbol" panose="05050102010706020507" pitchFamily="18" charset="2"/>
              </a:rPr>
              <a:t></a:t>
            </a:r>
            <a:r>
              <a:rPr lang="el-GR" altLang="el-GR" sz="2800" dirty="0"/>
              <a:t> σ</a:t>
            </a:r>
            <a:r>
              <a:rPr lang="el-GR" altLang="el-GR" sz="2800" baseline="30000" dirty="0"/>
              <a:t>2</a:t>
            </a:r>
            <a:r>
              <a:rPr lang="el-GR" altLang="el-GR" sz="2800" dirty="0"/>
              <a:t>  και  σ</a:t>
            </a:r>
            <a:r>
              <a:rPr lang="el-GR" altLang="el-GR" sz="2800" baseline="30000" dirty="0"/>
              <a:t>2 </a:t>
            </a:r>
            <a:r>
              <a:rPr lang="el-GR" altLang="el-GR" sz="2800" dirty="0"/>
              <a:t>&lt; +</a:t>
            </a:r>
            <a:r>
              <a:rPr lang="el-GR" altLang="el-GR" sz="2800" dirty="0">
                <a:sym typeface="Symbol" panose="05050102010706020507" pitchFamily="18" charset="2"/>
              </a:rPr>
              <a:t></a:t>
            </a:r>
            <a:endParaRPr lang="el-GR" alt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graphicFrame>
        <p:nvGraphicFramePr>
          <p:cNvPr id="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2334127"/>
              </p:ext>
            </p:extLst>
          </p:nvPr>
        </p:nvGraphicFramePr>
        <p:xfrm>
          <a:off x="1691680" y="1333500"/>
          <a:ext cx="2227446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308" name="Equation" r:id="rId3" imgW="825142" imgH="215806" progId="Equation.3">
                  <p:embed/>
                </p:oleObj>
              </mc:Choice>
              <mc:Fallback>
                <p:oleObj name="Equation" r:id="rId3" imgW="825142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1333500"/>
                        <a:ext cx="2227446" cy="5040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0705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Κεντρικό Οριακό </a:t>
            </a:r>
            <a:r>
              <a:rPr lang="el-GR" dirty="0" smtClean="0"/>
              <a:t>Θεώρημα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Όσο αυξάνει το μέγεθος του δείγματος, η κατανομή πιθανοτήτων της τυχαίας μεταβλητής  </a:t>
            </a:r>
          </a:p>
          <a:p>
            <a:endParaRPr lang="el-GR" altLang="el-GR" sz="2800" dirty="0"/>
          </a:p>
          <a:p>
            <a:pPr>
              <a:buNone/>
            </a:pPr>
            <a:r>
              <a:rPr lang="el-GR" altLang="el-GR" sz="2800" dirty="0"/>
              <a:t>   </a:t>
            </a:r>
          </a:p>
          <a:p>
            <a:pPr>
              <a:buNone/>
            </a:pPr>
            <a:r>
              <a:rPr lang="el-GR" altLang="el-GR" sz="2800" dirty="0" smtClean="0"/>
              <a:t>προσεγγίζει </a:t>
            </a:r>
            <a:r>
              <a:rPr lang="el-GR" altLang="el-GR" sz="2800" dirty="0"/>
              <a:t>την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graphicFrame>
        <p:nvGraphicFramePr>
          <p:cNvPr id="5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6258483"/>
              </p:ext>
            </p:extLst>
          </p:nvPr>
        </p:nvGraphicFramePr>
        <p:xfrm>
          <a:off x="1210315" y="2281436"/>
          <a:ext cx="1261878" cy="11212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450" name="Equation" r:id="rId3" imgW="685800" imgH="609600" progId="Equation.3">
                  <p:embed/>
                </p:oleObj>
              </mc:Choice>
              <mc:Fallback>
                <p:oleObj name="Equation" r:id="rId3" imgW="685800" imgH="60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0315" y="2281436"/>
                        <a:ext cx="1261878" cy="11212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349093"/>
              </p:ext>
            </p:extLst>
          </p:nvPr>
        </p:nvGraphicFramePr>
        <p:xfrm>
          <a:off x="1110416" y="3937620"/>
          <a:ext cx="1461675" cy="9792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451" name="Equation" r:id="rId5" imgW="622030" imgH="418918" progId="Equation.3">
                  <p:embed/>
                </p:oleObj>
              </mc:Choice>
              <mc:Fallback>
                <p:oleObj name="Equation" r:id="rId5" imgW="622030" imgH="4189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0416" y="3937620"/>
                        <a:ext cx="1461675" cy="9792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189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2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el-GR" sz="2800" dirty="0"/>
              <a:t>Αν Χ «το ύψος ενήλικα άνδρα» και Χ</a:t>
            </a:r>
            <a:r>
              <a:rPr lang="el-GR" sz="2800" dirty="0">
                <a:sym typeface="Symbol"/>
              </a:rPr>
              <a:t></a:t>
            </a:r>
            <a:r>
              <a:rPr lang="el-GR" sz="2800" dirty="0"/>
              <a:t>Ν(171, 21), </a:t>
            </a:r>
            <a:r>
              <a:rPr lang="el-GR" sz="2800" dirty="0" smtClean="0"/>
              <a:t>να προσδιοριστεί: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x-none" sz="2400" dirty="0" smtClean="0"/>
              <a:t>Το </a:t>
            </a:r>
            <a:r>
              <a:rPr lang="x-none" sz="2400" dirty="0"/>
              <a:t>διάστημα στο οποίο με πιθανότητα 94% θα βρίσκεται το ύψος ενός ενήλικα που παίρνεται με τρόπο τυχαία από το σύνολο</a:t>
            </a:r>
            <a:endParaRPr lang="el-GR" sz="2400" dirty="0"/>
          </a:p>
          <a:p>
            <a:pPr marL="457200" indent="-457200">
              <a:buFont typeface="+mj-lt"/>
              <a:buAutoNum type="arabicPeriod"/>
            </a:pPr>
            <a:r>
              <a:rPr lang="el-GR" altLang="el-GR" sz="2400" dirty="0"/>
              <a:t>Το διάστημα στο οποίο με πιθανότητα 94% θα βρίσκεται το μέσο ύψος σε τυχαίο δείγμα n = </a:t>
            </a:r>
            <a:r>
              <a:rPr lang="el-GR" altLang="el-GR" sz="2400" dirty="0" smtClean="0"/>
              <a:t>25</a:t>
            </a:r>
          </a:p>
          <a:p>
            <a:pPr marL="457200" indent="-457200">
              <a:buFont typeface="+mj-lt"/>
              <a:buAutoNum type="arabicPeriod"/>
            </a:pPr>
            <a:r>
              <a:rPr lang="el-GR" altLang="el-GR" sz="2400" dirty="0"/>
              <a:t>Αν αυξηθεί και άλλο το μέγεθος του δείγματος, τι θα πάθει το διάστημα αυτό;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8165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2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 smtClean="0"/>
              <a:t>Λύση του ερωτήματος 1:</a:t>
            </a:r>
          </a:p>
          <a:p>
            <a:r>
              <a:rPr lang="el-GR" altLang="el-GR" sz="2800" dirty="0" smtClean="0"/>
              <a:t>Έστω             η </a:t>
            </a:r>
            <a:r>
              <a:rPr lang="el-GR" altLang="el-GR" sz="2800" dirty="0"/>
              <a:t>τιμή της τυπικής κανονικής κατανομής για την οποία </a:t>
            </a:r>
            <a:r>
              <a:rPr lang="el-GR" altLang="el-GR" sz="2800" dirty="0" smtClean="0"/>
              <a:t>ισχύει</a:t>
            </a:r>
          </a:p>
          <a:p>
            <a:endParaRPr lang="el-GR" altLang="el-GR" sz="2800" dirty="0"/>
          </a:p>
          <a:p>
            <a:r>
              <a:rPr lang="el-GR" altLang="el-GR" sz="2800" dirty="0" smtClean="0"/>
              <a:t>Οπότε:</a:t>
            </a:r>
          </a:p>
          <a:p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4212059"/>
              </p:ext>
            </p:extLst>
          </p:nvPr>
        </p:nvGraphicFramePr>
        <p:xfrm>
          <a:off x="1619671" y="4081636"/>
          <a:ext cx="3481089" cy="461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702" name="Equation" r:id="rId3" imgW="2349500" imgH="228600" progId="Equation.3">
                  <p:embed/>
                </p:oleObj>
              </mc:Choice>
              <mc:Fallback>
                <p:oleObj name="Equation" r:id="rId3" imgW="23495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1" y="4081636"/>
                        <a:ext cx="3481089" cy="4611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7188327"/>
              </p:ext>
            </p:extLst>
          </p:nvPr>
        </p:nvGraphicFramePr>
        <p:xfrm>
          <a:off x="1619672" y="3001516"/>
          <a:ext cx="1803948" cy="4749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703" name="Equation" r:id="rId5" imgW="1181100" imgH="228600" progId="Equation.3">
                  <p:embed/>
                </p:oleObj>
              </mc:Choice>
              <mc:Fallback>
                <p:oleObj name="Equation" r:id="rId5" imgW="1181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3001516"/>
                        <a:ext cx="1803948" cy="4749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7384457"/>
              </p:ext>
            </p:extLst>
          </p:nvPr>
        </p:nvGraphicFramePr>
        <p:xfrm>
          <a:off x="3507812" y="4609186"/>
          <a:ext cx="2348483" cy="7685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704" name="Equation" r:id="rId7" imgW="990170" imgH="406224" progId="Equation.3">
                  <p:embed/>
                </p:oleObj>
              </mc:Choice>
              <mc:Fallback>
                <p:oleObj name="Equation" r:id="rId7" imgW="990170" imgH="4062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7812" y="4609186"/>
                        <a:ext cx="2348483" cy="7685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7341196"/>
              </p:ext>
            </p:extLst>
          </p:nvPr>
        </p:nvGraphicFramePr>
        <p:xfrm>
          <a:off x="1691680" y="1879211"/>
          <a:ext cx="904948" cy="5763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705" name="Equation" r:id="rId9" imgW="355446" imgH="228501" progId="Equation.3">
                  <p:embed/>
                </p:oleObj>
              </mc:Choice>
              <mc:Fallback>
                <p:oleObj name="Equation" r:id="rId9" imgW="355446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1879211"/>
                        <a:ext cx="904948" cy="5763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726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2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altLang="el-GR" sz="2800" dirty="0"/>
              <a:t>π.χ. </a:t>
            </a:r>
            <a:endParaRPr lang="el-GR" altLang="el-GR" sz="2800" dirty="0" smtClean="0"/>
          </a:p>
          <a:p>
            <a:pPr marL="0" indent="0">
              <a:buNone/>
            </a:pPr>
            <a:r>
              <a:rPr lang="el-GR" altLang="el-GR" sz="2800" dirty="0" smtClean="0"/>
              <a:t>Για </a:t>
            </a:r>
            <a:r>
              <a:rPr lang="el-GR" altLang="el-GR" sz="2800" dirty="0"/>
              <a:t>1-α=0.9</a:t>
            </a:r>
            <a:r>
              <a:rPr lang="en-US" altLang="el-GR" sz="2800" dirty="0"/>
              <a:t>4</a:t>
            </a:r>
            <a:r>
              <a:rPr lang="el-GR" altLang="el-GR" sz="2800" dirty="0"/>
              <a:t> έχουμε α=0.0</a:t>
            </a:r>
            <a:r>
              <a:rPr lang="en-US" altLang="el-GR" sz="2800" dirty="0"/>
              <a:t>6</a:t>
            </a:r>
            <a:r>
              <a:rPr lang="el-GR" altLang="el-GR" sz="2800" dirty="0"/>
              <a:t> και α/2=0.0</a:t>
            </a:r>
            <a:r>
              <a:rPr lang="en-US" altLang="el-GR" sz="2800" dirty="0" smtClean="0"/>
              <a:t>3</a:t>
            </a:r>
            <a:r>
              <a:rPr lang="el-GR" altLang="el-GR" sz="2800" dirty="0" smtClean="0"/>
              <a:t>. Οπότε 1-α/2=0.97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και </a:t>
            </a:r>
          </a:p>
          <a:p>
            <a:pPr>
              <a:buNone/>
            </a:pPr>
            <a:r>
              <a:rPr lang="el-GR" altLang="el-GR" sz="2800" dirty="0"/>
              <a:t>	</a:t>
            </a:r>
            <a:r>
              <a:rPr lang="el-GR" altLang="el-GR" sz="2800" dirty="0" smtClean="0"/>
              <a:t>	            </a:t>
            </a:r>
            <a:endParaRPr lang="el-GR" alt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7376929"/>
              </p:ext>
            </p:extLst>
          </p:nvPr>
        </p:nvGraphicFramePr>
        <p:xfrm>
          <a:off x="1261730" y="2759679"/>
          <a:ext cx="1384769" cy="649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486" name="Equation" r:id="rId3" imgW="482391" imgH="228501" progId="Equation.3">
                  <p:embed/>
                </p:oleObj>
              </mc:Choice>
              <mc:Fallback>
                <p:oleObj name="Equation" r:id="rId3" imgW="482391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1730" y="2759679"/>
                        <a:ext cx="1384769" cy="649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0486644"/>
              </p:ext>
            </p:extLst>
          </p:nvPr>
        </p:nvGraphicFramePr>
        <p:xfrm>
          <a:off x="2646499" y="2787374"/>
          <a:ext cx="1800200" cy="5942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487" name="Equation" r:id="rId5" imgW="685800" imgH="228600" progId="Equation.3">
                  <p:embed/>
                </p:oleObj>
              </mc:Choice>
              <mc:Fallback>
                <p:oleObj name="Equation" r:id="rId5" imgW="685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6499" y="2787374"/>
                        <a:ext cx="1800200" cy="5942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6736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2 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Για να βρούμε τη ζητούμενη πιθανότητα </a:t>
            </a:r>
            <a:r>
              <a:rPr lang="el-GR" altLang="el-GR" sz="2800" dirty="0" smtClean="0"/>
              <a:t>εργαζόμαστε </a:t>
            </a:r>
            <a:r>
              <a:rPr lang="el-GR" altLang="el-GR" sz="2800" dirty="0"/>
              <a:t>ως </a:t>
            </a:r>
            <a:r>
              <a:rPr lang="el-GR" altLang="el-GR" sz="2800" dirty="0" smtClean="0"/>
              <a:t>εξής: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0295762"/>
              </p:ext>
            </p:extLst>
          </p:nvPr>
        </p:nvGraphicFramePr>
        <p:xfrm>
          <a:off x="1547664" y="2281437"/>
          <a:ext cx="3055923" cy="3762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37" name="Equation" r:id="rId3" imgW="1688367" imgH="203112" progId="Equation.3">
                  <p:embed/>
                </p:oleObj>
              </mc:Choice>
              <mc:Fallback>
                <p:oleObj name="Equation" r:id="rId3" imgW="1688367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2281437"/>
                        <a:ext cx="3055923" cy="3762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6813433"/>
              </p:ext>
            </p:extLst>
          </p:nvPr>
        </p:nvGraphicFramePr>
        <p:xfrm>
          <a:off x="1535165" y="2689129"/>
          <a:ext cx="3746463" cy="7504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38" name="Equation" r:id="rId5" imgW="1981200" imgH="393700" progId="Equation.3">
                  <p:embed/>
                </p:oleObj>
              </mc:Choice>
              <mc:Fallback>
                <p:oleObj name="Equation" r:id="rId5" imgW="19812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5165" y="2689129"/>
                        <a:ext cx="3746463" cy="7504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4286038"/>
              </p:ext>
            </p:extLst>
          </p:nvPr>
        </p:nvGraphicFramePr>
        <p:xfrm>
          <a:off x="1559359" y="3458116"/>
          <a:ext cx="4337524" cy="3892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39" name="Equation" r:id="rId7" imgW="2311400" imgH="203200" progId="Equation.3">
                  <p:embed/>
                </p:oleObj>
              </mc:Choice>
              <mc:Fallback>
                <p:oleObj name="Equation" r:id="rId7" imgW="23114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9359" y="3458116"/>
                        <a:ext cx="4337524" cy="3892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0227679"/>
              </p:ext>
            </p:extLst>
          </p:nvPr>
        </p:nvGraphicFramePr>
        <p:xfrm>
          <a:off x="1535165" y="3897782"/>
          <a:ext cx="5256584" cy="4558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40" name="Equation" r:id="rId9" imgW="2819400" imgH="241300" progId="Equation.3">
                  <p:embed/>
                </p:oleObj>
              </mc:Choice>
              <mc:Fallback>
                <p:oleObj name="Equation" r:id="rId9" imgW="28194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5165" y="3897782"/>
                        <a:ext cx="5256584" cy="4558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3" descr="Περγαμηνή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2248537"/>
              </p:ext>
            </p:extLst>
          </p:nvPr>
        </p:nvGraphicFramePr>
        <p:xfrm>
          <a:off x="1544369" y="4484540"/>
          <a:ext cx="3751008" cy="389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41" name="Equation" r:id="rId11" imgW="1815840" imgH="203040" progId="Equation.3">
                  <p:embed/>
                </p:oleObj>
              </mc:Choice>
              <mc:Fallback>
                <p:oleObj name="Equation" r:id="rId11" imgW="18158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4369" y="4484540"/>
                        <a:ext cx="3751008" cy="38918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246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2 (5)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Λύση του ερωτήματος 2:</a:t>
            </a:r>
          </a:p>
          <a:p>
            <a:pPr marL="0" indent="0">
              <a:buNone/>
            </a:pPr>
            <a:r>
              <a:rPr lang="el-GR" altLang="el-GR" sz="2800" dirty="0"/>
              <a:t>Για να βρούμε τη ζητούμενη πιθανότητα </a:t>
            </a:r>
            <a:r>
              <a:rPr lang="el-GR" altLang="el-GR" sz="2800" dirty="0" smtClean="0"/>
              <a:t>εργαζόμαστε </a:t>
            </a:r>
            <a:r>
              <a:rPr lang="el-GR" altLang="el-GR" sz="2800" dirty="0"/>
              <a:t>ως </a:t>
            </a:r>
            <a:r>
              <a:rPr lang="el-GR" altLang="el-GR" sz="2800" dirty="0" smtClean="0"/>
              <a:t>εξής:</a:t>
            </a:r>
          </a:p>
          <a:p>
            <a:pPr marL="0" indent="0">
              <a:buNone/>
            </a:pPr>
            <a:r>
              <a:rPr lang="el-GR" sz="2800" dirty="0"/>
              <a:t>	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3566157"/>
              </p:ext>
            </p:extLst>
          </p:nvPr>
        </p:nvGraphicFramePr>
        <p:xfrm>
          <a:off x="1403648" y="2888438"/>
          <a:ext cx="3208457" cy="395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98" name="Equation" r:id="rId3" imgW="1688367" imgH="203112" progId="Equation.3">
                  <p:embed/>
                </p:oleObj>
              </mc:Choice>
              <mc:Fallback>
                <p:oleObj name="Equation" r:id="rId3" imgW="1688367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2888438"/>
                        <a:ext cx="3208457" cy="3950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6129594"/>
              </p:ext>
            </p:extLst>
          </p:nvPr>
        </p:nvGraphicFramePr>
        <p:xfrm>
          <a:off x="1398320" y="3292176"/>
          <a:ext cx="3511785" cy="74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99" name="Equation" r:id="rId5" imgW="2032000" imgH="431800" progId="Equation.3">
                  <p:embed/>
                </p:oleObj>
              </mc:Choice>
              <mc:Fallback>
                <p:oleObj name="Equation" r:id="rId5" imgW="20320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8320" y="3292176"/>
                        <a:ext cx="3511785" cy="74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2005124"/>
              </p:ext>
            </p:extLst>
          </p:nvPr>
        </p:nvGraphicFramePr>
        <p:xfrm>
          <a:off x="1398320" y="4047445"/>
          <a:ext cx="5530444" cy="4608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700" name="Equation" r:id="rId7" imgW="2870200" imgH="241300" progId="Equation.3">
                  <p:embed/>
                </p:oleObj>
              </mc:Choice>
              <mc:Fallback>
                <p:oleObj name="Equation" r:id="rId7" imgW="28702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8320" y="4047445"/>
                        <a:ext cx="5530444" cy="4608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0" descr="Περγαμηνή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9785716"/>
              </p:ext>
            </p:extLst>
          </p:nvPr>
        </p:nvGraphicFramePr>
        <p:xfrm>
          <a:off x="1398320" y="4615945"/>
          <a:ext cx="4000872" cy="4738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701" name="Equation" r:id="rId9" imgW="1930400" imgH="228600" progId="Equation.3">
                  <p:embed/>
                </p:oleObj>
              </mc:Choice>
              <mc:Fallback>
                <p:oleObj name="Equation" r:id="rId9" imgW="1930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8320" y="4615945"/>
                        <a:ext cx="4000872" cy="47380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33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2 </a:t>
            </a:r>
            <a:r>
              <a:rPr lang="el-GR" dirty="0" smtClean="0"/>
              <a:t>(6)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Λύση του ερωτήματος 3:</a:t>
            </a:r>
          </a:p>
          <a:p>
            <a:pPr marL="0" indent="0">
              <a:buNone/>
            </a:pPr>
            <a:r>
              <a:rPr lang="el-GR" altLang="el-GR" sz="2800" dirty="0" smtClean="0"/>
              <a:t>Είναι εύκολο </a:t>
            </a:r>
            <a:r>
              <a:rPr lang="el-GR" altLang="el-GR" sz="2800" dirty="0"/>
              <a:t>να διαπιστωθεί ότι όσο αυξάνει το μέγεθος του δείγματος τόσο το διάστημα θα μικραίνει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1670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Ένας νέος τύπος μπαταρίας δηλώνεται ότι </a:t>
            </a:r>
            <a:r>
              <a:rPr lang="el-GR" altLang="el-GR" sz="2800" dirty="0" smtClean="0"/>
              <a:t>λειτουργεί 26 </a:t>
            </a:r>
            <a:r>
              <a:rPr lang="el-GR" altLang="el-GR" sz="2800" dirty="0"/>
              <a:t>ώρες συνεχούς χρήσης </a:t>
            </a:r>
            <a:r>
              <a:rPr lang="el-GR" altLang="el-GR" sz="2800" dirty="0" smtClean="0"/>
              <a:t>με τυπική </a:t>
            </a:r>
            <a:r>
              <a:rPr lang="el-GR" altLang="el-GR" sz="2800" dirty="0"/>
              <a:t>απόκλιση 2 ώρες. Αν σε τυχαίο δείγμα n = 45 μπαταριών υπολογίσουμε </a:t>
            </a:r>
            <a:r>
              <a:rPr lang="el-GR" altLang="el-GR" sz="2800" dirty="0" smtClean="0"/>
              <a:t>τη μέση </a:t>
            </a:r>
            <a:r>
              <a:rPr lang="el-GR" altLang="el-GR" sz="2800" dirty="0"/>
              <a:t>διάρκεια </a:t>
            </a:r>
            <a:r>
              <a:rPr lang="el-GR" altLang="el-GR" sz="2800" dirty="0" smtClean="0"/>
              <a:t>ζητείται:</a:t>
            </a:r>
          </a:p>
          <a:p>
            <a:pPr marL="514350" indent="-514350">
              <a:buFont typeface="+mj-lt"/>
              <a:buAutoNum type="arabicPeriod"/>
            </a:pPr>
            <a:r>
              <a:rPr lang="el-GR" altLang="el-GR" sz="2400" dirty="0"/>
              <a:t>Ποιο είναι το διάστημα στο οποίο θα βρίσκεται η δειγματική μέση διάρκεια με πιθανότητα 95</a:t>
            </a:r>
            <a:r>
              <a:rPr lang="el-GR" altLang="el-GR" sz="2400" dirty="0" smtClean="0"/>
              <a:t>%;</a:t>
            </a:r>
          </a:p>
          <a:p>
            <a:pPr marL="514350" indent="-514350">
              <a:buFont typeface="+mj-lt"/>
              <a:buAutoNum type="arabicPeriod"/>
            </a:pPr>
            <a:r>
              <a:rPr lang="el-GR" altLang="el-GR" sz="2400" dirty="0"/>
              <a:t>Ποια είναι η πιθανότητα να πάρουμε μια τιμή για τη δειγματική μέση διάρκεια μεταξύ 25 και 26 ώρες;</a:t>
            </a:r>
          </a:p>
          <a:p>
            <a:pPr marL="0" indent="0">
              <a:buNone/>
            </a:pPr>
            <a:endParaRPr lang="el-GR" alt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2355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 smtClean="0"/>
              <a:t>Λύση του ερωτήματος 1:</a:t>
            </a:r>
          </a:p>
          <a:p>
            <a:pPr marL="0" indent="0">
              <a:buNone/>
            </a:pPr>
            <a:r>
              <a:rPr lang="el-GR" altLang="el-GR" sz="2800" dirty="0" smtClean="0"/>
              <a:t>Λόγω </a:t>
            </a:r>
            <a:r>
              <a:rPr lang="el-GR" altLang="el-GR" sz="2800" dirty="0"/>
              <a:t>του ΚΟΘ η κατανομή του      </a:t>
            </a:r>
            <a:r>
              <a:rPr lang="el-GR" altLang="el-GR" sz="2800" dirty="0" smtClean="0"/>
              <a:t>είναι </a:t>
            </a:r>
            <a:r>
              <a:rPr lang="el-GR" altLang="el-GR" sz="2800" dirty="0"/>
              <a:t>(κατά προσέγγιση) η κανονική για την οποία θυμίζουμε ότι </a:t>
            </a:r>
            <a:r>
              <a:rPr lang="el-GR" altLang="el-GR" sz="2800" dirty="0" smtClean="0"/>
              <a:t>ισχύει:</a:t>
            </a:r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r>
              <a:rPr lang="el-GR" altLang="el-GR" sz="2800" dirty="0" smtClean="0"/>
              <a:t>Με αντικατάσταση του:</a:t>
            </a:r>
            <a:r>
              <a:rPr lang="el-GR" altLang="el-GR" sz="2800" dirty="0"/>
              <a:t/>
            </a:r>
            <a:br>
              <a:rPr lang="el-GR" altLang="el-GR" sz="2800" dirty="0"/>
            </a:br>
            <a:r>
              <a:rPr lang="el-GR" altLang="el-GR" sz="2800" dirty="0"/>
              <a:t/>
            </a:r>
            <a:br>
              <a:rPr lang="el-GR" altLang="el-GR" sz="2800" dirty="0"/>
            </a:br>
            <a:endParaRPr lang="el-GR" altLang="el-GR" sz="2800" dirty="0" smtClean="0"/>
          </a:p>
          <a:p>
            <a:pPr marL="0" indent="0">
              <a:buNone/>
            </a:pPr>
            <a:r>
              <a:rPr lang="el-GR" altLang="el-GR" sz="2800" dirty="0"/>
              <a:t/>
            </a:r>
            <a:br>
              <a:rPr lang="el-GR" altLang="el-GR" sz="2800" dirty="0"/>
            </a:br>
            <a:r>
              <a:rPr lang="el-GR" altLang="el-GR" sz="2800" dirty="0"/>
              <a:t/>
            </a:r>
            <a:br>
              <a:rPr lang="el-GR" altLang="el-GR" sz="2800" dirty="0"/>
            </a:b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0533289"/>
              </p:ext>
            </p:extLst>
          </p:nvPr>
        </p:nvGraphicFramePr>
        <p:xfrm>
          <a:off x="1547664" y="3219318"/>
          <a:ext cx="4017579" cy="4630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594" name="Equation" r:id="rId3" imgW="1790700" imgH="203200" progId="Equation.3">
                  <p:embed/>
                </p:oleObj>
              </mc:Choice>
              <mc:Fallback>
                <p:oleObj name="Equation" r:id="rId3" imgW="17907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3219318"/>
                        <a:ext cx="4017579" cy="4630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4264720"/>
              </p:ext>
            </p:extLst>
          </p:nvPr>
        </p:nvGraphicFramePr>
        <p:xfrm>
          <a:off x="5076056" y="1936970"/>
          <a:ext cx="376108" cy="431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595" r:id="rId5" imgW="152202" imgH="177569" progId="Equation.3">
                  <p:embed/>
                </p:oleObj>
              </mc:Choice>
              <mc:Fallback>
                <p:oleObj r:id="rId5" imgW="152202" imgH="17756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1936970"/>
                        <a:ext cx="376108" cy="4313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7015861"/>
              </p:ext>
            </p:extLst>
          </p:nvPr>
        </p:nvGraphicFramePr>
        <p:xfrm>
          <a:off x="4211960" y="3774220"/>
          <a:ext cx="1485528" cy="1283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596" name="Equation" r:id="rId7" imgW="723586" imgH="622030" progId="Equation.3">
                  <p:embed/>
                </p:oleObj>
              </mc:Choice>
              <mc:Fallback>
                <p:oleObj name="Equation" r:id="rId7" imgW="723586" imgH="62203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960" y="3774220"/>
                        <a:ext cx="1485528" cy="12830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8653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Με απλές πράξεις παίρνουμε: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 dirty="0"/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4172556"/>
              </p:ext>
            </p:extLst>
          </p:nvPr>
        </p:nvGraphicFramePr>
        <p:xfrm>
          <a:off x="1403648" y="1892684"/>
          <a:ext cx="4625155" cy="12349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609" name="Equation" r:id="rId3" imgW="2070100" imgH="622300" progId="Equation.3">
                  <p:embed/>
                </p:oleObj>
              </mc:Choice>
              <mc:Fallback>
                <p:oleObj name="Equation" r:id="rId3" imgW="2070100" imgH="622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1892684"/>
                        <a:ext cx="4625155" cy="12349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7125286"/>
              </p:ext>
            </p:extLst>
          </p:nvPr>
        </p:nvGraphicFramePr>
        <p:xfrm>
          <a:off x="1403648" y="3145532"/>
          <a:ext cx="5236775" cy="8525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610" name="Equation" r:id="rId5" imgW="2578100" imgH="419100" progId="Equation.3">
                  <p:embed/>
                </p:oleObj>
              </mc:Choice>
              <mc:Fallback>
                <p:oleObj name="Equation" r:id="rId5" imgW="25781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3145532"/>
                        <a:ext cx="5236775" cy="8525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8053607"/>
              </p:ext>
            </p:extLst>
          </p:nvPr>
        </p:nvGraphicFramePr>
        <p:xfrm>
          <a:off x="1407815" y="4097998"/>
          <a:ext cx="5457800" cy="870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611" name="Equation" r:id="rId7" imgW="2628900" imgH="419100" progId="Equation.3">
                  <p:embed/>
                </p:oleObj>
              </mc:Choice>
              <mc:Fallback>
                <p:oleObj name="Equation" r:id="rId7" imgW="26289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7815" y="4097998"/>
                        <a:ext cx="5457800" cy="8700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204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 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l-GR" altLang="el-GR" sz="7000" dirty="0"/>
              <a:t>Απ</a:t>
            </a:r>
            <a:r>
              <a:rPr lang="el-GR" altLang="el-GR" sz="7000" dirty="0" smtClean="0"/>
              <a:t>’ όπου</a:t>
            </a:r>
            <a:r>
              <a:rPr lang="el-GR" altLang="el-GR" sz="7000" dirty="0"/>
              <a:t>, αντικαθιστώντας τις τιμές που μας δίνονται, παίρνουμε</a:t>
            </a:r>
            <a:r>
              <a:rPr lang="el-GR" altLang="el-GR" sz="7000" dirty="0" smtClean="0"/>
              <a:t>:</a:t>
            </a:r>
          </a:p>
          <a:p>
            <a:pPr marL="0" indent="0">
              <a:buNone/>
            </a:pPr>
            <a:endParaRPr lang="el-GR" altLang="el-GR" sz="5900" dirty="0"/>
          </a:p>
          <a:p>
            <a:pPr marL="0" indent="0">
              <a:buNone/>
            </a:pPr>
            <a:endParaRPr lang="el-GR" altLang="el-GR" sz="5900" dirty="0" smtClean="0"/>
          </a:p>
          <a:p>
            <a:pPr marL="0" indent="0">
              <a:buNone/>
            </a:pPr>
            <a:r>
              <a:rPr lang="el-GR" altLang="el-GR" sz="5900" dirty="0" smtClean="0"/>
              <a:t>Το </a:t>
            </a:r>
            <a:r>
              <a:rPr lang="el-GR" altLang="el-GR" sz="5900" dirty="0"/>
              <a:t>αποτέλεσμα αυτό ερμηνεύεται και ως εξής: </a:t>
            </a:r>
            <a:r>
              <a:rPr lang="el-GR" altLang="el-GR" sz="5900" dirty="0" smtClean="0"/>
              <a:t>σε επαναληπτικές </a:t>
            </a:r>
            <a:r>
              <a:rPr lang="el-GR" altLang="el-GR" sz="5900" dirty="0"/>
              <a:t>δειγματοληψίες με τα ίδια χαρακτηριστικά, στο 95% των δειγμάτων θα υπολογίσουμε   μέση διάρκεια  που θα βρίσκεται στο διάστημα αυτό</a:t>
            </a:r>
            <a:endParaRPr lang="el-GR" altLang="el-GR" sz="5900" dirty="0" smtClean="0"/>
          </a:p>
          <a:p>
            <a:pPr marL="0" indent="0">
              <a:buNone/>
            </a:pPr>
            <a:r>
              <a:rPr lang="el-GR" altLang="el-GR" b="1" dirty="0"/>
              <a:t/>
            </a:r>
            <a:br>
              <a:rPr lang="el-GR" altLang="el-GR" b="1" dirty="0"/>
            </a:b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 dirty="0"/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8503347"/>
              </p:ext>
            </p:extLst>
          </p:nvPr>
        </p:nvGraphicFramePr>
        <p:xfrm>
          <a:off x="1547664" y="2209428"/>
          <a:ext cx="4176465" cy="535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459" name="Equation" r:id="rId3" imgW="1981200" imgH="228600" progId="Equation.3">
                  <p:embed/>
                </p:oleObj>
              </mc:Choice>
              <mc:Fallback>
                <p:oleObj name="Equation" r:id="rId3" imgW="1981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2209428"/>
                        <a:ext cx="4176465" cy="5354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9344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3 </a:t>
            </a:r>
            <a:r>
              <a:rPr lang="el-GR" dirty="0" smtClean="0"/>
              <a:t>(5)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Λύση του ερωτήματος 2: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41</a:t>
            </a:fld>
            <a:endParaRPr lang="el-GR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821444"/>
              </p:ext>
            </p:extLst>
          </p:nvPr>
        </p:nvGraphicFramePr>
        <p:xfrm>
          <a:off x="1331640" y="1868229"/>
          <a:ext cx="2602204" cy="513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702" name="Equation" r:id="rId3" imgW="1155700" imgH="228600" progId="Equation.3">
                  <p:embed/>
                </p:oleObj>
              </mc:Choice>
              <mc:Fallback>
                <p:oleObj name="Equation" r:id="rId3" imgW="11557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1868229"/>
                        <a:ext cx="2602204" cy="5132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4972406"/>
              </p:ext>
            </p:extLst>
          </p:nvPr>
        </p:nvGraphicFramePr>
        <p:xfrm>
          <a:off x="1331640" y="2516890"/>
          <a:ext cx="5708276" cy="1292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703" name="Equation" r:id="rId5" imgW="2184400" imgH="622300" progId="Equation.3">
                  <p:embed/>
                </p:oleObj>
              </mc:Choice>
              <mc:Fallback>
                <p:oleObj name="Equation" r:id="rId5" imgW="2184400" imgH="622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2516890"/>
                        <a:ext cx="5708276" cy="12924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5985522"/>
              </p:ext>
            </p:extLst>
          </p:nvPr>
        </p:nvGraphicFramePr>
        <p:xfrm>
          <a:off x="1331640" y="4000130"/>
          <a:ext cx="5518490" cy="457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704" name="Equation" r:id="rId7" imgW="2489200" imgH="203200" progId="Equation.3">
                  <p:embed/>
                </p:oleObj>
              </mc:Choice>
              <mc:Fallback>
                <p:oleObj name="Equation" r:id="rId7" imgW="24892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4000130"/>
                        <a:ext cx="5518490" cy="4570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1784678"/>
              </p:ext>
            </p:extLst>
          </p:nvPr>
        </p:nvGraphicFramePr>
        <p:xfrm>
          <a:off x="2501972" y="4648045"/>
          <a:ext cx="4362400" cy="4490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705" name="Equation" r:id="rId9" imgW="2005729" imgH="203112" progId="Equation.3">
                  <p:embed/>
                </p:oleObj>
              </mc:Choice>
              <mc:Fallback>
                <p:oleObj name="Equation" r:id="rId9" imgW="2005729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1972" y="4648045"/>
                        <a:ext cx="4362400" cy="4490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691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κατανομή δειγματοληψίας της αναλογίας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Στα ποιοτικά δεδομένα η παράμετρος που μας ενδιαφέρει είναι η αναλογία </a:t>
            </a:r>
            <a:r>
              <a:rPr lang="en-US" altLang="el-GR" sz="2800" dirty="0"/>
              <a:t>p</a:t>
            </a:r>
            <a:endParaRPr lang="el-GR" altLang="el-GR" sz="2800" dirty="0"/>
          </a:p>
          <a:p>
            <a:r>
              <a:rPr lang="el-GR" altLang="el-GR" sz="2800" dirty="0" smtClean="0"/>
              <a:t>Η </a:t>
            </a:r>
            <a:r>
              <a:rPr lang="el-GR" altLang="el-GR" sz="2800" dirty="0"/>
              <a:t>εκτίμηση της αναλογίας </a:t>
            </a:r>
            <a:r>
              <a:rPr lang="en-US" altLang="el-GR" sz="2800" dirty="0"/>
              <a:t>p</a:t>
            </a:r>
            <a:r>
              <a:rPr lang="el-GR" altLang="el-GR" sz="2800" dirty="0"/>
              <a:t>  γίνεται με τη δειγματική </a:t>
            </a:r>
            <a:r>
              <a:rPr lang="el-GR" altLang="el-GR" sz="2800" dirty="0" smtClean="0"/>
              <a:t>αναλογία </a:t>
            </a:r>
          </a:p>
          <a:p>
            <a:endParaRPr lang="el-GR" alt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42</a:t>
            </a:fld>
            <a:endParaRPr lang="el-GR" dirty="0"/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4147260"/>
              </p:ext>
            </p:extLst>
          </p:nvPr>
        </p:nvGraphicFramePr>
        <p:xfrm>
          <a:off x="3995936" y="2785492"/>
          <a:ext cx="1224136" cy="461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499" name="Equation" r:id="rId3" imgW="685800" imgH="215640" progId="Equation.3">
                  <p:embed/>
                </p:oleObj>
              </mc:Choice>
              <mc:Fallback>
                <p:oleObj name="Equation" r:id="rId3" imgW="68580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936" y="2785492"/>
                        <a:ext cx="1224136" cy="4616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286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κατανομή </a:t>
            </a:r>
            <a:r>
              <a:rPr lang="el-GR" dirty="0"/>
              <a:t>δειγματοληψίας της </a:t>
            </a:r>
            <a:r>
              <a:rPr lang="el-GR" dirty="0" smtClean="0"/>
              <a:t>αναλογίας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Η  κατανομή δειγματοληψίας της        είναι η </a:t>
            </a:r>
            <a:r>
              <a:rPr lang="el-GR" altLang="el-GR" sz="2800" dirty="0" err="1"/>
              <a:t>δυωνυμική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με:</a:t>
            </a:r>
          </a:p>
          <a:p>
            <a:endParaRPr lang="el-GR" altLang="el-GR" sz="2800" dirty="0"/>
          </a:p>
          <a:p>
            <a:endParaRPr lang="el-GR" altLang="el-GR" sz="2800" dirty="0" smtClean="0"/>
          </a:p>
          <a:p>
            <a:r>
              <a:rPr lang="el-GR" altLang="el-GR" sz="2800" dirty="0"/>
              <a:t> Ό</a:t>
            </a:r>
            <a:r>
              <a:rPr lang="el-GR" altLang="el-GR" sz="2800" dirty="0" smtClean="0"/>
              <a:t>σο </a:t>
            </a:r>
            <a:r>
              <a:rPr lang="el-GR" altLang="el-GR" sz="2800" dirty="0"/>
              <a:t>αυξάνει το μέγεθος του δείγματος </a:t>
            </a:r>
            <a:r>
              <a:rPr lang="en-US" altLang="el-GR" sz="2800" dirty="0" smtClean="0"/>
              <a:t>n</a:t>
            </a:r>
            <a:r>
              <a:rPr lang="el-GR" altLang="el-GR" sz="2800" dirty="0" smtClean="0"/>
              <a:t>:</a:t>
            </a:r>
          </a:p>
          <a:p>
            <a:endParaRPr lang="el-GR" alt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43</a:t>
            </a:fld>
            <a:endParaRPr lang="el-GR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7318828"/>
              </p:ext>
            </p:extLst>
          </p:nvPr>
        </p:nvGraphicFramePr>
        <p:xfrm>
          <a:off x="1547665" y="2281436"/>
          <a:ext cx="1343298" cy="5258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803" name="Equation" r:id="rId3" imgW="710891" imgH="215806" progId="Equation.3">
                  <p:embed/>
                </p:oleObj>
              </mc:Choice>
              <mc:Fallback>
                <p:oleObj name="Equation" r:id="rId3" imgW="710891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5" y="2281436"/>
                        <a:ext cx="1343298" cy="525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2469909"/>
              </p:ext>
            </p:extLst>
          </p:nvPr>
        </p:nvGraphicFramePr>
        <p:xfrm>
          <a:off x="1547665" y="2807296"/>
          <a:ext cx="2465047" cy="567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804" name="Equation" r:id="rId5" imgW="1091726" imgH="253890" progId="Equation.3">
                  <p:embed/>
                </p:oleObj>
              </mc:Choice>
              <mc:Fallback>
                <p:oleObj name="Equation" r:id="rId5" imgW="1091726" imgH="25389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5" y="2807296"/>
                        <a:ext cx="2465047" cy="5678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9729665"/>
              </p:ext>
            </p:extLst>
          </p:nvPr>
        </p:nvGraphicFramePr>
        <p:xfrm>
          <a:off x="4027636" y="2838491"/>
          <a:ext cx="1767296" cy="50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805" name="Equation" r:id="rId7" imgW="710891" imgH="203112" progId="Equation.3">
                  <p:embed/>
                </p:oleObj>
              </mc:Choice>
              <mc:Fallback>
                <p:oleObj name="Equation" r:id="rId7" imgW="710891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7636" y="2838491"/>
                        <a:ext cx="1767296" cy="505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7647348"/>
              </p:ext>
            </p:extLst>
          </p:nvPr>
        </p:nvGraphicFramePr>
        <p:xfrm>
          <a:off x="5794932" y="1360679"/>
          <a:ext cx="505260" cy="5210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806" name="Equation" r:id="rId9" imgW="203024" imgH="215713" progId="Equation.3">
                  <p:embed/>
                </p:oleObj>
              </mc:Choice>
              <mc:Fallback>
                <p:oleObj name="Equation" r:id="rId9" imgW="203024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4932" y="1360679"/>
                        <a:ext cx="505260" cy="5210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8747793"/>
              </p:ext>
            </p:extLst>
          </p:nvPr>
        </p:nvGraphicFramePr>
        <p:xfrm>
          <a:off x="1547665" y="3945921"/>
          <a:ext cx="2917263" cy="9479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807" name="Εξίσωση" r:id="rId11" imgW="1358310" imgH="393529" progId="Equation.3">
                  <p:embed/>
                </p:oleObj>
              </mc:Choice>
              <mc:Fallback>
                <p:oleObj name="Εξίσωση" r:id="rId11" imgW="1358310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5" y="3945921"/>
                        <a:ext cx="2917263" cy="9479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261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Ιδιότητες της κατανομής δειγματοληψίας της αναλογίας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Καθώς αυξάνει το μέγεθος του δείγματος</a:t>
            </a:r>
            <a:r>
              <a:rPr lang="en-US" altLang="el-GR" sz="2800" dirty="0"/>
              <a:t>,</a:t>
            </a:r>
            <a:r>
              <a:rPr lang="el-GR" altLang="el-GR" sz="2800" dirty="0"/>
              <a:t> </a:t>
            </a:r>
          </a:p>
          <a:p>
            <a:pPr lvl="1"/>
            <a:r>
              <a:rPr lang="el-GR" altLang="el-GR" sz="2400" dirty="0" smtClean="0"/>
              <a:t>προσεγγίζει </a:t>
            </a:r>
            <a:r>
              <a:rPr lang="el-GR" altLang="el-GR" sz="2400" dirty="0"/>
              <a:t>την κανονική </a:t>
            </a:r>
            <a:r>
              <a:rPr lang="el-GR" altLang="el-GR" sz="2400" dirty="0" smtClean="0"/>
              <a:t>κατανομή</a:t>
            </a:r>
          </a:p>
          <a:p>
            <a:pPr lvl="1"/>
            <a:r>
              <a:rPr lang="el-GR" altLang="el-GR" sz="2400" dirty="0" smtClean="0"/>
              <a:t>γίνεται </a:t>
            </a:r>
            <a:r>
              <a:rPr lang="el-GR" altLang="el-GR" sz="2400" dirty="0"/>
              <a:t>πιο στενή (οι τιμές της     </a:t>
            </a:r>
            <a:r>
              <a:rPr lang="el-GR" altLang="el-GR" sz="2400" dirty="0" smtClean="0"/>
              <a:t>  τείνουν να συγκεντρώνονται </a:t>
            </a:r>
            <a:r>
              <a:rPr lang="el-GR" altLang="el-GR" sz="2400" dirty="0"/>
              <a:t>γύρω από την </a:t>
            </a:r>
            <a:r>
              <a:rPr lang="en-US" altLang="el-GR" sz="2400" dirty="0"/>
              <a:t>p</a:t>
            </a:r>
            <a:r>
              <a:rPr lang="el-GR" altLang="el-GR" sz="2400" dirty="0" smtClean="0"/>
              <a:t>)</a:t>
            </a:r>
            <a:endParaRPr lang="el-GR" altLang="el-GR" sz="2400" dirty="0"/>
          </a:p>
          <a:p>
            <a:r>
              <a:rPr lang="el-GR" altLang="el-GR" sz="2800" dirty="0" smtClean="0"/>
              <a:t>Ανεξάρτητα </a:t>
            </a:r>
            <a:r>
              <a:rPr lang="el-GR" altLang="el-GR" sz="2800" dirty="0"/>
              <a:t>από το μέγεθος του δείγματος έχει μέση τιμή την αναλογία </a:t>
            </a:r>
            <a:r>
              <a:rPr lang="el-GR" altLang="el-GR" sz="2800" dirty="0" smtClean="0"/>
              <a:t>πληθυσμού </a:t>
            </a:r>
            <a:r>
              <a:rPr lang="en-US" altLang="el-GR" sz="2800" dirty="0"/>
              <a:t>p</a:t>
            </a:r>
            <a:r>
              <a:rPr lang="el-GR" altLang="el-GR" sz="2800" dirty="0"/>
              <a:t>   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44</a:t>
            </a:fld>
            <a:endParaRPr lang="el-GR" dirty="0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3330431"/>
              </p:ext>
            </p:extLst>
          </p:nvPr>
        </p:nvGraphicFramePr>
        <p:xfrm>
          <a:off x="5076056" y="2425452"/>
          <a:ext cx="314643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540" name="Εξίσωση" r:id="rId3" imgW="228501" imgH="215806" progId="Equation.3">
                  <p:embed/>
                </p:oleObj>
              </mc:Choice>
              <mc:Fallback>
                <p:oleObj name="Εξίσωση" r:id="rId3" imgW="228501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2425452"/>
                        <a:ext cx="314643" cy="4320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808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Ιδιότητες της κατανομής δειγματοληψίας της </a:t>
            </a:r>
            <a:r>
              <a:rPr lang="el-GR" dirty="0" smtClean="0"/>
              <a:t>αναλογίας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altLang="el-GR" sz="2800" dirty="0"/>
              <a:t>Επομένως, όταν το δείγμα είναι μεγάλο, η</a:t>
            </a:r>
          </a:p>
          <a:p>
            <a:pPr marL="0" indent="0">
              <a:buNone/>
            </a:pPr>
            <a:r>
              <a:rPr lang="el-GR" altLang="el-GR" sz="2800" dirty="0" smtClean="0"/>
              <a:t>	</a:t>
            </a:r>
            <a:endParaRPr lang="el-GR" altLang="el-GR" sz="2800" dirty="0"/>
          </a:p>
          <a:p>
            <a:pPr>
              <a:buNone/>
            </a:pPr>
            <a:endParaRPr lang="el-GR" altLang="el-GR" sz="2800" dirty="0" smtClean="0"/>
          </a:p>
          <a:p>
            <a:pPr>
              <a:buNone/>
            </a:pPr>
            <a:r>
              <a:rPr lang="el-GR" altLang="el-GR" sz="2800" dirty="0" smtClean="0"/>
              <a:t>προσεγγίζει </a:t>
            </a:r>
            <a:r>
              <a:rPr lang="el-GR" altLang="el-GR" sz="2800" dirty="0"/>
              <a:t>την Ν(0,1)  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45</a:t>
            </a:fld>
            <a:endParaRPr lang="el-GR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646169"/>
              </p:ext>
            </p:extLst>
          </p:nvPr>
        </p:nvGraphicFramePr>
        <p:xfrm>
          <a:off x="1331640" y="1993404"/>
          <a:ext cx="3528392" cy="949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561" name="Equation" r:id="rId3" imgW="1701800" imgH="457200" progId="Equation.3">
                  <p:embed/>
                </p:oleObj>
              </mc:Choice>
              <mc:Fallback>
                <p:oleObj name="Equation" r:id="rId3" imgW="17018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1993404"/>
                        <a:ext cx="3528392" cy="9498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1096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Ιδιότητες της κατανομής δειγματοληψίας της αναλογίας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Η προσέγγιση στην κανονική είναι ικανοποιητική όταν ισχύει: </a:t>
            </a:r>
          </a:p>
          <a:p>
            <a:pPr>
              <a:buNone/>
            </a:pPr>
            <a:r>
              <a:rPr lang="el-GR" altLang="el-GR" sz="2800" i="1" dirty="0"/>
              <a:t>                    </a:t>
            </a:r>
            <a:endParaRPr lang="el-GR" altLang="el-GR" sz="2800" dirty="0"/>
          </a:p>
          <a:p>
            <a:r>
              <a:rPr lang="el-GR" altLang="el-GR" sz="2800" dirty="0" smtClean="0"/>
              <a:t>Σημείωση</a:t>
            </a:r>
            <a:r>
              <a:rPr lang="el-GR" altLang="el-GR" sz="2800" dirty="0"/>
              <a:t>: στα ποιοτικά δεδομένα είναι εύκολο να  έχουμε μεγάλα δείγματα π.χ.  </a:t>
            </a:r>
            <a:r>
              <a:rPr lang="el-GR" altLang="el-GR" sz="2800" dirty="0" err="1"/>
              <a:t>δίτιμα</a:t>
            </a:r>
            <a:r>
              <a:rPr lang="el-GR" altLang="el-GR" sz="2800" dirty="0"/>
              <a:t> δεδομένα για  «εισόδημα πάνω από…» συλλέγονται ευκολότερα απ’ ό,τι τα μετρικά δεδομένα για «εισόδημα»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46</a:t>
            </a:fld>
            <a:endParaRPr lang="el-GR" dirty="0"/>
          </a:p>
        </p:txBody>
      </p:sp>
      <p:sp>
        <p:nvSpPr>
          <p:cNvPr id="5" name="3 - Ορθογώνιο"/>
          <p:cNvSpPr/>
          <p:nvPr/>
        </p:nvSpPr>
        <p:spPr>
          <a:xfrm>
            <a:off x="1691680" y="2281436"/>
            <a:ext cx="3096344" cy="576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i="1" dirty="0">
                <a:solidFill>
                  <a:schemeClr val="tx1"/>
                </a:solidFill>
              </a:rPr>
              <a:t>min</a:t>
            </a:r>
            <a:r>
              <a:rPr lang="el-GR" sz="2800" b="1" dirty="0">
                <a:solidFill>
                  <a:schemeClr val="tx1"/>
                </a:solidFill>
              </a:rPr>
              <a:t>{</a:t>
            </a:r>
            <a:r>
              <a:rPr lang="en-US" sz="2800" b="1" dirty="0" err="1">
                <a:solidFill>
                  <a:schemeClr val="tx1"/>
                </a:solidFill>
              </a:rPr>
              <a:t>np</a:t>
            </a:r>
            <a:r>
              <a:rPr lang="el-GR" sz="2800" b="1" dirty="0">
                <a:solidFill>
                  <a:schemeClr val="tx1"/>
                </a:solidFill>
              </a:rPr>
              <a:t>, </a:t>
            </a:r>
            <a:r>
              <a:rPr lang="en-US" sz="2800" b="1" dirty="0">
                <a:solidFill>
                  <a:schemeClr val="tx1"/>
                </a:solidFill>
              </a:rPr>
              <a:t>n</a:t>
            </a:r>
            <a:r>
              <a:rPr lang="el-GR" sz="2800" b="1" dirty="0">
                <a:solidFill>
                  <a:schemeClr val="tx1"/>
                </a:solidFill>
              </a:rPr>
              <a:t>(1-</a:t>
            </a:r>
            <a:r>
              <a:rPr lang="en-US" sz="2800" b="1" dirty="0">
                <a:solidFill>
                  <a:schemeClr val="tx1"/>
                </a:solidFill>
              </a:rPr>
              <a:t>p</a:t>
            </a:r>
            <a:r>
              <a:rPr lang="el-GR" sz="2800" b="1" dirty="0">
                <a:solidFill>
                  <a:schemeClr val="tx1"/>
                </a:solidFill>
              </a:rPr>
              <a:t> )} </a:t>
            </a:r>
            <a:r>
              <a:rPr lang="el-GR" sz="2800" b="1" dirty="0">
                <a:solidFill>
                  <a:schemeClr val="tx1"/>
                </a:solidFill>
                <a:sym typeface="Symbol"/>
              </a:rPr>
              <a:t></a:t>
            </a:r>
            <a:r>
              <a:rPr lang="el-GR" sz="2800" b="1" dirty="0">
                <a:solidFill>
                  <a:schemeClr val="tx1"/>
                </a:solidFill>
              </a:rPr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19022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4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Αν </a:t>
            </a:r>
            <a:r>
              <a:rPr lang="el-GR" altLang="el-GR" sz="2800" dirty="0" smtClean="0"/>
              <a:t>είναι </a:t>
            </a:r>
            <a:r>
              <a:rPr lang="el-GR" altLang="el-GR" sz="2800" dirty="0"/>
              <a:t>η αναλογία των όψεων “κορώνα” σε </a:t>
            </a:r>
            <a:r>
              <a:rPr lang="en-US" altLang="el-GR" sz="2800" dirty="0"/>
              <a:t>n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ρίψεις ενός </a:t>
            </a:r>
            <a:r>
              <a:rPr lang="el-GR" altLang="el-GR" sz="2800" dirty="0"/>
              <a:t>μη </a:t>
            </a:r>
            <a:r>
              <a:rPr lang="el-GR" altLang="el-GR" sz="2800" dirty="0" err="1"/>
              <a:t>δολιευμένου</a:t>
            </a:r>
            <a:r>
              <a:rPr lang="el-GR" altLang="el-GR" sz="2800" dirty="0"/>
              <a:t> νομίσματος να υπολογιστεί η πιθανότητα </a:t>
            </a:r>
            <a:endParaRPr lang="el-GR" altLang="el-GR" sz="2800" dirty="0" smtClean="0"/>
          </a:p>
          <a:p>
            <a:pPr marL="0" indent="0">
              <a:buNone/>
            </a:pPr>
            <a:r>
              <a:rPr lang="el-GR" altLang="el-GR" sz="2800" dirty="0"/>
              <a:t>	</a:t>
            </a:r>
            <a:r>
              <a:rPr lang="el-GR" altLang="el-GR" sz="2800" dirty="0" smtClean="0"/>
              <a:t>Ρ(0.4 </a:t>
            </a:r>
            <a:r>
              <a:rPr lang="el-GR" altLang="el-GR" sz="2800" dirty="0">
                <a:sym typeface="Symbol" panose="05050102010706020507" pitchFamily="18" charset="2"/>
              </a:rPr>
              <a:t></a:t>
            </a:r>
            <a:r>
              <a:rPr lang="el-GR" altLang="el-GR" sz="2800" dirty="0"/>
              <a:t>  </a:t>
            </a:r>
            <a:r>
              <a:rPr lang="el-GR" altLang="el-GR" sz="2800" dirty="0">
                <a:sym typeface="Symbol" panose="05050102010706020507" pitchFamily="18" charset="2"/>
              </a:rPr>
              <a:t></a:t>
            </a:r>
            <a:r>
              <a:rPr lang="el-GR" altLang="el-GR" sz="2800" dirty="0"/>
              <a:t> 0.5) </a:t>
            </a:r>
          </a:p>
          <a:p>
            <a:pPr>
              <a:buNone/>
            </a:pPr>
            <a:r>
              <a:rPr lang="el-GR" altLang="el-GR" sz="2800" dirty="0" smtClean="0"/>
              <a:t>στις </a:t>
            </a:r>
            <a:r>
              <a:rPr lang="el-GR" altLang="el-GR" sz="2800" dirty="0"/>
              <a:t>εξής περιπτώσεις:  </a:t>
            </a:r>
            <a:endParaRPr lang="el-GR" altLang="el-GR" sz="2800" dirty="0" smtClean="0"/>
          </a:p>
          <a:p>
            <a:pPr marL="971550" lvl="1" indent="-571500">
              <a:buFont typeface="+mj-lt"/>
              <a:buAutoNum type="arabicPeriod"/>
            </a:pPr>
            <a:r>
              <a:rPr lang="en-US" altLang="el-GR" sz="2400" dirty="0" smtClean="0"/>
              <a:t>n </a:t>
            </a:r>
            <a:r>
              <a:rPr lang="el-GR" altLang="el-GR" sz="2400" dirty="0">
                <a:sym typeface="Symbol" panose="05050102010706020507" pitchFamily="18" charset="2"/>
              </a:rPr>
              <a:t></a:t>
            </a:r>
            <a:r>
              <a:rPr lang="el-GR" altLang="el-GR" sz="2400" dirty="0"/>
              <a:t> </a:t>
            </a:r>
            <a:r>
              <a:rPr lang="el-GR" altLang="el-GR" sz="2400" dirty="0" smtClean="0"/>
              <a:t>10,</a:t>
            </a:r>
          </a:p>
          <a:p>
            <a:pPr marL="971550" lvl="1" indent="-571500">
              <a:buFont typeface="+mj-lt"/>
              <a:buAutoNum type="arabicPeriod"/>
            </a:pPr>
            <a:r>
              <a:rPr lang="en-US" altLang="el-GR" sz="2400" dirty="0" smtClean="0"/>
              <a:t>n </a:t>
            </a:r>
            <a:r>
              <a:rPr lang="el-GR" altLang="el-GR" sz="2400" dirty="0">
                <a:sym typeface="Symbol" panose="05050102010706020507" pitchFamily="18" charset="2"/>
              </a:rPr>
              <a:t></a:t>
            </a:r>
            <a:r>
              <a:rPr lang="el-GR" altLang="el-GR" sz="2400" dirty="0"/>
              <a:t> 30 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8125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4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 smtClean="0"/>
              <a:t>Για </a:t>
            </a:r>
            <a:r>
              <a:rPr lang="en-US" altLang="el-GR" sz="2800" dirty="0" smtClean="0"/>
              <a:t>n = 10 </a:t>
            </a:r>
            <a:r>
              <a:rPr lang="el-GR" altLang="el-GR" sz="2800" dirty="0" smtClean="0"/>
              <a:t>υπολογίζουμε:</a:t>
            </a:r>
          </a:p>
          <a:p>
            <a:pPr marL="0" indent="0">
              <a:buNone/>
            </a:pPr>
            <a:r>
              <a:rPr lang="el-GR" altLang="el-GR" sz="2800" dirty="0" smtClean="0"/>
              <a:t>Έστω </a:t>
            </a:r>
            <a:r>
              <a:rPr lang="el-GR" altLang="el-GR" sz="2800" dirty="0"/>
              <a:t>Χ </a:t>
            </a:r>
            <a:r>
              <a:rPr lang="el-GR" altLang="el-GR" sz="2800" dirty="0" smtClean="0"/>
              <a:t>ο </a:t>
            </a:r>
            <a:r>
              <a:rPr lang="el-GR" altLang="el-GR" sz="2800" dirty="0"/>
              <a:t>αριθμός των όψεων “κορώνα” σε 10 ρίψεις. Η ζητούμενη πιθανότητα υπολογίζεται από την Β(10,0.50) ως εξής</a:t>
            </a:r>
            <a:r>
              <a:rPr lang="el-GR" altLang="el-GR" sz="2800" dirty="0" smtClean="0"/>
              <a:t>:</a:t>
            </a:r>
          </a:p>
          <a:p>
            <a:pPr marL="0" indent="0">
              <a:buNone/>
            </a:pPr>
            <a:endParaRPr lang="el-GR" alt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48</a:t>
            </a:fld>
            <a:endParaRPr lang="el-GR" dirty="0"/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2558510"/>
              </p:ext>
            </p:extLst>
          </p:nvPr>
        </p:nvGraphicFramePr>
        <p:xfrm>
          <a:off x="1331640" y="3289548"/>
          <a:ext cx="4347307" cy="1007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84" r:id="rId3" imgW="1905000" imgH="444500" progId="Equation.3">
                  <p:embed/>
                </p:oleObj>
              </mc:Choice>
              <mc:Fallback>
                <p:oleObj r:id="rId3" imgW="19050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3289548"/>
                        <a:ext cx="4347307" cy="10071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7457034"/>
              </p:ext>
            </p:extLst>
          </p:nvPr>
        </p:nvGraphicFramePr>
        <p:xfrm>
          <a:off x="1331640" y="4296656"/>
          <a:ext cx="5484623" cy="515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85" r:id="rId5" imgW="2197100" imgH="203200" progId="Equation.3">
                  <p:embed/>
                </p:oleObj>
              </mc:Choice>
              <mc:Fallback>
                <p:oleObj r:id="rId5" imgW="21971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4296656"/>
                        <a:ext cx="5484623" cy="515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2496838"/>
              </p:ext>
            </p:extLst>
          </p:nvPr>
        </p:nvGraphicFramePr>
        <p:xfrm>
          <a:off x="6816263" y="4334108"/>
          <a:ext cx="1213048" cy="382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86" r:id="rId7" imgW="532937" imgH="164957" progId="Equation.3">
                  <p:embed/>
                </p:oleObj>
              </mc:Choice>
              <mc:Fallback>
                <p:oleObj r:id="rId7" imgW="532937" imgH="16495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6263" y="4334108"/>
                        <a:ext cx="1213048" cy="3826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8891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4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και, λόγω συμμετρίας της </a:t>
            </a:r>
            <a:r>
              <a:rPr lang="el-GR" altLang="el-GR" sz="2800" dirty="0" err="1"/>
              <a:t>δυωνυμικής</a:t>
            </a:r>
            <a:r>
              <a:rPr lang="el-GR" altLang="el-GR" sz="2800" dirty="0"/>
              <a:t> για p</a:t>
            </a:r>
            <a:r>
              <a:rPr lang="el-GR" altLang="el-GR" sz="2800" dirty="0">
                <a:sym typeface="Symbol" panose="05050102010706020507" pitchFamily="18" charset="2"/>
              </a:rPr>
              <a:t></a:t>
            </a:r>
            <a:r>
              <a:rPr lang="el-GR" altLang="el-GR" sz="2800" dirty="0"/>
              <a:t>0.5, η ζητούμενη πιθανότητα γίνεται: </a:t>
            </a:r>
          </a:p>
          <a:p>
            <a:pPr>
              <a:buNone/>
            </a:pPr>
            <a:r>
              <a:rPr lang="el-GR" altLang="el-GR" sz="2800" dirty="0"/>
              <a:t> </a:t>
            </a:r>
            <a:r>
              <a:rPr lang="el-GR" altLang="el-GR" sz="2800" dirty="0" smtClean="0"/>
              <a:t>		2(0.2357</a:t>
            </a:r>
            <a:r>
              <a:rPr lang="el-GR" altLang="el-GR" sz="2800" dirty="0"/>
              <a:t>)=0.471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7392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sz="2800" dirty="0" smtClean="0"/>
              <a:t>Μελέτη της κατανομής δειγματοληψίας, της κατανομής δειγματοληψίας του μέσου</a:t>
            </a:r>
            <a:r>
              <a:rPr lang="el-GR" sz="2800" dirty="0"/>
              <a:t>, </a:t>
            </a:r>
            <a:r>
              <a:rPr lang="el-GR" sz="2800" dirty="0" smtClean="0"/>
              <a:t>της κατανομής </a:t>
            </a:r>
            <a:r>
              <a:rPr lang="el-GR" sz="2800" dirty="0"/>
              <a:t>δειγματοληψίας </a:t>
            </a:r>
            <a:r>
              <a:rPr lang="el-GR" sz="2800" dirty="0" smtClean="0"/>
              <a:t>της αναλογίας, </a:t>
            </a:r>
            <a:r>
              <a:rPr lang="el-GR" sz="2800" dirty="0"/>
              <a:t>της κατανομής δειγματοληψίας της </a:t>
            </a:r>
            <a:r>
              <a:rPr lang="el-GR" sz="2800" dirty="0" smtClean="0"/>
              <a:t>διαφοράς δύο μέσων </a:t>
            </a:r>
            <a:r>
              <a:rPr lang="el-GR" sz="2800" dirty="0"/>
              <a:t>τόσο </a:t>
            </a:r>
            <a:r>
              <a:rPr lang="el-GR" sz="2800" dirty="0" smtClean="0"/>
              <a:t>θεωρητικά όσο και μέσω παραδειγμάτων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4 </a:t>
            </a:r>
            <a:r>
              <a:rPr lang="el-GR" dirty="0" smtClean="0"/>
              <a:t>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Υπολογίζουμε:</a:t>
            </a:r>
          </a:p>
          <a:p>
            <a:pPr marL="0" indent="0">
              <a:buNone/>
            </a:pPr>
            <a:endParaRPr lang="el-GR" altLang="el-GR" sz="2800" dirty="0"/>
          </a:p>
          <a:p>
            <a:r>
              <a:rPr lang="el-GR" altLang="el-GR" sz="2800" dirty="0" smtClean="0"/>
              <a:t>οπότε</a:t>
            </a:r>
            <a:endParaRPr lang="el-GR" alt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50</a:t>
            </a:fld>
            <a:endParaRPr lang="el-GR" dirty="0"/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4765477"/>
              </p:ext>
            </p:extLst>
          </p:nvPr>
        </p:nvGraphicFramePr>
        <p:xfrm>
          <a:off x="1560503" y="1760799"/>
          <a:ext cx="4928561" cy="905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46" r:id="rId3" imgW="2197100" imgH="406400" progId="Equation.3">
                  <p:embed/>
                </p:oleObj>
              </mc:Choice>
              <mc:Fallback>
                <p:oleObj r:id="rId3" imgW="21971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0503" y="1760799"/>
                        <a:ext cx="4928561" cy="9058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794833"/>
              </p:ext>
            </p:extLst>
          </p:nvPr>
        </p:nvGraphicFramePr>
        <p:xfrm>
          <a:off x="2118509" y="3556566"/>
          <a:ext cx="2697456" cy="493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47" r:id="rId5" imgW="1129810" imgH="203112" progId="Equation.3">
                  <p:embed/>
                </p:oleObj>
              </mc:Choice>
              <mc:Fallback>
                <p:oleObj r:id="rId5" imgW="1129810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509" y="3556566"/>
                        <a:ext cx="2697456" cy="493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9814407"/>
              </p:ext>
            </p:extLst>
          </p:nvPr>
        </p:nvGraphicFramePr>
        <p:xfrm>
          <a:off x="1560503" y="2738078"/>
          <a:ext cx="6244608" cy="8762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48" r:id="rId7" imgW="2870200" imgH="406400" progId="Equation.3">
                  <p:embed/>
                </p:oleObj>
              </mc:Choice>
              <mc:Fallback>
                <p:oleObj r:id="rId7" imgW="28702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0503" y="2738078"/>
                        <a:ext cx="6244608" cy="8762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1759010"/>
              </p:ext>
            </p:extLst>
          </p:nvPr>
        </p:nvGraphicFramePr>
        <p:xfrm>
          <a:off x="2123728" y="4050003"/>
          <a:ext cx="2561315" cy="12469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49" r:id="rId9" imgW="1219200" imgH="596900" progId="Equation.3">
                  <p:embed/>
                </p:oleObj>
              </mc:Choice>
              <mc:Fallback>
                <p:oleObj r:id="rId9" imgW="1219200" imgH="596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4050003"/>
                        <a:ext cx="2561315" cy="12469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061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4 </a:t>
            </a:r>
            <a:r>
              <a:rPr lang="el-GR" dirty="0" smtClean="0"/>
              <a:t>(5)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Το σφάλμα </a:t>
            </a:r>
            <a:r>
              <a:rPr lang="el-GR" altLang="el-GR" sz="2800" dirty="0" smtClean="0"/>
              <a:t>προσέγγισης: 0.2460-0.2357=0.0103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6502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4 (6)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Για </a:t>
            </a:r>
            <a:r>
              <a:rPr lang="en-US" sz="2800" dirty="0" smtClean="0"/>
              <a:t>n = 30 </a:t>
            </a:r>
            <a:r>
              <a:rPr lang="el-GR" sz="2800" dirty="0" smtClean="0"/>
              <a:t>υπολογίζουμε: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52</a:t>
            </a:fld>
            <a:endParaRPr lang="el-GR" dirty="0"/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7117627"/>
              </p:ext>
            </p:extLst>
          </p:nvPr>
        </p:nvGraphicFramePr>
        <p:xfrm>
          <a:off x="1631926" y="1892069"/>
          <a:ext cx="3060389" cy="839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38" r:id="rId3" imgW="1473200" imgH="406400" progId="Equation.3">
                  <p:embed/>
                </p:oleObj>
              </mc:Choice>
              <mc:Fallback>
                <p:oleObj r:id="rId3" imgW="14732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1926" y="1892069"/>
                        <a:ext cx="3060389" cy="8394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4725346"/>
              </p:ext>
            </p:extLst>
          </p:nvPr>
        </p:nvGraphicFramePr>
        <p:xfrm>
          <a:off x="1666568" y="2744325"/>
          <a:ext cx="5227500" cy="918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39" r:id="rId5" imgW="2870200" imgH="406400" progId="Equation.3">
                  <p:embed/>
                </p:oleObj>
              </mc:Choice>
              <mc:Fallback>
                <p:oleObj r:id="rId5" imgW="28702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6568" y="2744325"/>
                        <a:ext cx="5227500" cy="9189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9178523"/>
              </p:ext>
            </p:extLst>
          </p:nvPr>
        </p:nvGraphicFramePr>
        <p:xfrm>
          <a:off x="3413963" y="3663299"/>
          <a:ext cx="2625987" cy="4527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40" r:id="rId7" imgW="1193800" imgH="203200" progId="Equation.3">
                  <p:embed/>
                </p:oleObj>
              </mc:Choice>
              <mc:Fallback>
                <p:oleObj r:id="rId7" imgW="11938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3963" y="3663299"/>
                        <a:ext cx="2625987" cy="4527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2890789"/>
              </p:ext>
            </p:extLst>
          </p:nvPr>
        </p:nvGraphicFramePr>
        <p:xfrm>
          <a:off x="3419872" y="4099648"/>
          <a:ext cx="2373539" cy="771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41" r:id="rId9" imgW="1002865" imgH="330057" progId="Equation.3">
                  <p:embed/>
                </p:oleObj>
              </mc:Choice>
              <mc:Fallback>
                <p:oleObj r:id="rId9" imgW="1002865" imgH="33005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872" y="4099648"/>
                        <a:ext cx="2373539" cy="7713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966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4 (7)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 smtClean="0"/>
              <a:t>Και λόγω </a:t>
            </a:r>
            <a:r>
              <a:rPr lang="el-GR" altLang="el-GR" sz="2800" dirty="0"/>
              <a:t>συμμετρίας της κανονικής κατανομής, η ζητούμενη πιθανότητα </a:t>
            </a:r>
            <a:r>
              <a:rPr lang="el-GR" altLang="el-GR" sz="2800" dirty="0" smtClean="0"/>
              <a:t>γίνεται:</a:t>
            </a:r>
          </a:p>
          <a:p>
            <a:pPr marL="0" indent="0">
              <a:buNone/>
            </a:pPr>
            <a:r>
              <a:rPr lang="el-GR" altLang="el-GR" sz="2800" dirty="0"/>
              <a:t>	</a:t>
            </a:r>
            <a:r>
              <a:rPr lang="el-GR" altLang="el-GR" sz="2800" dirty="0" smtClean="0"/>
              <a:t>2(0.3665</a:t>
            </a:r>
            <a:r>
              <a:rPr lang="el-GR" altLang="el-GR" sz="2800" dirty="0"/>
              <a:t>)=</a:t>
            </a:r>
            <a:r>
              <a:rPr lang="el-GR" altLang="el-GR" sz="2800" dirty="0" smtClean="0"/>
              <a:t>0.7373</a:t>
            </a:r>
          </a:p>
          <a:p>
            <a:r>
              <a:rPr lang="el-GR" altLang="el-GR" sz="2800" dirty="0"/>
              <a:t>Δηλαδή, με την αύξηση του δειγματικού μεγέθους, μεγαλώνει και η πιθανότητα στο δείγμα να προκύψει μια αναλογία γύρω από την αναλογία  πληθυσμού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4165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κατανομή </a:t>
            </a:r>
            <a:r>
              <a:rPr lang="el-GR" dirty="0"/>
              <a:t>δ</a:t>
            </a:r>
            <a:r>
              <a:rPr lang="el-GR" dirty="0" smtClean="0"/>
              <a:t>ειγματοληψίας της διαφοράς δύο μέσων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Η διαφορά δύο μέσων είναι μια παράμετρος που μας ενδιαφέρει όταν συγκρίνουμε δύο πληθυσμούς</a:t>
            </a:r>
          </a:p>
          <a:p>
            <a:r>
              <a:rPr lang="el-GR" altLang="el-GR" sz="2800" dirty="0"/>
              <a:t>Τα συμπεράσματα για την </a:t>
            </a:r>
            <a:r>
              <a:rPr lang="en-US" altLang="el-GR" sz="2800" dirty="0"/>
              <a:t>m</a:t>
            </a:r>
            <a:r>
              <a:rPr lang="en-US" altLang="el-GR" sz="2800" baseline="-25000" dirty="0"/>
              <a:t>1</a:t>
            </a:r>
            <a:r>
              <a:rPr lang="en-US" altLang="el-GR" sz="2800" dirty="0"/>
              <a:t> - m</a:t>
            </a:r>
            <a:r>
              <a:rPr lang="en-US" altLang="el-GR" sz="2800" baseline="-25000" dirty="0"/>
              <a:t>2</a:t>
            </a:r>
            <a:r>
              <a:rPr lang="el-GR" altLang="el-GR" sz="2800" baseline="-25000" dirty="0"/>
              <a:t> </a:t>
            </a:r>
            <a:r>
              <a:rPr lang="el-GR" altLang="el-GR" sz="2800" dirty="0"/>
              <a:t>βασίζονται στην </a:t>
            </a:r>
            <a:r>
              <a:rPr lang="el-GR" altLang="el-GR" sz="2800" dirty="0" smtClean="0"/>
              <a:t>κατανομή της </a:t>
            </a:r>
            <a:endParaRPr lang="el-GR" altLang="el-GR" sz="2800" baseline="-250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54</a:t>
            </a:fld>
            <a:endParaRPr lang="el-GR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3437958"/>
              </p:ext>
            </p:extLst>
          </p:nvPr>
        </p:nvGraphicFramePr>
        <p:xfrm>
          <a:off x="2916436" y="2713484"/>
          <a:ext cx="1079500" cy="690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629" name="Equation" r:id="rId3" imgW="355446" imgH="190417" progId="Equation.3">
                  <p:embed/>
                </p:oleObj>
              </mc:Choice>
              <mc:Fallback>
                <p:oleObj name="Equation" r:id="rId3" imgW="355446" imgH="19041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436" y="2713484"/>
                        <a:ext cx="1079500" cy="690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1232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κατανομή δειγματοληψίας </a:t>
            </a:r>
            <a:r>
              <a:rPr lang="el-GR" dirty="0"/>
              <a:t>της διαφοράς δύο </a:t>
            </a:r>
            <a:r>
              <a:rPr lang="el-GR" dirty="0" smtClean="0"/>
              <a:t>μέσων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 smtClean="0"/>
              <a:t>Με </a:t>
            </a:r>
            <a:r>
              <a:rPr lang="el-GR" altLang="el-GR" sz="2800" dirty="0"/>
              <a:t>βάση τις ιδιότητες της μέσης τιμής μιας τυχαίας μεταβλητής αποδεικνύεται ότι</a:t>
            </a:r>
            <a:r>
              <a:rPr lang="en-US" altLang="el-GR" sz="2800" dirty="0"/>
              <a:t> </a:t>
            </a:r>
            <a:r>
              <a:rPr lang="el-GR" altLang="el-GR" sz="2800" dirty="0"/>
              <a:t>για την τ.μ.                   </a:t>
            </a:r>
            <a:r>
              <a:rPr lang="el-GR" altLang="el-GR" sz="2800" dirty="0" smtClean="0"/>
              <a:t>ισχύει:</a:t>
            </a:r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r>
              <a:rPr lang="el-GR" altLang="el-GR" sz="2800" dirty="0" smtClean="0"/>
              <a:t>Αν </a:t>
            </a:r>
            <a:r>
              <a:rPr lang="el-GR" altLang="el-GR" sz="2800" dirty="0"/>
              <a:t>τα δείγματα είναι ανεξάρτητα, </a:t>
            </a:r>
            <a:r>
              <a:rPr lang="el-GR" altLang="el-GR" sz="2800" dirty="0" smtClean="0"/>
              <a:t>ισχύει:</a:t>
            </a:r>
          </a:p>
          <a:p>
            <a:pPr marL="0" indent="0">
              <a:buNone/>
            </a:pPr>
            <a:r>
              <a:rPr lang="el-GR" altLang="el-GR" sz="2800" dirty="0"/>
              <a:t>	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55</a:t>
            </a:fld>
            <a:endParaRPr lang="el-GR" dirty="0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6908493"/>
              </p:ext>
            </p:extLst>
          </p:nvPr>
        </p:nvGraphicFramePr>
        <p:xfrm>
          <a:off x="1259632" y="2641476"/>
          <a:ext cx="3417567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712" name="Equation" r:id="rId3" imgW="1358900" imgH="228600" progId="Equation.3">
                  <p:embed/>
                </p:oleObj>
              </mc:Choice>
              <mc:Fallback>
                <p:oleObj name="Equation" r:id="rId3" imgW="1358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2641476"/>
                        <a:ext cx="3417567" cy="5760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148603"/>
              </p:ext>
            </p:extLst>
          </p:nvPr>
        </p:nvGraphicFramePr>
        <p:xfrm>
          <a:off x="1259632" y="4009628"/>
          <a:ext cx="3285278" cy="660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713" name="Equation" r:id="rId5" imgW="1422400" imgH="266700" progId="Equation.3">
                  <p:embed/>
                </p:oleObj>
              </mc:Choice>
              <mc:Fallback>
                <p:oleObj name="Equation" r:id="rId5" imgW="1422400" imgH="266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4009628"/>
                        <a:ext cx="3285278" cy="6600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1044760"/>
              </p:ext>
            </p:extLst>
          </p:nvPr>
        </p:nvGraphicFramePr>
        <p:xfrm>
          <a:off x="4535212" y="3794610"/>
          <a:ext cx="1605136" cy="10900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714" name="Equation" r:id="rId7" imgW="672808" imgH="457002" progId="Equation.3">
                  <p:embed/>
                </p:oleObj>
              </mc:Choice>
              <mc:Fallback>
                <p:oleObj name="Equation" r:id="rId7" imgW="672808" imgH="4570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5212" y="3794610"/>
                        <a:ext cx="1605136" cy="10900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0352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κατανομή δειγματοληψίας </a:t>
            </a:r>
            <a:r>
              <a:rPr lang="el-GR" dirty="0"/>
              <a:t>της διαφοράς δύο μέσων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Όταν                     </a:t>
            </a:r>
            <a:r>
              <a:rPr lang="el-GR" altLang="el-GR" sz="2800" dirty="0" smtClean="0"/>
              <a:t>τότε</a:t>
            </a:r>
            <a:r>
              <a:rPr lang="el-GR" altLang="el-GR" sz="2800" dirty="0"/>
              <a:t>, ως συνέπεια του Κεντρικού Οριακού Θεωρήματος, η κατανομή της                   είναι κατά προσέγγιση η κανονική, ακόμη και όταν οι κατανομές πληθυσμού δεν είναι κανονικές.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56</a:t>
            </a:fld>
            <a:endParaRPr lang="el-GR" dirty="0"/>
          </a:p>
        </p:txBody>
      </p:sp>
      <p:graphicFrame>
        <p:nvGraphicFramePr>
          <p:cNvPr id="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4921935"/>
              </p:ext>
            </p:extLst>
          </p:nvPr>
        </p:nvGraphicFramePr>
        <p:xfrm>
          <a:off x="1752024" y="1345332"/>
          <a:ext cx="1451824" cy="5069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693" name="Equation" r:id="rId3" imgW="710891" imgH="215806" progId="Equation.3">
                  <p:embed/>
                </p:oleObj>
              </mc:Choice>
              <mc:Fallback>
                <p:oleObj name="Equation" r:id="rId3" imgW="710891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024" y="1345332"/>
                        <a:ext cx="1451824" cy="5069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7704948"/>
              </p:ext>
            </p:extLst>
          </p:nvPr>
        </p:nvGraphicFramePr>
        <p:xfrm>
          <a:off x="6553200" y="1777380"/>
          <a:ext cx="1126498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694" name="Equation" r:id="rId5" imgW="508000" imgH="228600" progId="Equation.3">
                  <p:embed/>
                </p:oleObj>
              </mc:Choice>
              <mc:Fallback>
                <p:oleObj name="Equation" r:id="rId5" imgW="508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1777380"/>
                        <a:ext cx="1126498" cy="5040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7924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5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Ο μέσος ετήσιος μισθός δημοσίου υπαλλήλου (ΔΥ) στην χώρα Α της ΕΕ είναι (σε ευρώ) 30070, με τυπική απόκλιση 7550 ενώ στη Β 28400, με τυπική απόκλιση 3420 </a:t>
            </a:r>
          </a:p>
          <a:p>
            <a:r>
              <a:rPr lang="el-GR" altLang="el-GR" sz="2800" dirty="0"/>
              <a:t>Αν πάρουμε τυχαίο δείγμα 60 ΔΥ από την  Α και 95 ΔΥ από τη Β, ποια είναι η πιθανότητα ο μέσος μισθός στο πρώτο δείγμα να είναι μεγαλύτερος;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8053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5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l-GR" altLang="el-GR" dirty="0" smtClean="0"/>
              <a:t>Λύση:</a:t>
            </a:r>
          </a:p>
          <a:p>
            <a:pPr marL="0" lvl="1" indent="0">
              <a:buNone/>
            </a:pPr>
            <a:r>
              <a:rPr lang="en-US" altLang="el-GR" dirty="0" smtClean="0"/>
              <a:t>m</a:t>
            </a:r>
            <a:r>
              <a:rPr lang="en-US" altLang="el-GR" baseline="-25000" dirty="0" smtClean="0"/>
              <a:t>1</a:t>
            </a:r>
            <a:r>
              <a:rPr lang="en-US" altLang="el-GR" dirty="0" smtClean="0"/>
              <a:t> </a:t>
            </a:r>
            <a:r>
              <a:rPr lang="en-US" altLang="el-GR" dirty="0"/>
              <a:t>- m</a:t>
            </a:r>
            <a:r>
              <a:rPr lang="en-US" altLang="el-GR" baseline="-25000" dirty="0"/>
              <a:t>2</a:t>
            </a:r>
            <a:r>
              <a:rPr lang="en-US" altLang="el-GR" dirty="0"/>
              <a:t> = </a:t>
            </a:r>
            <a:r>
              <a:rPr lang="el-GR" altLang="el-GR" dirty="0"/>
              <a:t>30070-28400</a:t>
            </a:r>
            <a:r>
              <a:rPr lang="en-US" altLang="el-GR" dirty="0"/>
              <a:t> </a:t>
            </a:r>
            <a:r>
              <a:rPr lang="el-GR" altLang="el-GR" dirty="0"/>
              <a:t>=1670</a:t>
            </a:r>
            <a:endParaRPr lang="en-US" altLang="el-GR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58</a:t>
            </a:fld>
            <a:endParaRPr lang="el-GR" dirty="0"/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7332249"/>
              </p:ext>
            </p:extLst>
          </p:nvPr>
        </p:nvGraphicFramePr>
        <p:xfrm>
          <a:off x="513132" y="2536708"/>
          <a:ext cx="5456658" cy="128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726" name="Equation" r:id="rId3" imgW="2921000" imgH="685800" progId="Equation.3">
                  <p:embed/>
                </p:oleObj>
              </mc:Choice>
              <mc:Fallback>
                <p:oleObj name="Equation" r:id="rId3" imgW="292100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132" y="2536708"/>
                        <a:ext cx="5456658" cy="128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0367450"/>
              </p:ext>
            </p:extLst>
          </p:nvPr>
        </p:nvGraphicFramePr>
        <p:xfrm>
          <a:off x="539552" y="3482662"/>
          <a:ext cx="6571896" cy="1416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727" name="Equation" r:id="rId5" imgW="3581400" imgH="698500" progId="Equation.3">
                  <p:embed/>
                </p:oleObj>
              </mc:Choice>
              <mc:Fallback>
                <p:oleObj name="Equation" r:id="rId5" imgW="3581400" imgH="698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3482662"/>
                        <a:ext cx="6571896" cy="14166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4555627"/>
              </p:ext>
            </p:extLst>
          </p:nvPr>
        </p:nvGraphicFramePr>
        <p:xfrm>
          <a:off x="513132" y="4837779"/>
          <a:ext cx="4293096" cy="42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728" name="Equation" r:id="rId7" imgW="2070100" imgH="203200" progId="Equation.3">
                  <p:embed/>
                </p:oleObj>
              </mc:Choice>
              <mc:Fallback>
                <p:oleObj name="Equation" r:id="rId7" imgW="20701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132" y="4837779"/>
                        <a:ext cx="4293096" cy="427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378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Μωυσιάδης Ν. 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Χατζηπαντελής (1999) Ανάλυση δεδομένων με τη βοήθεια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	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στατιστικών 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πακέτων : SPSS 7.5, Excel 97, S-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dirty="0" smtClean="0"/>
              <a:t>M.R</a:t>
            </a:r>
            <a:r>
              <a:rPr lang="el-GR" sz="1400" dirty="0"/>
              <a:t>. </a:t>
            </a:r>
            <a:r>
              <a:rPr lang="el-GR" sz="1400" dirty="0" err="1"/>
              <a:t>Spiegel</a:t>
            </a:r>
            <a:r>
              <a:rPr lang="el-GR" sz="1400" dirty="0"/>
              <a:t>: Πιθανότητες και Στατιστική (</a:t>
            </a:r>
            <a:r>
              <a:rPr lang="el-GR" sz="1400" dirty="0" err="1"/>
              <a:t>Schaum’s</a:t>
            </a:r>
            <a:r>
              <a:rPr lang="el-GR" sz="1400" dirty="0"/>
              <a:t> </a:t>
            </a:r>
            <a:r>
              <a:rPr lang="el-GR" sz="1400" dirty="0" err="1"/>
              <a:t>Outline</a:t>
            </a:r>
            <a:r>
              <a:rPr lang="el-GR" sz="1400" dirty="0"/>
              <a:t> </a:t>
            </a:r>
            <a:r>
              <a:rPr lang="el-GR" sz="1400" dirty="0" err="1"/>
              <a:t>Series</a:t>
            </a:r>
            <a:r>
              <a:rPr lang="el-GR" sz="1400" dirty="0"/>
              <a:t>), ελληνική μετάφραση Αθήνα, ΕΣΠΙ 1977 </a:t>
            </a:r>
          </a:p>
        </p:txBody>
      </p:sp>
    </p:spTree>
    <p:extLst>
      <p:ext uri="{BB962C8B-B14F-4D97-AF65-F5344CB8AC3E}">
        <p14:creationId xmlns:p14="http://schemas.microsoft.com/office/powerpoint/2010/main" val="411747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3000" dirty="0" smtClean="0"/>
              <a:t>Δειγματοληπτικές κατανομές</a:t>
            </a:r>
          </a:p>
          <a:p>
            <a:r>
              <a:rPr lang="el-GR" sz="3000" dirty="0" smtClean="0"/>
              <a:t>Παράμετροι – στατιστικές</a:t>
            </a:r>
          </a:p>
          <a:p>
            <a:r>
              <a:rPr lang="el-GR" sz="3000" dirty="0" smtClean="0"/>
              <a:t>Η κατανομή δειγματοληψίας</a:t>
            </a:r>
          </a:p>
          <a:p>
            <a:r>
              <a:rPr lang="el-GR" sz="3000" dirty="0" smtClean="0"/>
              <a:t>Η κατανομή δειγματοληψίας του μέσου</a:t>
            </a:r>
          </a:p>
          <a:p>
            <a:r>
              <a:rPr lang="el-GR" sz="3000" dirty="0" smtClean="0"/>
              <a:t>Η κατανομή δειγματοληψίας της αναλογίας</a:t>
            </a:r>
          </a:p>
          <a:p>
            <a:r>
              <a:rPr lang="el-GR" sz="3000" dirty="0" smtClean="0"/>
              <a:t>Η κατανομή δειγματοληψίας της διαφοράς δύο μέσων</a:t>
            </a: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27860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l-GR" sz="900" dirty="0" smtClean="0">
                <a:solidFill>
                  <a:schemeClr val="bg1"/>
                </a:solidFill>
              </a:rPr>
              <a:t>14,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60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Γεράσιμος Μελετίου.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Βιομετρία - Γεωργικός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Πειραματισμός.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://eclass.teiep.gr/courses/TEXG118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75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Δημήτριος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l-GR" sz="900" dirty="0" smtClean="0">
                <a:solidFill>
                  <a:schemeClr val="bg1"/>
                </a:solidFill>
              </a:rPr>
              <a:t>14,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63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27860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l-GR" sz="900" dirty="0" smtClean="0">
                <a:solidFill>
                  <a:schemeClr val="bg1"/>
                </a:solidFill>
              </a:rPr>
              <a:t>14,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64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Δειγματοληπτικές κατανομές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  <a:defRPr/>
            </a:pPr>
            <a:r>
              <a:rPr lang="el-GR" sz="2800" dirty="0"/>
              <a:t>Σε όλες σχεδόν τις εμπειρικές έρευνες </a:t>
            </a:r>
            <a:r>
              <a:rPr lang="el-GR" sz="2800" dirty="0" smtClean="0"/>
              <a:t>ισχύουν </a:t>
            </a:r>
            <a:r>
              <a:rPr lang="el-GR" sz="2800" dirty="0"/>
              <a:t>τα </a:t>
            </a:r>
            <a:r>
              <a:rPr lang="el-GR" sz="2800" dirty="0" smtClean="0"/>
              <a:t>εξής:</a:t>
            </a:r>
            <a:endParaRPr lang="el-GR" sz="2800" dirty="0"/>
          </a:p>
          <a:p>
            <a:pPr marL="0" indent="0">
              <a:buNone/>
              <a:defRPr/>
            </a:pPr>
            <a:r>
              <a:rPr lang="el-GR" sz="2800" dirty="0" smtClean="0"/>
              <a:t>1. ο </a:t>
            </a:r>
            <a:r>
              <a:rPr lang="el-GR" sz="2800" dirty="0"/>
              <a:t>πληθυσμός είναι άγνωστος </a:t>
            </a:r>
            <a:r>
              <a:rPr lang="el-GR" sz="2800" dirty="0" smtClean="0"/>
              <a:t>και </a:t>
            </a:r>
            <a:r>
              <a:rPr lang="el-GR" sz="2800" dirty="0"/>
              <a:t>ο ερευνητής επιθυμεί να γνωρίσει τα βασικά χαρακτηριστικά </a:t>
            </a:r>
            <a:r>
              <a:rPr lang="el-GR" sz="2800" dirty="0" smtClean="0"/>
              <a:t>του</a:t>
            </a:r>
          </a:p>
          <a:p>
            <a:pPr marL="0" indent="0">
              <a:buNone/>
              <a:defRPr/>
            </a:pPr>
            <a:r>
              <a:rPr lang="el-GR" altLang="el-GR" sz="2800" dirty="0"/>
              <a:t>2. παίρνει ένα δείγμα και από τις  </a:t>
            </a:r>
            <a:r>
              <a:rPr lang="el-GR" altLang="el-GR" sz="2800" dirty="0" smtClean="0"/>
              <a:t>πληροφορίες </a:t>
            </a:r>
            <a:r>
              <a:rPr lang="el-GR" altLang="el-GR" sz="2800" dirty="0"/>
              <a:t>του βγάζει συμπεράσματα για τον πληθυσμό, ή, όπως λέμε, εκτιμά τα χαρακτηριστικά του πληθυσμού</a:t>
            </a:r>
          </a:p>
          <a:p>
            <a:pPr marL="514350" indent="-514350">
              <a:buAutoNum type="arabicPeriod"/>
              <a:defRPr/>
            </a:pPr>
            <a:endParaRPr lang="el-GR" sz="2800" dirty="0"/>
          </a:p>
          <a:p>
            <a:pPr marL="0" lvl="1" indent="0">
              <a:buNone/>
            </a:pPr>
            <a:endParaRPr lang="el-GR" altLang="el-GR" dirty="0"/>
          </a:p>
          <a:p>
            <a:pPr marL="0" indent="0">
              <a:buNone/>
            </a:pPr>
            <a:endParaRPr lang="el-GR" sz="28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3723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Δειγματοληπτικές κατανομές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Η διαδικασία αυτή αναφέρεται ως </a:t>
            </a:r>
            <a:r>
              <a:rPr lang="el-GR" altLang="el-GR" sz="2800" dirty="0" smtClean="0"/>
              <a:t>στατιστική </a:t>
            </a:r>
            <a:r>
              <a:rPr lang="el-GR" altLang="el-GR" sz="2800" dirty="0" err="1" smtClean="0"/>
              <a:t>συμπερασματολογία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και έχει δύο σκέλη:</a:t>
            </a:r>
          </a:p>
          <a:p>
            <a:pPr>
              <a:buNone/>
            </a:pPr>
            <a:r>
              <a:rPr lang="el-GR" altLang="el-GR" sz="2800" dirty="0"/>
              <a:t>   α. την εκτιμητική</a:t>
            </a:r>
          </a:p>
          <a:p>
            <a:pPr>
              <a:buNone/>
            </a:pPr>
            <a:r>
              <a:rPr lang="el-GR" altLang="el-GR" sz="2800" dirty="0"/>
              <a:t>   β. τον έλεγχο των στατιστικών υποθέσεων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4918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Δειγματοληπτικές κατανομές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Γενικά, η γνώση  παράγεται με μια από τις ακόλουθες πορείες</a:t>
            </a:r>
            <a:r>
              <a:rPr lang="el-GR" altLang="el-GR" sz="2800" dirty="0" smtClean="0"/>
              <a:t>:</a:t>
            </a:r>
          </a:p>
          <a:p>
            <a:r>
              <a:rPr lang="el-GR" altLang="el-GR" sz="2800" dirty="0"/>
              <a:t>Απαγωγή: από το μερικό συμπεραίνουμε για το γενικό             εμπειρική έρευνα</a:t>
            </a:r>
          </a:p>
          <a:p>
            <a:r>
              <a:rPr lang="el-GR" altLang="el-GR" sz="2800" dirty="0"/>
              <a:t>Επαγωγή: από το γενικό συμπεραίνουμε για το μερικό             θεωρητική ανάλυση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835696" y="3073524"/>
            <a:ext cx="990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1907704" y="4081636"/>
            <a:ext cx="990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87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5180</TotalTime>
  <Words>2151</Words>
  <Application>Microsoft Office PowerPoint</Application>
  <PresentationFormat>Προβολή στην οθόνη (16:10)</PresentationFormat>
  <Paragraphs>358</Paragraphs>
  <Slides>65</Slides>
  <Notes>13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2</vt:i4>
      </vt:variant>
      <vt:variant>
        <vt:lpstr>Ενσωματωμένοι διακομιστές OLE</vt:lpstr>
      </vt:variant>
      <vt:variant>
        <vt:i4>4</vt:i4>
      </vt:variant>
      <vt:variant>
        <vt:lpstr>Τίτλοι διαφανειών</vt:lpstr>
      </vt:variant>
      <vt:variant>
        <vt:i4>65</vt:i4>
      </vt:variant>
    </vt:vector>
  </HeadingPairs>
  <TitlesOfParts>
    <vt:vector size="78" baseType="lpstr">
      <vt:lpstr>Arial Unicode MS</vt:lpstr>
      <vt:lpstr>Arial</vt:lpstr>
      <vt:lpstr>Arial Narrow</vt:lpstr>
      <vt:lpstr>Calibri</vt:lpstr>
      <vt:lpstr>Calibri Light</vt:lpstr>
      <vt:lpstr>Symbol</vt:lpstr>
      <vt:lpstr>Times New Roman</vt:lpstr>
      <vt:lpstr>Θέμα του Office</vt:lpstr>
      <vt:lpstr>Προσαρμοσμένη σχεδίαση</vt:lpstr>
      <vt:lpstr>Equation</vt:lpstr>
      <vt:lpstr>Microsoft Equation 3.0</vt:lpstr>
      <vt:lpstr>Chart</vt:lpstr>
      <vt:lpstr>Εξίσωση</vt:lpstr>
      <vt:lpstr>Βιομετρία - Γεωργικός Πειραματισμός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Δειγματοληπτικές κατανομές</vt:lpstr>
      <vt:lpstr>Δειγματοληπτικές κατανομές (2)</vt:lpstr>
      <vt:lpstr>Δειγματοληπτικές κατανομές (3)</vt:lpstr>
      <vt:lpstr>Δειγματοληπτικές κατανομές (4)</vt:lpstr>
      <vt:lpstr>Δειγματοληπτικές κατανομές (5)</vt:lpstr>
      <vt:lpstr>Παράμετροι – στατιστικές</vt:lpstr>
      <vt:lpstr>Παράμετροι – στατιστικές (2)</vt:lpstr>
      <vt:lpstr>Η κατανομή δειγματοληψίας</vt:lpstr>
      <vt:lpstr>Η κατανομή δειγματοληψίας (2)</vt:lpstr>
      <vt:lpstr>Η κατανομή δειγματοληψίας (3)</vt:lpstr>
      <vt:lpstr>Η κατανομή δειγματοληψίας (4)</vt:lpstr>
      <vt:lpstr>Η κατανομή δειγματοληψίας (5)</vt:lpstr>
      <vt:lpstr>Η κατανομή δειγματοληψίας (6)</vt:lpstr>
      <vt:lpstr>Παράδειγμα 1</vt:lpstr>
      <vt:lpstr>Παράδειγμα 1 (2)</vt:lpstr>
      <vt:lpstr>Παράδειγμα 1 (3)</vt:lpstr>
      <vt:lpstr>Παράδειγμα 1 (4)</vt:lpstr>
      <vt:lpstr>Παράδειγμα 1 (5)</vt:lpstr>
      <vt:lpstr>Παράδειγμα 1 (6)</vt:lpstr>
      <vt:lpstr>Η κατανομή δειγματοληψίας του μέσου</vt:lpstr>
      <vt:lpstr>Η κατανομή δειγματοληψίας του μέσου (2)</vt:lpstr>
      <vt:lpstr>Η κατανομή δειγματοληψίας του μέσου (3)</vt:lpstr>
      <vt:lpstr>Το Κεντρικό Οριακό Θεώρημα</vt:lpstr>
      <vt:lpstr>Το Κεντρικό Οριακό Θεώρημα (2)</vt:lpstr>
      <vt:lpstr>Παράδειγμα 2</vt:lpstr>
      <vt:lpstr>Παράδειγμα 2 (2)</vt:lpstr>
      <vt:lpstr>Παράδειγμα 2 (3)</vt:lpstr>
      <vt:lpstr>Παράδειγμα 2 (4)</vt:lpstr>
      <vt:lpstr>Παράδειγμα 2 (5)</vt:lpstr>
      <vt:lpstr>Παράδειγμα 2 (6)</vt:lpstr>
      <vt:lpstr>Παράδειγμα 3</vt:lpstr>
      <vt:lpstr>Παράδειγμα 3 (2)</vt:lpstr>
      <vt:lpstr>Παράδειγμα 3 (3)</vt:lpstr>
      <vt:lpstr>Παράδειγμα 3 (4)</vt:lpstr>
      <vt:lpstr>Παράδειγμα 3 (5)</vt:lpstr>
      <vt:lpstr>Η κατανομή δειγματοληψίας της αναλογίας</vt:lpstr>
      <vt:lpstr>Η κατανομή δειγματοληψίας της αναλογίας (2)</vt:lpstr>
      <vt:lpstr>Ιδιότητες της κατανομής δειγματοληψίας της αναλογίας</vt:lpstr>
      <vt:lpstr>Ιδιότητες της κατανομής δειγματοληψίας της αναλογίας (2)</vt:lpstr>
      <vt:lpstr>Ιδιότητες της κατανομής δειγματοληψίας της αναλογίας (3)</vt:lpstr>
      <vt:lpstr>Παράδειγμα 4</vt:lpstr>
      <vt:lpstr>Παράδειγμα 4 (2)</vt:lpstr>
      <vt:lpstr>Παράδειγμα 4 (3)</vt:lpstr>
      <vt:lpstr>Παράδειγμα 4 (4)</vt:lpstr>
      <vt:lpstr>Παράδειγμα 4 (5)</vt:lpstr>
      <vt:lpstr>Παράδειγμα 4 (6)</vt:lpstr>
      <vt:lpstr>Παράδειγμα 4 (7)</vt:lpstr>
      <vt:lpstr>Η κατανομή δειγματοληψίας της διαφοράς δύο μέσων</vt:lpstr>
      <vt:lpstr>Η κατανομή δειγματοληψίας της διαφοράς δύο μέσων (2)</vt:lpstr>
      <vt:lpstr>Η κατανομή δειγματοληψίας της διαφοράς δύο μέσων (3)</vt:lpstr>
      <vt:lpstr>Παράδειγμα 5</vt:lpstr>
      <vt:lpstr>Παράδειγμα 5 (2)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dimitris</cp:lastModifiedBy>
  <cp:revision>1852</cp:revision>
  <dcterms:created xsi:type="dcterms:W3CDTF">2012-09-06T09:03:05Z</dcterms:created>
  <dcterms:modified xsi:type="dcterms:W3CDTF">2015-09-30T09:47:48Z</dcterms:modified>
</cp:coreProperties>
</file>