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8"/>
  </p:notesMasterIdLst>
  <p:handoutMasterIdLst>
    <p:handoutMasterId r:id="rId69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6" r:id="rId55"/>
    <p:sldId id="577" r:id="rId56"/>
    <p:sldId id="578" r:id="rId57"/>
    <p:sldId id="579" r:id="rId58"/>
    <p:sldId id="580" r:id="rId59"/>
    <p:sldId id="581" r:id="rId60"/>
    <p:sldId id="542" r:id="rId61"/>
    <p:sldId id="541" r:id="rId62"/>
    <p:sldId id="292" r:id="rId63"/>
    <p:sldId id="293" r:id="rId64"/>
    <p:sldId id="294" r:id="rId65"/>
    <p:sldId id="295" r:id="rId66"/>
    <p:sldId id="280" r:id="rId67"/>
  </p:sldIdLst>
  <p:sldSz cx="9144000" cy="5715000" type="screen16x10"/>
  <p:notesSz cx="6858000" cy="9144000"/>
  <p:custDataLst>
    <p:tags r:id="rId7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2998" autoAdjust="0"/>
  </p:normalViewPr>
  <p:slideViewPr>
    <p:cSldViewPr>
      <p:cViewPr varScale="1">
        <p:scale>
          <a:sx n="83" d="100"/>
          <a:sy n="83" d="100"/>
        </p:scale>
        <p:origin x="1158" y="-1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Relationship Id="rId4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7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05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4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1" baseline="0" dirty="0" smtClean="0">
                <a:solidFill>
                  <a:schemeClr val="bg1"/>
                </a:solidFill>
              </a:rPr>
              <a:t>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Δειγματοληπτικές κατανομές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ΦΥΤΙΚΗΣ ΠΑΡΑΓΩΓΗΣ</a:t>
            </a:r>
            <a:r>
              <a:rPr lang="el-GR" sz="900" dirty="0" smtClean="0">
                <a:solidFill>
                  <a:schemeClr val="bg1"/>
                </a:solidFill>
              </a:rPr>
              <a:t>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1" baseline="0" dirty="0" smtClean="0">
                <a:solidFill>
                  <a:schemeClr val="bg1"/>
                </a:solidFill>
              </a:rPr>
              <a:t>Πειραματισμός -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Δειγματοληπτικές κατανομές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ΦΥΤΙΚΗΣ ΠΑΡΑΓΩΓΗΣ</a:t>
            </a:r>
            <a:r>
              <a:rPr lang="el-GR" sz="900" dirty="0" smtClean="0">
                <a:solidFill>
                  <a:schemeClr val="bg1"/>
                </a:solidFill>
              </a:rPr>
              <a:t>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0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4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9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</a:t>
            </a:r>
            <a:r>
              <a:rPr lang="el-GR" dirty="0" smtClean="0"/>
              <a:t>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14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Δειγματοληπτικές κατανομές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Δειγματοληπτικές κατανομές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Αφού στη στατιστική </a:t>
            </a:r>
            <a:r>
              <a:rPr lang="el-GR" altLang="el-GR" sz="2800" dirty="0" err="1"/>
              <a:t>συμπερασματολογία</a:t>
            </a:r>
            <a:r>
              <a:rPr lang="el-GR" altLang="el-GR" sz="2800" dirty="0"/>
              <a:t>  από το μερικό (=</a:t>
            </a:r>
            <a:r>
              <a:rPr lang="el-GR" altLang="el-GR" sz="2800" i="1" dirty="0"/>
              <a:t>το δείγμα</a:t>
            </a:r>
            <a:r>
              <a:rPr lang="el-GR" altLang="el-GR" sz="2800" dirty="0"/>
              <a:t>) βγάζουμε συμπεράσματα για το γενικό (=</a:t>
            </a:r>
            <a:r>
              <a:rPr lang="el-GR" altLang="el-GR" sz="2800" i="1" dirty="0"/>
              <a:t>τον πληθυσμό</a:t>
            </a:r>
            <a:r>
              <a:rPr lang="el-GR" altLang="el-GR" sz="2800" dirty="0"/>
              <a:t>) συμπεραίνουμε ότι η στατιστική </a:t>
            </a:r>
            <a:r>
              <a:rPr lang="el-GR" altLang="el-GR" sz="2800" dirty="0" err="1"/>
              <a:t>συμπερασματολογία</a:t>
            </a:r>
            <a:r>
              <a:rPr lang="el-GR" altLang="el-GR" sz="2800" dirty="0"/>
              <a:t> είναι </a:t>
            </a:r>
            <a:r>
              <a:rPr lang="el-GR" altLang="el-GR" sz="2800" dirty="0" smtClean="0"/>
              <a:t>απαγωγική</a:t>
            </a:r>
          </a:p>
          <a:p>
            <a:r>
              <a:rPr lang="el-GR" altLang="el-GR" sz="2800" dirty="0"/>
              <a:t>Στο κεφάλαιο αυτό θα ακολουθήσουμε επαγωγική </a:t>
            </a:r>
            <a:r>
              <a:rPr lang="el-GR" altLang="el-GR" sz="2800" dirty="0" err="1" smtClean="0"/>
              <a:t>συμπερασματολογία</a:t>
            </a:r>
            <a:endParaRPr lang="el-GR" altLang="el-GR" sz="2800" dirty="0" smtClean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Δειγματοληπτικές κατανομές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Ειδικότερα, θα προσδιορίσουμε τα  χαρακτηριστικά του δείγματος που έχει ληφθεί με τυχαία δειγματοληψία από έναν πληθυσμό τον οποίο  υποθέτουμε γνωστό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09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 – στατιστικές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sz="3000" dirty="0"/>
              <a:t>H</a:t>
            </a:r>
            <a:r>
              <a:rPr lang="el-GR" altLang="el-GR" sz="3000" dirty="0"/>
              <a:t> μέση τιμή, η διακύμανση και η αναλογία όταν αναφέρονται στον πληθυσμό, ονομάζονται παράμετροι πληθυσμού ή απλώς παράμετροι και συμβολίζονται αντίστοιχα με μ, </a:t>
            </a:r>
            <a:r>
              <a:rPr lang="en-US" altLang="el-GR" sz="3000" dirty="0"/>
              <a:t>      </a:t>
            </a:r>
            <a:r>
              <a:rPr lang="el-GR" altLang="el-GR" sz="3000" dirty="0"/>
              <a:t>και</a:t>
            </a:r>
            <a:r>
              <a:rPr lang="en-US" altLang="el-GR" sz="3000" dirty="0"/>
              <a:t> </a:t>
            </a:r>
            <a:r>
              <a:rPr lang="en-US" altLang="el-GR" sz="3000" dirty="0" smtClean="0"/>
              <a:t>p</a:t>
            </a:r>
            <a:endParaRPr lang="el-GR" altLang="el-GR" sz="3000" dirty="0" smtClean="0"/>
          </a:p>
          <a:p>
            <a:r>
              <a:rPr lang="el-GR" altLang="el-GR" sz="3000" dirty="0"/>
              <a:t>Η μέση τιμή, η διακύμανση, η αναλογία  όταν αναφέρονται στο δείγμα ονομάζονται στατιστικές και συμβολίζονται αντίστοιχα με     ,</a:t>
            </a:r>
            <a:r>
              <a:rPr lang="en-US" altLang="el-GR" sz="3000" dirty="0"/>
              <a:t> s</a:t>
            </a:r>
            <a:r>
              <a:rPr lang="el-GR" altLang="el-GR" sz="3000" baseline="30000" dirty="0"/>
              <a:t> 2</a:t>
            </a:r>
            <a:r>
              <a:rPr lang="el-GR" altLang="el-GR" sz="3000" dirty="0"/>
              <a:t> </a:t>
            </a:r>
            <a:r>
              <a:rPr lang="el-GR" altLang="el-GR" sz="3000" dirty="0" smtClean="0"/>
              <a:t>και </a:t>
            </a:r>
            <a:endParaRPr lang="el-GR" altLang="el-GR" sz="3000" dirty="0"/>
          </a:p>
          <a:p>
            <a:r>
              <a:rPr lang="el-GR" altLang="el-GR" sz="3000" dirty="0" smtClean="0"/>
              <a:t>Η </a:t>
            </a:r>
            <a:r>
              <a:rPr lang="el-GR" altLang="el-GR" sz="3000" dirty="0"/>
              <a:t>στατιστική είναι συνάρτηση των τιμών του δείγματος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15433"/>
              </p:ext>
            </p:extLst>
          </p:nvPr>
        </p:nvGraphicFramePr>
        <p:xfrm>
          <a:off x="5508104" y="2281436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70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281436"/>
                        <a:ext cx="4320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37931"/>
              </p:ext>
            </p:extLst>
          </p:nvPr>
        </p:nvGraphicFramePr>
        <p:xfrm>
          <a:off x="5652120" y="3542928"/>
          <a:ext cx="281004" cy="3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71" r:id="rId5" imgW="152202" imgH="177569" progId="Equation.3">
                  <p:embed/>
                </p:oleObj>
              </mc:Choice>
              <mc:Fallback>
                <p:oleObj r:id="rId5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542928"/>
                        <a:ext cx="281004" cy="322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111"/>
              </p:ext>
            </p:extLst>
          </p:nvPr>
        </p:nvGraphicFramePr>
        <p:xfrm>
          <a:off x="7092280" y="3471478"/>
          <a:ext cx="466142" cy="46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72" name="Equation" r:id="rId7" imgW="215619" imgH="215619" progId="Equation.3">
                  <p:embed/>
                </p:oleObj>
              </mc:Choice>
              <mc:Fallback>
                <p:oleObj name="Equation" r:id="rId7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471478"/>
                        <a:ext cx="466142" cy="466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5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</a:t>
            </a:r>
            <a:r>
              <a:rPr lang="el-GR" dirty="0" smtClean="0"/>
              <a:t>– στατιστικές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cs typeface="Arial" charset="0"/>
              </a:rPr>
              <a:t>Οι παράμετροι είναι σταθερές και</a:t>
            </a:r>
            <a:r>
              <a:rPr lang="en-US" sz="2800" dirty="0">
                <a:cs typeface="Arial" charset="0"/>
              </a:rPr>
              <a:t> </a:t>
            </a:r>
            <a:r>
              <a:rPr lang="el-GR" sz="2800" dirty="0" smtClean="0">
                <a:cs typeface="Arial" charset="0"/>
              </a:rPr>
              <a:t>σχεδόν </a:t>
            </a:r>
            <a:r>
              <a:rPr lang="el-GR" sz="2800" dirty="0">
                <a:cs typeface="Arial" charset="0"/>
              </a:rPr>
              <a:t>πάντα</a:t>
            </a:r>
            <a:r>
              <a:rPr lang="en-US" sz="2800" dirty="0">
                <a:cs typeface="Arial" charset="0"/>
              </a:rPr>
              <a:t>, </a:t>
            </a:r>
            <a:r>
              <a:rPr lang="el-GR" sz="2800" dirty="0">
                <a:cs typeface="Arial" charset="0"/>
              </a:rPr>
              <a:t>άγνωστες ποσότητες </a:t>
            </a:r>
          </a:p>
          <a:p>
            <a:r>
              <a:rPr lang="el-GR" altLang="el-GR" sz="2800" dirty="0"/>
              <a:t>Μια παράμετρος </a:t>
            </a:r>
            <a:r>
              <a:rPr lang="el-GR" altLang="el-GR" sz="2800" dirty="0" smtClean="0"/>
              <a:t>εκτιμάται </a:t>
            </a:r>
            <a:r>
              <a:rPr lang="el-GR" altLang="el-GR" sz="2800" dirty="0"/>
              <a:t>με μια στατιστική</a:t>
            </a:r>
          </a:p>
          <a:p>
            <a:r>
              <a:rPr lang="el-GR" altLang="el-GR" sz="2800" dirty="0"/>
              <a:t>Έτσι, εκτιμούμε τη μέση τιμή πληθυσμού με τη δειγματική μέση τιμή, τη διακύμανση πληθυσμού με τη δειγματική διακύμανση κοκ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3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κατανομή δειγματοληψίας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τιμή μιας στατιστικής, έστω του δειγματικού </a:t>
            </a:r>
            <a:r>
              <a:rPr lang="el-GR" altLang="el-GR" sz="2800" dirty="0" smtClean="0"/>
              <a:t>μέσου, </a:t>
            </a:r>
            <a:r>
              <a:rPr lang="el-GR" altLang="el-GR" sz="2800" dirty="0"/>
              <a:t>μεταβάλλεται από δείγμα σε δείγμα και η κατανομή πιθανοτήτων, η οποία περιγράφει τη μεταβλητότητά του αυτή ονομάζεται κατανομή δειγματοληψίας (</a:t>
            </a:r>
            <a:r>
              <a:rPr lang="en-US" altLang="el-GR" sz="2800" dirty="0"/>
              <a:t>sampling distribution</a:t>
            </a:r>
            <a:r>
              <a:rPr lang="el-GR" altLang="el-GR" sz="2800" dirty="0" smtClean="0"/>
              <a:t>)</a:t>
            </a:r>
          </a:p>
          <a:p>
            <a:r>
              <a:rPr lang="el-GR" altLang="el-GR" sz="2800" dirty="0"/>
              <a:t>Είναι </a:t>
            </a:r>
            <a:r>
              <a:rPr lang="el-GR" altLang="el-GR" sz="2800" dirty="0" smtClean="0"/>
              <a:t>προφανές ότι </a:t>
            </a:r>
            <a:r>
              <a:rPr lang="el-GR" altLang="el-GR" sz="2800" dirty="0"/>
              <a:t>η τιμή μιας στατιστικής διαμορφώνεται από τις τιμές που θα «τύχουν» στο συγκεκριμένο δείγμα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0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κατανομή δειγματοληψίας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Έστω Χ  η όψη στη ρίψη ενός ζαριού. Η κατανομή πιθανοτήτων της Χ είναι η ακόλουθη:</a:t>
            </a:r>
          </a:p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2627784" y="2425452"/>
            <a:ext cx="3581400" cy="914400"/>
            <a:chOff x="1248" y="2855"/>
            <a:chExt cx="2184" cy="505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1248" y="2855"/>
              <a:ext cx="2184" cy="505"/>
              <a:chOff x="1248" y="2855"/>
              <a:chExt cx="2184" cy="505"/>
            </a:xfrm>
          </p:grpSpPr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216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8"/>
              <p:cNvSpPr txBox="1">
                <a:spLocks noChangeArrowheads="1"/>
              </p:cNvSpPr>
              <p:nvPr/>
            </p:nvSpPr>
            <p:spPr bwMode="auto">
              <a:xfrm>
                <a:off x="1296" y="2855"/>
                <a:ext cx="2136" cy="4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 Narrow" panose="020B0606020202030204" pitchFamily="34" charset="0"/>
                  </a:rPr>
                  <a:t>x        </a:t>
                </a:r>
                <a:r>
                  <a:rPr lang="en-US" altLang="el-GR" sz="2000" b="1">
                    <a:latin typeface="Arial Narrow" panose="020B0606020202030204" pitchFamily="34" charset="0"/>
                  </a:rPr>
                  <a:t>1      2      3      4      5      6</a:t>
                </a:r>
                <a:endParaRPr lang="en-US" altLang="el-GR" sz="2400" b="1">
                  <a:latin typeface="Arial Narrow" panose="020B0606020202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Arial Narrow" panose="020B0606020202030204" pitchFamily="34" charset="0"/>
                  </a:rPr>
                  <a:t>p(x)</a:t>
                </a:r>
                <a:r>
                  <a:rPr lang="en-US" altLang="el-GR" sz="2400" b="1">
                    <a:latin typeface="Arial Narrow" panose="020B0606020202030204" pitchFamily="34" charset="0"/>
                  </a:rPr>
                  <a:t>   </a:t>
                </a:r>
                <a:r>
                  <a:rPr lang="en-US" altLang="el-GR" sz="1800" b="1">
                    <a:latin typeface="Arial Narrow" panose="020B0606020202030204" pitchFamily="34" charset="0"/>
                  </a:rPr>
                  <a:t>1/6   1/6    1/6    1/6    1/6    1/6</a:t>
                </a:r>
                <a:endParaRPr lang="en-US" altLang="el-GR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1680" y="29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968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2256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544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832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3120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04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κατανομή δειγματοληψίας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μέση τιμή της Χ είναι </a:t>
            </a:r>
            <a:r>
              <a:rPr lang="el-GR" altLang="el-GR" sz="2800" dirty="0" smtClean="0"/>
              <a:t>η:</a:t>
            </a:r>
          </a:p>
          <a:p>
            <a:endParaRPr lang="el-GR" altLang="el-GR" sz="2800" dirty="0"/>
          </a:p>
          <a:p>
            <a:endParaRPr lang="el-GR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l-GR" altLang="el-GR" sz="2800" dirty="0"/>
              <a:t>διακύμανσή της είναι </a:t>
            </a:r>
            <a:r>
              <a:rPr lang="el-GR" altLang="el-GR" sz="2800" dirty="0" smtClean="0"/>
              <a:t>η: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0160"/>
              </p:ext>
            </p:extLst>
          </p:nvPr>
        </p:nvGraphicFramePr>
        <p:xfrm>
          <a:off x="1691680" y="2065412"/>
          <a:ext cx="4752528" cy="55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61" name="Equation" r:id="rId3" imgW="1841500" imgH="215900" progId="Equation.3">
                  <p:embed/>
                </p:oleObj>
              </mc:Choice>
              <mc:Fallback>
                <p:oleObj name="Equation" r:id="rId3" imgW="1841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5412"/>
                        <a:ext cx="4752528" cy="557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10527"/>
              </p:ext>
            </p:extLst>
          </p:nvPr>
        </p:nvGraphicFramePr>
        <p:xfrm>
          <a:off x="1696359" y="3793604"/>
          <a:ext cx="5832648" cy="51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62" name="Equation" r:id="rId5" imgW="2565400" imgH="228600" progId="Equation.3">
                  <p:embed/>
                </p:oleObj>
              </mc:Choice>
              <mc:Fallback>
                <p:oleObj name="Equation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359" y="3793604"/>
                        <a:ext cx="5832648" cy="51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δειγματοληψίας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Αυτή θα αναφέρεται στο εξής ως κατανομή </a:t>
            </a:r>
            <a:r>
              <a:rPr lang="el-GR" altLang="el-GR" sz="2800" dirty="0" smtClean="0"/>
              <a:t>πληθυσμού</a:t>
            </a:r>
            <a:endParaRPr lang="el-GR" altLang="el-GR" sz="2800" dirty="0"/>
          </a:p>
          <a:p>
            <a:r>
              <a:rPr lang="el-GR" altLang="el-GR" sz="2800" dirty="0"/>
              <a:t>Ο πληθυσμός είναι όλες οι δυνατές ρίψεις του ζαριού (</a:t>
            </a:r>
            <a:r>
              <a:rPr lang="el-GR" altLang="el-GR" sz="2800" dirty="0" smtClean="0"/>
              <a:t>άπειρες) </a:t>
            </a:r>
            <a:r>
              <a:rPr lang="el-GR" altLang="el-GR" sz="2800" dirty="0"/>
              <a:t>και φυσικά είναι </a:t>
            </a:r>
            <a:r>
              <a:rPr lang="el-GR" altLang="el-GR" sz="2800" dirty="0" smtClean="0"/>
              <a:t>θεωρητικός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2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δειγματοληψίας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/>
              <a:t>Έστω τώρα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ρίχνουμε το ζάρι δύο φορές,        και          </a:t>
            </a:r>
            <a:r>
              <a:rPr lang="el-GR" altLang="el-GR" sz="2800" dirty="0" smtClean="0"/>
              <a:t> 	είναι η </a:t>
            </a:r>
            <a:r>
              <a:rPr lang="el-GR" altLang="el-GR" sz="2800" dirty="0"/>
              <a:t>όψη του ζαριού στην πρώτη και δεύτερη ρίψη αντίστοιχα</a:t>
            </a:r>
            <a:endParaRPr lang="el-GR" altLang="el-GR" sz="2800" baseline="-25000" dirty="0"/>
          </a:p>
          <a:p>
            <a:r>
              <a:rPr lang="el-GR" sz="2800" dirty="0"/>
              <a:t>Οι       </a:t>
            </a:r>
            <a:r>
              <a:rPr lang="el-GR" sz="2800" dirty="0" smtClean="0"/>
              <a:t>και        είναι  </a:t>
            </a:r>
            <a:r>
              <a:rPr lang="el-GR" sz="2800" dirty="0"/>
              <a:t>λοιπόν ισόνομες </a:t>
            </a:r>
            <a:r>
              <a:rPr lang="el-GR" sz="2800" dirty="0" smtClean="0"/>
              <a:t>και </a:t>
            </a:r>
            <a:r>
              <a:rPr lang="el-GR" sz="2800" dirty="0"/>
              <a:t>ανεξάρτητες τυχαίες  </a:t>
            </a:r>
            <a:r>
              <a:rPr lang="el-GR" sz="2800" dirty="0" smtClean="0"/>
              <a:t>μεταβλητές</a:t>
            </a:r>
          </a:p>
          <a:p>
            <a:r>
              <a:rPr lang="el-GR" altLang="el-GR" sz="2800" dirty="0"/>
              <a:t>Μια ακολουθία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ανεξάρτητες και ισόνομες </a:t>
            </a:r>
            <a:r>
              <a:rPr lang="el-GR" altLang="el-GR" sz="2800" dirty="0" smtClean="0"/>
              <a:t>τ.μ. </a:t>
            </a:r>
            <a:r>
              <a:rPr lang="el-GR" altLang="el-GR" sz="2800" dirty="0"/>
              <a:t>περιγράφει μια </a:t>
            </a:r>
            <a:r>
              <a:rPr lang="el-GR" altLang="el-GR" sz="2800" dirty="0" smtClean="0"/>
              <a:t>διαδικασία </a:t>
            </a:r>
            <a:r>
              <a:rPr lang="el-GR" altLang="el-GR" sz="2800" dirty="0"/>
              <a:t>απλής τυχαίας δειγματοληψίας και ονομάζεται τυχαίο δείγμα</a:t>
            </a:r>
            <a:endParaRPr lang="en-US" altLang="el-GR" sz="2800" dirty="0"/>
          </a:p>
          <a:p>
            <a:endParaRPr 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20413"/>
              </p:ext>
            </p:extLst>
          </p:nvPr>
        </p:nvGraphicFramePr>
        <p:xfrm>
          <a:off x="7308304" y="1273324"/>
          <a:ext cx="505043" cy="5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2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273324"/>
                        <a:ext cx="505043" cy="537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85810"/>
              </p:ext>
            </p:extLst>
          </p:nvPr>
        </p:nvGraphicFramePr>
        <p:xfrm>
          <a:off x="827584" y="1705372"/>
          <a:ext cx="573622" cy="51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3" name="Equation" r:id="rId5" imgW="215619" imgH="215619" progId="Equation.3">
                  <p:embed/>
                </p:oleObj>
              </mc:Choice>
              <mc:Fallback>
                <p:oleObj name="Equation" r:id="rId5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05372"/>
                        <a:ext cx="573622" cy="516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06981"/>
              </p:ext>
            </p:extLst>
          </p:nvPr>
        </p:nvGraphicFramePr>
        <p:xfrm>
          <a:off x="1259632" y="2608312"/>
          <a:ext cx="505043" cy="5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4" name="Equation" r:id="rId7" imgW="203024" imgH="215713" progId="Equation.3">
                  <p:embed/>
                </p:oleObj>
              </mc:Choice>
              <mc:Fallback>
                <p:oleObj name="Equation" r:id="rId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08312"/>
                        <a:ext cx="505043" cy="537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63710"/>
              </p:ext>
            </p:extLst>
          </p:nvPr>
        </p:nvGraphicFramePr>
        <p:xfrm>
          <a:off x="2280296" y="2629272"/>
          <a:ext cx="573622" cy="51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5" name="Equation" r:id="rId8" imgW="215619" imgH="215619" progId="Equation.3">
                  <p:embed/>
                </p:oleObj>
              </mc:Choice>
              <mc:Fallback>
                <p:oleObj name="Equation" r:id="rId8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296" y="2629272"/>
                        <a:ext cx="573622" cy="516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δειγματοληψίας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Ορίζουμε  </a:t>
            </a:r>
            <a:r>
              <a:rPr lang="el-GR" altLang="el-GR" sz="2800" dirty="0" smtClean="0"/>
              <a:t>το </a:t>
            </a:r>
            <a:r>
              <a:rPr lang="el-GR" altLang="el-GR" sz="2800" dirty="0"/>
              <a:t>άθροισμα και τον μέσο των       και          ως εξής</a:t>
            </a:r>
            <a:r>
              <a:rPr lang="el-GR" altLang="el-GR" sz="2800" dirty="0" smtClean="0"/>
              <a:t>:</a:t>
            </a:r>
          </a:p>
          <a:p>
            <a:pPr marL="457200" lvl="1" indent="0">
              <a:buNone/>
            </a:pPr>
            <a:r>
              <a:rPr lang="el-GR" altLang="el-GR" sz="2400" dirty="0" smtClean="0"/>
              <a:t>				(άθροισμα των δύο όψεων)</a:t>
            </a:r>
          </a:p>
          <a:p>
            <a:pPr marL="0" indent="0">
              <a:buNone/>
            </a:pPr>
            <a:r>
              <a:rPr lang="el-GR" sz="2400" dirty="0" smtClean="0"/>
              <a:t>				</a:t>
            </a:r>
          </a:p>
          <a:p>
            <a:pPr marL="0" indent="0">
              <a:buNone/>
            </a:pPr>
            <a:r>
              <a:rPr lang="el-GR" sz="2400" dirty="0"/>
              <a:t>	</a:t>
            </a:r>
            <a:r>
              <a:rPr lang="el-GR" sz="2400" dirty="0" smtClean="0"/>
              <a:t>			(μέσος όρος των δύο όψεων)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09572"/>
              </p:ext>
            </p:extLst>
          </p:nvPr>
        </p:nvGraphicFramePr>
        <p:xfrm>
          <a:off x="6804248" y="1320809"/>
          <a:ext cx="573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06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320809"/>
                        <a:ext cx="5730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33252"/>
              </p:ext>
            </p:extLst>
          </p:nvPr>
        </p:nvGraphicFramePr>
        <p:xfrm>
          <a:off x="7884369" y="1320810"/>
          <a:ext cx="592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07" name="Equation" r:id="rId5" imgW="215619" imgH="215619" progId="Equation.3">
                  <p:embed/>
                </p:oleObj>
              </mc:Choice>
              <mc:Fallback>
                <p:oleObj name="Equation" r:id="rId5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9" y="1320810"/>
                        <a:ext cx="592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31258"/>
              </p:ext>
            </p:extLst>
          </p:nvPr>
        </p:nvGraphicFramePr>
        <p:xfrm>
          <a:off x="1835696" y="2369224"/>
          <a:ext cx="1914468" cy="4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08" name="Equation" r:id="rId7" imgW="837836" imgH="215806" progId="Equation.3">
                  <p:embed/>
                </p:oleObj>
              </mc:Choice>
              <mc:Fallback>
                <p:oleObj name="Equation" r:id="rId7" imgW="8378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369224"/>
                        <a:ext cx="1914468" cy="493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04465"/>
              </p:ext>
            </p:extLst>
          </p:nvPr>
        </p:nvGraphicFramePr>
        <p:xfrm>
          <a:off x="1825677" y="3219318"/>
          <a:ext cx="1944215" cy="89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09" name="Equation" r:id="rId9" imgW="850531" imgH="393529" progId="Equation.3">
                  <p:embed/>
                </p:oleObj>
              </mc:Choice>
              <mc:Fallback>
                <p:oleObj name="Equation" r:id="rId9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77" y="3219318"/>
                        <a:ext cx="1944215" cy="8995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1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</a:t>
            </a:r>
            <a:r>
              <a:rPr lang="el-GR" b="1" dirty="0" smtClean="0"/>
              <a:t>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14:</a:t>
            </a:r>
            <a:r>
              <a:rPr lang="en-US" sz="2800" dirty="0" smtClean="0"/>
              <a:t> </a:t>
            </a:r>
            <a:r>
              <a:rPr lang="el-GR" sz="2800" dirty="0" smtClean="0"/>
              <a:t>Δειγματοληπτικές κατανομές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Κατανομή δειγματοληψίας (ή δειγματοληπτική κατανομή) του αθροίσματος και του μέσου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graphicFrame>
        <p:nvGraphicFramePr>
          <p:cNvPr id="7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6712"/>
              </p:ext>
            </p:extLst>
          </p:nvPr>
        </p:nvGraphicFramePr>
        <p:xfrm>
          <a:off x="2833628" y="1070104"/>
          <a:ext cx="3403720" cy="3048170"/>
        </p:xfrm>
        <a:graphic>
          <a:graphicData uri="http://schemas.openxmlformats.org/drawingml/2006/table">
            <a:tbl>
              <a:tblPr/>
              <a:tblGrid>
                <a:gridCol w="765756"/>
                <a:gridCol w="864096"/>
                <a:gridCol w="1773868"/>
              </a:tblGrid>
              <a:tr h="36004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Α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πιθανότητα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1.0 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0.028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13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1.5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0.056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244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2.0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0.083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35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2.5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0.111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456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3.0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0.139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562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3.5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0.17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668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4.0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0.139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774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0.111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88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5.0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0.083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986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5.5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0.056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10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l-GR" sz="14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6.0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0" dirty="0" smtClean="0">
                          <a:latin typeface="+mn-lt"/>
                          <a:ea typeface="Calibri"/>
                          <a:cs typeface="Times New Roman"/>
                        </a:rPr>
                        <a:t>0.028</a:t>
                      </a:r>
                      <a:endParaRPr lang="el-GR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Είναι εύκολο να ελεγχθεί ότι ισχύει: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501608"/>
              </p:ext>
            </p:extLst>
          </p:nvPr>
        </p:nvGraphicFramePr>
        <p:xfrm>
          <a:off x="1403649" y="2065412"/>
          <a:ext cx="3237880" cy="86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6" name="Equation" r:id="rId3" imgW="1714500" imgH="457200" progId="Equation.3">
                  <p:embed/>
                </p:oleObj>
              </mc:Choice>
              <mc:Fallback>
                <p:oleObj name="Equation" r:id="rId3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9" y="2065412"/>
                        <a:ext cx="3237880" cy="8635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0961"/>
              </p:ext>
            </p:extLst>
          </p:nvPr>
        </p:nvGraphicFramePr>
        <p:xfrm>
          <a:off x="1403649" y="3189396"/>
          <a:ext cx="3982434" cy="118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7" name="Equation" r:id="rId5" imgW="2108200" imgH="660400" progId="Equation.3">
                  <p:embed/>
                </p:oleObj>
              </mc:Choice>
              <mc:Fallback>
                <p:oleObj name="Equation" r:id="rId5" imgW="2108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9" y="3189396"/>
                        <a:ext cx="3982434" cy="11802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9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</a:t>
            </a:r>
            <a:r>
              <a:rPr lang="el-GR" altLang="el-GR" dirty="0" smtClean="0"/>
              <a:t>γράφημα </a:t>
            </a:r>
            <a:r>
              <a:rPr lang="el-GR" altLang="el-GR" dirty="0"/>
              <a:t>της κατανομής </a:t>
            </a:r>
            <a:r>
              <a:rPr lang="el-GR" altLang="el-GR" dirty="0" smtClean="0"/>
              <a:t>του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(3)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42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43849"/>
              </p:ext>
            </p:extLst>
          </p:nvPr>
        </p:nvGraphicFramePr>
        <p:xfrm>
          <a:off x="5148065" y="4292975"/>
          <a:ext cx="318050" cy="36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1" r:id="rId4" imgW="152202" imgH="177569" progId="Equation.3">
                  <p:embed/>
                </p:oleObj>
              </mc:Choice>
              <mc:Fallback>
                <p:oleObj r:id="rId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5" y="4292975"/>
                        <a:ext cx="318050" cy="364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8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Κατανομή δειγματοληψίας του μέσου για μέγεθος δείγματος </a:t>
            </a:r>
            <a:r>
              <a:rPr lang="en-US" dirty="0"/>
              <a:t>n=5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(4)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259469"/>
              </p:ext>
            </p:extLst>
          </p:nvPr>
        </p:nvGraphicFramePr>
        <p:xfrm>
          <a:off x="1366878" y="1263881"/>
          <a:ext cx="6221038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3" name="Chart" r:id="rId3" imgW="3009900" imgH="1394460" progId="Excel.Chart.8">
                  <p:embed/>
                </p:oleObj>
              </mc:Choice>
              <mc:Fallback>
                <p:oleObj name="Chart" r:id="rId3" imgW="3009900" imgH="13944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78" y="1263881"/>
                        <a:ext cx="6221038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Κατανομή δειγματοληψίας του μέσου για μέγεθος δείγματος </a:t>
            </a:r>
            <a:r>
              <a:rPr lang="en-US" dirty="0"/>
              <a:t>n=</a:t>
            </a:r>
            <a:r>
              <a:rPr lang="el-GR" dirty="0"/>
              <a:t>2</a:t>
            </a:r>
            <a:r>
              <a:rPr lang="en-US" dirty="0"/>
              <a:t>0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(5)</a:t>
            </a: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742"/>
              </p:ext>
            </p:extLst>
          </p:nvPr>
        </p:nvGraphicFramePr>
        <p:xfrm>
          <a:off x="1764811" y="1307303"/>
          <a:ext cx="5513877" cy="286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5" name="Chart" r:id="rId3" imgW="3048000" imgH="1463040" progId="Excel.Chart.8">
                  <p:embed/>
                </p:oleObj>
              </mc:Choice>
              <mc:Fallback>
                <p:oleObj name="Chart" r:id="rId3" imgW="3048000" imgH="14630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811" y="1307303"/>
                        <a:ext cx="5513877" cy="2865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Κατανομή δειγματοληψίας του μέσου για μέγεθος δείγματος </a:t>
            </a:r>
            <a:r>
              <a:rPr lang="en-US" dirty="0"/>
              <a:t>n=50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 (6)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38382"/>
              </p:ext>
            </p:extLst>
          </p:nvPr>
        </p:nvGraphicFramePr>
        <p:xfrm>
          <a:off x="1619612" y="1076359"/>
          <a:ext cx="5831751" cy="314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27" name="Chart" r:id="rId3" imgW="3032760" imgH="1447800" progId="Excel.Chart.8">
                  <p:embed/>
                </p:oleObj>
              </mc:Choice>
              <mc:Fallback>
                <p:oleObj name="Chart" r:id="rId3" imgW="3032760" imgH="1447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12" y="1076359"/>
                        <a:ext cx="5831751" cy="314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δειγματοληψίας του μέσου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μέσος     </a:t>
            </a:r>
            <a:r>
              <a:rPr lang="el-GR" altLang="el-GR" sz="2800" dirty="0" smtClean="0"/>
              <a:t> τυχαίου </a:t>
            </a:r>
            <a:r>
              <a:rPr lang="el-GR" altLang="el-GR" sz="2800" dirty="0"/>
              <a:t>δείγματος από τη μεταβλητή </a:t>
            </a:r>
            <a:r>
              <a:rPr lang="el-GR" altLang="el-GR" sz="2800" dirty="0" smtClean="0"/>
              <a:t>Χ για </a:t>
            </a:r>
            <a:r>
              <a:rPr lang="el-GR" altLang="el-GR" sz="2800" dirty="0"/>
              <a:t>την οποία ισχύει</a:t>
            </a:r>
          </a:p>
          <a:p>
            <a:pPr>
              <a:buNone/>
            </a:pPr>
            <a:r>
              <a:rPr lang="el-GR" altLang="el-GR" sz="2800" dirty="0" smtClean="0"/>
              <a:t>Ε(Χ</a:t>
            </a:r>
            <a:r>
              <a:rPr lang="el-GR" altLang="el-GR" sz="2800" dirty="0"/>
              <a:t>)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μ,     </a:t>
            </a:r>
            <a:r>
              <a:rPr lang="en-US" altLang="el-GR" sz="2800" dirty="0" err="1"/>
              <a:t>Var</a:t>
            </a:r>
            <a:r>
              <a:rPr lang="el-GR" altLang="el-GR" sz="2800" dirty="0"/>
              <a:t>(</a:t>
            </a:r>
            <a:r>
              <a:rPr lang="en-US" altLang="el-GR" sz="2800" dirty="0"/>
              <a:t>X</a:t>
            </a:r>
            <a:r>
              <a:rPr lang="el-GR" altLang="el-GR" sz="2800" dirty="0"/>
              <a:t>)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σ</a:t>
            </a:r>
            <a:r>
              <a:rPr lang="el-GR" altLang="el-GR" sz="2800" baseline="30000" dirty="0"/>
              <a:t>2</a:t>
            </a:r>
            <a:r>
              <a:rPr lang="el-GR" altLang="el-GR" sz="2800" dirty="0"/>
              <a:t>     και     σ</a:t>
            </a:r>
            <a:r>
              <a:rPr lang="el-GR" altLang="el-GR" sz="2800" baseline="30000" dirty="0"/>
              <a:t>2 </a:t>
            </a:r>
            <a:r>
              <a:rPr lang="el-GR" altLang="el-GR" sz="2800" dirty="0"/>
              <a:t>&lt; +</a:t>
            </a:r>
            <a:r>
              <a:rPr lang="el-GR" altLang="el-GR" sz="2800" dirty="0">
                <a:sym typeface="Symbol" panose="05050102010706020507" pitchFamily="18" charset="2"/>
              </a:rPr>
              <a:t></a:t>
            </a:r>
            <a:endParaRPr lang="el-GR" altLang="el-GR" sz="2800" dirty="0"/>
          </a:p>
          <a:p>
            <a:pPr>
              <a:buNone/>
            </a:pPr>
            <a:r>
              <a:rPr lang="el-GR" altLang="el-GR" sz="2800" dirty="0" smtClean="0"/>
              <a:t>είναι </a:t>
            </a:r>
            <a:r>
              <a:rPr lang="el-GR" altLang="el-GR" sz="2800" dirty="0"/>
              <a:t>μια τυχαία μεταβλητή για την οποία ισχύει</a:t>
            </a:r>
            <a:r>
              <a:rPr lang="el-GR" altLang="el-GR" sz="2800" dirty="0" smtClean="0"/>
              <a:t>: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793512"/>
              </p:ext>
            </p:extLst>
          </p:nvPr>
        </p:nvGraphicFramePr>
        <p:xfrm>
          <a:off x="1814736" y="1345332"/>
          <a:ext cx="381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7" r:id="rId3" imgW="152202" imgH="177569" progId="Equation.3">
                  <p:embed/>
                </p:oleObj>
              </mc:Choice>
              <mc:Fallback>
                <p:oleObj r:id="rId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736" y="1345332"/>
                        <a:ext cx="3810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78046"/>
              </p:ext>
            </p:extLst>
          </p:nvPr>
        </p:nvGraphicFramePr>
        <p:xfrm>
          <a:off x="1691681" y="3505572"/>
          <a:ext cx="1138482" cy="43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8" r:id="rId5" imgW="558558" imgH="215806" progId="Equation.3">
                  <p:embed/>
                </p:oleObj>
              </mc:Choice>
              <mc:Fallback>
                <p:oleObj r:id="rId5" imgW="5585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1" y="3505572"/>
                        <a:ext cx="1138482" cy="435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246188"/>
              </p:ext>
            </p:extLst>
          </p:nvPr>
        </p:nvGraphicFramePr>
        <p:xfrm>
          <a:off x="1653743" y="3935297"/>
          <a:ext cx="2184630" cy="79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9" r:id="rId7" imgW="1091726" imgH="380835" progId="Equation.3">
                  <p:embed/>
                </p:oleObj>
              </mc:Choice>
              <mc:Fallback>
                <p:oleObj r:id="rId7" imgW="109172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743" y="3935297"/>
                        <a:ext cx="2184630" cy="794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49398"/>
              </p:ext>
            </p:extLst>
          </p:nvPr>
        </p:nvGraphicFramePr>
        <p:xfrm>
          <a:off x="1691680" y="4583950"/>
          <a:ext cx="1296144" cy="8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50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83950"/>
                        <a:ext cx="1296144" cy="86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κατανομή δειγματοληψίας του </a:t>
            </a:r>
            <a:r>
              <a:rPr lang="el-GR" dirty="0" smtClean="0"/>
              <a:t>μέσου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/>
              <a:t>Το                  </a:t>
            </a:r>
            <a:r>
              <a:rPr lang="el-GR" sz="3000" dirty="0" smtClean="0"/>
              <a:t>ονομάζεται </a:t>
            </a:r>
            <a:r>
              <a:rPr lang="el-GR" sz="3000" dirty="0"/>
              <a:t>τυπικό σφάλμα του δειγματικού μέσου (</a:t>
            </a:r>
            <a:r>
              <a:rPr lang="en-US" sz="3000" dirty="0"/>
              <a:t>standard</a:t>
            </a:r>
            <a:r>
              <a:rPr lang="el-GR" sz="3000" dirty="0"/>
              <a:t> </a:t>
            </a:r>
            <a:r>
              <a:rPr lang="en-US" sz="3000" dirty="0"/>
              <a:t> error of the sample mean</a:t>
            </a:r>
            <a:r>
              <a:rPr lang="el-GR" sz="3000" dirty="0"/>
              <a:t>)  </a:t>
            </a:r>
          </a:p>
          <a:p>
            <a:pPr>
              <a:defRPr/>
            </a:pPr>
            <a:r>
              <a:rPr lang="el-GR" sz="3000" dirty="0"/>
              <a:t>Η τυπική απόκλιση  μετρά τη διασπορά των τιμών της μεταβλητής</a:t>
            </a:r>
          </a:p>
          <a:p>
            <a:pPr>
              <a:defRPr/>
            </a:pPr>
            <a:r>
              <a:rPr lang="el-GR" sz="3000" dirty="0"/>
              <a:t>Το τυπικό σφάλμα του δειγματικού μέσου μετρά η διασπορά των μέσων τιμών σε  όλα τα δυνατά δείγματα ίσου μεγέθους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51514"/>
              </p:ext>
            </p:extLst>
          </p:nvPr>
        </p:nvGraphicFramePr>
        <p:xfrm>
          <a:off x="1331640" y="1333500"/>
          <a:ext cx="1224136" cy="52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69" r:id="rId3" imgW="710891" imgH="241195" progId="Equation.3">
                  <p:embed/>
                </p:oleObj>
              </mc:Choice>
              <mc:Fallback>
                <p:oleObj r:id="rId3" imgW="71089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33500"/>
                        <a:ext cx="1224136" cy="52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3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κατανομή δειγματοληψίας του μέσου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Αν </a:t>
            </a:r>
            <a:r>
              <a:rPr lang="el-GR" altLang="el-GR" sz="2800" dirty="0" smtClean="0"/>
              <a:t>η </a:t>
            </a:r>
            <a:r>
              <a:rPr lang="el-GR" altLang="el-GR" sz="2800" dirty="0"/>
              <a:t>κατανομή της Χ είναι κανονική, τότε </a:t>
            </a:r>
            <a:r>
              <a:rPr lang="el-GR" altLang="el-GR" sz="2800" dirty="0" smtClean="0"/>
              <a:t>η κατανομή </a:t>
            </a:r>
            <a:r>
              <a:rPr lang="el-GR" altLang="el-GR" sz="2800" dirty="0"/>
              <a:t>του     </a:t>
            </a:r>
            <a:r>
              <a:rPr lang="el-GR" altLang="el-GR" sz="2800" dirty="0" smtClean="0"/>
              <a:t>είναι κανονική</a:t>
            </a:r>
          </a:p>
          <a:p>
            <a:r>
              <a:rPr lang="el-GR" altLang="el-GR" sz="2800" dirty="0"/>
              <a:t>Αν η κατανομή της Χ δεν είναι κανονική τότε η κατανομή του     </a:t>
            </a:r>
            <a:r>
              <a:rPr lang="el-GR" altLang="el-GR" sz="2800" dirty="0" smtClean="0"/>
              <a:t>είναι </a:t>
            </a:r>
            <a:r>
              <a:rPr lang="el-GR" altLang="el-GR" sz="2800" dirty="0"/>
              <a:t>κατά προσέγγιση </a:t>
            </a:r>
            <a:r>
              <a:rPr lang="el-GR" altLang="el-GR" sz="2800" dirty="0" smtClean="0"/>
              <a:t>κανονική</a:t>
            </a:r>
            <a:r>
              <a:rPr lang="el-GR" altLang="el-GR" sz="2800" dirty="0"/>
              <a:t>, αρκεί το μέγεθος του δείγματος να είναι αρκετά μεγάλο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48342"/>
              </p:ext>
            </p:extLst>
          </p:nvPr>
        </p:nvGraphicFramePr>
        <p:xfrm>
          <a:off x="2915816" y="1777380"/>
          <a:ext cx="381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17" r:id="rId3" imgW="152202" imgH="177569" progId="Equation.3">
                  <p:embed/>
                </p:oleObj>
              </mc:Choice>
              <mc:Fallback>
                <p:oleObj r:id="rId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77380"/>
                        <a:ext cx="3810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251412"/>
              </p:ext>
            </p:extLst>
          </p:nvPr>
        </p:nvGraphicFramePr>
        <p:xfrm>
          <a:off x="2915816" y="2782755"/>
          <a:ext cx="381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18" r:id="rId5" imgW="152202" imgH="177569" progId="Equation.3">
                  <p:embed/>
                </p:oleObj>
              </mc:Choice>
              <mc:Fallback>
                <p:oleObj r:id="rId5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782755"/>
                        <a:ext cx="3810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7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Κεντρικό </a:t>
            </a:r>
            <a:r>
              <a:rPr lang="el-GR" dirty="0"/>
              <a:t>Ο</a:t>
            </a:r>
            <a:r>
              <a:rPr lang="el-GR" dirty="0" smtClean="0"/>
              <a:t>ριακό </a:t>
            </a:r>
            <a:r>
              <a:rPr lang="el-GR" dirty="0"/>
              <a:t>Θ</a:t>
            </a:r>
            <a:r>
              <a:rPr lang="el-GR" dirty="0" smtClean="0"/>
              <a:t>εώρημα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Έστω     </a:t>
            </a:r>
            <a:r>
              <a:rPr lang="en-US" altLang="el-GR" sz="2800" dirty="0"/>
              <a:t>              </a:t>
            </a:r>
            <a:r>
              <a:rPr lang="el-GR" altLang="el-GR" sz="2800" dirty="0"/>
              <a:t>       </a:t>
            </a:r>
            <a:r>
              <a:rPr lang="el-GR" altLang="el-GR" sz="2800" dirty="0" smtClean="0"/>
              <a:t>   ένα </a:t>
            </a:r>
            <a:r>
              <a:rPr lang="el-GR" altLang="el-GR" sz="2800" dirty="0"/>
              <a:t>τυχαίο δείγμα από </a:t>
            </a:r>
            <a:r>
              <a:rPr lang="el-GR" altLang="el-GR" sz="2800" dirty="0" smtClean="0"/>
              <a:t>τη μεταβλητή </a:t>
            </a:r>
            <a:r>
              <a:rPr lang="el-GR" altLang="el-GR" sz="2800" dirty="0"/>
              <a:t>Χ με </a:t>
            </a:r>
          </a:p>
          <a:p>
            <a:pPr marL="0" indent="0">
              <a:buNone/>
            </a:pPr>
            <a:r>
              <a:rPr lang="el-GR" altLang="el-GR" sz="2800" dirty="0" smtClean="0"/>
              <a:t>	Ε(Χ</a:t>
            </a:r>
            <a:r>
              <a:rPr lang="el-GR" altLang="el-GR" sz="2800" dirty="0"/>
              <a:t>)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μ,  </a:t>
            </a:r>
            <a:r>
              <a:rPr lang="en-US" altLang="el-GR" sz="2800" i="1" dirty="0" err="1"/>
              <a:t>Var</a:t>
            </a:r>
            <a:r>
              <a:rPr lang="el-GR" altLang="el-GR" sz="2800" dirty="0"/>
              <a:t>(</a:t>
            </a:r>
            <a:r>
              <a:rPr lang="en-US" altLang="el-GR" sz="2800" dirty="0"/>
              <a:t>X</a:t>
            </a:r>
            <a:r>
              <a:rPr lang="el-GR" altLang="el-GR" sz="2800" dirty="0"/>
              <a:t>) 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 σ</a:t>
            </a:r>
            <a:r>
              <a:rPr lang="el-GR" altLang="el-GR" sz="2800" baseline="30000" dirty="0"/>
              <a:t>2</a:t>
            </a:r>
            <a:r>
              <a:rPr lang="el-GR" altLang="el-GR" sz="2800" dirty="0"/>
              <a:t>  και  σ</a:t>
            </a:r>
            <a:r>
              <a:rPr lang="el-GR" altLang="el-GR" sz="2800" baseline="30000" dirty="0"/>
              <a:t>2 </a:t>
            </a:r>
            <a:r>
              <a:rPr lang="el-GR" altLang="el-GR" sz="2800" dirty="0"/>
              <a:t>&lt; +</a:t>
            </a:r>
            <a:r>
              <a:rPr lang="el-GR" altLang="el-GR" sz="2800" dirty="0">
                <a:sym typeface="Symbol" panose="05050102010706020507" pitchFamily="18" charset="2"/>
              </a:rPr>
              <a:t>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34127"/>
              </p:ext>
            </p:extLst>
          </p:nvPr>
        </p:nvGraphicFramePr>
        <p:xfrm>
          <a:off x="1691680" y="1333500"/>
          <a:ext cx="222744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8" name="Equation" r:id="rId3" imgW="825142" imgH="215806" progId="Equation.3">
                  <p:embed/>
                </p:oleObj>
              </mc:Choice>
              <mc:Fallback>
                <p:oleObj name="Equation" r:id="rId3" imgW="82514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33500"/>
                        <a:ext cx="2227446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Κεντρικό Οριακό </a:t>
            </a:r>
            <a:r>
              <a:rPr lang="el-GR" dirty="0" smtClean="0"/>
              <a:t>Θεώρημα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Όσο αυξάνει το μέγεθος του δείγματος, η κατανομή πιθανοτήτων της τυχαίας μεταβλητής  </a:t>
            </a:r>
          </a:p>
          <a:p>
            <a:endParaRPr lang="el-GR" altLang="el-GR" sz="2800" dirty="0"/>
          </a:p>
          <a:p>
            <a:pPr>
              <a:buNone/>
            </a:pPr>
            <a:r>
              <a:rPr lang="el-GR" altLang="el-GR" sz="2800" dirty="0"/>
              <a:t>   </a:t>
            </a:r>
          </a:p>
          <a:p>
            <a:pPr>
              <a:buNone/>
            </a:pPr>
            <a:r>
              <a:rPr lang="el-GR" altLang="el-GR" sz="2800" dirty="0" smtClean="0"/>
              <a:t>προσεγγίζει </a:t>
            </a:r>
            <a:r>
              <a:rPr lang="el-GR" altLang="el-GR" sz="2800" dirty="0"/>
              <a:t>την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58483"/>
              </p:ext>
            </p:extLst>
          </p:nvPr>
        </p:nvGraphicFramePr>
        <p:xfrm>
          <a:off x="1210315" y="2281436"/>
          <a:ext cx="1261878" cy="112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0" name="Equation" r:id="rId3" imgW="685800" imgH="609600" progId="Equation.3">
                  <p:embed/>
                </p:oleObj>
              </mc:Choice>
              <mc:Fallback>
                <p:oleObj name="Equation" r:id="rId3" imgW="685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315" y="2281436"/>
                        <a:ext cx="1261878" cy="112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9093"/>
              </p:ext>
            </p:extLst>
          </p:nvPr>
        </p:nvGraphicFramePr>
        <p:xfrm>
          <a:off x="1110416" y="3937620"/>
          <a:ext cx="1461675" cy="97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1" name="Equation" r:id="rId5" imgW="622030" imgH="418918" progId="Equation.3">
                  <p:embed/>
                </p:oleObj>
              </mc:Choice>
              <mc:Fallback>
                <p:oleObj name="Equation" r:id="rId5" imgW="62203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416" y="3937620"/>
                        <a:ext cx="1461675" cy="979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800" dirty="0"/>
              <a:t>Αν Χ «το ύψος ενήλικα άνδρα» και Χ</a:t>
            </a:r>
            <a:r>
              <a:rPr lang="el-GR" sz="2800" dirty="0">
                <a:sym typeface="Symbol"/>
              </a:rPr>
              <a:t></a:t>
            </a:r>
            <a:r>
              <a:rPr lang="el-GR" sz="2800" dirty="0"/>
              <a:t>Ν(171, 21), </a:t>
            </a:r>
            <a:r>
              <a:rPr lang="el-GR" sz="2800" dirty="0" smtClean="0"/>
              <a:t>να προσδιοριστεί: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x-none" sz="2400" dirty="0" smtClean="0"/>
              <a:t>Το </a:t>
            </a:r>
            <a:r>
              <a:rPr lang="x-none" sz="2400" dirty="0"/>
              <a:t>διάστημα στο οποίο με πιθανότητα 94% θα βρίσκεται το ύψος ενός ενήλικα που παίρνεται με τρόπο τυχαία από το σύνολο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/>
              <a:t>Το διάστημα στο οποίο με πιθανότητα 94% θα βρίσκεται το μέσο ύψος σε τυχαίο δείγμα n = </a:t>
            </a:r>
            <a:r>
              <a:rPr lang="el-GR" altLang="el-GR" sz="2400" dirty="0" smtClean="0"/>
              <a:t>25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/>
              <a:t>Αν αυξηθεί και άλλο το μέγεθος του δείγματος, τι θα πάθει το διάστημα αυτό;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Λύση του ερωτήματος 1:</a:t>
            </a:r>
          </a:p>
          <a:p>
            <a:r>
              <a:rPr lang="el-GR" altLang="el-GR" sz="2800" dirty="0" smtClean="0"/>
              <a:t>Έστω             η </a:t>
            </a:r>
            <a:r>
              <a:rPr lang="el-GR" altLang="el-GR" sz="2800" dirty="0"/>
              <a:t>τιμή της τυπικής κανονικής κατανομής για την οποία </a:t>
            </a:r>
            <a:r>
              <a:rPr lang="el-GR" altLang="el-GR" sz="2800" dirty="0" smtClean="0"/>
              <a:t>ισχύει</a:t>
            </a:r>
          </a:p>
          <a:p>
            <a:endParaRPr lang="el-GR" altLang="el-GR" sz="2800" dirty="0"/>
          </a:p>
          <a:p>
            <a:r>
              <a:rPr lang="el-GR" altLang="el-GR" sz="2800" dirty="0" smtClean="0"/>
              <a:t>Οπότε: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12059"/>
              </p:ext>
            </p:extLst>
          </p:nvPr>
        </p:nvGraphicFramePr>
        <p:xfrm>
          <a:off x="1619671" y="4081636"/>
          <a:ext cx="3481089" cy="46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02" name="Equation" r:id="rId3" imgW="2349500" imgH="228600" progId="Equation.3">
                  <p:embed/>
                </p:oleObj>
              </mc:Choice>
              <mc:Fallback>
                <p:oleObj name="Equation" r:id="rId3" imgW="234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1" y="4081636"/>
                        <a:ext cx="3481089" cy="461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88327"/>
              </p:ext>
            </p:extLst>
          </p:nvPr>
        </p:nvGraphicFramePr>
        <p:xfrm>
          <a:off x="1619672" y="3001516"/>
          <a:ext cx="1803948" cy="47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03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01516"/>
                        <a:ext cx="1803948" cy="47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84457"/>
              </p:ext>
            </p:extLst>
          </p:nvPr>
        </p:nvGraphicFramePr>
        <p:xfrm>
          <a:off x="3507812" y="4609186"/>
          <a:ext cx="2348483" cy="76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04" name="Equation" r:id="rId7" imgW="990170" imgH="406224" progId="Equation.3">
                  <p:embed/>
                </p:oleObj>
              </mc:Choice>
              <mc:Fallback>
                <p:oleObj name="Equation" r:id="rId7" imgW="99017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812" y="4609186"/>
                        <a:ext cx="2348483" cy="768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41196"/>
              </p:ext>
            </p:extLst>
          </p:nvPr>
        </p:nvGraphicFramePr>
        <p:xfrm>
          <a:off x="1691680" y="1879211"/>
          <a:ext cx="904948" cy="57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05" name="Equation" r:id="rId9" imgW="355446" imgH="228501" progId="Equation.3">
                  <p:embed/>
                </p:oleObj>
              </mc:Choice>
              <mc:Fallback>
                <p:oleObj name="Equation" r:id="rId9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879211"/>
                        <a:ext cx="904948" cy="576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/>
              <a:t>π.χ.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1-α=0.9</a:t>
            </a:r>
            <a:r>
              <a:rPr lang="en-US" altLang="el-GR" sz="2800" dirty="0"/>
              <a:t>4</a:t>
            </a:r>
            <a:r>
              <a:rPr lang="el-GR" altLang="el-GR" sz="2800" dirty="0"/>
              <a:t> έχουμε α=0.0</a:t>
            </a:r>
            <a:r>
              <a:rPr lang="en-US" altLang="el-GR" sz="2800" dirty="0"/>
              <a:t>6</a:t>
            </a:r>
            <a:r>
              <a:rPr lang="el-GR" altLang="el-GR" sz="2800" dirty="0"/>
              <a:t> και α/2=0.0</a:t>
            </a:r>
            <a:r>
              <a:rPr lang="en-US" altLang="el-GR" sz="2800" dirty="0" smtClean="0"/>
              <a:t>3</a:t>
            </a:r>
            <a:r>
              <a:rPr lang="el-GR" altLang="el-GR" sz="2800" dirty="0" smtClean="0"/>
              <a:t>. Οπότε 1-α/2=0.97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και </a:t>
            </a:r>
          </a:p>
          <a:p>
            <a:pPr>
              <a:buNone/>
            </a:pPr>
            <a:r>
              <a:rPr lang="el-GR" altLang="el-GR" sz="2800" dirty="0"/>
              <a:t>	</a:t>
            </a:r>
            <a:r>
              <a:rPr lang="el-GR" altLang="el-GR" sz="2800" dirty="0" smtClean="0"/>
              <a:t>	            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76929"/>
              </p:ext>
            </p:extLst>
          </p:nvPr>
        </p:nvGraphicFramePr>
        <p:xfrm>
          <a:off x="1261730" y="2759679"/>
          <a:ext cx="1384769" cy="6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86" name="Equation" r:id="rId3" imgW="482391" imgH="228501" progId="Equation.3">
                  <p:embed/>
                </p:oleObj>
              </mc:Choice>
              <mc:Fallback>
                <p:oleObj name="Equation" r:id="rId3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730" y="2759679"/>
                        <a:ext cx="1384769" cy="64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86644"/>
              </p:ext>
            </p:extLst>
          </p:nvPr>
        </p:nvGraphicFramePr>
        <p:xfrm>
          <a:off x="2646499" y="2787374"/>
          <a:ext cx="1800200" cy="59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87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499" y="2787374"/>
                        <a:ext cx="1800200" cy="594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3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Για να βρούμε τη ζητούμενη πιθανότητα </a:t>
            </a:r>
            <a:r>
              <a:rPr lang="el-GR" altLang="el-GR" sz="2800" dirty="0" smtClean="0"/>
              <a:t>εργαζόμαστε </a:t>
            </a:r>
            <a:r>
              <a:rPr lang="el-GR" altLang="el-GR" sz="2800" dirty="0"/>
              <a:t>ως </a:t>
            </a:r>
            <a:r>
              <a:rPr lang="el-GR" altLang="el-GR" sz="2800" dirty="0" smtClean="0"/>
              <a:t>εξής: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295762"/>
              </p:ext>
            </p:extLst>
          </p:nvPr>
        </p:nvGraphicFramePr>
        <p:xfrm>
          <a:off x="1547664" y="2281437"/>
          <a:ext cx="3055923" cy="37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7" name="Equation" r:id="rId3" imgW="1688367" imgH="203112" progId="Equation.3">
                  <p:embed/>
                </p:oleObj>
              </mc:Choice>
              <mc:Fallback>
                <p:oleObj name="Equation" r:id="rId3" imgW="168836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81437"/>
                        <a:ext cx="3055923" cy="37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13433"/>
              </p:ext>
            </p:extLst>
          </p:nvPr>
        </p:nvGraphicFramePr>
        <p:xfrm>
          <a:off x="1535165" y="2689129"/>
          <a:ext cx="3746463" cy="75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8" name="Equation" r:id="rId5" imgW="1981200" imgH="393700" progId="Equation.3">
                  <p:embed/>
                </p:oleObj>
              </mc:Choice>
              <mc:Fallback>
                <p:oleObj name="Equation" r:id="rId5" imgW="198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65" y="2689129"/>
                        <a:ext cx="3746463" cy="75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86038"/>
              </p:ext>
            </p:extLst>
          </p:nvPr>
        </p:nvGraphicFramePr>
        <p:xfrm>
          <a:off x="1559359" y="3458116"/>
          <a:ext cx="4337524" cy="38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9" name="Equation" r:id="rId7" imgW="2311400" imgH="203200" progId="Equation.3">
                  <p:embed/>
                </p:oleObj>
              </mc:Choice>
              <mc:Fallback>
                <p:oleObj name="Equation" r:id="rId7" imgW="2311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359" y="3458116"/>
                        <a:ext cx="4337524" cy="38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27679"/>
              </p:ext>
            </p:extLst>
          </p:nvPr>
        </p:nvGraphicFramePr>
        <p:xfrm>
          <a:off x="1535165" y="3897782"/>
          <a:ext cx="5256584" cy="45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0" name="Equation" r:id="rId9" imgW="2819400" imgH="241300" progId="Equation.3">
                  <p:embed/>
                </p:oleObj>
              </mc:Choice>
              <mc:Fallback>
                <p:oleObj name="Equation" r:id="rId9" imgW="2819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65" y="3897782"/>
                        <a:ext cx="5256584" cy="45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 descr="Περγαμηνή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48537"/>
              </p:ext>
            </p:extLst>
          </p:nvPr>
        </p:nvGraphicFramePr>
        <p:xfrm>
          <a:off x="1544369" y="4484540"/>
          <a:ext cx="3751008" cy="38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41" name="Equation" r:id="rId11" imgW="1815840" imgH="203040" progId="Equation.3">
                  <p:embed/>
                </p:oleObj>
              </mc:Choice>
              <mc:Fallback>
                <p:oleObj name="Equation" r:id="rId11" imgW="1815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369" y="4484540"/>
                        <a:ext cx="3751008" cy="389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4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Λύση του ερωτήματος 2:</a:t>
            </a:r>
          </a:p>
          <a:p>
            <a:pPr marL="0" indent="0">
              <a:buNone/>
            </a:pPr>
            <a:r>
              <a:rPr lang="el-GR" altLang="el-GR" sz="2800" dirty="0"/>
              <a:t>Για να βρούμε τη ζητούμενη πιθανότητα </a:t>
            </a:r>
            <a:r>
              <a:rPr lang="el-GR" altLang="el-GR" sz="2800" dirty="0" smtClean="0"/>
              <a:t>εργαζόμαστε </a:t>
            </a:r>
            <a:r>
              <a:rPr lang="el-GR" altLang="el-GR" sz="2800" dirty="0"/>
              <a:t>ως </a:t>
            </a:r>
            <a:r>
              <a:rPr lang="el-GR" altLang="el-GR" sz="2800" dirty="0" smtClean="0"/>
              <a:t>εξής:</a:t>
            </a:r>
          </a:p>
          <a:p>
            <a:pPr marL="0" indent="0">
              <a:buNone/>
            </a:pPr>
            <a:r>
              <a:rPr lang="el-GR" sz="2800" dirty="0"/>
              <a:t>	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566157"/>
              </p:ext>
            </p:extLst>
          </p:nvPr>
        </p:nvGraphicFramePr>
        <p:xfrm>
          <a:off x="1403648" y="2888438"/>
          <a:ext cx="3208457" cy="39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8" name="Equation" r:id="rId3" imgW="1688367" imgH="203112" progId="Equation.3">
                  <p:embed/>
                </p:oleObj>
              </mc:Choice>
              <mc:Fallback>
                <p:oleObj name="Equation" r:id="rId3" imgW="168836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88438"/>
                        <a:ext cx="3208457" cy="395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29594"/>
              </p:ext>
            </p:extLst>
          </p:nvPr>
        </p:nvGraphicFramePr>
        <p:xfrm>
          <a:off x="1398320" y="3292176"/>
          <a:ext cx="3511785" cy="7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9" name="Equation" r:id="rId5" imgW="2032000" imgH="431800" progId="Equation.3">
                  <p:embed/>
                </p:oleObj>
              </mc:Choice>
              <mc:Fallback>
                <p:oleObj name="Equation" r:id="rId5" imgW="2032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320" y="3292176"/>
                        <a:ext cx="3511785" cy="7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05124"/>
              </p:ext>
            </p:extLst>
          </p:nvPr>
        </p:nvGraphicFramePr>
        <p:xfrm>
          <a:off x="1398320" y="4047445"/>
          <a:ext cx="5530444" cy="46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0" name="Equation" r:id="rId7" imgW="2870200" imgH="241300" progId="Equation.3">
                  <p:embed/>
                </p:oleObj>
              </mc:Choice>
              <mc:Fallback>
                <p:oleObj name="Equation" r:id="rId7" imgW="287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320" y="4047445"/>
                        <a:ext cx="5530444" cy="46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 descr="Περγαμηνή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85716"/>
              </p:ext>
            </p:extLst>
          </p:nvPr>
        </p:nvGraphicFramePr>
        <p:xfrm>
          <a:off x="1398320" y="4615945"/>
          <a:ext cx="4000872" cy="47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1" name="Equation" r:id="rId9" imgW="1930400" imgH="228600" progId="Equation.3">
                  <p:embed/>
                </p:oleObj>
              </mc:Choice>
              <mc:Fallback>
                <p:oleObj name="Equation" r:id="rId9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320" y="4615945"/>
                        <a:ext cx="4000872" cy="4738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</a:t>
            </a:r>
            <a:r>
              <a:rPr lang="el-GR" dirty="0" smtClean="0"/>
              <a:t>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Λύση του ερωτήματος 3:</a:t>
            </a:r>
          </a:p>
          <a:p>
            <a:pPr marL="0" indent="0">
              <a:buNone/>
            </a:pPr>
            <a:r>
              <a:rPr lang="el-GR" altLang="el-GR" sz="2800" dirty="0" smtClean="0"/>
              <a:t>Είναι εύκολο </a:t>
            </a:r>
            <a:r>
              <a:rPr lang="el-GR" altLang="el-GR" sz="2800" dirty="0"/>
              <a:t>να διαπιστωθεί ότι όσο αυξάνει το μέγεθος του δείγματος τόσο το διάστημα θα μικραίνει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7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Ένας νέος τύπος μπαταρίας δηλώνεται ότι </a:t>
            </a:r>
            <a:r>
              <a:rPr lang="el-GR" altLang="el-GR" sz="2800" dirty="0" smtClean="0"/>
              <a:t>λειτουργεί 26 </a:t>
            </a:r>
            <a:r>
              <a:rPr lang="el-GR" altLang="el-GR" sz="2800" dirty="0"/>
              <a:t>ώρες συνεχούς χρήσης </a:t>
            </a:r>
            <a:r>
              <a:rPr lang="el-GR" altLang="el-GR" sz="2800" dirty="0" smtClean="0"/>
              <a:t>με τυπική </a:t>
            </a:r>
            <a:r>
              <a:rPr lang="el-GR" altLang="el-GR" sz="2800" dirty="0"/>
              <a:t>απόκλιση 2 ώρες. Αν σε τυχαίο δείγμα n = 45 μπαταριών υπολογίσουμε </a:t>
            </a:r>
            <a:r>
              <a:rPr lang="el-GR" altLang="el-GR" sz="2800" dirty="0" smtClean="0"/>
              <a:t>τη μέση </a:t>
            </a:r>
            <a:r>
              <a:rPr lang="el-GR" altLang="el-GR" sz="2800" dirty="0"/>
              <a:t>διάρκεια </a:t>
            </a:r>
            <a:r>
              <a:rPr lang="el-GR" altLang="el-GR" sz="2800" dirty="0" smtClean="0"/>
              <a:t>ζητείται: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/>
              <a:t>Ποιο είναι το διάστημα στο οποίο θα βρίσκεται η δειγματική μέση διάρκεια με πιθανότητα 95</a:t>
            </a:r>
            <a:r>
              <a:rPr lang="el-GR" altLang="el-GR" sz="2400" dirty="0" smtClean="0"/>
              <a:t>%;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400" dirty="0"/>
              <a:t>Ποια είναι η πιθανότητα να πάρουμε μια τιμή για τη δειγματική μέση διάρκεια μεταξύ 25 και 26 ώρες;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3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Λύση του ερωτήματος 1:</a:t>
            </a:r>
          </a:p>
          <a:p>
            <a:pPr marL="0" indent="0">
              <a:buNone/>
            </a:pPr>
            <a:r>
              <a:rPr lang="el-GR" altLang="el-GR" sz="2800" dirty="0" smtClean="0"/>
              <a:t>Λόγω </a:t>
            </a:r>
            <a:r>
              <a:rPr lang="el-GR" altLang="el-GR" sz="2800" dirty="0"/>
              <a:t>του ΚΟΘ η κατανομή του      </a:t>
            </a:r>
            <a:r>
              <a:rPr lang="el-GR" altLang="el-GR" sz="2800" dirty="0" smtClean="0"/>
              <a:t>είναι </a:t>
            </a:r>
            <a:r>
              <a:rPr lang="el-GR" altLang="el-GR" sz="2800" dirty="0"/>
              <a:t>(κατά προσέγγιση) η κανονική για την οποία θυμίζουμε ότι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Με αντικατάσταση του: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/>
            </a:r>
            <a:br>
              <a:rPr lang="el-GR" altLang="el-GR" sz="2800" dirty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/>
            </a:r>
            <a:br>
              <a:rPr lang="el-GR" altLang="el-GR" sz="2800" dirty="0"/>
            </a:b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33289"/>
              </p:ext>
            </p:extLst>
          </p:nvPr>
        </p:nvGraphicFramePr>
        <p:xfrm>
          <a:off x="1547664" y="3219318"/>
          <a:ext cx="4017579" cy="46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4" name="Equation" r:id="rId3" imgW="1790700" imgH="203200" progId="Equation.3">
                  <p:embed/>
                </p:oleObj>
              </mc:Choice>
              <mc:Fallback>
                <p:oleObj name="Equation" r:id="rId3" imgW="1790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19318"/>
                        <a:ext cx="4017579" cy="463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64720"/>
              </p:ext>
            </p:extLst>
          </p:nvPr>
        </p:nvGraphicFramePr>
        <p:xfrm>
          <a:off x="5076056" y="1936970"/>
          <a:ext cx="376108" cy="43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5" r:id="rId5" imgW="152202" imgH="177569" progId="Equation.3">
                  <p:embed/>
                </p:oleObj>
              </mc:Choice>
              <mc:Fallback>
                <p:oleObj r:id="rId5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36970"/>
                        <a:ext cx="376108" cy="431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15861"/>
              </p:ext>
            </p:extLst>
          </p:nvPr>
        </p:nvGraphicFramePr>
        <p:xfrm>
          <a:off x="4211960" y="3774220"/>
          <a:ext cx="1485528" cy="128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6" name="Equation" r:id="rId7" imgW="723586" imgH="622030" progId="Equation.3">
                  <p:embed/>
                </p:oleObj>
              </mc:Choice>
              <mc:Fallback>
                <p:oleObj name="Equation" r:id="rId7" imgW="723586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774220"/>
                        <a:ext cx="1485528" cy="128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5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Με απλές πράξεις παίρνουμε: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72556"/>
              </p:ext>
            </p:extLst>
          </p:nvPr>
        </p:nvGraphicFramePr>
        <p:xfrm>
          <a:off x="1403648" y="1892684"/>
          <a:ext cx="4625155" cy="123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9" name="Equation" r:id="rId3" imgW="2070100" imgH="622300" progId="Equation.3">
                  <p:embed/>
                </p:oleObj>
              </mc:Choice>
              <mc:Fallback>
                <p:oleObj name="Equation" r:id="rId3" imgW="2070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92684"/>
                        <a:ext cx="4625155" cy="123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25286"/>
              </p:ext>
            </p:extLst>
          </p:nvPr>
        </p:nvGraphicFramePr>
        <p:xfrm>
          <a:off x="1403648" y="3145532"/>
          <a:ext cx="5236775" cy="85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10" name="Equation" r:id="rId5" imgW="2578100" imgH="419100" progId="Equation.3">
                  <p:embed/>
                </p:oleObj>
              </mc:Choice>
              <mc:Fallback>
                <p:oleObj name="Equation" r:id="rId5" imgW="2578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145532"/>
                        <a:ext cx="5236775" cy="85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53607"/>
              </p:ext>
            </p:extLst>
          </p:nvPr>
        </p:nvGraphicFramePr>
        <p:xfrm>
          <a:off x="1407815" y="4097998"/>
          <a:ext cx="5457800" cy="87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11" name="Equation" r:id="rId7" imgW="2628900" imgH="419100" progId="Equation.3">
                  <p:embed/>
                </p:oleObj>
              </mc:Choice>
              <mc:Fallback>
                <p:oleObj name="Equation" r:id="rId7" imgW="262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815" y="4097998"/>
                        <a:ext cx="5457800" cy="870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altLang="el-GR" sz="7000" dirty="0"/>
              <a:t>Απ</a:t>
            </a:r>
            <a:r>
              <a:rPr lang="el-GR" altLang="el-GR" sz="7000" dirty="0" smtClean="0"/>
              <a:t>’ όπου</a:t>
            </a:r>
            <a:r>
              <a:rPr lang="el-GR" altLang="el-GR" sz="7000" dirty="0"/>
              <a:t>, αντικαθιστώντας τις τιμές που μας δίνονται, παίρνουμε</a:t>
            </a:r>
            <a:r>
              <a:rPr lang="el-GR" altLang="el-GR" sz="7000" dirty="0" smtClean="0"/>
              <a:t>:</a:t>
            </a:r>
          </a:p>
          <a:p>
            <a:pPr marL="0" indent="0">
              <a:buNone/>
            </a:pPr>
            <a:endParaRPr lang="el-GR" altLang="el-GR" sz="5900" dirty="0"/>
          </a:p>
          <a:p>
            <a:pPr marL="0" indent="0">
              <a:buNone/>
            </a:pPr>
            <a:endParaRPr lang="el-GR" altLang="el-GR" sz="5900" dirty="0" smtClean="0"/>
          </a:p>
          <a:p>
            <a:pPr marL="0" indent="0">
              <a:buNone/>
            </a:pPr>
            <a:r>
              <a:rPr lang="el-GR" altLang="el-GR" sz="5900" dirty="0" smtClean="0"/>
              <a:t>Το </a:t>
            </a:r>
            <a:r>
              <a:rPr lang="el-GR" altLang="el-GR" sz="5900" dirty="0"/>
              <a:t>αποτέλεσμα αυτό ερμηνεύεται και ως εξής: </a:t>
            </a:r>
            <a:r>
              <a:rPr lang="el-GR" altLang="el-GR" sz="5900" dirty="0" smtClean="0"/>
              <a:t>σε επαναληπτικές </a:t>
            </a:r>
            <a:r>
              <a:rPr lang="el-GR" altLang="el-GR" sz="5900" dirty="0"/>
              <a:t>δειγματοληψίες με τα ίδια χαρακτηριστικά, στο 95% των δειγμάτων θα υπολογίσουμε   μέση διάρκεια  που θα βρίσκεται στο διάστημα αυτό</a:t>
            </a:r>
            <a:endParaRPr lang="el-GR" altLang="el-GR" sz="5900" dirty="0" smtClean="0"/>
          </a:p>
          <a:p>
            <a:pPr marL="0" indent="0">
              <a:buNone/>
            </a:pPr>
            <a:r>
              <a:rPr lang="el-GR" altLang="el-GR" b="1" dirty="0"/>
              <a:t/>
            </a:r>
            <a:br>
              <a:rPr lang="el-GR" altLang="el-GR" b="1" dirty="0"/>
            </a:b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3347"/>
              </p:ext>
            </p:extLst>
          </p:nvPr>
        </p:nvGraphicFramePr>
        <p:xfrm>
          <a:off x="1547664" y="2209428"/>
          <a:ext cx="4176465" cy="53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9" name="Equation" r:id="rId3" imgW="1981200" imgH="228600" progId="Equation.3">
                  <p:embed/>
                </p:oleObj>
              </mc:Choice>
              <mc:Fallback>
                <p:oleObj name="Equation" r:id="rId3" imgW="198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09428"/>
                        <a:ext cx="4176465" cy="53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4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Λύση του ερωτήματος 2: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1444"/>
              </p:ext>
            </p:extLst>
          </p:nvPr>
        </p:nvGraphicFramePr>
        <p:xfrm>
          <a:off x="1331640" y="1868229"/>
          <a:ext cx="2602204" cy="51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2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68229"/>
                        <a:ext cx="2602204" cy="513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72406"/>
              </p:ext>
            </p:extLst>
          </p:nvPr>
        </p:nvGraphicFramePr>
        <p:xfrm>
          <a:off x="1331640" y="2516890"/>
          <a:ext cx="5708276" cy="129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3" name="Equation" r:id="rId5" imgW="2184400" imgH="622300" progId="Equation.3">
                  <p:embed/>
                </p:oleObj>
              </mc:Choice>
              <mc:Fallback>
                <p:oleObj name="Equation" r:id="rId5" imgW="218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16890"/>
                        <a:ext cx="5708276" cy="1292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5522"/>
              </p:ext>
            </p:extLst>
          </p:nvPr>
        </p:nvGraphicFramePr>
        <p:xfrm>
          <a:off x="1331640" y="4000130"/>
          <a:ext cx="5518490" cy="4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4" name="Equation" r:id="rId7" imgW="2489200" imgH="203200" progId="Equation.3">
                  <p:embed/>
                </p:oleObj>
              </mc:Choice>
              <mc:Fallback>
                <p:oleObj name="Equation" r:id="rId7" imgW="2489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000130"/>
                        <a:ext cx="5518490" cy="4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84678"/>
              </p:ext>
            </p:extLst>
          </p:nvPr>
        </p:nvGraphicFramePr>
        <p:xfrm>
          <a:off x="2501972" y="4648045"/>
          <a:ext cx="4362400" cy="44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5" name="Equation" r:id="rId9" imgW="2005729" imgH="203112" progId="Equation.3">
                  <p:embed/>
                </p:oleObj>
              </mc:Choice>
              <mc:Fallback>
                <p:oleObj name="Equation" r:id="rId9" imgW="20057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72" y="4648045"/>
                        <a:ext cx="4362400" cy="449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δειγματοληψίας της αναλογίας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Στα ποιοτικά δεδομένα η παράμετρος που μας ενδιαφέρει είναι η αναλογία </a:t>
            </a:r>
            <a:r>
              <a:rPr lang="en-US" altLang="el-GR" sz="2800" dirty="0"/>
              <a:t>p</a:t>
            </a:r>
            <a:endParaRPr lang="el-GR" altLang="el-GR" sz="2800" dirty="0"/>
          </a:p>
          <a:p>
            <a:r>
              <a:rPr lang="el-GR" altLang="el-GR" sz="2800" dirty="0" smtClean="0"/>
              <a:t>Η </a:t>
            </a:r>
            <a:r>
              <a:rPr lang="el-GR" altLang="el-GR" sz="2800" dirty="0"/>
              <a:t>εκτίμηση της αναλογίας </a:t>
            </a:r>
            <a:r>
              <a:rPr lang="en-US" altLang="el-GR" sz="2800" dirty="0"/>
              <a:t>p</a:t>
            </a:r>
            <a:r>
              <a:rPr lang="el-GR" altLang="el-GR" sz="2800" dirty="0"/>
              <a:t>  γίνεται με τη δειγματική </a:t>
            </a:r>
            <a:r>
              <a:rPr lang="el-GR" altLang="el-GR" sz="2800" dirty="0" smtClean="0"/>
              <a:t>αναλογία 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47260"/>
              </p:ext>
            </p:extLst>
          </p:nvPr>
        </p:nvGraphicFramePr>
        <p:xfrm>
          <a:off x="3995936" y="2785492"/>
          <a:ext cx="1224136" cy="46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9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85492"/>
                        <a:ext cx="1224136" cy="461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</a:t>
            </a:r>
            <a:r>
              <a:rPr lang="el-GR" dirty="0"/>
              <a:t>δειγματοληψίας της </a:t>
            </a:r>
            <a:r>
              <a:rPr lang="el-GR" dirty="0" smtClean="0"/>
              <a:t>αναλογίας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 κατανομή δειγματοληψίας της        είναι η </a:t>
            </a:r>
            <a:r>
              <a:rPr lang="el-GR" altLang="el-GR" sz="2800" dirty="0" err="1"/>
              <a:t>δυωνυμική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με:</a:t>
            </a:r>
          </a:p>
          <a:p>
            <a:endParaRPr lang="el-GR" altLang="el-GR" sz="2800" dirty="0"/>
          </a:p>
          <a:p>
            <a:endParaRPr lang="el-GR" altLang="el-GR" sz="2800" dirty="0" smtClean="0"/>
          </a:p>
          <a:p>
            <a:r>
              <a:rPr lang="el-GR" altLang="el-GR" sz="2800" dirty="0"/>
              <a:t> Ό</a:t>
            </a:r>
            <a:r>
              <a:rPr lang="el-GR" altLang="el-GR" sz="2800" dirty="0" smtClean="0"/>
              <a:t>σο </a:t>
            </a:r>
            <a:r>
              <a:rPr lang="el-GR" altLang="el-GR" sz="2800" dirty="0"/>
              <a:t>αυξάνει το μέγεθος του δείγματος </a:t>
            </a:r>
            <a:r>
              <a:rPr lang="en-US" altLang="el-GR" sz="2800" dirty="0" smtClean="0"/>
              <a:t>n</a:t>
            </a:r>
            <a:r>
              <a:rPr lang="el-GR" altLang="el-GR" sz="2800" dirty="0" smtClean="0"/>
              <a:t>:</a:t>
            </a:r>
          </a:p>
          <a:p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18828"/>
              </p:ext>
            </p:extLst>
          </p:nvPr>
        </p:nvGraphicFramePr>
        <p:xfrm>
          <a:off x="1547665" y="2281436"/>
          <a:ext cx="1343298" cy="52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3" name="Equation" r:id="rId3" imgW="710891" imgH="215806" progId="Equation.3">
                  <p:embed/>
                </p:oleObj>
              </mc:Choice>
              <mc:Fallback>
                <p:oleObj name="Equation" r:id="rId3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2281436"/>
                        <a:ext cx="1343298" cy="525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69909"/>
              </p:ext>
            </p:extLst>
          </p:nvPr>
        </p:nvGraphicFramePr>
        <p:xfrm>
          <a:off x="1547665" y="2807296"/>
          <a:ext cx="2465047" cy="56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4" name="Equation" r:id="rId5" imgW="1091726" imgH="253890" progId="Equation.3">
                  <p:embed/>
                </p:oleObj>
              </mc:Choice>
              <mc:Fallback>
                <p:oleObj name="Equation" r:id="rId5" imgW="109172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2807296"/>
                        <a:ext cx="2465047" cy="567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729665"/>
              </p:ext>
            </p:extLst>
          </p:nvPr>
        </p:nvGraphicFramePr>
        <p:xfrm>
          <a:off x="4027636" y="2838491"/>
          <a:ext cx="1767296" cy="5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5" name="Equation" r:id="rId7" imgW="710891" imgH="203112" progId="Equation.3">
                  <p:embed/>
                </p:oleObj>
              </mc:Choice>
              <mc:Fallback>
                <p:oleObj name="Equation" r:id="rId7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636" y="2838491"/>
                        <a:ext cx="1767296" cy="5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47348"/>
              </p:ext>
            </p:extLst>
          </p:nvPr>
        </p:nvGraphicFramePr>
        <p:xfrm>
          <a:off x="5794932" y="1360679"/>
          <a:ext cx="505260" cy="52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6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932" y="1360679"/>
                        <a:ext cx="505260" cy="521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47793"/>
              </p:ext>
            </p:extLst>
          </p:nvPr>
        </p:nvGraphicFramePr>
        <p:xfrm>
          <a:off x="1547665" y="3945921"/>
          <a:ext cx="2917263" cy="94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7" name="Εξίσωση" r:id="rId11" imgW="1358310" imgH="393529" progId="Equation.3">
                  <p:embed/>
                </p:oleObj>
              </mc:Choice>
              <mc:Fallback>
                <p:oleObj name="Εξίσωση" r:id="rId11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3945921"/>
                        <a:ext cx="2917263" cy="947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6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Ιδιότητες της κατανομής δειγματοληψίας της αναλογίας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Καθώς αυξάνει το μέγεθος του δείγματος</a:t>
            </a:r>
            <a:r>
              <a:rPr lang="en-US" altLang="el-GR" sz="2800" dirty="0"/>
              <a:t>,</a:t>
            </a:r>
            <a:r>
              <a:rPr lang="el-GR" altLang="el-GR" sz="2800" dirty="0"/>
              <a:t> </a:t>
            </a:r>
          </a:p>
          <a:p>
            <a:pPr lvl="1"/>
            <a:r>
              <a:rPr lang="el-GR" altLang="el-GR" sz="2400" dirty="0" smtClean="0"/>
              <a:t>προσεγγίζει </a:t>
            </a:r>
            <a:r>
              <a:rPr lang="el-GR" altLang="el-GR" sz="2400" dirty="0"/>
              <a:t>την κανονική </a:t>
            </a:r>
            <a:r>
              <a:rPr lang="el-GR" altLang="el-GR" sz="2400" dirty="0" smtClean="0"/>
              <a:t>κατανομή</a:t>
            </a:r>
          </a:p>
          <a:p>
            <a:pPr lvl="1"/>
            <a:r>
              <a:rPr lang="el-GR" altLang="el-GR" sz="2400" dirty="0" smtClean="0"/>
              <a:t>γίνεται </a:t>
            </a:r>
            <a:r>
              <a:rPr lang="el-GR" altLang="el-GR" sz="2400" dirty="0"/>
              <a:t>πιο στενή (οι τιμές της     </a:t>
            </a:r>
            <a:r>
              <a:rPr lang="el-GR" altLang="el-GR" sz="2400" dirty="0" smtClean="0"/>
              <a:t>  τείνουν να συγκεντρώνονται </a:t>
            </a:r>
            <a:r>
              <a:rPr lang="el-GR" altLang="el-GR" sz="2400" dirty="0"/>
              <a:t>γύρω από την </a:t>
            </a:r>
            <a:r>
              <a:rPr lang="en-US" altLang="el-GR" sz="2400" dirty="0"/>
              <a:t>p</a:t>
            </a:r>
            <a:r>
              <a:rPr lang="el-GR" altLang="el-GR" sz="2400" dirty="0" smtClean="0"/>
              <a:t>)</a:t>
            </a:r>
            <a:endParaRPr lang="el-GR" altLang="el-GR" sz="2400" dirty="0"/>
          </a:p>
          <a:p>
            <a:r>
              <a:rPr lang="el-GR" altLang="el-GR" sz="2800" dirty="0" smtClean="0"/>
              <a:t>Ανεξάρτητα </a:t>
            </a:r>
            <a:r>
              <a:rPr lang="el-GR" altLang="el-GR" sz="2800" dirty="0"/>
              <a:t>από το μέγεθος του δείγματος έχει μέση τιμή την αναλογία </a:t>
            </a:r>
            <a:r>
              <a:rPr lang="el-GR" altLang="el-GR" sz="2800" dirty="0" smtClean="0"/>
              <a:t>πληθυσμού </a:t>
            </a:r>
            <a:r>
              <a:rPr lang="en-US" altLang="el-GR" sz="2800" dirty="0"/>
              <a:t>p</a:t>
            </a:r>
            <a:r>
              <a:rPr lang="el-GR" altLang="el-GR" sz="2800" dirty="0"/>
              <a:t>  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30431"/>
              </p:ext>
            </p:extLst>
          </p:nvPr>
        </p:nvGraphicFramePr>
        <p:xfrm>
          <a:off x="5076056" y="2425452"/>
          <a:ext cx="31464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0" name="Εξίσωση" r:id="rId3" imgW="228501" imgH="215806" progId="Equation.3">
                  <p:embed/>
                </p:oleObj>
              </mc:Choice>
              <mc:Fallback>
                <p:oleObj name="Εξίσωση" r:id="rId3" imgW="22850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25452"/>
                        <a:ext cx="314643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της κατανομής δειγματοληψίας της </a:t>
            </a:r>
            <a:r>
              <a:rPr lang="el-GR" dirty="0" smtClean="0"/>
              <a:t>αναλογίας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/>
              <a:t>Επομένως, όταν το δείγμα είναι μεγάλο, η</a:t>
            </a:r>
          </a:p>
          <a:p>
            <a:pPr marL="0" indent="0">
              <a:buNone/>
            </a:pPr>
            <a:r>
              <a:rPr lang="el-GR" altLang="el-GR" sz="2800" dirty="0" smtClean="0"/>
              <a:t>	</a:t>
            </a:r>
            <a:endParaRPr lang="el-GR" altLang="el-GR" sz="2800" dirty="0"/>
          </a:p>
          <a:p>
            <a:pPr>
              <a:buNone/>
            </a:pPr>
            <a:endParaRPr lang="el-GR" altLang="el-GR" sz="2800" dirty="0" smtClean="0"/>
          </a:p>
          <a:p>
            <a:pPr>
              <a:buNone/>
            </a:pPr>
            <a:r>
              <a:rPr lang="el-GR" altLang="el-GR" sz="2800" dirty="0" smtClean="0"/>
              <a:t>προσεγγίζει </a:t>
            </a:r>
            <a:r>
              <a:rPr lang="el-GR" altLang="el-GR" sz="2800" dirty="0"/>
              <a:t>την Ν(0,1) 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6169"/>
              </p:ext>
            </p:extLst>
          </p:nvPr>
        </p:nvGraphicFramePr>
        <p:xfrm>
          <a:off x="1331640" y="1993404"/>
          <a:ext cx="3528392" cy="94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1" name="Equation" r:id="rId3" imgW="1701800" imgH="457200" progId="Equation.3">
                  <p:embed/>
                </p:oleObj>
              </mc:Choice>
              <mc:Fallback>
                <p:oleObj name="Equation" r:id="rId3" imgW="170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93404"/>
                        <a:ext cx="3528392" cy="949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9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Ιδιότητες της κατανομής δειγματοληψίας της αναλογίας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Η προσέγγιση στην κανονική είναι ικανοποιητική όταν ισχύει: </a:t>
            </a:r>
          </a:p>
          <a:p>
            <a:pPr>
              <a:buNone/>
            </a:pPr>
            <a:r>
              <a:rPr lang="el-GR" altLang="el-GR" sz="2800" i="1" dirty="0"/>
              <a:t>                    </a:t>
            </a:r>
            <a:endParaRPr lang="el-GR" altLang="el-GR" sz="2800" dirty="0"/>
          </a:p>
          <a:p>
            <a:r>
              <a:rPr lang="el-GR" altLang="el-GR" sz="2800" dirty="0" smtClean="0"/>
              <a:t>Σημείωση</a:t>
            </a:r>
            <a:r>
              <a:rPr lang="el-GR" altLang="el-GR" sz="2800" dirty="0"/>
              <a:t>: στα ποιοτικά δεδομένα είναι εύκολο να  έχουμε μεγάλα δείγματα π.χ.  </a:t>
            </a:r>
            <a:r>
              <a:rPr lang="el-GR" altLang="el-GR" sz="2800" dirty="0" err="1"/>
              <a:t>δίτιμα</a:t>
            </a:r>
            <a:r>
              <a:rPr lang="el-GR" altLang="el-GR" sz="2800" dirty="0"/>
              <a:t> δεδομένα για  «εισόδημα πάνω από…» συλλέγονται ευκολότερα απ’ ό,τι τα μετρικά δεδομένα για «εισόδημα»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sp>
        <p:nvSpPr>
          <p:cNvPr id="5" name="3 - Ορθογώνιο"/>
          <p:cNvSpPr/>
          <p:nvPr/>
        </p:nvSpPr>
        <p:spPr>
          <a:xfrm>
            <a:off x="1691680" y="2281436"/>
            <a:ext cx="309634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</a:rPr>
              <a:t>min</a:t>
            </a:r>
            <a:r>
              <a:rPr lang="el-GR" sz="2800" b="1" dirty="0">
                <a:solidFill>
                  <a:schemeClr val="tx1"/>
                </a:solidFill>
              </a:rPr>
              <a:t>{</a:t>
            </a:r>
            <a:r>
              <a:rPr lang="en-US" sz="2800" b="1" dirty="0" err="1">
                <a:solidFill>
                  <a:schemeClr val="tx1"/>
                </a:solidFill>
              </a:rPr>
              <a:t>np</a:t>
            </a:r>
            <a:r>
              <a:rPr lang="el-GR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l-GR" sz="2800" b="1" dirty="0">
                <a:solidFill>
                  <a:schemeClr val="tx1"/>
                </a:solidFill>
              </a:rPr>
              <a:t>(1-</a:t>
            </a:r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l-GR" sz="2800" b="1" dirty="0">
                <a:solidFill>
                  <a:schemeClr val="tx1"/>
                </a:solidFill>
              </a:rPr>
              <a:t> )} </a:t>
            </a:r>
            <a:r>
              <a:rPr lang="el-GR" sz="2800" b="1" dirty="0">
                <a:solidFill>
                  <a:schemeClr val="tx1"/>
                </a:solidFill>
                <a:sym typeface="Symbol"/>
              </a:rPr>
              <a:t></a:t>
            </a:r>
            <a:r>
              <a:rPr lang="el-GR" sz="2800" b="1" dirty="0">
                <a:solidFill>
                  <a:schemeClr val="tx1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02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Αν </a:t>
            </a:r>
            <a:r>
              <a:rPr lang="el-GR" altLang="el-GR" sz="2800" dirty="0" smtClean="0"/>
              <a:t>είναι </a:t>
            </a:r>
            <a:r>
              <a:rPr lang="el-GR" altLang="el-GR" sz="2800" dirty="0"/>
              <a:t>η αναλογία των όψεων “κορώνα” σε </a:t>
            </a:r>
            <a:r>
              <a:rPr lang="en-US" altLang="el-GR" sz="2800" dirty="0"/>
              <a:t>n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ρίψεις ενός </a:t>
            </a:r>
            <a:r>
              <a:rPr lang="el-GR" altLang="el-GR" sz="2800" dirty="0"/>
              <a:t>μη </a:t>
            </a:r>
            <a:r>
              <a:rPr lang="el-GR" altLang="el-GR" sz="2800" dirty="0" err="1"/>
              <a:t>δολιευμένου</a:t>
            </a:r>
            <a:r>
              <a:rPr lang="el-GR" altLang="el-GR" sz="2800" dirty="0"/>
              <a:t> νομίσματος να υπολογιστεί η πιθανότητα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>	</a:t>
            </a:r>
            <a:r>
              <a:rPr lang="el-GR" altLang="el-GR" sz="2800" dirty="0" smtClean="0"/>
              <a:t>Ρ(0.4 </a:t>
            </a:r>
            <a:r>
              <a:rPr lang="el-GR" altLang="el-GR" sz="2800" dirty="0">
                <a:sym typeface="Symbol" panose="05050102010706020507" pitchFamily="18" charset="2"/>
              </a:rPr>
              <a:t></a:t>
            </a:r>
            <a:r>
              <a:rPr lang="el-GR" altLang="el-GR" sz="2800" dirty="0"/>
              <a:t>  </a:t>
            </a:r>
            <a:r>
              <a:rPr lang="el-GR" altLang="el-GR" sz="2800" dirty="0">
                <a:sym typeface="Symbol" panose="05050102010706020507" pitchFamily="18" charset="2"/>
              </a:rPr>
              <a:t></a:t>
            </a:r>
            <a:r>
              <a:rPr lang="el-GR" altLang="el-GR" sz="2800" dirty="0"/>
              <a:t> 0.5) </a:t>
            </a:r>
          </a:p>
          <a:p>
            <a:pPr>
              <a:buNone/>
            </a:pPr>
            <a:r>
              <a:rPr lang="el-GR" altLang="el-GR" sz="2800" dirty="0" smtClean="0"/>
              <a:t>στις </a:t>
            </a:r>
            <a:r>
              <a:rPr lang="el-GR" altLang="el-GR" sz="2800" dirty="0"/>
              <a:t>εξής περιπτώσεις:  </a:t>
            </a:r>
            <a:endParaRPr lang="el-GR" altLang="el-GR" sz="2800" dirty="0" smtClean="0"/>
          </a:p>
          <a:p>
            <a:pPr marL="971550" lvl="1" indent="-571500">
              <a:buFont typeface="+mj-lt"/>
              <a:buAutoNum type="arabicPeriod"/>
            </a:pPr>
            <a:r>
              <a:rPr lang="en-US" altLang="el-GR" sz="2400" dirty="0" smtClean="0"/>
              <a:t>n </a:t>
            </a:r>
            <a:r>
              <a:rPr lang="el-GR" altLang="el-GR" sz="2400" dirty="0">
                <a:sym typeface="Symbol" panose="05050102010706020507" pitchFamily="18" charset="2"/>
              </a:rPr>
              <a:t>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10,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altLang="el-GR" sz="2400" dirty="0" smtClean="0"/>
              <a:t>n </a:t>
            </a:r>
            <a:r>
              <a:rPr lang="el-GR" altLang="el-GR" sz="2400" dirty="0">
                <a:sym typeface="Symbol" panose="05050102010706020507" pitchFamily="18" charset="2"/>
              </a:rPr>
              <a:t></a:t>
            </a:r>
            <a:r>
              <a:rPr lang="el-GR" altLang="el-GR" sz="2400" dirty="0"/>
              <a:t> 30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12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Για </a:t>
            </a:r>
            <a:r>
              <a:rPr lang="en-US" altLang="el-GR" sz="2800" dirty="0" smtClean="0"/>
              <a:t>n = 10 </a:t>
            </a:r>
            <a:r>
              <a:rPr lang="el-GR" altLang="el-GR" sz="2800" dirty="0" smtClean="0"/>
              <a:t>υπολογίζουμε:</a:t>
            </a:r>
          </a:p>
          <a:p>
            <a:pPr marL="0" indent="0">
              <a:buNone/>
            </a:pPr>
            <a:r>
              <a:rPr lang="el-GR" altLang="el-GR" sz="2800" dirty="0" smtClean="0"/>
              <a:t>Έστω </a:t>
            </a:r>
            <a:r>
              <a:rPr lang="el-GR" altLang="el-GR" sz="2800" dirty="0"/>
              <a:t>Χ </a:t>
            </a:r>
            <a:r>
              <a:rPr lang="el-GR" altLang="el-GR" sz="2800" dirty="0" smtClean="0"/>
              <a:t>ο </a:t>
            </a:r>
            <a:r>
              <a:rPr lang="el-GR" altLang="el-GR" sz="2800" dirty="0"/>
              <a:t>αριθμός των όψεων “κορώνα” σε 10 ρίψεις. Η ζητούμενη πιθανότητα υπολογίζεται από την Β(10,0.50) ως εξής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558510"/>
              </p:ext>
            </p:extLst>
          </p:nvPr>
        </p:nvGraphicFramePr>
        <p:xfrm>
          <a:off x="1331640" y="3289548"/>
          <a:ext cx="4347307" cy="100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4" r:id="rId3" imgW="1905000" imgH="444500" progId="Equation.3">
                  <p:embed/>
                </p:oleObj>
              </mc:Choice>
              <mc:Fallback>
                <p:oleObj r:id="rId3" imgW="1905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289548"/>
                        <a:ext cx="4347307" cy="1007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57034"/>
              </p:ext>
            </p:extLst>
          </p:nvPr>
        </p:nvGraphicFramePr>
        <p:xfrm>
          <a:off x="1331640" y="4296656"/>
          <a:ext cx="5484623" cy="51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5" r:id="rId5" imgW="2197100" imgH="203200" progId="Equation.3">
                  <p:embed/>
                </p:oleObj>
              </mc:Choice>
              <mc:Fallback>
                <p:oleObj r:id="rId5" imgW="2197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6656"/>
                        <a:ext cx="5484623" cy="51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96838"/>
              </p:ext>
            </p:extLst>
          </p:nvPr>
        </p:nvGraphicFramePr>
        <p:xfrm>
          <a:off x="6816263" y="4334108"/>
          <a:ext cx="1213048" cy="38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6" r:id="rId7" imgW="532937" imgH="164957" progId="Equation.3">
                  <p:embed/>
                </p:oleObj>
              </mc:Choice>
              <mc:Fallback>
                <p:oleObj r:id="rId7" imgW="532937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263" y="4334108"/>
                        <a:ext cx="1213048" cy="38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και, λόγω συμμετρίας της </a:t>
            </a:r>
            <a:r>
              <a:rPr lang="el-GR" altLang="el-GR" sz="2800" dirty="0" err="1"/>
              <a:t>δυωνυμικής</a:t>
            </a:r>
            <a:r>
              <a:rPr lang="el-GR" altLang="el-GR" sz="2800" dirty="0"/>
              <a:t> για p</a:t>
            </a:r>
            <a:r>
              <a:rPr lang="el-GR" altLang="el-GR" sz="2800" dirty="0">
                <a:sym typeface="Symbol" panose="05050102010706020507" pitchFamily="18" charset="2"/>
              </a:rPr>
              <a:t></a:t>
            </a:r>
            <a:r>
              <a:rPr lang="el-GR" altLang="el-GR" sz="2800" dirty="0"/>
              <a:t>0.5, η ζητούμενη πιθανότητα γίνεται: </a:t>
            </a:r>
          </a:p>
          <a:p>
            <a:pPr>
              <a:buNone/>
            </a:pPr>
            <a:r>
              <a:rPr lang="el-GR" altLang="el-GR" sz="2800" dirty="0"/>
              <a:t> </a:t>
            </a:r>
            <a:r>
              <a:rPr lang="el-GR" altLang="el-GR" sz="2800" dirty="0" smtClean="0"/>
              <a:t>		2(0.2357</a:t>
            </a:r>
            <a:r>
              <a:rPr lang="el-GR" altLang="el-GR" sz="2800" dirty="0"/>
              <a:t>)=0.471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3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Μελέτη της κατανομής δειγματοληψίας, της κατανομής δειγματοληψίας του μέσου</a:t>
            </a:r>
            <a:r>
              <a:rPr lang="el-GR" sz="2800" dirty="0"/>
              <a:t>, </a:t>
            </a:r>
            <a:r>
              <a:rPr lang="el-GR" sz="2800" dirty="0" smtClean="0"/>
              <a:t>της κατανομής </a:t>
            </a:r>
            <a:r>
              <a:rPr lang="el-GR" sz="2800" dirty="0"/>
              <a:t>δειγματοληψίας </a:t>
            </a:r>
            <a:r>
              <a:rPr lang="el-GR" sz="2800" dirty="0" smtClean="0"/>
              <a:t>της αναλογίας, </a:t>
            </a:r>
            <a:r>
              <a:rPr lang="el-GR" sz="2800" dirty="0"/>
              <a:t>της κατανομής δειγματοληψίας της </a:t>
            </a:r>
            <a:r>
              <a:rPr lang="el-GR" sz="2800" dirty="0" smtClean="0"/>
              <a:t>διαφοράς δύο μέσων </a:t>
            </a:r>
            <a:r>
              <a:rPr lang="el-GR" sz="2800" dirty="0"/>
              <a:t>τόσο </a:t>
            </a:r>
            <a:r>
              <a:rPr lang="el-GR" sz="2800" dirty="0" smtClean="0"/>
              <a:t>θεωρητικά όσο και μέσω παραδειγμάτων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Υπολογίζουμε: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 smtClean="0"/>
              <a:t>οπότε</a:t>
            </a:r>
            <a:endParaRPr lang="el-GR" altLang="el-GR" sz="28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65477"/>
              </p:ext>
            </p:extLst>
          </p:nvPr>
        </p:nvGraphicFramePr>
        <p:xfrm>
          <a:off x="1560503" y="1760799"/>
          <a:ext cx="4928561" cy="90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6" r:id="rId3" imgW="2197100" imgH="406400" progId="Equation.3">
                  <p:embed/>
                </p:oleObj>
              </mc:Choice>
              <mc:Fallback>
                <p:oleObj r:id="rId3" imgW="2197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03" y="1760799"/>
                        <a:ext cx="4928561" cy="905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4833"/>
              </p:ext>
            </p:extLst>
          </p:nvPr>
        </p:nvGraphicFramePr>
        <p:xfrm>
          <a:off x="2118509" y="3556566"/>
          <a:ext cx="2697456" cy="49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7" r:id="rId5" imgW="1129810" imgH="203112" progId="Equation.3">
                  <p:embed/>
                </p:oleObj>
              </mc:Choice>
              <mc:Fallback>
                <p:oleObj r:id="rId5" imgW="112981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09" y="3556566"/>
                        <a:ext cx="2697456" cy="49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14407"/>
              </p:ext>
            </p:extLst>
          </p:nvPr>
        </p:nvGraphicFramePr>
        <p:xfrm>
          <a:off x="1560503" y="2738078"/>
          <a:ext cx="6244608" cy="8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8" r:id="rId7" imgW="2870200" imgH="406400" progId="Equation.3">
                  <p:embed/>
                </p:oleObj>
              </mc:Choice>
              <mc:Fallback>
                <p:oleObj r:id="rId7" imgW="2870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03" y="2738078"/>
                        <a:ext cx="6244608" cy="8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59010"/>
              </p:ext>
            </p:extLst>
          </p:nvPr>
        </p:nvGraphicFramePr>
        <p:xfrm>
          <a:off x="2123728" y="4050003"/>
          <a:ext cx="2561315" cy="124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9" r:id="rId9" imgW="1219200" imgH="596900" progId="Equation.3">
                  <p:embed/>
                </p:oleObj>
              </mc:Choice>
              <mc:Fallback>
                <p:oleObj r:id="rId9" imgW="12192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50003"/>
                        <a:ext cx="2561315" cy="1246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6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Το σφάλμα </a:t>
            </a:r>
            <a:r>
              <a:rPr lang="el-GR" altLang="el-GR" sz="2800" dirty="0" smtClean="0"/>
              <a:t>προσέγγισης: 0.2460-0.2357=0.0103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0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</a:t>
            </a:r>
            <a:r>
              <a:rPr lang="en-US" sz="2800" dirty="0" smtClean="0"/>
              <a:t>n = 30 </a:t>
            </a:r>
            <a:r>
              <a:rPr lang="el-GR" sz="2800" dirty="0" smtClean="0"/>
              <a:t>υπολογίζουμε: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17627"/>
              </p:ext>
            </p:extLst>
          </p:nvPr>
        </p:nvGraphicFramePr>
        <p:xfrm>
          <a:off x="1631926" y="1892069"/>
          <a:ext cx="3060389" cy="83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8" r:id="rId3" imgW="1473200" imgH="406400" progId="Equation.3">
                  <p:embed/>
                </p:oleObj>
              </mc:Choice>
              <mc:Fallback>
                <p:oleObj r:id="rId3" imgW="1473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26" y="1892069"/>
                        <a:ext cx="3060389" cy="839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25346"/>
              </p:ext>
            </p:extLst>
          </p:nvPr>
        </p:nvGraphicFramePr>
        <p:xfrm>
          <a:off x="1666568" y="2744325"/>
          <a:ext cx="5227500" cy="91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9" r:id="rId5" imgW="2870200" imgH="406400" progId="Equation.3">
                  <p:embed/>
                </p:oleObj>
              </mc:Choice>
              <mc:Fallback>
                <p:oleObj r:id="rId5" imgW="2870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568" y="2744325"/>
                        <a:ext cx="5227500" cy="91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78523"/>
              </p:ext>
            </p:extLst>
          </p:nvPr>
        </p:nvGraphicFramePr>
        <p:xfrm>
          <a:off x="3413963" y="3663299"/>
          <a:ext cx="2625987" cy="45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0" r:id="rId7" imgW="1193800" imgH="203200" progId="Equation.3">
                  <p:embed/>
                </p:oleObj>
              </mc:Choice>
              <mc:Fallback>
                <p:oleObj r:id="rId7" imgW="1193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963" y="3663299"/>
                        <a:ext cx="2625987" cy="452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90789"/>
              </p:ext>
            </p:extLst>
          </p:nvPr>
        </p:nvGraphicFramePr>
        <p:xfrm>
          <a:off x="3419872" y="4099648"/>
          <a:ext cx="2373539" cy="77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1" r:id="rId9" imgW="1002865" imgH="330057" progId="Equation.3">
                  <p:embed/>
                </p:oleObj>
              </mc:Choice>
              <mc:Fallback>
                <p:oleObj r:id="rId9" imgW="1002865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099648"/>
                        <a:ext cx="2373539" cy="771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Και λόγω </a:t>
            </a:r>
            <a:r>
              <a:rPr lang="el-GR" altLang="el-GR" sz="2800" dirty="0"/>
              <a:t>συμμετρίας της κανονικής κατανομής, η ζητούμενη πιθανότητα </a:t>
            </a:r>
            <a:r>
              <a:rPr lang="el-GR" altLang="el-GR" sz="2800" dirty="0" smtClean="0"/>
              <a:t>γίνεται: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  <a:r>
              <a:rPr lang="el-GR" altLang="el-GR" sz="2800" dirty="0" smtClean="0"/>
              <a:t>2(0.3665</a:t>
            </a:r>
            <a:r>
              <a:rPr lang="el-GR" altLang="el-GR" sz="2800" dirty="0"/>
              <a:t>)=</a:t>
            </a:r>
            <a:r>
              <a:rPr lang="el-GR" altLang="el-GR" sz="2800" dirty="0" smtClean="0"/>
              <a:t>0.7373</a:t>
            </a:r>
          </a:p>
          <a:p>
            <a:r>
              <a:rPr lang="el-GR" altLang="el-GR" sz="2800" dirty="0"/>
              <a:t>Δηλαδή, με την αύξηση του δειγματικού μεγέθους, μεγαλώνει και η πιθανότητα στο δείγμα να προκύψει μια αναλογία γύρω από την αναλογία  πληθυσμού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6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</a:t>
            </a:r>
            <a:r>
              <a:rPr lang="el-GR" dirty="0"/>
              <a:t>δ</a:t>
            </a:r>
            <a:r>
              <a:rPr lang="el-GR" dirty="0" smtClean="0"/>
              <a:t>ειγματοληψίας της διαφοράς δύο μέσων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Η διαφορά δύο μέσων είναι μια παράμετρος που μας ενδιαφέρει όταν συγκρίνουμε δύο πληθυσμούς</a:t>
            </a:r>
          </a:p>
          <a:p>
            <a:r>
              <a:rPr lang="el-GR" altLang="el-GR" sz="2800" dirty="0"/>
              <a:t>Τα συμπεράσματα για την </a:t>
            </a:r>
            <a:r>
              <a:rPr lang="en-US" altLang="el-GR" sz="2800" dirty="0"/>
              <a:t>m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 - m</a:t>
            </a:r>
            <a:r>
              <a:rPr lang="en-US" altLang="el-GR" sz="2800" baseline="-25000" dirty="0"/>
              <a:t>2</a:t>
            </a:r>
            <a:r>
              <a:rPr lang="el-GR" altLang="el-GR" sz="2800" baseline="-25000" dirty="0"/>
              <a:t> </a:t>
            </a:r>
            <a:r>
              <a:rPr lang="el-GR" altLang="el-GR" sz="2800" dirty="0"/>
              <a:t>βασίζονται στην </a:t>
            </a:r>
            <a:r>
              <a:rPr lang="el-GR" altLang="el-GR" sz="2800" dirty="0" smtClean="0"/>
              <a:t>κατανομή της </a:t>
            </a:r>
            <a:endParaRPr lang="el-GR" altLang="el-GR" sz="2800" baseline="-250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37958"/>
              </p:ext>
            </p:extLst>
          </p:nvPr>
        </p:nvGraphicFramePr>
        <p:xfrm>
          <a:off x="2916436" y="2713484"/>
          <a:ext cx="10795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9" name="Equation" r:id="rId3" imgW="355446" imgH="190417" progId="Equation.3">
                  <p:embed/>
                </p:oleObj>
              </mc:Choice>
              <mc:Fallback>
                <p:oleObj name="Equation" r:id="rId3" imgW="35544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436" y="2713484"/>
                        <a:ext cx="10795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δειγματοληψίας </a:t>
            </a:r>
            <a:r>
              <a:rPr lang="el-GR" dirty="0"/>
              <a:t>της διαφοράς δύο </a:t>
            </a:r>
            <a:r>
              <a:rPr lang="el-GR" dirty="0" smtClean="0"/>
              <a:t>μέσων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 smtClean="0"/>
              <a:t>Με </a:t>
            </a:r>
            <a:r>
              <a:rPr lang="el-GR" altLang="el-GR" sz="2800" dirty="0"/>
              <a:t>βάση τις ιδιότητες της μέσης τιμής μιας τυχαίας μεταβλητής αποδεικνύεται ότι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την τ.μ.                  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Αν </a:t>
            </a:r>
            <a:r>
              <a:rPr lang="el-GR" altLang="el-GR" sz="2800" dirty="0"/>
              <a:t>τα δείγματα είναι ανεξάρτητα, </a:t>
            </a:r>
            <a:r>
              <a:rPr lang="el-GR" altLang="el-GR" sz="2800" dirty="0" smtClean="0"/>
              <a:t>ισχύει:</a:t>
            </a:r>
          </a:p>
          <a:p>
            <a:pPr marL="0" indent="0">
              <a:buNone/>
            </a:pPr>
            <a:r>
              <a:rPr lang="el-GR" altLang="el-GR" sz="2800" dirty="0"/>
              <a:t>	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08493"/>
              </p:ext>
            </p:extLst>
          </p:nvPr>
        </p:nvGraphicFramePr>
        <p:xfrm>
          <a:off x="1259632" y="2641476"/>
          <a:ext cx="341756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2" name="Equation" r:id="rId3" imgW="1358900" imgH="228600" progId="Equation.3">
                  <p:embed/>
                </p:oleObj>
              </mc:Choice>
              <mc:Fallback>
                <p:oleObj name="Equation" r:id="rId3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41476"/>
                        <a:ext cx="3417567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8603"/>
              </p:ext>
            </p:extLst>
          </p:nvPr>
        </p:nvGraphicFramePr>
        <p:xfrm>
          <a:off x="1259632" y="4009628"/>
          <a:ext cx="3285278" cy="66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3" name="Equation" r:id="rId5" imgW="1422400" imgH="266700" progId="Equation.3">
                  <p:embed/>
                </p:oleObj>
              </mc:Choice>
              <mc:Fallback>
                <p:oleObj name="Equation" r:id="rId5" imgW="1422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09628"/>
                        <a:ext cx="3285278" cy="66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44760"/>
              </p:ext>
            </p:extLst>
          </p:nvPr>
        </p:nvGraphicFramePr>
        <p:xfrm>
          <a:off x="4535212" y="3794610"/>
          <a:ext cx="1605136" cy="109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4" name="Equation" r:id="rId7" imgW="672808" imgH="457002" progId="Equation.3">
                  <p:embed/>
                </p:oleObj>
              </mc:Choice>
              <mc:Fallback>
                <p:oleObj name="Equation" r:id="rId7" imgW="672808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212" y="3794610"/>
                        <a:ext cx="1605136" cy="109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5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κατανομή δειγματοληψίας </a:t>
            </a:r>
            <a:r>
              <a:rPr lang="el-GR" dirty="0"/>
              <a:t>της διαφοράς δύο μέσων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Όταν                     </a:t>
            </a:r>
            <a:r>
              <a:rPr lang="el-GR" altLang="el-GR" sz="2800" dirty="0" smtClean="0"/>
              <a:t>τότε</a:t>
            </a:r>
            <a:r>
              <a:rPr lang="el-GR" altLang="el-GR" sz="2800" dirty="0"/>
              <a:t>, ως συνέπεια του Κεντρικού Οριακού Θεωρήματος, η κατανομή της                   είναι κατά προσέγγιση η κανονική, ακόμη και όταν οι κατανομές πληθυσμού δεν είναι κανονικές.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21935"/>
              </p:ext>
            </p:extLst>
          </p:nvPr>
        </p:nvGraphicFramePr>
        <p:xfrm>
          <a:off x="1752024" y="1345332"/>
          <a:ext cx="1451824" cy="50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3" name="Equation" r:id="rId3" imgW="710891" imgH="215806" progId="Equation.3">
                  <p:embed/>
                </p:oleObj>
              </mc:Choice>
              <mc:Fallback>
                <p:oleObj name="Equation" r:id="rId3" imgW="71089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024" y="1345332"/>
                        <a:ext cx="1451824" cy="506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704948"/>
              </p:ext>
            </p:extLst>
          </p:nvPr>
        </p:nvGraphicFramePr>
        <p:xfrm>
          <a:off x="6553200" y="1777380"/>
          <a:ext cx="112649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4" name="Equation" r:id="rId5" imgW="508000" imgH="228600" progId="Equation.3">
                  <p:embed/>
                </p:oleObj>
              </mc:Choice>
              <mc:Fallback>
                <p:oleObj name="Equation" r:id="rId5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77380"/>
                        <a:ext cx="1126498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Ο μέσος ετήσιος μισθός δημοσίου υπαλλήλου (ΔΥ) στην χώρα Α της ΕΕ είναι (σε ευρώ) 30070, με τυπική απόκλιση 7550 ενώ στη Β 28400, με τυπική απόκλιση 3420 </a:t>
            </a:r>
          </a:p>
          <a:p>
            <a:r>
              <a:rPr lang="el-GR" altLang="el-GR" sz="2800" dirty="0"/>
              <a:t>Αν πάρουμε τυχαίο δείγμα 60 ΔΥ από την  Α και 95 ΔΥ από τη Β, ποια είναι η πιθανότητα ο μέσος μισθός στο πρώτο δείγμα να είναι μεγαλύτερος;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5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l-GR" altLang="el-GR" dirty="0" smtClean="0"/>
              <a:t>Λύση:</a:t>
            </a:r>
          </a:p>
          <a:p>
            <a:pPr marL="0" lvl="1" indent="0">
              <a:buNone/>
            </a:pPr>
            <a:r>
              <a:rPr lang="en-US" altLang="el-GR" dirty="0" smtClean="0"/>
              <a:t>m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</a:t>
            </a:r>
            <a:r>
              <a:rPr lang="en-US" altLang="el-GR" dirty="0"/>
              <a:t>- m</a:t>
            </a:r>
            <a:r>
              <a:rPr lang="en-US" altLang="el-GR" baseline="-25000" dirty="0"/>
              <a:t>2</a:t>
            </a:r>
            <a:r>
              <a:rPr lang="en-US" altLang="el-GR" dirty="0"/>
              <a:t> = </a:t>
            </a:r>
            <a:r>
              <a:rPr lang="el-GR" altLang="el-GR" dirty="0"/>
              <a:t>30070-28400</a:t>
            </a:r>
            <a:r>
              <a:rPr lang="en-US" altLang="el-GR" dirty="0"/>
              <a:t> </a:t>
            </a:r>
            <a:r>
              <a:rPr lang="el-GR" altLang="el-GR" dirty="0"/>
              <a:t>=1670</a:t>
            </a:r>
            <a:endParaRPr lang="en-US" altLang="el-G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32249"/>
              </p:ext>
            </p:extLst>
          </p:nvPr>
        </p:nvGraphicFramePr>
        <p:xfrm>
          <a:off x="513132" y="2536708"/>
          <a:ext cx="5456658" cy="128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6" name="Equation" r:id="rId3" imgW="2921000" imgH="685800" progId="Equation.3">
                  <p:embed/>
                </p:oleObj>
              </mc:Choice>
              <mc:Fallback>
                <p:oleObj name="Equation" r:id="rId3" imgW="2921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32" y="2536708"/>
                        <a:ext cx="5456658" cy="128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67450"/>
              </p:ext>
            </p:extLst>
          </p:nvPr>
        </p:nvGraphicFramePr>
        <p:xfrm>
          <a:off x="539552" y="3482662"/>
          <a:ext cx="6571896" cy="141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7" name="Equation" r:id="rId5" imgW="3581400" imgH="698500" progId="Equation.3">
                  <p:embed/>
                </p:oleObj>
              </mc:Choice>
              <mc:Fallback>
                <p:oleObj name="Equation" r:id="rId5" imgW="3581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482662"/>
                        <a:ext cx="6571896" cy="1416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555627"/>
              </p:ext>
            </p:extLst>
          </p:nvPr>
        </p:nvGraphicFramePr>
        <p:xfrm>
          <a:off x="513132" y="4837779"/>
          <a:ext cx="4293096" cy="4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8" name="Equation" r:id="rId7" imgW="2070100" imgH="203200" progId="Equation.3">
                  <p:embed/>
                </p:oleObj>
              </mc:Choice>
              <mc:Fallback>
                <p:oleObj name="Equation" r:id="rId7" imgW="2070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32" y="4837779"/>
                        <a:ext cx="4293096" cy="4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41174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Δειγματοληπτικές κατανομές</a:t>
            </a:r>
          </a:p>
          <a:p>
            <a:r>
              <a:rPr lang="el-GR" sz="3000" dirty="0" smtClean="0"/>
              <a:t>Παράμετροι – στατιστικές</a:t>
            </a:r>
          </a:p>
          <a:p>
            <a:r>
              <a:rPr lang="el-GR" sz="3000" dirty="0" smtClean="0"/>
              <a:t>Η κατανομή δειγματοληψίας</a:t>
            </a:r>
          </a:p>
          <a:p>
            <a:r>
              <a:rPr lang="el-GR" sz="3000" dirty="0" smtClean="0"/>
              <a:t>Η κατανομή δειγματοληψίας του μέσου</a:t>
            </a:r>
          </a:p>
          <a:p>
            <a:r>
              <a:rPr lang="el-GR" sz="3000" dirty="0" smtClean="0"/>
              <a:t>Η κατανομή δειγματοληψίας της αναλογίας</a:t>
            </a:r>
          </a:p>
          <a:p>
            <a:r>
              <a:rPr lang="el-GR" sz="3000" dirty="0" smtClean="0"/>
              <a:t>Η κατανομή δειγματοληψίας της διαφοράς δύο μέσων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14,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Δειγματοληπτικές κατανομές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l-GR" sz="2800" dirty="0"/>
              <a:t>Σε όλες σχεδόν τις εμπειρικές έρευνες </a:t>
            </a:r>
            <a:r>
              <a:rPr lang="el-GR" sz="2800" dirty="0" smtClean="0"/>
              <a:t>ισχύουν </a:t>
            </a:r>
            <a:r>
              <a:rPr lang="el-GR" sz="2800" dirty="0"/>
              <a:t>τα </a:t>
            </a:r>
            <a:r>
              <a:rPr lang="el-GR" sz="2800" dirty="0" smtClean="0"/>
              <a:t>εξής:</a:t>
            </a:r>
            <a:endParaRPr lang="el-GR" sz="2800" dirty="0"/>
          </a:p>
          <a:p>
            <a:pPr marL="0" indent="0">
              <a:buNone/>
              <a:defRPr/>
            </a:pPr>
            <a:r>
              <a:rPr lang="el-GR" sz="2800" dirty="0" smtClean="0"/>
              <a:t>1. ο </a:t>
            </a:r>
            <a:r>
              <a:rPr lang="el-GR" sz="2800" dirty="0"/>
              <a:t>πληθυσμός είναι άγνωστος </a:t>
            </a:r>
            <a:r>
              <a:rPr lang="el-GR" sz="2800" dirty="0" smtClean="0"/>
              <a:t>και </a:t>
            </a:r>
            <a:r>
              <a:rPr lang="el-GR" sz="2800" dirty="0"/>
              <a:t>ο ερευνητής επιθυμεί να γνωρίσει τα βασικά χαρακτηριστικά </a:t>
            </a:r>
            <a:r>
              <a:rPr lang="el-GR" sz="2800" dirty="0" smtClean="0"/>
              <a:t>του</a:t>
            </a:r>
          </a:p>
          <a:p>
            <a:pPr marL="0" indent="0">
              <a:buNone/>
              <a:defRPr/>
            </a:pPr>
            <a:r>
              <a:rPr lang="el-GR" altLang="el-GR" sz="2800" dirty="0"/>
              <a:t>2. παίρνει ένα δείγμα και από τις  </a:t>
            </a:r>
            <a:r>
              <a:rPr lang="el-GR" altLang="el-GR" sz="2800" dirty="0" smtClean="0"/>
              <a:t>πληροφορίες </a:t>
            </a:r>
            <a:r>
              <a:rPr lang="el-GR" altLang="el-GR" sz="2800" dirty="0"/>
              <a:t>του βγάζει συμπεράσματα για τον πληθυσμό, ή, όπως λέμε, εκτιμά τα χαρακτηριστικά του πληθυσμού</a:t>
            </a:r>
          </a:p>
          <a:p>
            <a:pPr marL="514350" indent="-514350">
              <a:buAutoNum type="arabicPeriod"/>
              <a:defRPr/>
            </a:pPr>
            <a:endParaRPr lang="el-GR" sz="2800" dirty="0"/>
          </a:p>
          <a:p>
            <a:pPr marL="0" lvl="1" indent="0">
              <a:buNone/>
            </a:pPr>
            <a:endParaRPr lang="el-GR" altLang="el-GR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Δειγματοληπτικές κατανομές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Η διαδικασία αυτή αναφέρεται ως </a:t>
            </a:r>
            <a:r>
              <a:rPr lang="el-GR" altLang="el-GR" sz="2800" dirty="0" smtClean="0"/>
              <a:t>στατιστική </a:t>
            </a:r>
            <a:r>
              <a:rPr lang="el-GR" altLang="el-GR" sz="2800" dirty="0" err="1" smtClean="0"/>
              <a:t>συμπερασματολογία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και έχει δύο σκέλη:</a:t>
            </a:r>
          </a:p>
          <a:p>
            <a:pPr>
              <a:buNone/>
            </a:pPr>
            <a:r>
              <a:rPr lang="el-GR" altLang="el-GR" sz="2800" dirty="0"/>
              <a:t>   α. την εκτιμητική</a:t>
            </a:r>
          </a:p>
          <a:p>
            <a:pPr>
              <a:buNone/>
            </a:pPr>
            <a:r>
              <a:rPr lang="el-GR" altLang="el-GR" sz="2800" dirty="0"/>
              <a:t>   β. τον έλεγχο των στατιστικών υποθέσεων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1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Δειγματοληπτικές κατανομές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Γενικά, η γνώση  παράγεται με μια από τις ακόλουθες πορείες</a:t>
            </a:r>
            <a:r>
              <a:rPr lang="el-GR" altLang="el-GR" sz="2800" dirty="0" smtClean="0"/>
              <a:t>:</a:t>
            </a:r>
          </a:p>
          <a:p>
            <a:r>
              <a:rPr lang="el-GR" altLang="el-GR" sz="2800" dirty="0"/>
              <a:t>Απαγωγή: από το μερικό συμπεραίνουμε για το γενικό             εμπειρική έρευνα</a:t>
            </a:r>
          </a:p>
          <a:p>
            <a:r>
              <a:rPr lang="el-GR" altLang="el-GR" sz="2800" dirty="0"/>
              <a:t>Επαγωγή: από το γενικό συμπεραίνουμε για το μερικό             θεωρητική ανάλυση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35696" y="3073524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907704" y="4081636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5180</TotalTime>
  <Words>2151</Words>
  <Application>Microsoft Office PowerPoint</Application>
  <PresentationFormat>Προβολή στην οθόνη (16:10)</PresentationFormat>
  <Paragraphs>358</Paragraphs>
  <Slides>65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65</vt:i4>
      </vt:variant>
    </vt:vector>
  </HeadingPairs>
  <TitlesOfParts>
    <vt:vector size="78" baseType="lpstr">
      <vt:lpstr>Arial Unicode MS</vt:lpstr>
      <vt:lpstr>Arial</vt:lpstr>
      <vt:lpstr>Arial Narrow</vt:lpstr>
      <vt:lpstr>Calibri</vt:lpstr>
      <vt:lpstr>Calibri Light</vt:lpstr>
      <vt:lpstr>Symbol</vt:lpstr>
      <vt:lpstr>Times New Roman</vt:lpstr>
      <vt:lpstr>Θέμα του Office</vt:lpstr>
      <vt:lpstr>Προσαρμοσμένη σχεδίαση</vt:lpstr>
      <vt:lpstr>Equation</vt:lpstr>
      <vt:lpstr>Microsoft Equation 3.0</vt:lpstr>
      <vt:lpstr>Chart</vt:lpstr>
      <vt:lpstr>Εξίσωση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Δειγματοληπτικές κατανομές</vt:lpstr>
      <vt:lpstr>Δειγματοληπτικές κατανομές (2)</vt:lpstr>
      <vt:lpstr>Δειγματοληπτικές κατανομές (3)</vt:lpstr>
      <vt:lpstr>Δειγματοληπτικές κατανομές (4)</vt:lpstr>
      <vt:lpstr>Δειγματοληπτικές κατανομές (5)</vt:lpstr>
      <vt:lpstr>Παράμετροι – στατιστικές</vt:lpstr>
      <vt:lpstr>Παράμετροι – στατιστικές (2)</vt:lpstr>
      <vt:lpstr>Η κατανομή δειγματοληψίας</vt:lpstr>
      <vt:lpstr>Η κατανομή δειγματοληψίας (2)</vt:lpstr>
      <vt:lpstr>Η κατανομή δειγματοληψίας (3)</vt:lpstr>
      <vt:lpstr>Η κατανομή δειγματοληψίας (4)</vt:lpstr>
      <vt:lpstr>Η κατανομή δειγματοληψίας (5)</vt:lpstr>
      <vt:lpstr>Η κατανομή δειγματοληψίας (6)</vt:lpstr>
      <vt:lpstr>Παράδειγμα 1</vt:lpstr>
      <vt:lpstr>Παράδειγμα 1 (2)</vt:lpstr>
      <vt:lpstr>Παράδειγμα 1 (3)</vt:lpstr>
      <vt:lpstr>Παράδειγμα 1 (4)</vt:lpstr>
      <vt:lpstr>Παράδειγμα 1 (5)</vt:lpstr>
      <vt:lpstr>Παράδειγμα 1 (6)</vt:lpstr>
      <vt:lpstr>Η κατανομή δειγματοληψίας του μέσου</vt:lpstr>
      <vt:lpstr>Η κατανομή δειγματοληψίας του μέσου (2)</vt:lpstr>
      <vt:lpstr>Η κατανομή δειγματοληψίας του μέσου (3)</vt:lpstr>
      <vt:lpstr>Το Κεντρικό Οριακό Θεώρημα</vt:lpstr>
      <vt:lpstr>Το Κεντρικό Οριακό Θεώρημα (2)</vt:lpstr>
      <vt:lpstr>Παράδειγμα 2</vt:lpstr>
      <vt:lpstr>Παράδειγμα 2 (2)</vt:lpstr>
      <vt:lpstr>Παράδειγμα 2 (3)</vt:lpstr>
      <vt:lpstr>Παράδειγμα 2 (4)</vt:lpstr>
      <vt:lpstr>Παράδειγμα 2 (5)</vt:lpstr>
      <vt:lpstr>Παράδειγμα 2 (6)</vt:lpstr>
      <vt:lpstr>Παράδειγμα 3</vt:lpstr>
      <vt:lpstr>Παράδειγμα 3 (2)</vt:lpstr>
      <vt:lpstr>Παράδειγμα 3 (3)</vt:lpstr>
      <vt:lpstr>Παράδειγμα 3 (4)</vt:lpstr>
      <vt:lpstr>Παράδειγμα 3 (5)</vt:lpstr>
      <vt:lpstr>Η κατανομή δειγματοληψίας της αναλογίας</vt:lpstr>
      <vt:lpstr>Η κατανομή δειγματοληψίας της αναλογίας (2)</vt:lpstr>
      <vt:lpstr>Ιδιότητες της κατανομής δειγματοληψίας της αναλογίας</vt:lpstr>
      <vt:lpstr>Ιδιότητες της κατανομής δειγματοληψίας της αναλογίας (2)</vt:lpstr>
      <vt:lpstr>Ιδιότητες της κατανομής δειγματοληψίας της αναλογίας (3)</vt:lpstr>
      <vt:lpstr>Παράδειγμα 4</vt:lpstr>
      <vt:lpstr>Παράδειγμα 4 (2)</vt:lpstr>
      <vt:lpstr>Παράδειγμα 4 (3)</vt:lpstr>
      <vt:lpstr>Παράδειγμα 4 (4)</vt:lpstr>
      <vt:lpstr>Παράδειγμα 4 (5)</vt:lpstr>
      <vt:lpstr>Παράδειγμα 4 (6)</vt:lpstr>
      <vt:lpstr>Παράδειγμα 4 (7)</vt:lpstr>
      <vt:lpstr>Η κατανομή δειγματοληψίας της διαφοράς δύο μέσων</vt:lpstr>
      <vt:lpstr>Η κατανομή δειγματοληψίας της διαφοράς δύο μέσων (2)</vt:lpstr>
      <vt:lpstr>Η κατανομή δειγματοληψίας της διαφοράς δύο μέσων (3)</vt:lpstr>
      <vt:lpstr>Παράδειγμα 5</vt:lpstr>
      <vt:lpstr>Παράδειγμα 5 (2)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1852</cp:revision>
  <dcterms:created xsi:type="dcterms:W3CDTF">2012-09-06T09:03:05Z</dcterms:created>
  <dcterms:modified xsi:type="dcterms:W3CDTF">2015-09-30T09:47:48Z</dcterms:modified>
</cp:coreProperties>
</file>