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9" r:id="rId3"/>
    <p:sldId id="257" r:id="rId4"/>
    <p:sldId id="259" r:id="rId5"/>
    <p:sldId id="261" r:id="rId6"/>
    <p:sldId id="308" r:id="rId7"/>
    <p:sldId id="309" r:id="rId8"/>
    <p:sldId id="310" r:id="rId9"/>
    <p:sldId id="305" r:id="rId10"/>
    <p:sldId id="306" r:id="rId11"/>
    <p:sldId id="307" r:id="rId12"/>
    <p:sldId id="302" r:id="rId13"/>
    <p:sldId id="303" r:id="rId14"/>
    <p:sldId id="304" r:id="rId15"/>
    <p:sldId id="314" r:id="rId16"/>
    <p:sldId id="315" r:id="rId17"/>
    <p:sldId id="316" r:id="rId18"/>
    <p:sldId id="290" r:id="rId19"/>
    <p:sldId id="291" r:id="rId20"/>
    <p:sldId id="292" r:id="rId21"/>
    <p:sldId id="293" r:id="rId22"/>
    <p:sldId id="294" r:id="rId23"/>
    <p:sldId id="295" r:id="rId24"/>
    <p:sldId id="280" r:id="rId25"/>
  </p:sldIdLst>
  <p:sldSz cx="9144000" cy="5715000" type="screen16x10"/>
  <p:notesSz cx="6858000" cy="9144000"/>
  <p:custDataLst>
    <p:tags r:id="rId28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>
        <p:scale>
          <a:sx n="106" d="100"/>
          <a:sy n="106" d="100"/>
        </p:scale>
        <p:origin x="-228" y="-7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pPr/>
              <a:t>24/11/2015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24/11/2015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c-web.ioa.teiep.gr/OpenClass/courses/LOGO125/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sz="4000" dirty="0" smtClean="0"/>
              <a:t>Μηχανογραφημένη Λογιστική Ι</a:t>
            </a:r>
            <a:r>
              <a:rPr lang="en-US" sz="4000" dirty="0" smtClean="0"/>
              <a:t>I</a:t>
            </a:r>
            <a:endParaRPr lang="el-GR" sz="4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Προκλήσεις στη σύγχρονη εποχή</a:t>
            </a:r>
            <a:br>
              <a:rPr lang="el-GR" sz="2800" b="1" dirty="0" smtClean="0"/>
            </a:br>
            <a:r>
              <a:rPr lang="el-GR" sz="2800" b="1" dirty="0" smtClean="0"/>
              <a:t>&amp;  ο Ρόλος του Λογιστή</a:t>
            </a:r>
          </a:p>
          <a:p>
            <a:r>
              <a:rPr lang="el-GR" sz="2800" dirty="0" smtClean="0"/>
              <a:t>Χύτης Ευάγγελος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Προκλήσεις στη σύγχρονη εποχή</a:t>
            </a:r>
            <a:br>
              <a:rPr lang="el-GR" sz="3200" dirty="0" smtClean="0"/>
            </a:br>
            <a:r>
              <a:rPr lang="el-GR" sz="3200" dirty="0" smtClean="0"/>
              <a:t>&amp;  ο Ρόλος του </a:t>
            </a:r>
            <a:r>
              <a:rPr lang="el-GR" sz="3200" dirty="0" smtClean="0"/>
              <a:t>Λογιστή</a:t>
            </a:r>
            <a:endParaRPr lang="en-US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>
              <a:buNone/>
            </a:pPr>
            <a:r>
              <a:rPr lang="el-GR" dirty="0" smtClean="0"/>
              <a:t>Αλλαγές στο σύγχρονο επιχειρησιακό περιβάλλον (</a:t>
            </a:r>
            <a:r>
              <a:rPr lang="en-US" dirty="0" smtClean="0"/>
              <a:t>4</a:t>
            </a:r>
            <a:r>
              <a:rPr lang="el-GR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l-GR" sz="2400" dirty="0" smtClean="0"/>
              <a:t>Εμφάνιση της ‘ψηφιακής εταιρείας’</a:t>
            </a:r>
          </a:p>
          <a:p>
            <a:pPr marL="990600" lvl="1" indent="-533400">
              <a:lnSpc>
                <a:spcPct val="90000"/>
              </a:lnSpc>
            </a:pPr>
            <a:r>
              <a:rPr lang="el-GR" sz="2400" dirty="0" smtClean="0"/>
              <a:t>Τρόπο επικοινωνίας με πελάτες, προμηθευτές, εργαζόμενους,</a:t>
            </a:r>
          </a:p>
          <a:p>
            <a:pPr marL="990600" lvl="1" indent="-533400">
              <a:lnSpc>
                <a:spcPct val="90000"/>
              </a:lnSpc>
            </a:pPr>
            <a:r>
              <a:rPr lang="el-GR" sz="2400" dirty="0" smtClean="0"/>
              <a:t>Ψηφιακή διαχείριση δραστηριοτήτων &amp; περιουσιακών στοιχείων.</a:t>
            </a:r>
          </a:p>
          <a:p>
            <a:endParaRPr lang="el-GR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Προκλήσεις στη σύγχρονη εποχή</a:t>
            </a:r>
            <a:br>
              <a:rPr lang="el-GR" sz="3200" dirty="0" smtClean="0"/>
            </a:br>
            <a:r>
              <a:rPr lang="el-GR" sz="3200" dirty="0" smtClean="0"/>
              <a:t>&amp;  ο Ρόλος του </a:t>
            </a:r>
            <a:r>
              <a:rPr lang="el-GR" sz="3200" dirty="0" smtClean="0"/>
              <a:t>Λογιστή</a:t>
            </a:r>
            <a:endParaRPr lang="en-US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800" dirty="0" smtClean="0"/>
              <a:t>Η εξέλιξη στο </a:t>
            </a:r>
            <a:r>
              <a:rPr lang="el-GR" sz="2800" b="1" u="sng" dirty="0" smtClean="0"/>
              <a:t>στόχο</a:t>
            </a:r>
            <a:r>
              <a:rPr lang="el-GR" sz="2800" dirty="0" smtClean="0"/>
              <a:t> που εξυπηρετούν τα Λ.Π.Σ. (Π.Σ.)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l-GR" sz="2400" dirty="0" smtClean="0"/>
              <a:t> </a:t>
            </a:r>
            <a:r>
              <a:rPr lang="el-GR" sz="2400" b="1" dirty="0" smtClean="0"/>
              <a:t>Συλλογή και καταγραφή γεγονότων</a:t>
            </a:r>
            <a:endParaRPr lang="en-US" sz="2400" b="1" dirty="0" smtClean="0"/>
          </a:p>
          <a:p>
            <a:pPr>
              <a:buFont typeface="Wingdings" pitchFamily="2" charset="2"/>
              <a:buChar char="q"/>
              <a:defRPr/>
            </a:pPr>
            <a:r>
              <a:rPr lang="el-GR" sz="2400" b="1" dirty="0" smtClean="0"/>
              <a:t>Αναφορές – μετάδοση πληροφοριών</a:t>
            </a:r>
            <a:endParaRPr lang="en-US" sz="2400" b="1" dirty="0" smtClean="0"/>
          </a:p>
          <a:p>
            <a:pPr>
              <a:buFont typeface="Wingdings" pitchFamily="2" charset="2"/>
              <a:buChar char="q"/>
              <a:defRPr/>
            </a:pPr>
            <a:r>
              <a:rPr lang="el-GR" sz="2400" b="1" dirty="0" smtClean="0"/>
              <a:t>Στήριξη στη λήψη αποφάσεων</a:t>
            </a:r>
            <a:endParaRPr lang="en-US" sz="2400" b="1" dirty="0" smtClean="0"/>
          </a:p>
          <a:p>
            <a:pPr marL="457200" lvl="1" indent="0">
              <a:buClr>
                <a:schemeClr val="tx1"/>
              </a:buClr>
              <a:buNone/>
              <a:defRPr/>
            </a:pPr>
            <a:r>
              <a:rPr lang="el-GR" sz="2400" b="1" dirty="0" smtClean="0"/>
              <a:t>(Συμβουλευτικός στη) Λήψη Αποφάσεων</a:t>
            </a:r>
          </a:p>
          <a:p>
            <a:pPr marL="609600" indent="-609600"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el-GR" sz="2400" b="1" dirty="0" smtClean="0"/>
          </a:p>
          <a:p>
            <a:pPr>
              <a:buNone/>
            </a:pPr>
            <a:endParaRPr lang="en-US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Προκλήσεις στη σύγχρονη εποχή</a:t>
            </a:r>
            <a:br>
              <a:rPr lang="el-GR" sz="3200" dirty="0" smtClean="0"/>
            </a:br>
            <a:r>
              <a:rPr lang="el-GR" sz="3200" dirty="0" smtClean="0"/>
              <a:t>&amp;  ο Ρόλος του </a:t>
            </a:r>
            <a:r>
              <a:rPr lang="el-GR" sz="3200" dirty="0" smtClean="0"/>
              <a:t>Λογιστή</a:t>
            </a:r>
            <a:endParaRPr lang="en-US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dirty="0" smtClean="0"/>
              <a:t>Παραδείγματα ανά διοικητική βαθμίδα…..</a:t>
            </a:r>
          </a:p>
          <a:p>
            <a:r>
              <a:rPr lang="el-GR" dirty="0" smtClean="0"/>
              <a:t>Τμήμα Πωλήσεων</a:t>
            </a:r>
          </a:p>
          <a:p>
            <a:pPr lvl="2"/>
            <a:r>
              <a:rPr lang="el-GR" dirty="0" smtClean="0"/>
              <a:t>Λειτουργικό Επίπεδο …. </a:t>
            </a:r>
          </a:p>
          <a:p>
            <a:pPr lvl="3"/>
            <a:r>
              <a:rPr lang="el-GR" dirty="0" smtClean="0"/>
              <a:t>Διεκπεραίωση Παραγγελιών</a:t>
            </a:r>
          </a:p>
          <a:p>
            <a:pPr lvl="2"/>
            <a:r>
              <a:rPr lang="el-GR" dirty="0" smtClean="0"/>
              <a:t>Μεσαία επίπεδα διοίκησης … </a:t>
            </a:r>
          </a:p>
          <a:p>
            <a:pPr lvl="3"/>
            <a:r>
              <a:rPr lang="el-GR" dirty="0" smtClean="0"/>
              <a:t>Ανάλυση Αγοράς  </a:t>
            </a:r>
          </a:p>
          <a:p>
            <a:pPr lvl="2"/>
            <a:r>
              <a:rPr lang="el-GR" dirty="0" smtClean="0"/>
              <a:t>Στρατηγικό Επίπεδο</a:t>
            </a:r>
          </a:p>
          <a:p>
            <a:pPr lvl="3"/>
            <a:r>
              <a:rPr lang="el-GR" dirty="0" smtClean="0"/>
              <a:t>Προβλέψεις μελλοντικών πωλήσεων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Προκλήσεις στη σύγχρονη εποχή</a:t>
            </a:r>
            <a:br>
              <a:rPr lang="el-GR" sz="3200" dirty="0" smtClean="0"/>
            </a:br>
            <a:r>
              <a:rPr lang="el-GR" sz="3200" dirty="0" smtClean="0"/>
              <a:t>&amp;  ο Ρόλος του </a:t>
            </a:r>
            <a:r>
              <a:rPr lang="el-GR" sz="3200" dirty="0" smtClean="0"/>
              <a:t>Λογιστή</a:t>
            </a:r>
            <a:endParaRPr lang="en-US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dirty="0" smtClean="0"/>
              <a:t>Παραδείγματα ανά διοικητική βαθμίδα…..</a:t>
            </a:r>
          </a:p>
          <a:p>
            <a:r>
              <a:rPr lang="el-GR" dirty="0" smtClean="0"/>
              <a:t>Τμήμα Οικονομικής Διαχείρισης</a:t>
            </a:r>
          </a:p>
          <a:p>
            <a:pPr lvl="2"/>
            <a:r>
              <a:rPr lang="el-GR" dirty="0" smtClean="0"/>
              <a:t>Λειτουργικό Επίπεδο …. </a:t>
            </a:r>
          </a:p>
          <a:p>
            <a:pPr lvl="3"/>
            <a:r>
              <a:rPr lang="el-GR" dirty="0" smtClean="0"/>
              <a:t>Διαχείριση Πιστώσεων (</a:t>
            </a:r>
            <a:r>
              <a:rPr lang="en-US" dirty="0" smtClean="0"/>
              <a:t>T.P.S.)</a:t>
            </a:r>
            <a:endParaRPr lang="el-GR" dirty="0" smtClean="0"/>
          </a:p>
          <a:p>
            <a:pPr lvl="2"/>
            <a:r>
              <a:rPr lang="el-GR" dirty="0" smtClean="0"/>
              <a:t>Μεσαία επίπεδα διοίκησης … </a:t>
            </a:r>
          </a:p>
          <a:p>
            <a:pPr lvl="3"/>
            <a:r>
              <a:rPr lang="el-GR" dirty="0" smtClean="0"/>
              <a:t>Ετήσιοι – Μηνιαίοι Προϋπολογισμοί κόστους, ταμειακών αναγκών  </a:t>
            </a:r>
            <a:r>
              <a:rPr lang="en-US" dirty="0" smtClean="0"/>
              <a:t>(I.R.S, D.S.S.)</a:t>
            </a:r>
            <a:endParaRPr lang="el-GR" dirty="0" smtClean="0"/>
          </a:p>
          <a:p>
            <a:pPr lvl="2"/>
            <a:r>
              <a:rPr lang="el-GR" dirty="0" smtClean="0"/>
              <a:t>Στρατηγικό Επίπεδο</a:t>
            </a:r>
          </a:p>
          <a:p>
            <a:pPr lvl="3"/>
            <a:r>
              <a:rPr lang="el-GR" dirty="0" smtClean="0"/>
              <a:t>Προβλέψεις κερδοφορίας για 5ετία</a:t>
            </a:r>
            <a:r>
              <a:rPr lang="en-US" dirty="0" smtClean="0"/>
              <a:t> (E.S.S.)</a:t>
            </a:r>
            <a:endParaRPr lang="el-GR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Προκλήσεις στη σύγχρονη εποχή</a:t>
            </a:r>
            <a:br>
              <a:rPr lang="el-GR" sz="3200" dirty="0" smtClean="0"/>
            </a:br>
            <a:r>
              <a:rPr lang="el-GR" sz="3200" dirty="0" smtClean="0"/>
              <a:t>&amp;  ο Ρόλος του </a:t>
            </a:r>
            <a:r>
              <a:rPr lang="el-GR" sz="3200" dirty="0" smtClean="0"/>
              <a:t>Λογιστή</a:t>
            </a:r>
            <a:endParaRPr lang="en-US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Προκλήσεις …….</a:t>
            </a:r>
          </a:p>
          <a:p>
            <a:r>
              <a:rPr lang="el-GR" dirty="0" smtClean="0"/>
              <a:t>στρατηγικής …. στο σχεδιασμό Λ.Π.Σ.</a:t>
            </a:r>
          </a:p>
          <a:p>
            <a:r>
              <a:rPr lang="el-GR" dirty="0" smtClean="0"/>
              <a:t>αποτίμησης …. της αξίας των Λ.Π.Σ.</a:t>
            </a:r>
          </a:p>
          <a:p>
            <a:r>
              <a:rPr lang="el-GR" dirty="0" smtClean="0"/>
              <a:t>ελέγχου …… των </a:t>
            </a:r>
            <a:r>
              <a:rPr lang="el-GR" dirty="0" smtClean="0"/>
              <a:t>Λ.Π.Σ.  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Προκλήσεις στη σύγχρονη εποχή</a:t>
            </a:r>
            <a:br>
              <a:rPr lang="el-GR" sz="3200" dirty="0" smtClean="0"/>
            </a:br>
            <a:r>
              <a:rPr lang="el-GR" sz="3200" dirty="0" smtClean="0"/>
              <a:t>&amp;  ο Ρόλος του </a:t>
            </a:r>
            <a:r>
              <a:rPr lang="el-GR" sz="3200" dirty="0" smtClean="0"/>
              <a:t>Λογιστή</a:t>
            </a:r>
            <a:endParaRPr lang="en-US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>
              <a:buNone/>
            </a:pPr>
            <a:r>
              <a:rPr lang="el-GR" dirty="0" smtClean="0"/>
              <a:t>Ρόλος του Λογιστή στο σύγχρονο περιβάλλον &amp; χρησιμότητα του μαθήματος</a:t>
            </a:r>
          </a:p>
          <a:p>
            <a:pPr>
              <a:lnSpc>
                <a:spcPct val="90000"/>
              </a:lnSpc>
            </a:pPr>
            <a:r>
              <a:rPr lang="el-GR" dirty="0" smtClean="0"/>
              <a:t>Λογιστής σε εταιρεία με ικανότητα χρήσης πληροφοριακών συστημάτων (χρηματοοικονομική ή/και διοικητική ή/και φορολογική λογιστική)</a:t>
            </a:r>
          </a:p>
          <a:p>
            <a:pPr>
              <a:lnSpc>
                <a:spcPct val="90000"/>
              </a:lnSpc>
            </a:pPr>
            <a:r>
              <a:rPr lang="el-GR" dirty="0" smtClean="0"/>
              <a:t>Ελεγκτές (εσωτερικοί ή εξωτερικοί)</a:t>
            </a:r>
          </a:p>
          <a:p>
            <a:pPr>
              <a:lnSpc>
                <a:spcPct val="90000"/>
              </a:lnSpc>
            </a:pPr>
            <a:r>
              <a:rPr lang="el-GR" dirty="0" smtClean="0"/>
              <a:t>Μελέτη συστημάτων (σύμβουλοι πληροφοριακών συστημάτων σε λογιστική)</a:t>
            </a:r>
          </a:p>
          <a:p>
            <a:pPr>
              <a:lnSpc>
                <a:spcPct val="90000"/>
              </a:lnSpc>
              <a:buNone/>
            </a:pPr>
            <a:r>
              <a:rPr lang="el-GR" dirty="0" smtClean="0"/>
              <a:t>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Προκλήσεις στη σύγχρονη εποχή</a:t>
            </a:r>
            <a:br>
              <a:rPr lang="el-GR" sz="3200" dirty="0" smtClean="0"/>
            </a:br>
            <a:r>
              <a:rPr lang="el-GR" sz="3200" dirty="0" smtClean="0"/>
              <a:t>&amp;  ο Ρόλος του </a:t>
            </a:r>
            <a:r>
              <a:rPr lang="el-GR" sz="3200" dirty="0" smtClean="0"/>
              <a:t>Λογιστή</a:t>
            </a:r>
            <a:endParaRPr lang="en-US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dirty="0" smtClean="0"/>
              <a:t>Τι απαιτήσεις θα είχατε από ένα λογισμικό αν εργαζόσαστε ….. </a:t>
            </a:r>
          </a:p>
          <a:p>
            <a:r>
              <a:rPr lang="el-GR" dirty="0" smtClean="0"/>
              <a:t>στο λογιστήριο ενός νοσοκομείου…. </a:t>
            </a:r>
          </a:p>
          <a:p>
            <a:r>
              <a:rPr lang="el-GR" dirty="0" smtClean="0"/>
              <a:t>στο λογιστήριο ενός </a:t>
            </a:r>
            <a:r>
              <a:rPr lang="en-US" dirty="0" smtClean="0"/>
              <a:t>super market</a:t>
            </a:r>
            <a:r>
              <a:rPr lang="el-GR" dirty="0" smtClean="0"/>
              <a:t>….</a:t>
            </a:r>
          </a:p>
          <a:p>
            <a:r>
              <a:rPr lang="el-GR" dirty="0" smtClean="0"/>
              <a:t>στο λογιστήριο μίας εταιρείας παροχής τηλεπικοινωνιακών υπηρεσιών….</a:t>
            </a:r>
          </a:p>
          <a:p>
            <a:r>
              <a:rPr lang="el-GR" dirty="0" smtClean="0"/>
              <a:t>στο λογιστήριο μίας αντιπροσωπείας αυτοκινήτων……</a:t>
            </a:r>
          </a:p>
          <a:p>
            <a:r>
              <a:rPr lang="el-GR" dirty="0" smtClean="0"/>
              <a:t>τμήμα δανείων μίας τράπεζας…..   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Προκλήσεις στη σύγχρονη εποχή</a:t>
            </a:r>
            <a:br>
              <a:rPr lang="el-GR" sz="3200" dirty="0" smtClean="0"/>
            </a:br>
            <a:r>
              <a:rPr lang="el-GR" sz="3200" dirty="0" smtClean="0"/>
              <a:t>&amp;  ο Ρόλος του </a:t>
            </a:r>
            <a:r>
              <a:rPr lang="el-GR" sz="3200" dirty="0" smtClean="0"/>
              <a:t>Λογιστή</a:t>
            </a:r>
            <a:endParaRPr lang="en-US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ΣΥΝΟΨΗ</a:t>
            </a:r>
          </a:p>
          <a:p>
            <a:r>
              <a:rPr lang="el-GR" dirty="0" smtClean="0"/>
              <a:t>Εξέλιξη των Λ.Π.Σ.</a:t>
            </a:r>
          </a:p>
          <a:p>
            <a:r>
              <a:rPr lang="el-GR" dirty="0" smtClean="0"/>
              <a:t>Ταξινομήσεις &amp; Είδη συστημάτων</a:t>
            </a:r>
          </a:p>
          <a:p>
            <a:r>
              <a:rPr lang="el-GR" dirty="0" smtClean="0"/>
              <a:t>Προκλήσεις και το ρόλο του λογιστή στη σύγχρονη εποχή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ea typeface="Arial Unicode MS"/>
                <a:cs typeface="Times New Roman" pitchFamily="18" charset="0"/>
              </a:rPr>
              <a:t>Καραγιώργος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 Π. – Πετρίδης Α. (2010), Μηχανογραφημένη Λογιστική, εκδότης: Αφοί </a:t>
            </a:r>
            <a:r>
              <a:rPr lang="el-GR" sz="1400" dirty="0" err="1" smtClean="0">
                <a:ea typeface="Arial Unicode MS"/>
                <a:cs typeface="Times New Roman" pitchFamily="18" charset="0"/>
              </a:rPr>
              <a:t>Θ.Καραγιώργου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 Ο.Ε.</a:t>
            </a: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ea typeface="Arial Unicode MS"/>
                <a:cs typeface="Times New Roman" pitchFamily="18" charset="0"/>
              </a:rPr>
              <a:t>Πολλάλης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 Ι., </a:t>
            </a:r>
            <a:r>
              <a:rPr lang="el-GR" sz="1400" dirty="0" err="1" smtClean="0">
                <a:ea typeface="Arial Unicode MS"/>
                <a:cs typeface="Times New Roman" pitchFamily="18" charset="0"/>
              </a:rPr>
              <a:t>Βοζίκης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 Α. (2009), Πληροφορικά Συστήματα Διαχείρισης Επιχειρησιακών Πόρων: Στρατηγικές και Εφαρμογές, εκδότης: </a:t>
            </a:r>
            <a:r>
              <a:rPr lang="en-US" sz="1400" dirty="0" smtClean="0">
                <a:ea typeface="Arial Unicode MS"/>
                <a:cs typeface="Times New Roman" pitchFamily="18" charset="0"/>
              </a:rPr>
              <a:t>UTOPIA 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Εκδόσεις ΕΠΕ</a:t>
            </a: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ea typeface="Arial Unicode MS"/>
                <a:cs typeface="Times New Roman" pitchFamily="18" charset="0"/>
              </a:rPr>
              <a:t>Βενιέρης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 Γ., </a:t>
            </a:r>
            <a:r>
              <a:rPr lang="el-GR" sz="1400" dirty="0" err="1" smtClean="0">
                <a:ea typeface="Arial Unicode MS"/>
                <a:cs typeface="Times New Roman" pitchFamily="18" charset="0"/>
              </a:rPr>
              <a:t>Κοέν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 Σ., </a:t>
            </a:r>
            <a:r>
              <a:rPr lang="el-GR" sz="1400" dirty="0" err="1" smtClean="0">
                <a:ea typeface="Arial Unicode MS"/>
                <a:cs typeface="Times New Roman" pitchFamily="18" charset="0"/>
              </a:rPr>
              <a:t>Βλήσμος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 Ο. (2015), Λογιστικά Πληροφοριακά Συστήματα, εκδότης: Εταιρεία Αξιοποίησης και Διαχείρισης της περιουσίας του Οικονομικού Πανεπιστημίου Αθηνών Α.Ε.</a:t>
            </a:r>
            <a:endParaRPr lang="el-GR" sz="1400" dirty="0"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19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Χύτης Ε. (2015) Μηχανογραφημένη Λογιστική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Ι. ΤΕΙ Ηπείρου. Διαθέσιμο από: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http://oc-web.ioa.teiep.gr/OpenClass/courses/LOGO125/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Λογιστικής και Χρηματοοικονομικής</a:t>
            </a:r>
          </a:p>
          <a:p>
            <a:pPr algn="l"/>
            <a:r>
              <a:rPr lang="el-GR" sz="2800" b="1" dirty="0" smtClean="0"/>
              <a:t>Μηχανογραφημένη Λογιστική </a:t>
            </a:r>
            <a:r>
              <a:rPr lang="en-US" sz="2800" b="1" dirty="0" smtClean="0"/>
              <a:t>I</a:t>
            </a:r>
            <a:r>
              <a:rPr lang="el-GR" sz="2800" b="1" dirty="0" smtClean="0"/>
              <a:t>Ι</a:t>
            </a:r>
          </a:p>
          <a:p>
            <a:pPr algn="l"/>
            <a:r>
              <a:rPr lang="el-GR" sz="2800" b="1" dirty="0" smtClean="0"/>
              <a:t>Ενότητα </a:t>
            </a:r>
            <a:r>
              <a:rPr lang="en-US" sz="2800" b="1" dirty="0" smtClean="0"/>
              <a:t>3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b="1" dirty="0" smtClean="0"/>
              <a:t>Προκλήσεις στη σύγχρονη εποχή</a:t>
            </a:r>
            <a:br>
              <a:rPr lang="el-GR" sz="2800" b="1" dirty="0" smtClean="0"/>
            </a:br>
            <a:r>
              <a:rPr lang="el-GR" sz="2800" b="1" dirty="0" smtClean="0"/>
              <a:t>&amp;  ο Ρόλος του Λογιστή</a:t>
            </a:r>
            <a:endParaRPr lang="en-US" sz="2800" b="1" dirty="0" smtClean="0"/>
          </a:p>
          <a:p>
            <a:pPr algn="l"/>
            <a:r>
              <a:rPr lang="el-GR" sz="2800" dirty="0" smtClean="0"/>
              <a:t>Χύτης Ευάγγελος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/>
              <a:t>Πρέβεζα,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παρέχει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 smtClean="0"/>
              <a:t>Επεξεργασία: Βαφειάδης Νικόλαος</a:t>
            </a:r>
            <a:endParaRPr lang="el-GR" sz="2900" b="1" dirty="0"/>
          </a:p>
          <a:p>
            <a:pPr algn="r"/>
            <a:r>
              <a:rPr lang="el-GR" sz="2900" dirty="0" smtClean="0"/>
              <a:t>Πρέβεζα,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22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23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just">
              <a:buNone/>
            </a:pPr>
            <a:r>
              <a:rPr lang="el-GR" dirty="0" smtClean="0"/>
              <a:t>Η ενότητα αυτή έχει ως στόχο να μελετήσει </a:t>
            </a:r>
            <a:r>
              <a:rPr lang="el-GR" dirty="0" smtClean="0"/>
              <a:t>τον ρόλο του Λογιστή και τις προκλήσεις που έχει να αντιμετωπίσει στο σύγχρονο οικονομικό διεθνοποιημένο και τεχνολογικά εξελιγμένο περιβάλλον.</a:t>
            </a:r>
            <a:endParaRPr lang="el-GR" dirty="0" smtClean="0"/>
          </a:p>
          <a:p>
            <a:pPr marL="0" algn="just">
              <a:buNone/>
            </a:pPr>
            <a:endParaRPr lang="el-GR" dirty="0" smtClean="0"/>
          </a:p>
          <a:p>
            <a:pPr marL="0" algn="just">
              <a:buNone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Προκλήσεις στη σύγχρονη εποχή</a:t>
            </a:r>
            <a:br>
              <a:rPr lang="el-GR" sz="3200" dirty="0" smtClean="0"/>
            </a:br>
            <a:r>
              <a:rPr lang="el-GR" sz="3200" dirty="0" smtClean="0"/>
              <a:t>&amp;  ο Ρόλος του </a:t>
            </a:r>
            <a:r>
              <a:rPr lang="el-GR" sz="3200" dirty="0" smtClean="0"/>
              <a:t>Λογιστή</a:t>
            </a:r>
            <a:endParaRPr lang="en-US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l-GR" dirty="0" smtClean="0"/>
              <a:t>Ρόλος του σύγχρονου Λογιστή;</a:t>
            </a:r>
          </a:p>
          <a:p>
            <a:r>
              <a:rPr lang="el-GR" dirty="0" smtClean="0"/>
              <a:t>Ποιες είναι οι αλλαγές στο σύγχρονο επιχειρησιακό περιβάλλον;</a:t>
            </a:r>
          </a:p>
          <a:p>
            <a:r>
              <a:rPr lang="el-GR" dirty="0" smtClean="0"/>
              <a:t>Ποιο είναι το επίκεντρο και οι στόχοι των Λ.Π.Σ.;</a:t>
            </a:r>
          </a:p>
          <a:p>
            <a:r>
              <a:rPr lang="el-GR" dirty="0" smtClean="0"/>
              <a:t>Ποιες είναι οι σύγχρονες προκλήσεις που πρόκειται να αντιμετωπίσετε;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Προκλήσεις στη σύγχρονη εποχή</a:t>
            </a:r>
            <a:br>
              <a:rPr lang="el-GR" sz="3200" dirty="0" smtClean="0"/>
            </a:br>
            <a:r>
              <a:rPr lang="el-GR" sz="3200" dirty="0" smtClean="0"/>
              <a:t>&amp;  ο Ρόλος του </a:t>
            </a:r>
            <a:r>
              <a:rPr lang="el-GR" sz="3200" dirty="0" smtClean="0"/>
              <a:t>Λογιστή</a:t>
            </a:r>
            <a:endParaRPr lang="en-US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800" dirty="0" smtClean="0"/>
              <a:t>Αλλαγές στο σύγχρονο επιχειρησιακό περιβάλλον (1)</a:t>
            </a:r>
            <a:endParaRPr lang="en-US" sz="2800" dirty="0" smtClean="0"/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600" dirty="0" smtClean="0"/>
              <a:t> </a:t>
            </a:r>
            <a:r>
              <a:rPr lang="el-GR" sz="2600" dirty="0" smtClean="0"/>
              <a:t>Διεθνοποίηση της οικονομίας</a:t>
            </a:r>
          </a:p>
          <a:p>
            <a:pPr marL="914400" lvl="1" indent="-457200">
              <a:lnSpc>
                <a:spcPct val="90000"/>
              </a:lnSpc>
              <a:defRPr/>
            </a:pPr>
            <a:r>
              <a:rPr lang="el-GR" sz="2600" dirty="0" smtClean="0"/>
              <a:t>Ανταγωνισμός σε διεθνές περιβάλλον</a:t>
            </a:r>
          </a:p>
          <a:p>
            <a:pPr marL="914400" lvl="1" indent="-457200">
              <a:lnSpc>
                <a:spcPct val="90000"/>
              </a:lnSpc>
              <a:defRPr/>
            </a:pPr>
            <a:r>
              <a:rPr lang="el-GR" sz="2600" dirty="0" smtClean="0"/>
              <a:t>Έλεγχος σε παγκόσμιο επίπεδο </a:t>
            </a:r>
          </a:p>
          <a:p>
            <a:pPr>
              <a:buNone/>
            </a:pPr>
            <a:endParaRPr lang="en-US" sz="2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Προκλήσεις στη σύγχρονη εποχή</a:t>
            </a:r>
            <a:br>
              <a:rPr lang="el-GR" sz="3200" dirty="0" smtClean="0"/>
            </a:br>
            <a:r>
              <a:rPr lang="el-GR" sz="3200" dirty="0" smtClean="0"/>
              <a:t>&amp;  ο Ρόλος του </a:t>
            </a:r>
            <a:r>
              <a:rPr lang="el-GR" sz="3200" dirty="0" smtClean="0"/>
              <a:t>Λογιστή</a:t>
            </a:r>
            <a:endParaRPr lang="en-US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dirty="0" smtClean="0"/>
              <a:t>Αλλαγές στο σύγχρονο επιχειρησιακό περιβάλλον (2)</a:t>
            </a:r>
          </a:p>
          <a:p>
            <a:pPr>
              <a:lnSpc>
                <a:spcPct val="90000"/>
              </a:lnSpc>
              <a:buClr>
                <a:srgbClr val="FFCC66"/>
              </a:buClr>
              <a:buFont typeface="Wingdings" pitchFamily="2" charset="2"/>
              <a:buChar char="q"/>
            </a:pPr>
            <a:r>
              <a:rPr lang="en-US" sz="2800" dirty="0" smtClean="0"/>
              <a:t> </a:t>
            </a:r>
            <a:r>
              <a:rPr lang="el-GR" sz="2800" dirty="0" smtClean="0"/>
              <a:t>Στροφή από τις οικονομίες που στηρίζονται στη βιομηχανική παραγωγή στις οικονομίες της ‘γνώσης και της πληροφορίας’</a:t>
            </a:r>
          </a:p>
          <a:p>
            <a:pPr marL="914400" lvl="1" indent="-457200">
              <a:lnSpc>
                <a:spcPct val="90000"/>
              </a:lnSpc>
            </a:pPr>
            <a:r>
              <a:rPr lang="el-GR" sz="2400" dirty="0" smtClean="0"/>
              <a:t>Νέα προϊόντα και υπηρεσίες</a:t>
            </a:r>
          </a:p>
          <a:p>
            <a:pPr marL="914400" lvl="1" indent="-457200">
              <a:lnSpc>
                <a:spcPct val="90000"/>
              </a:lnSpc>
            </a:pPr>
            <a:r>
              <a:rPr lang="el-GR" sz="2400" dirty="0" smtClean="0"/>
              <a:t>Προϊόντα με μικρότερο κύκλο ζωής</a:t>
            </a:r>
          </a:p>
          <a:p>
            <a:pPr marL="914400" lvl="1" indent="-457200">
              <a:lnSpc>
                <a:spcPct val="90000"/>
              </a:lnSpc>
            </a:pPr>
            <a:r>
              <a:rPr lang="el-GR" sz="2400" dirty="0" smtClean="0"/>
              <a:t>Ασταθές περιβάλλον</a:t>
            </a:r>
          </a:p>
          <a:p>
            <a:pPr marL="914400" lvl="1" indent="-457200">
              <a:lnSpc>
                <a:spcPct val="90000"/>
              </a:lnSpc>
            </a:pPr>
            <a:r>
              <a:rPr lang="el-GR" sz="2400" dirty="0" smtClean="0"/>
              <a:t>Πληροφορία – Γνώση αποτελεί σημαντικό περιουσιακό στοιχείο</a:t>
            </a:r>
          </a:p>
          <a:p>
            <a:endParaRPr lang="el-GR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Προκλήσεις στη σύγχρονη εποχή</a:t>
            </a:r>
            <a:br>
              <a:rPr lang="el-GR" sz="3200" dirty="0" smtClean="0"/>
            </a:br>
            <a:r>
              <a:rPr lang="el-GR" sz="3200" dirty="0" smtClean="0"/>
              <a:t>&amp;  ο Ρόλος του </a:t>
            </a:r>
            <a:r>
              <a:rPr lang="el-GR" sz="3200" dirty="0" smtClean="0"/>
              <a:t>Λογιστή</a:t>
            </a:r>
            <a:endParaRPr lang="en-US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l-GR" dirty="0" smtClean="0"/>
              <a:t>Αλλαγές στο σύγχρονο επιχειρησιακό περιβάλλον (</a:t>
            </a:r>
            <a:r>
              <a:rPr lang="en-US" dirty="0" smtClean="0"/>
              <a:t>3</a:t>
            </a:r>
            <a:r>
              <a:rPr lang="el-GR" dirty="0" smtClean="0"/>
              <a:t>)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el-GR" sz="2800" dirty="0" smtClean="0"/>
              <a:t>Αλλαγή της οργανωτικής δομής των επιχειρήσεων</a:t>
            </a:r>
          </a:p>
          <a:p>
            <a:pPr marL="990600" lvl="1" indent="-533400">
              <a:lnSpc>
                <a:spcPct val="90000"/>
              </a:lnSpc>
              <a:buClr>
                <a:schemeClr val="tx1"/>
              </a:buClr>
            </a:pPr>
            <a:r>
              <a:rPr lang="el-GR" dirty="0" smtClean="0"/>
              <a:t>Ευελιξία</a:t>
            </a:r>
          </a:p>
          <a:p>
            <a:pPr marL="1371600" lvl="2" indent="-457200">
              <a:lnSpc>
                <a:spcPct val="90000"/>
              </a:lnSpc>
              <a:buClr>
                <a:schemeClr val="tx1"/>
              </a:buClr>
            </a:pPr>
            <a:r>
              <a:rPr lang="el-GR" sz="2800" dirty="0" smtClean="0"/>
              <a:t>Αποκέντρωση εξουσίας για λήψη αποφάσεων</a:t>
            </a:r>
          </a:p>
          <a:p>
            <a:pPr marL="1371600" lvl="2" indent="-457200">
              <a:lnSpc>
                <a:spcPct val="90000"/>
              </a:lnSpc>
              <a:buClr>
                <a:schemeClr val="tx1"/>
              </a:buClr>
            </a:pPr>
            <a:r>
              <a:rPr lang="el-GR" sz="2800" dirty="0" smtClean="0"/>
              <a:t>Πεπλατυσμένες ιεραρχικές δομές </a:t>
            </a:r>
          </a:p>
          <a:p>
            <a:pPr marL="990600" lvl="1" indent="-533400">
              <a:lnSpc>
                <a:spcPct val="90000"/>
              </a:lnSpc>
              <a:buClr>
                <a:schemeClr val="tx1"/>
              </a:buClr>
            </a:pPr>
            <a:r>
              <a:rPr lang="el-GR" dirty="0" smtClean="0"/>
              <a:t>Συνεργασία και ομαδική εργασία </a:t>
            </a:r>
          </a:p>
          <a:p>
            <a:pPr marL="1371600" lvl="2" indent="-457200">
              <a:lnSpc>
                <a:spcPct val="90000"/>
              </a:lnSpc>
              <a:buClr>
                <a:schemeClr val="tx1"/>
              </a:buClr>
            </a:pPr>
            <a:r>
              <a:rPr lang="el-GR" sz="2800" dirty="0" smtClean="0"/>
              <a:t>Ανάγκη για περισσότερο και καλύτερο συντονισμό</a:t>
            </a:r>
          </a:p>
          <a:p>
            <a:pPr marL="990600" lvl="1" indent="-533400">
              <a:lnSpc>
                <a:spcPct val="90000"/>
              </a:lnSpc>
              <a:buClr>
                <a:schemeClr val="tx1"/>
              </a:buClr>
            </a:pPr>
            <a:r>
              <a:rPr lang="el-GR" dirty="0" smtClean="0"/>
              <a:t>Αποκέντρωση στη </a:t>
            </a:r>
            <a:r>
              <a:rPr lang="el-GR" dirty="0" err="1" smtClean="0"/>
              <a:t>χωροθέτηση</a:t>
            </a:r>
            <a:r>
              <a:rPr lang="el-GR" dirty="0" smtClean="0"/>
              <a:t> των λειτουργιών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1347</TotalTime>
  <Words>916</Words>
  <Application>Microsoft Office PowerPoint</Application>
  <PresentationFormat>Προβολή στην οθόνη (16:10)</PresentationFormat>
  <Paragraphs>158</Paragraphs>
  <Slides>24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5" baseType="lpstr">
      <vt:lpstr>Θέμα του Office</vt:lpstr>
      <vt:lpstr>Μηχανογραφημένη Λογιστική ΙI</vt:lpstr>
      <vt:lpstr>Διαφάνεια 2</vt:lpstr>
      <vt:lpstr>Άδειες Χρήσης</vt:lpstr>
      <vt:lpstr>Χρηματοδότηση</vt:lpstr>
      <vt:lpstr>Σκοποί  ενότητας</vt:lpstr>
      <vt:lpstr>Προκλήσεις στη σύγχρονη εποχή &amp;  ο Ρόλος του Λογιστή</vt:lpstr>
      <vt:lpstr>Προκλήσεις στη σύγχρονη εποχή &amp;  ο Ρόλος του Λογιστή</vt:lpstr>
      <vt:lpstr>Προκλήσεις στη σύγχρονη εποχή &amp;  ο Ρόλος του Λογιστή</vt:lpstr>
      <vt:lpstr>Προκλήσεις στη σύγχρονη εποχή &amp;  ο Ρόλος του Λογιστή</vt:lpstr>
      <vt:lpstr>Προκλήσεις στη σύγχρονη εποχή &amp;  ο Ρόλος του Λογιστή</vt:lpstr>
      <vt:lpstr>Προκλήσεις στη σύγχρονη εποχή &amp;  ο Ρόλος του Λογιστή</vt:lpstr>
      <vt:lpstr>Προκλήσεις στη σύγχρονη εποχή &amp;  ο Ρόλος του Λογιστή</vt:lpstr>
      <vt:lpstr>Προκλήσεις στη σύγχρονη εποχή &amp;  ο Ρόλος του Λογιστή</vt:lpstr>
      <vt:lpstr>Προκλήσεις στη σύγχρονη εποχή &amp;  ο Ρόλος του Λογιστή</vt:lpstr>
      <vt:lpstr>Προκλήσεις στη σύγχρονη εποχή &amp;  ο Ρόλος του Λογιστή</vt:lpstr>
      <vt:lpstr>Προκλήσεις στη σύγχρονη εποχή &amp;  ο Ρόλος του Λογιστή</vt:lpstr>
      <vt:lpstr>Προκλήσεις στη σύγχρονη εποχή &amp;  ο Ρόλος του Λογιστή</vt:lpstr>
      <vt:lpstr>Βιβλιογραφία</vt:lpstr>
      <vt:lpstr>Σημείωμα Αναφοράς</vt:lpstr>
      <vt:lpstr>Σημείωμα Αδειοδότησης</vt:lpstr>
      <vt:lpstr>Διαφάνεια 21</vt:lpstr>
      <vt:lpstr>Διαφάνεια 22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Afroditi</cp:lastModifiedBy>
  <cp:revision>200</cp:revision>
  <dcterms:created xsi:type="dcterms:W3CDTF">2012-09-06T09:03:05Z</dcterms:created>
  <dcterms:modified xsi:type="dcterms:W3CDTF">2015-11-24T21:07:12Z</dcterms:modified>
</cp:coreProperties>
</file>