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9" r:id="rId3"/>
    <p:sldId id="257" r:id="rId4"/>
    <p:sldId id="259"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37" r:id="rId34"/>
    <p:sldId id="291" r:id="rId35"/>
    <p:sldId id="292" r:id="rId36"/>
    <p:sldId id="293" r:id="rId37"/>
    <p:sldId id="280" r:id="rId38"/>
  </p:sldIdLst>
  <p:sldSz cx="9144000" cy="5715000" type="screen16x10"/>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381094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269419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1098547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105065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1784208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302460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193182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2826193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150364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320533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68957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4031757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426379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3300672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352202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3309686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3323773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327222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4113252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413043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1148022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183581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1255701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4064310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5330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343581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167567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220879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243026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marL="0" marR="0" lvl="0" indent="0" algn="ctr" defTabSz="914400" rtl="0" eaLnBrk="1" fontAlgn="auto" latinLnBrk="0" hangingPunct="1">
              <a:lnSpc>
                <a:spcPct val="150000"/>
              </a:lnSpc>
              <a:spcBef>
                <a:spcPts val="500"/>
              </a:spcBef>
              <a:spcAft>
                <a:spcPts val="0"/>
              </a:spcAft>
              <a:buClrTx/>
              <a:buSzTx/>
              <a:buFontTx/>
              <a:buNone/>
              <a:tabLst/>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Βάσεις</a:t>
            </a:r>
            <a:r>
              <a:rPr lang="el-GR" sz="1000" b="1" baseline="0" dirty="0" smtClean="0">
                <a:solidFill>
                  <a:schemeClr val="bg1"/>
                </a:solidFill>
              </a:rPr>
              <a:t> Δεδομένων (1/2)</a:t>
            </a:r>
            <a:r>
              <a:rPr lang="el-GR" sz="1000" b="1" dirty="0" smtClean="0">
                <a:solidFill>
                  <a:schemeClr val="bg1"/>
                </a:solidFill>
              </a:rPr>
              <a:t>,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n-US" sz="2800" dirty="0" smtClean="0"/>
              <a:t>7 </a:t>
            </a:r>
            <a:r>
              <a:rPr lang="el-GR" sz="2800" dirty="0" smtClean="0"/>
              <a:t>:</a:t>
            </a:r>
            <a:r>
              <a:rPr lang="en-US" sz="2800" dirty="0" smtClean="0"/>
              <a:t> </a:t>
            </a:r>
            <a:r>
              <a:rPr lang="el-GR" sz="2800" b="1" dirty="0"/>
              <a:t>Βάσεις </a:t>
            </a:r>
            <a:r>
              <a:rPr lang="el-GR" sz="2800" b="1" dirty="0" smtClean="0"/>
              <a:t>Δεδομένων (1/2)</a:t>
            </a:r>
            <a:endParaRPr lang="en-US" sz="2800" b="1" dirty="0" smtClean="0"/>
          </a:p>
          <a:p>
            <a:endParaRPr lang="en-US"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Συστατικά στοιχεία ΣΔΒΔ (1/5): ΥΛΙΚΟ</a:t>
            </a:r>
          </a:p>
        </p:txBody>
      </p:sp>
      <p:sp>
        <p:nvSpPr>
          <p:cNvPr id="3" name="Θέση περιεχομένου 2"/>
          <p:cNvSpPr>
            <a:spLocks noGrp="1"/>
          </p:cNvSpPr>
          <p:nvPr>
            <p:ph idx="1"/>
          </p:nvPr>
        </p:nvSpPr>
        <p:spPr>
          <a:xfrm>
            <a:off x="437785" y="1300518"/>
            <a:ext cx="4350239"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Με τον όρο υλικό ενός ΣΔΒΔ αναφερόμαστε στο φυσικό υπολογιστικό σύστημα το οποίο επιτρέπει την φυσική προσπέλαση των δεδομένων. Αναλυτικότερα μέρη του υλικού είναι:</a:t>
            </a:r>
          </a:p>
          <a:p>
            <a:pPr marL="640080" lvl="1" indent="-274320">
              <a:lnSpc>
                <a:spcPct val="90000"/>
              </a:lnSpc>
              <a:spcBef>
                <a:spcPct val="20000"/>
              </a:spcBef>
              <a:buClr>
                <a:srgbClr val="94C600"/>
              </a:buClr>
              <a:buSzPct val="76000"/>
              <a:buFont typeface="Wingdings 2" pitchFamily="18" charset="2"/>
              <a:buChar char=""/>
            </a:pPr>
            <a:r>
              <a:rPr lang="el-GR" sz="1900" dirty="0">
                <a:solidFill>
                  <a:srgbClr val="3E3D2D"/>
                </a:solidFill>
              </a:rPr>
              <a:t>Ο κεντρικός Η/Υ</a:t>
            </a:r>
          </a:p>
          <a:p>
            <a:pPr marL="640080" lvl="1" indent="-274320">
              <a:lnSpc>
                <a:spcPct val="90000"/>
              </a:lnSpc>
              <a:spcBef>
                <a:spcPct val="20000"/>
              </a:spcBef>
              <a:buClr>
                <a:srgbClr val="94C600"/>
              </a:buClr>
              <a:buSzPct val="76000"/>
              <a:buFont typeface="Wingdings 2" pitchFamily="18" charset="2"/>
              <a:buChar char=""/>
            </a:pPr>
            <a:r>
              <a:rPr lang="el-GR" sz="1900" dirty="0">
                <a:solidFill>
                  <a:srgbClr val="3E3D2D"/>
                </a:solidFill>
              </a:rPr>
              <a:t>Οι σταθμοί εργασίας που λειτουργούν ως τερματικά</a:t>
            </a:r>
          </a:p>
          <a:p>
            <a:pPr marL="640080" lvl="1" indent="-274320">
              <a:lnSpc>
                <a:spcPct val="90000"/>
              </a:lnSpc>
              <a:spcBef>
                <a:spcPct val="20000"/>
              </a:spcBef>
              <a:buClr>
                <a:srgbClr val="94C600"/>
              </a:buClr>
              <a:buSzPct val="76000"/>
              <a:buFont typeface="Wingdings 2" pitchFamily="18" charset="2"/>
              <a:buChar char=""/>
            </a:pPr>
            <a:r>
              <a:rPr lang="el-GR" sz="1900" dirty="0">
                <a:solidFill>
                  <a:srgbClr val="3E3D2D"/>
                </a:solidFill>
              </a:rPr>
              <a:t>το δίκτυο που επιτρέπει την σύνδεση των σταθμών εργασίας με τον κεντρικό Η/Υ.</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graphicFrame>
        <p:nvGraphicFramePr>
          <p:cNvPr id="5" name="Object 4"/>
          <p:cNvGraphicFramePr>
            <a:graphicFrameLocks noChangeAspect="1"/>
          </p:cNvGraphicFramePr>
          <p:nvPr>
            <p:extLst>
              <p:ext uri="{D42A27DB-BD31-4B8C-83A1-F6EECF244321}">
                <p14:modId xmlns:p14="http://schemas.microsoft.com/office/powerpoint/2010/main" val="4056968346"/>
              </p:ext>
            </p:extLst>
          </p:nvPr>
        </p:nvGraphicFramePr>
        <p:xfrm>
          <a:off x="4932040" y="1705372"/>
          <a:ext cx="4031431" cy="2251875"/>
        </p:xfrm>
        <a:graphic>
          <a:graphicData uri="http://schemas.openxmlformats.org/presentationml/2006/ole">
            <mc:AlternateContent xmlns:mc="http://schemas.openxmlformats.org/markup-compatibility/2006">
              <mc:Choice xmlns:v="urn:schemas-microsoft-com:vml" Requires="v">
                <p:oleObj spid="_x0000_s2057" name="Visio" r:id="rId4" imgW="6124956" imgH="3421685" progId="Visio.Drawing.11">
                  <p:embed/>
                </p:oleObj>
              </mc:Choice>
              <mc:Fallback>
                <p:oleObj name="Visio" r:id="rId4" imgW="6124956" imgH="342168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705372"/>
                        <a:ext cx="4031431" cy="225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8060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Autofit/>
          </a:bodyPr>
          <a:lstStyle/>
          <a:p>
            <a:r>
              <a:rPr lang="el-GR" sz="3600" dirty="0"/>
              <a:t>Συστατικά στοιχεία ΣΔΒΔ (2/5): ΛΟΓΙΣΜΙΚΟ</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Με τον όρο λογισμικό ενός ΣΔΒΔ αναφερόμαστε στο πραγματικό πρόγραμμα που επιτρέπει στους χρήστες να προσπελάζουν, να συντηρούν και να ενημερώνουν τα δεδομένα.</a:t>
            </a:r>
          </a:p>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Το λογισμικό ενός ΣΔΒΔ ελέγχει ποιοι χρήστες μπορούν να προσπελάσουν συγκεκριμένα τμήματα της βάσης δεδομένων.</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3610306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Autofit/>
          </a:bodyPr>
          <a:lstStyle/>
          <a:p>
            <a:r>
              <a:rPr lang="el-GR" sz="3600" dirty="0"/>
              <a:t>Συστατικά στοιχεία ΣΔΒΔ (3/5): ΔΕΔΟΜΕΝΑ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8" name="3 - Θέση περιεχομένου"/>
          <p:cNvSpPr txBox="1">
            <a:spLocks/>
          </p:cNvSpPr>
          <p:nvPr/>
        </p:nvSpPr>
        <p:spPr>
          <a:xfrm>
            <a:off x="755576" y="1273324"/>
            <a:ext cx="3419856" cy="3493008"/>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Σε μια βάση δεδομένων τα δεδομένα αποτελούν ξεχωριστή οντότητα σε σχέση με το λογισμικό που τα προσπελάζει. Αυτό συμβαίνει προκειμένου να μπορεί η επιχείρηση που διαθέτει μια βάση δεδομένων να αλλάζει το λογισμικό χωρίς αυτό να σημαίνει απώλεια των δεδομένων της.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9" name="4 - Θέση περιεχομένου"/>
          <p:cNvSpPr txBox="1">
            <a:spLocks/>
          </p:cNvSpPr>
          <p:nvPr/>
        </p:nvSpPr>
        <p:spPr>
          <a:xfrm>
            <a:off x="4358312" y="1273323"/>
            <a:ext cx="3419856" cy="349300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Για μια επιχείρηση σε πολλές περιπτώσεις η αξία των δεδομένων της είναι πολλαπλάσια μεγαλύτερη σε σχέση με την αξία του λογισμικού που τα χειρίζεται.</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Παραδείγματα δεδομένων: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Αρχείο πελατών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Αρχείο πωλήσεων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Αρχείο πληρωμών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635804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Συστατικά στοιχεία ΣΔΒΔ (4/5): ΧΡΗΣΤΕΣ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
        <p:nvSpPr>
          <p:cNvPr id="9" name="3 - Θέση περιεχομένου"/>
          <p:cNvSpPr txBox="1">
            <a:spLocks/>
          </p:cNvSpPr>
          <p:nvPr/>
        </p:nvSpPr>
        <p:spPr>
          <a:xfrm>
            <a:off x="683568" y="1372939"/>
            <a:ext cx="3419856" cy="3600400"/>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1" i="0" u="none" strike="noStrike" kern="1200" cap="none" spc="0" normalizeH="0" baseline="0" noProof="0" dirty="0" smtClean="0">
                <a:ln>
                  <a:noFill/>
                </a:ln>
                <a:solidFill>
                  <a:srgbClr val="3E3D2D"/>
                </a:solidFill>
                <a:effectLst/>
                <a:uLnTx/>
                <a:uFillTx/>
                <a:latin typeface="Calibri"/>
                <a:ea typeface="+mn-ea"/>
                <a:cs typeface="+mn-cs"/>
              </a:rPr>
              <a:t>Τελικοί χρήστες</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3E3D2D"/>
                </a:solidFill>
                <a:effectLst/>
                <a:uLnTx/>
                <a:uFillTx/>
                <a:latin typeface="Calibri"/>
                <a:ea typeface="+mn-ea"/>
                <a:cs typeface="+mn-cs"/>
              </a:rPr>
              <a:t>end users</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a:t>
            </a:r>
            <a:r>
              <a:rPr kumimoji="0" lang="en-US" sz="2000" b="0" i="0" u="none" strike="noStrike" kern="1200" cap="none" spc="0" normalizeH="0" baseline="0" noProof="0" dirty="0" smtClean="0">
                <a:ln>
                  <a:noFill/>
                </a:ln>
                <a:solidFill>
                  <a:srgbClr val="3E3D2D"/>
                </a:solidFill>
                <a:effectLst/>
                <a:uLnTx/>
                <a:uFillTx/>
                <a:latin typeface="Calibri"/>
                <a:ea typeface="+mn-ea"/>
                <a:cs typeface="+mn-cs"/>
              </a:rPr>
              <a:t>:</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 Είναι άτομα που μπορούν να προσπελάζουν τη βάση δεδομένων απευθείας προκειμένου να λάβουν πληροφορίες για θέματα που τους απασχολούν</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1" i="0" u="none" strike="noStrike" kern="1200" cap="none" spc="0" normalizeH="0" baseline="0" noProof="0" dirty="0" smtClean="0">
                <a:ln>
                  <a:noFill/>
                </a:ln>
                <a:solidFill>
                  <a:srgbClr val="3E3D2D"/>
                </a:solidFill>
                <a:effectLst/>
                <a:uLnTx/>
                <a:uFillTx/>
                <a:latin typeface="Calibri"/>
                <a:ea typeface="+mn-ea"/>
                <a:cs typeface="+mn-cs"/>
              </a:rPr>
              <a:t>Προγράμματα εφαρμογών</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 Οι χρήστες μέσω των προγραμμάτων εφαρμογών που έχουν γραφεί "πάνω" από την βάση δεδομένων μπορούν να προσπελάζουν τα δεδομένα της</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endParaRPr kumimoji="0" lang="el-GR" sz="2000" b="0" i="0" u="none" strike="noStrike" kern="1200" cap="none" spc="0" normalizeH="0" baseline="0" noProof="0" dirty="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6 - Θέση κειμένου"/>
          <p:cNvSpPr txBox="1">
            <a:spLocks/>
          </p:cNvSpPr>
          <p:nvPr/>
        </p:nvSpPr>
        <p:spPr>
          <a:xfrm>
            <a:off x="4898824" y="1277738"/>
            <a:ext cx="3302692" cy="41847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000" b="1" i="0" u="none" strike="noStrike" kern="1200" cap="none" spc="0" normalizeH="0" baseline="0" noProof="0" dirty="0" smtClean="0">
                <a:ln>
                  <a:noFill/>
                </a:ln>
                <a:solidFill>
                  <a:srgbClr val="94C600"/>
                </a:solidFill>
                <a:effectLst/>
                <a:uLnTx/>
                <a:uFillTx/>
                <a:latin typeface="Calibri"/>
                <a:ea typeface="+mn-ea"/>
                <a:cs typeface="+mn-cs"/>
              </a:rPr>
              <a:t>Κατηγορίες τελικών χρηστών</a:t>
            </a:r>
            <a:endParaRPr kumimoji="0" lang="el-GR" sz="2000" b="1" i="0" u="none" strike="noStrike" kern="1200" cap="none" spc="0" normalizeH="0" baseline="0" noProof="0" dirty="0">
              <a:ln>
                <a:noFill/>
              </a:ln>
              <a:solidFill>
                <a:srgbClr val="94C600"/>
              </a:solidFill>
              <a:effectLst/>
              <a:uLnTx/>
              <a:uFillTx/>
              <a:latin typeface="Calibri"/>
              <a:ea typeface="+mn-ea"/>
              <a:cs typeface="+mn-cs"/>
            </a:endParaRPr>
          </a:p>
        </p:txBody>
      </p:sp>
      <p:sp>
        <p:nvSpPr>
          <p:cNvPr id="11" name="7 - Θέση περιεχομένου"/>
          <p:cNvSpPr txBox="1">
            <a:spLocks/>
          </p:cNvSpPr>
          <p:nvPr/>
        </p:nvSpPr>
        <p:spPr>
          <a:xfrm>
            <a:off x="4283968" y="1698386"/>
            <a:ext cx="4245442" cy="326261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latin typeface="Calibri"/>
                <a:ea typeface="+mn-ea"/>
                <a:cs typeface="+mn-cs"/>
              </a:rPr>
              <a:t>Κανονικοί χρήστες</a:t>
            </a: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 Χρησιμοποιούν το τμήμα της βάσης που τους έχει δοθεί πρόσβαση. Έχουν δηλαδή περιορισμένη πρόσβαση είτε στο εύρος των δεδομένων που έχουν πρόσβαση είτε στο είδος των ενεργειών που είναι σε θέση να εκτελέσουν (π.χ. πρόσβαση μόνο για ανάγνωση). Δεν απαιτούνται ιδιαίτερες τεχνικές γνώσεις.</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1" i="0" u="none" strike="noStrike" kern="1200" cap="none" spc="0" normalizeH="0" baseline="0" noProof="0" dirty="0" smtClean="0">
                <a:ln>
                  <a:noFill/>
                </a:ln>
                <a:solidFill>
                  <a:srgbClr val="3E3D2D"/>
                </a:solidFill>
                <a:effectLst/>
                <a:uLnTx/>
                <a:uFillTx/>
                <a:latin typeface="Calibri"/>
                <a:ea typeface="+mn-ea"/>
                <a:cs typeface="+mn-cs"/>
              </a:rPr>
              <a:t>Διαχειριστές</a:t>
            </a: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 Συνήθως είναι ένας ανά ΒΔ και έχει το υψηλότερο δυνατό επίπεδο δικαιωμάτων</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έχει υψηλή εξειδίκευση</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ελέγχει τους υπόλοιπους χρήστες</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παραχωρεί ή αφαιρεί προνόμια</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φροντίζει έτσι ώστε η βάση δεδομένων να λειτουργεί αποδοτικά.</a:t>
            </a:r>
          </a:p>
          <a:p>
            <a:pPr marL="640080" marR="0" lvl="1"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Λαμβάνει αντίγραφα ασφαλείας έτσι ώστε σε περίπτωση καταστροφής των δεομένων να μπορέσει να επαναφέρει το σύστημα σε λειτουργία.</a:t>
            </a:r>
          </a:p>
        </p:txBody>
      </p:sp>
    </p:spTree>
    <p:extLst>
      <p:ext uri="{BB962C8B-B14F-4D97-AF65-F5344CB8AC3E}">
        <p14:creationId xmlns:p14="http://schemas.microsoft.com/office/powerpoint/2010/main" val="959063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640960" cy="952500"/>
          </a:xfrm>
        </p:spPr>
        <p:txBody>
          <a:bodyPr>
            <a:noAutofit/>
          </a:bodyPr>
          <a:lstStyle/>
          <a:p>
            <a:r>
              <a:rPr lang="el-GR" sz="3600" dirty="0"/>
              <a:t>Συστατικά στοιχεία ΣΔΒΔ (5/5): ΔΙΑΔΙΚΑΣΙΕΣ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9" name="8 - Θέση περιεχομένου"/>
          <p:cNvSpPr txBox="1">
            <a:spLocks/>
          </p:cNvSpPr>
          <p:nvPr/>
        </p:nvSpPr>
        <p:spPr>
          <a:xfrm>
            <a:off x="467544" y="1305774"/>
            <a:ext cx="3419856" cy="3389603"/>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Διαδικασίες είναι οι κανόνες που πρέπει να ακολουθούνται έτσι ώστε η λειτουργία της βάσης δεδομένων να είναι χωρίς προβλήματα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11 - Θέση κειμένου"/>
          <p:cNvSpPr txBox="1">
            <a:spLocks/>
          </p:cNvSpPr>
          <p:nvPr/>
        </p:nvSpPr>
        <p:spPr>
          <a:xfrm>
            <a:off x="4427984" y="1129308"/>
            <a:ext cx="3055717" cy="639762"/>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400" b="1" i="0" u="none" strike="noStrike" kern="1200" cap="none" spc="0" normalizeH="0" baseline="0" noProof="0" dirty="0" smtClean="0">
                <a:ln>
                  <a:noFill/>
                </a:ln>
                <a:solidFill>
                  <a:srgbClr val="94C600"/>
                </a:solidFill>
                <a:effectLst/>
                <a:uLnTx/>
                <a:uFillTx/>
                <a:latin typeface="Calibri"/>
                <a:ea typeface="+mn-ea"/>
                <a:cs typeface="+mn-cs"/>
              </a:rPr>
              <a:t>Παραδείγματα κανόνων</a:t>
            </a:r>
          </a:p>
        </p:txBody>
      </p:sp>
      <p:sp>
        <p:nvSpPr>
          <p:cNvPr id="11" name="9 - Θέση περιεχομένου"/>
          <p:cNvSpPr txBox="1">
            <a:spLocks/>
          </p:cNvSpPr>
          <p:nvPr/>
        </p:nvSpPr>
        <p:spPr>
          <a:xfrm>
            <a:off x="4061299" y="1787992"/>
            <a:ext cx="3671264" cy="3118602"/>
          </a:xfrm>
          <a:prstGeom prst="rect">
            <a:avLst/>
          </a:prstGeom>
        </p:spPr>
        <p:txBody>
          <a:bodyPr vert="horz" lIns="91440" tIns="45720" rIns="91440" bIns="45720" rtlCol="0">
            <a:normAutofit fontScale="6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Πολιτική ασφάλειας που δεν επιτρέπει σε χρήστες να γνωστοποιούν σε τρίτους το </a:t>
            </a:r>
            <a:r>
              <a:rPr kumimoji="0" lang="en-US" sz="2400" b="0" i="0" u="none" strike="noStrike" kern="1200" cap="none" spc="0" normalizeH="0" baseline="0" noProof="0" dirty="0" err="1" smtClean="0">
                <a:ln>
                  <a:noFill/>
                </a:ln>
                <a:solidFill>
                  <a:srgbClr val="3E3D2D"/>
                </a:solidFill>
                <a:effectLst/>
                <a:uLnTx/>
                <a:uFillTx/>
                <a:latin typeface="Calibri"/>
                <a:ea typeface="+mn-ea"/>
                <a:cs typeface="+mn-cs"/>
              </a:rPr>
              <a:t>userid</a:t>
            </a:r>
            <a:r>
              <a:rPr kumimoji="0" lang="en-US" sz="2400" b="0" i="0" u="none" strike="noStrike" kern="1200" cap="none" spc="0" normalizeH="0" baseline="0" noProof="0" dirty="0" smtClean="0">
                <a:ln>
                  <a:noFill/>
                </a:ln>
                <a:solidFill>
                  <a:srgbClr val="3E3D2D"/>
                </a:solidFill>
                <a:effectLst/>
                <a:uLnTx/>
                <a:uFillTx/>
                <a:latin typeface="Calibri"/>
                <a:ea typeface="+mn-ea"/>
                <a:cs typeface="+mn-cs"/>
              </a:rPr>
              <a:t> </a:t>
            </a: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και το </a:t>
            </a:r>
            <a:r>
              <a:rPr kumimoji="0" lang="en-US" sz="2400" b="0" i="0" u="none" strike="noStrike" kern="1200" cap="none" spc="0" normalizeH="0" baseline="0" noProof="0" dirty="0" smtClean="0">
                <a:ln>
                  <a:noFill/>
                </a:ln>
                <a:solidFill>
                  <a:srgbClr val="3E3D2D"/>
                </a:solidFill>
                <a:effectLst/>
                <a:uLnTx/>
                <a:uFillTx/>
                <a:latin typeface="Calibri"/>
                <a:ea typeface="+mn-ea"/>
                <a:cs typeface="+mn-cs"/>
              </a:rPr>
              <a:t>password </a:t>
            </a: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τους.</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Πολιτική ασφάλειας που ορίζει διαβάθμιση στην πρόσβαση σε εμπιστευτικές πληροφορίες ανάλογα με το επίπεδο στην ιεραρχία της επιχείρησης και το τμήμα του χρήστη.</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Τακτική συντήρηση μηχανημάτων και λογισμικού έτσι ώστε να μην προκύπτουν προβλήματα λόγω κακής συντήρησης.</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Σαφώς ορισμένες πολιτικές λήψης αντιγράφων ασφαλείας </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Εμπειρία στην διαδικασία επαναφοράς του συστήματος από κάποιο αντίγραφο ασφαλείας.</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latin typeface="Calibri"/>
                <a:ea typeface="+mn-ea"/>
                <a:cs typeface="+mn-cs"/>
              </a:rPr>
              <a:t>Σαφώς ορισμένες διαδικασίες ενημέρωσης υπευθύνων σε περίπτωση που παρουσιαστεί πρόβλημα.</a:t>
            </a:r>
          </a:p>
          <a:p>
            <a:pPr marL="342900" marR="0" lvl="0" indent="-274320" algn="l" defTabSz="914400" rtl="0" eaLnBrk="1" fontAlgn="auto" latinLnBrk="0" hangingPunct="1">
              <a:lnSpc>
                <a:spcPct val="8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2190856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Autofit/>
          </a:bodyPr>
          <a:lstStyle/>
          <a:p>
            <a:r>
              <a:rPr lang="el-GR" sz="4000" dirty="0"/>
              <a:t>Πότε δε συνίσταται η χρήση ενός ΣΔΒΔ</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n-US" sz="3000" dirty="0">
                <a:solidFill>
                  <a:srgbClr val="3E3D2D"/>
                </a:solidFill>
              </a:rPr>
              <a:t>Open source </a:t>
            </a:r>
            <a:r>
              <a:rPr lang="el-GR" sz="3000" dirty="0">
                <a:solidFill>
                  <a:srgbClr val="3E3D2D"/>
                </a:solidFill>
              </a:rPr>
              <a:t>(δωρεάν)</a:t>
            </a:r>
          </a:p>
          <a:p>
            <a:pPr lvl="0" indent="-274320">
              <a:lnSpc>
                <a:spcPct val="90000"/>
              </a:lnSpc>
              <a:spcBef>
                <a:spcPct val="20000"/>
              </a:spcBef>
              <a:buClr>
                <a:srgbClr val="94C600"/>
              </a:buClr>
              <a:buSzPct val="76000"/>
              <a:buFont typeface="Wingdings 2" pitchFamily="18" charset="2"/>
              <a:buChar char=""/>
            </a:pPr>
            <a:r>
              <a:rPr lang="el-GR" sz="3000" dirty="0">
                <a:solidFill>
                  <a:srgbClr val="3E3D2D"/>
                </a:solidFill>
              </a:rPr>
              <a:t>Οικονομικές 100€ έως 3.000€</a:t>
            </a:r>
          </a:p>
          <a:p>
            <a:pPr lvl="0" indent="-274320">
              <a:lnSpc>
                <a:spcPct val="90000"/>
              </a:lnSpc>
              <a:spcBef>
                <a:spcPct val="20000"/>
              </a:spcBef>
              <a:buClr>
                <a:srgbClr val="94C600"/>
              </a:buClr>
              <a:buSzPct val="76000"/>
              <a:buFont typeface="Wingdings 2" pitchFamily="18" charset="2"/>
              <a:buChar char=""/>
            </a:pPr>
            <a:r>
              <a:rPr lang="el-GR" sz="3000" dirty="0">
                <a:solidFill>
                  <a:srgbClr val="3E3D2D"/>
                </a:solidFill>
              </a:rPr>
              <a:t>Αυξημένου κόστους 10.000€</a:t>
            </a:r>
            <a:r>
              <a:rPr lang="en-US" sz="3000" dirty="0">
                <a:solidFill>
                  <a:srgbClr val="3E3D2D"/>
                </a:solidFill>
              </a:rPr>
              <a:t> </a:t>
            </a:r>
            <a:r>
              <a:rPr lang="el-GR" sz="3000" dirty="0">
                <a:solidFill>
                  <a:srgbClr val="3E3D2D"/>
                </a:solidFill>
              </a:rPr>
              <a:t>ανά άδεια χρήσης</a:t>
            </a:r>
            <a:endParaRPr lang="el-GR" sz="2400" dirty="0">
              <a:solidFill>
                <a:srgbClr val="3E3D2D"/>
              </a:solidFill>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225449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Κόστος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Όταν η ζητούμενη εφαρμογή είναι πολύ απλή</a:t>
            </a:r>
          </a:p>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Όταν το κόστος του ΣΔΒΔ δεν καλύπτεται από τα αναμενόμενα οφέλη</a:t>
            </a:r>
          </a:p>
          <a:p>
            <a:pPr marL="640080" lvl="1" indent="-274320">
              <a:lnSpc>
                <a:spcPct val="90000"/>
              </a:lnSpc>
              <a:spcBef>
                <a:spcPct val="20000"/>
              </a:spcBef>
              <a:buClr>
                <a:srgbClr val="94C600"/>
              </a:buClr>
              <a:buSzPct val="76000"/>
              <a:buFont typeface="Wingdings 2" pitchFamily="18" charset="2"/>
              <a:buChar char=""/>
            </a:pPr>
            <a:r>
              <a:rPr lang="el-GR" sz="2000" dirty="0">
                <a:solidFill>
                  <a:srgbClr val="3E3D2D"/>
                </a:solidFill>
              </a:rPr>
              <a:t>Παράγοντες αύξησης κόστους</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Λογισμικό</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Υλικό</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Εκπαίδευση</a:t>
            </a:r>
          </a:p>
          <a:p>
            <a:pPr marL="914400" lvl="2">
              <a:lnSpc>
                <a:spcPct val="90000"/>
              </a:lnSpc>
              <a:spcBef>
                <a:spcPct val="20000"/>
              </a:spcBef>
              <a:buClr>
                <a:srgbClr val="94C600"/>
              </a:buClr>
              <a:buSzPct val="76000"/>
              <a:buFont typeface="Wingdings 2" pitchFamily="18" charset="2"/>
              <a:buChar char=""/>
            </a:pPr>
            <a:r>
              <a:rPr lang="el-GR" sz="1800" dirty="0">
                <a:solidFill>
                  <a:srgbClr val="3E3D2D"/>
                </a:solidFill>
              </a:rPr>
              <a:t>Πρόσληψη ατόμων με την απαιτούμενη τεχνογνωσία</a:t>
            </a:r>
          </a:p>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Όταν δεν απαιτείται ταυτόχρονη πρόσβαση από δύο ή περισσότερους χρήστες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734016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Πλεονεκτήματα ΣΔΒΔ</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
        <p:nvSpPr>
          <p:cNvPr id="8" name="2 - Θέση περιεχομένου"/>
          <p:cNvSpPr txBox="1">
            <a:spLocks/>
          </p:cNvSpPr>
          <p:nvPr/>
        </p:nvSpPr>
        <p:spPr>
          <a:xfrm>
            <a:off x="899592" y="1273324"/>
            <a:ext cx="3419856" cy="3493008"/>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Διαχείριση </a:t>
            </a:r>
            <a:r>
              <a:rPr kumimoji="0" lang="el-GR" sz="2400" b="1" i="0" u="none" strike="noStrike" kern="1200" cap="none" spc="0" normalizeH="0" baseline="0" noProof="0" smtClean="0">
                <a:ln>
                  <a:noFill/>
                </a:ln>
                <a:solidFill>
                  <a:srgbClr val="3E3D2D"/>
                </a:solidFill>
                <a:effectLst/>
                <a:uLnTx/>
                <a:uFillTx/>
                <a:latin typeface="Calibri"/>
                <a:ea typeface="+mn-ea"/>
                <a:cs typeface="+mn-cs"/>
              </a:rPr>
              <a:t>πλεονασμού</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Ασφάλεια- έλεγχος πρόσβασης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Μόνιμη αποθήκευση δεδομένων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Πολλαπλά </a:t>
            </a:r>
            <a:r>
              <a:rPr kumimoji="0" lang="en-US" sz="2400" b="1" i="0" u="none" strike="noStrike" kern="1200" cap="none" spc="0" normalizeH="0" baseline="0" noProof="0" smtClean="0">
                <a:ln>
                  <a:noFill/>
                </a:ln>
                <a:solidFill>
                  <a:srgbClr val="3E3D2D"/>
                </a:solidFill>
                <a:effectLst/>
                <a:uLnTx/>
                <a:uFillTx/>
                <a:latin typeface="Calibri"/>
                <a:ea typeface="+mn-ea"/>
                <a:cs typeface="+mn-cs"/>
              </a:rPr>
              <a:t>User Interfaces</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Έλεγχος </a:t>
            </a:r>
            <a:r>
              <a:rPr kumimoji="0" lang="el-GR" sz="2400" b="1" i="0" u="none" strike="noStrike" kern="1200" cap="none" spc="0" normalizeH="0" baseline="0" noProof="0" smtClean="0">
                <a:ln>
                  <a:noFill/>
                </a:ln>
                <a:solidFill>
                  <a:srgbClr val="3E3D2D"/>
                </a:solidFill>
                <a:effectLst/>
                <a:uLnTx/>
                <a:uFillTx/>
                <a:latin typeface="Calibri"/>
                <a:ea typeface="+mn-ea"/>
                <a:cs typeface="+mn-cs"/>
              </a:rPr>
              <a:t>ακεραιότητας δεδομένων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Αυτοματοποιημένες διαδικασίες λήψης αντιγράφων ασφαλείας</a:t>
            </a: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p:txBody>
      </p:sp>
      <p:sp>
        <p:nvSpPr>
          <p:cNvPr id="9" name="4 - Θέση περιεχομένου"/>
          <p:cNvSpPr txBox="1">
            <a:spLocks/>
          </p:cNvSpPr>
          <p:nvPr/>
        </p:nvSpPr>
        <p:spPr>
          <a:xfrm>
            <a:off x="4502328" y="1273323"/>
            <a:ext cx="3419856" cy="3493008"/>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400" b="1" i="0" u="none" strike="noStrike" kern="1200" cap="none" spc="0" normalizeH="0" baseline="0" noProof="0" smtClean="0">
                <a:ln>
                  <a:noFill/>
                </a:ln>
                <a:solidFill>
                  <a:srgbClr val="3E3D2D"/>
                </a:solidFill>
                <a:effectLst/>
                <a:uLnTx/>
                <a:uFillTx/>
                <a:latin typeface="Calibri"/>
                <a:ea typeface="+mn-ea"/>
                <a:cs typeface="+mn-cs"/>
              </a:rPr>
              <a:t>User Interfaces</a:t>
            </a:r>
            <a:r>
              <a:rPr kumimoji="0" lang="en-US" sz="2400" b="0" i="0" u="none" strike="noStrike" kern="1200" cap="none" spc="0" normalizeH="0" baseline="0" noProof="0" smtClean="0">
                <a:ln>
                  <a:noFill/>
                </a:ln>
                <a:solidFill>
                  <a:srgbClr val="3E3D2D"/>
                </a:solidFill>
                <a:effectLst/>
                <a:uLnTx/>
                <a:uFillTx/>
                <a:latin typeface="Calibri"/>
                <a:ea typeface="+mn-ea"/>
                <a:cs typeface="+mn-cs"/>
              </a:rPr>
              <a:t>:</a:t>
            </a:r>
            <a:r>
              <a:rPr kumimoji="0" lang="el-GR" sz="2400" b="0" i="0" u="none" strike="noStrike" kern="1200" cap="none" spc="0" normalizeH="0" baseline="0" noProof="0" smtClean="0">
                <a:ln>
                  <a:noFill/>
                </a:ln>
                <a:solidFill>
                  <a:srgbClr val="3E3D2D"/>
                </a:solidFill>
                <a:effectLst/>
                <a:uLnTx/>
                <a:uFillTx/>
                <a:latin typeface="Calibri"/>
                <a:ea typeface="+mn-ea"/>
                <a:cs typeface="+mn-cs"/>
              </a:rPr>
              <a:t> προσφέρουν ολοκληρωμένο σύστημα διεπαφής χρήστη για το σχεδιασμό και υλοποίηση της βάσης, δημιουργία ερωτημάτων, φορμών, αναφορών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smtClean="0">
                <a:ln>
                  <a:noFill/>
                </a:ln>
                <a:solidFill>
                  <a:srgbClr val="3E3D2D"/>
                </a:solidFill>
                <a:effectLst/>
                <a:uLnTx/>
                <a:uFillTx/>
                <a:latin typeface="Calibri"/>
                <a:ea typeface="+mn-ea"/>
                <a:cs typeface="+mn-cs"/>
              </a:rPr>
              <a:t>Πλεονασμός</a:t>
            </a:r>
            <a:r>
              <a:rPr kumimoji="0" lang="el-GR" sz="2400" b="0" i="0" u="none" strike="noStrike" kern="1200" cap="none" spc="0" normalizeH="0" baseline="0" noProof="0" smtClean="0">
                <a:ln>
                  <a:noFill/>
                </a:ln>
                <a:solidFill>
                  <a:srgbClr val="3E3D2D"/>
                </a:solidFill>
                <a:effectLst/>
                <a:uLnTx/>
                <a:uFillTx/>
                <a:latin typeface="Calibri"/>
                <a:ea typeface="+mn-ea"/>
                <a:cs typeface="+mn-cs"/>
              </a:rPr>
              <a:t>: επανάληψη της ίδιας πληροφορίας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smtClean="0">
                <a:ln>
                  <a:noFill/>
                </a:ln>
                <a:solidFill>
                  <a:srgbClr val="3E3D2D"/>
                </a:solidFill>
                <a:effectLst/>
                <a:uLnTx/>
                <a:uFillTx/>
                <a:latin typeface="Calibri"/>
                <a:ea typeface="+mn-ea"/>
                <a:cs typeface="+mn-cs"/>
              </a:rPr>
              <a:t>Ακεραιότητα δεδομένων</a:t>
            </a:r>
            <a:r>
              <a:rPr kumimoji="0" lang="el-GR" sz="2400" b="0" i="0" u="none" strike="noStrike" kern="1200" cap="none" spc="0" normalizeH="0" baseline="0" noProof="0" smtClean="0">
                <a:ln>
                  <a:noFill/>
                </a:ln>
                <a:solidFill>
                  <a:srgbClr val="3E3D2D"/>
                </a:solidFill>
                <a:effectLst/>
                <a:uLnTx/>
                <a:uFillTx/>
                <a:latin typeface="Calibri"/>
                <a:ea typeface="+mn-ea"/>
                <a:cs typeface="+mn-cs"/>
              </a:rPr>
              <a:t>: Η πληροφορία να μην βρίσκεται αντικρουόμενη μέσα στην βάση δεδομένων</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878816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Αρχιτεκτονική </a:t>
            </a:r>
            <a:r>
              <a:rPr lang="en-US" dirty="0"/>
              <a:t>3 </a:t>
            </a:r>
            <a:r>
              <a:rPr lang="el-GR" dirty="0"/>
              <a:t>επιπέδων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9" name="4 - Θέση περιεχομένου"/>
          <p:cNvSpPr txBox="1">
            <a:spLocks/>
          </p:cNvSpPr>
          <p:nvPr/>
        </p:nvSpPr>
        <p:spPr>
          <a:xfrm>
            <a:off x="457200" y="1271187"/>
            <a:ext cx="3888432"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200" b="1" i="0" u="none" strike="noStrike" kern="1200" cap="none" spc="0" normalizeH="0" baseline="0" noProof="0" smtClean="0">
                <a:ln>
                  <a:noFill/>
                </a:ln>
                <a:solidFill>
                  <a:srgbClr val="3E3D2D"/>
                </a:solidFill>
                <a:effectLst/>
                <a:uLnTx/>
                <a:uFillTx/>
                <a:latin typeface="Calibri"/>
                <a:ea typeface="+mn-ea"/>
                <a:cs typeface="+mn-cs"/>
              </a:rPr>
              <a:t>Internal Level = Εσωτερικό επίπεδο.</a:t>
            </a:r>
            <a:r>
              <a:rPr kumimoji="0" lang="el-GR" sz="1200" b="0" i="0" u="none" strike="noStrike" kern="1200" cap="none" spc="0" normalizeH="0" baseline="0" noProof="0" smtClean="0">
                <a:ln>
                  <a:noFill/>
                </a:ln>
                <a:solidFill>
                  <a:srgbClr val="3E3D2D"/>
                </a:solidFill>
                <a:effectLst/>
                <a:uLnTx/>
                <a:uFillTx/>
                <a:latin typeface="Calibri"/>
                <a:ea typeface="+mn-ea"/>
                <a:cs typeface="+mn-cs"/>
              </a:rPr>
              <a:t> Αφορά τον τρόπο με τον οποίο τα δεδομένα είναι φυσικά αποθηκευμένα στις αποθηκευτικές μονάδες που περιλαμβάνει το υλικό. Ο τρόπος αποθήκευσης μπορεί να είναι με χρήση στατικών ή δυναμικών δομών δεδομένων. Αυτό έχει μικρή σημασία για τους χρήστες της βάσης δεδομένων καθώς δεν έρχονται ποτέ σε επαφή με το συγκεκριμένο επίπεδο παρά μόνο εμμέσως καθώς οι σχεδιαστικές αποφάσεις των κατασκευαστών του ΣΔΒΔ σε αυτό το επίπεδο καθορίζουν σε μεγάλο βαθμό και την απόδοση του συστήματος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200" b="1" i="0" u="none" strike="noStrike" kern="1200" cap="none" spc="0" normalizeH="0" baseline="0" noProof="0" smtClean="0">
                <a:ln>
                  <a:noFill/>
                </a:ln>
                <a:solidFill>
                  <a:srgbClr val="3E3D2D"/>
                </a:solidFill>
                <a:effectLst/>
                <a:uLnTx/>
                <a:uFillTx/>
                <a:latin typeface="Calibri"/>
                <a:ea typeface="+mn-ea"/>
                <a:cs typeface="+mn-cs"/>
              </a:rPr>
              <a:t>Conceptual Level = Εννοιολογικό επίπεδο. </a:t>
            </a:r>
            <a:r>
              <a:rPr kumimoji="0" lang="el-GR" sz="1200" b="0" i="0" u="none" strike="noStrike" kern="1200" cap="none" spc="0" normalizeH="0" baseline="0" noProof="0" smtClean="0">
                <a:ln>
                  <a:noFill/>
                </a:ln>
                <a:solidFill>
                  <a:srgbClr val="3E3D2D"/>
                </a:solidFill>
                <a:effectLst/>
                <a:uLnTx/>
                <a:uFillTx/>
                <a:latin typeface="Calibri"/>
                <a:ea typeface="+mn-ea"/>
                <a:cs typeface="+mn-cs"/>
              </a:rPr>
              <a:t>Καθορίζει την λογική άποψη των δεδομένων. Εδώ ορίζεται το λογικό μοντέλο στο οποίο αναπαρίστανται οι οντότητες που αποτελούν τα αντικείμενα ενδιαφέροντος της επιχείρησης ως ομαδοποιήσεις.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200" b="0" i="0" u="none" strike="noStrike" kern="1200" cap="none" spc="0" normalizeH="0" baseline="0" noProof="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2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5 - Θέση περιεχομένου"/>
          <p:cNvSpPr txBox="1">
            <a:spLocks/>
          </p:cNvSpPr>
          <p:nvPr/>
        </p:nvSpPr>
        <p:spPr>
          <a:xfrm>
            <a:off x="4274768" y="1271186"/>
            <a:ext cx="3743272"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200" b="1" i="0" u="none" strike="noStrike" kern="1200" cap="none" spc="0" normalizeH="0" baseline="0" noProof="0" smtClean="0">
                <a:ln>
                  <a:noFill/>
                </a:ln>
                <a:solidFill>
                  <a:srgbClr val="3E3D2D"/>
                </a:solidFill>
                <a:effectLst/>
                <a:uLnTx/>
                <a:uFillTx/>
                <a:latin typeface="Calibri"/>
                <a:ea typeface="+mn-ea"/>
                <a:cs typeface="+mn-cs"/>
              </a:rPr>
              <a:t>External Level = Εξωτερικό επίπεδο</a:t>
            </a:r>
            <a:r>
              <a:rPr kumimoji="0" lang="el-GR" sz="1200" b="0" i="0" u="none" strike="noStrike" kern="1200" cap="none" spc="0" normalizeH="0" baseline="0" noProof="0" smtClean="0">
                <a:ln>
                  <a:noFill/>
                </a:ln>
                <a:solidFill>
                  <a:srgbClr val="3E3D2D"/>
                </a:solidFill>
                <a:effectLst/>
                <a:uLnTx/>
                <a:uFillTx/>
                <a:latin typeface="Calibri"/>
                <a:ea typeface="+mn-ea"/>
                <a:cs typeface="+mn-cs"/>
              </a:rPr>
              <a:t>. Το εξωτερικό επίπεδο αλληλεπιδρά απευθείας με τους τελικούς χρήστες ή τα προγράμματα εφαρμογών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2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1" name="Picture 6"/>
          <p:cNvPicPr>
            <a:picLocks noChangeAspect="1" noChangeArrowheads="1"/>
          </p:cNvPicPr>
          <p:nvPr/>
        </p:nvPicPr>
        <p:blipFill>
          <a:blip r:embed="rId3" cstate="print"/>
          <a:srcRect/>
          <a:stretch>
            <a:fillRect/>
          </a:stretch>
        </p:blipFill>
        <p:spPr>
          <a:xfrm>
            <a:off x="4705672" y="2183893"/>
            <a:ext cx="2808312" cy="3083182"/>
          </a:xfrm>
          <a:prstGeom prst="rect">
            <a:avLst/>
          </a:prstGeom>
          <a:noFill/>
        </p:spPr>
      </p:pic>
    </p:spTree>
    <p:extLst>
      <p:ext uri="{BB962C8B-B14F-4D97-AF65-F5344CB8AC3E}">
        <p14:creationId xmlns:p14="http://schemas.microsoft.com/office/powerpoint/2010/main" val="2887237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Μοντέλα Βάσεων Δεδομένων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400" dirty="0">
                <a:solidFill>
                  <a:srgbClr val="3E3D2D"/>
                </a:solidFill>
              </a:rPr>
              <a:t>Στην ιστορία των βάσεων δεδομένων έχουν αναπτυχθεί τα ακόλουθα μοντέλα βάσεων δεδομένων (με χρονολογική σειρά)</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Ιεραρχικό μοντέλο</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Δικτυακό μοντέλο</a:t>
            </a:r>
          </a:p>
          <a:p>
            <a:pPr marL="640080" lvl="1" indent="-274320">
              <a:lnSpc>
                <a:spcPct val="90000"/>
              </a:lnSpc>
              <a:spcBef>
                <a:spcPct val="20000"/>
              </a:spcBef>
              <a:buClr>
                <a:srgbClr val="94C600"/>
              </a:buClr>
              <a:buSzPct val="76000"/>
              <a:buFont typeface="Wingdings 2" pitchFamily="18" charset="2"/>
              <a:buChar char=""/>
            </a:pPr>
            <a:r>
              <a:rPr lang="el-GR" sz="2200" b="1" dirty="0">
                <a:solidFill>
                  <a:srgbClr val="3E3D2D"/>
                </a:solidFill>
              </a:rPr>
              <a:t>Σχεσιακό μοντέλο (χρησιμοποιείται σήμερα από την πλειονότητα των εγκατεστημένων ΒΔ)</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Κατανεμημένο μοντέλο </a:t>
            </a:r>
          </a:p>
          <a:p>
            <a:pPr marL="640080" lvl="1" indent="-274320">
              <a:lnSpc>
                <a:spcPct val="90000"/>
              </a:lnSpc>
              <a:spcBef>
                <a:spcPct val="20000"/>
              </a:spcBef>
              <a:buClr>
                <a:srgbClr val="94C600"/>
              </a:buClr>
              <a:buSzPct val="76000"/>
              <a:buFont typeface="Wingdings 2" pitchFamily="18" charset="2"/>
              <a:buChar char=""/>
            </a:pPr>
            <a:r>
              <a:rPr lang="el-GR" sz="2200" dirty="0">
                <a:solidFill>
                  <a:srgbClr val="3E3D2D"/>
                </a:solidFill>
              </a:rPr>
              <a:t>Αντικειμενοστραφές μοντέλο</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1011857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a:t>
            </a:r>
            <a:r>
              <a:rPr lang="en-US" sz="2800" b="1" dirty="0" smtClean="0"/>
              <a:t>7 </a:t>
            </a:r>
            <a:r>
              <a:rPr lang="el-GR" sz="2800" b="1" dirty="0" smtClean="0"/>
              <a:t>:</a:t>
            </a:r>
            <a:r>
              <a:rPr lang="en-US" sz="2800" b="1" dirty="0"/>
              <a:t> </a:t>
            </a:r>
            <a:r>
              <a:rPr lang="el-GR" sz="2800" dirty="0"/>
              <a:t>Βάσεις </a:t>
            </a:r>
            <a:r>
              <a:rPr lang="el-GR" sz="2800" dirty="0" smtClean="0"/>
              <a:t>Δεδομένων (1/2)</a:t>
            </a:r>
            <a:endParaRPr lang="en-US" sz="2800" dirty="0" smtClean="0"/>
          </a:p>
          <a:p>
            <a:pPr lvl="0" algn="l"/>
            <a:endParaRPr lang="en-US" sz="1400" dirty="0" smtClean="0">
              <a:solidFill>
                <a:schemeClr val="tx2">
                  <a:lumMod val="50000"/>
                </a:schemeClr>
              </a:solidFill>
            </a:endParaRPr>
          </a:p>
          <a:p>
            <a:pPr lvl="0" algn="l"/>
            <a:endParaRPr lang="en-US" sz="2800" dirty="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Ιεραρχικό μοντέλο </a:t>
            </a:r>
            <a:r>
              <a:rPr lang="el-GR" dirty="0" smtClean="0"/>
              <a:t/>
            </a:r>
            <a:br>
              <a:rPr lang="el-GR" dirty="0" smtClean="0"/>
            </a:br>
            <a:r>
              <a:rPr lang="el-GR" dirty="0" smtClean="0"/>
              <a:t>(</a:t>
            </a:r>
            <a:r>
              <a:rPr lang="en-US" dirty="0"/>
              <a:t>hierarchical model)</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
        <p:nvSpPr>
          <p:cNvPr id="9" name="4 - Θέση περιεχομένου"/>
          <p:cNvSpPr txBox="1">
            <a:spLocks/>
          </p:cNvSpPr>
          <p:nvPr/>
        </p:nvSpPr>
        <p:spPr>
          <a:xfrm>
            <a:off x="683568" y="1457241"/>
            <a:ext cx="3419856" cy="3493008"/>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Το πρώτο μοντέλο βάσης δεδομένων που παρουσιάστηκε.</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Τα δεδομένα οργανώνονται σε μια ιεραρχία (ανάποδο δένδρο).</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Στην κορυφή υπάρχει μια οντότητα η οποία ονομάζεται ρίζα.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Οι σχέσεις είναι ένα προς πολλά από πάνω προς τα κάτω</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Χρησιμοποιείται σε περιπτώσεις που μια επιχείρηση έχει στην κατοχή της ένα τέτοιο σύστημα από παλιότερα πληροφοριακά συστήματα που διέθετε και δεν επιθυμεί να το αλλάξει.</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5 - Θέση περιεχομένου"/>
          <p:cNvSpPr txBox="1">
            <a:spLocks/>
          </p:cNvSpPr>
          <p:nvPr/>
        </p:nvSpPr>
        <p:spPr>
          <a:xfrm>
            <a:off x="4286304" y="1457240"/>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Στο παράδειγμα από μια εγγραφή DEPARTMENT μπορούμε γρήγορα να βρούμε τους STUDENTS του λόγω της φοράς της σχέσης.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400" b="0" i="0" u="none" strike="noStrike" kern="1200" cap="none" spc="0" normalizeH="0" baseline="0" noProof="0" dirty="0" smtClean="0">
                <a:ln>
                  <a:noFill/>
                </a:ln>
                <a:solidFill>
                  <a:srgbClr val="3E3D2D"/>
                </a:solidFill>
                <a:effectLst/>
                <a:uLnTx/>
                <a:uFillTx/>
                <a:latin typeface="Calibri"/>
                <a:ea typeface="+mn-ea"/>
                <a:cs typeface="+mn-cs"/>
              </a:rPr>
              <a:t>Το αντίστροφο όμως δηλαδή για ένα σύνολο από σπουδαστές να βρούμε τα τμήματά τους είναι μια αργή διαδικασία.</a:t>
            </a:r>
          </a:p>
        </p:txBody>
      </p:sp>
      <p:pic>
        <p:nvPicPr>
          <p:cNvPr id="11" name="Picture 6"/>
          <p:cNvPicPr>
            <a:picLocks noChangeAspect="1" noChangeArrowheads="1"/>
          </p:cNvPicPr>
          <p:nvPr/>
        </p:nvPicPr>
        <p:blipFill>
          <a:blip r:embed="rId3" cstate="print"/>
          <a:srcRect/>
          <a:stretch>
            <a:fillRect/>
          </a:stretch>
        </p:blipFill>
        <p:spPr>
          <a:xfrm>
            <a:off x="4251542" y="3323403"/>
            <a:ext cx="4323946" cy="1973555"/>
          </a:xfrm>
          <a:prstGeom prst="rect">
            <a:avLst/>
          </a:prstGeom>
          <a:noFill/>
        </p:spPr>
      </p:pic>
    </p:spTree>
    <p:extLst>
      <p:ext uri="{BB962C8B-B14F-4D97-AF65-F5344CB8AC3E}">
        <p14:creationId xmlns:p14="http://schemas.microsoft.com/office/powerpoint/2010/main" val="1982286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Δικτυακό μοντέλο (</a:t>
            </a:r>
            <a:r>
              <a:rPr lang="en-US" dirty="0"/>
              <a:t>network model)</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
        <p:nvSpPr>
          <p:cNvPr id="8" name="3 - Θέση περιεχομένου"/>
          <p:cNvSpPr txBox="1">
            <a:spLocks/>
          </p:cNvSpPr>
          <p:nvPr/>
        </p:nvSpPr>
        <p:spPr>
          <a:xfrm>
            <a:off x="755576" y="1301071"/>
            <a:ext cx="3419856" cy="3995888"/>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Οι οντότητες οργανώνονται σε ένα γράφο όπου κάποιες από αυτές μπορούν να προσπελαστούν μέσω διαφορετικών διαδρομών.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Πολύπλοκο. Πολλές ενημερώσεις όταν γίνεται κάποια αλλαγή στα δεδομένα.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Χρησιμοποιείται σε περιπτώσεις που μια επιχείρηση διαθέτει ένα τέτοιο σύστημα από παλιότερα πληροφοριακά συστήματα που διέθετε και δεν θέλει να το αλλάξει.</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9" name="Picture 6"/>
          <p:cNvPicPr>
            <a:picLocks noChangeAspect="1" noChangeArrowheads="1"/>
          </p:cNvPicPr>
          <p:nvPr/>
        </p:nvPicPr>
        <p:blipFill>
          <a:blip r:embed="rId3" cstate="print"/>
          <a:srcRect/>
          <a:stretch>
            <a:fillRect/>
          </a:stretch>
        </p:blipFill>
        <p:spPr>
          <a:xfrm>
            <a:off x="4210288" y="2209428"/>
            <a:ext cx="4381478" cy="1737005"/>
          </a:xfrm>
          <a:prstGeom prst="rect">
            <a:avLst/>
          </a:prstGeom>
          <a:noFill/>
        </p:spPr>
      </p:pic>
    </p:spTree>
    <p:extLst>
      <p:ext uri="{BB962C8B-B14F-4D97-AF65-F5344CB8AC3E}">
        <p14:creationId xmlns:p14="http://schemas.microsoft.com/office/powerpoint/2010/main" val="2581057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Σχεσιακό μοντέλο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
        <p:nvSpPr>
          <p:cNvPr id="8" name="3 - Θέση περιεχομένου"/>
          <p:cNvSpPr txBox="1">
            <a:spLocks/>
          </p:cNvSpPr>
          <p:nvPr/>
        </p:nvSpPr>
        <p:spPr>
          <a:xfrm>
            <a:off x="490904" y="1492658"/>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Το σχεσιακό μοντέλο έχει επικρατήσει έναντι των υπολοίπων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Τα δεδομένα στο σχεσιακό μοντέλο αναπαρίστανται ως ένα σύνολο σχέσεων.</a:t>
            </a: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p:txBody>
      </p:sp>
      <p:pic>
        <p:nvPicPr>
          <p:cNvPr id="9" name="Picture 6"/>
          <p:cNvPicPr>
            <a:picLocks noChangeAspect="1" noChangeArrowheads="1"/>
          </p:cNvPicPr>
          <p:nvPr/>
        </p:nvPicPr>
        <p:blipFill>
          <a:blip r:embed="rId3" cstate="print"/>
          <a:srcRect/>
          <a:stretch>
            <a:fillRect/>
          </a:stretch>
        </p:blipFill>
        <p:spPr>
          <a:xfrm>
            <a:off x="4139952" y="1705372"/>
            <a:ext cx="4320480" cy="2729058"/>
          </a:xfrm>
          <a:prstGeom prst="rect">
            <a:avLst/>
          </a:prstGeom>
          <a:noFill/>
        </p:spPr>
      </p:pic>
    </p:spTree>
    <p:extLst>
      <p:ext uri="{BB962C8B-B14F-4D97-AF65-F5344CB8AC3E}">
        <p14:creationId xmlns:p14="http://schemas.microsoft.com/office/powerpoint/2010/main" val="402463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Πίνακες-σχέσεις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
        <p:nvSpPr>
          <p:cNvPr id="8" name="3 - Θέση περιεχομένου"/>
          <p:cNvSpPr txBox="1">
            <a:spLocks/>
          </p:cNvSpPr>
          <p:nvPr/>
        </p:nvSpPr>
        <p:spPr>
          <a:xfrm>
            <a:off x="755576" y="1229063"/>
            <a:ext cx="3419856" cy="4067896"/>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Μια σχέση μοιάζει με ένα δισδιάστατο πίνακα και έχει τα ακόλουθα χαρακτηριστικά:</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Όνομα. Το όνομα της σχέσης πρέπει να είναι μοναδικό μεταξύ των άλλων σχέσεων.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Ιδιότητες (attributes). Κάθε στήλη μιας σχέσης ονομάζεται ιδιότητα. Κάθε ιδιότητα μιας σχέσης πρέπει να έχει ένα ξεχωριστό όνομα σε σχέση με τις άλλες ιδιότητες της σχέσης.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Πλειάδες (tuples). Κάθε γραμμή μιας σχέσης λέγεται πλειάδα. Ο συνολικός αριθμός των πλειάδων μιας σχέσης λέγεται πληθικότητα (cardinality) της σχέσης.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9" name="Picture 5"/>
          <p:cNvPicPr>
            <a:picLocks noChangeAspect="1" noChangeArrowheads="1"/>
          </p:cNvPicPr>
          <p:nvPr/>
        </p:nvPicPr>
        <p:blipFill>
          <a:blip r:embed="rId3" cstate="print"/>
          <a:srcRect/>
          <a:stretch>
            <a:fillRect/>
          </a:stretch>
        </p:blipFill>
        <p:spPr>
          <a:xfrm>
            <a:off x="4358185" y="1696559"/>
            <a:ext cx="3938281" cy="2260431"/>
          </a:xfrm>
          <a:prstGeom prst="rect">
            <a:avLst/>
          </a:prstGeom>
          <a:noFill/>
        </p:spPr>
      </p:pic>
    </p:spTree>
    <p:extLst>
      <p:ext uri="{BB962C8B-B14F-4D97-AF65-F5344CB8AC3E}">
        <p14:creationId xmlns:p14="http://schemas.microsoft.com/office/powerpoint/2010/main" val="3427228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σε σχέσεις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Σε μια βάση δεδομένων μπορούν να οριστούν διάφορες λειτουργίες για την δημιουργία νέων σχέσεων από τις υπάρχουσες, όπως οι παρακάτω:</a:t>
            </a:r>
          </a:p>
          <a:p>
            <a:pPr marL="640080" lvl="1" indent="-274320">
              <a:spcBef>
                <a:spcPct val="20000"/>
              </a:spcBef>
              <a:buClr>
                <a:srgbClr val="94C600"/>
              </a:buClr>
              <a:buSzPct val="76000"/>
              <a:buFont typeface="Wingdings 2" pitchFamily="18" charset="2"/>
              <a:buChar char=""/>
            </a:pPr>
            <a:r>
              <a:rPr lang="el-GR" sz="1900" dirty="0">
                <a:solidFill>
                  <a:srgbClr val="3E3D2D"/>
                </a:solidFill>
              </a:rPr>
              <a:t>Εισαγωγή (</a:t>
            </a:r>
            <a:r>
              <a:rPr lang="el-GR" sz="1900" dirty="0" err="1">
                <a:solidFill>
                  <a:srgbClr val="3E3D2D"/>
                </a:solidFill>
              </a:rPr>
              <a:t>insert</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Διαγραφή (</a:t>
            </a:r>
            <a:r>
              <a:rPr lang="el-GR" sz="1900" dirty="0" err="1">
                <a:solidFill>
                  <a:srgbClr val="3E3D2D"/>
                </a:solidFill>
              </a:rPr>
              <a:t>delete</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Ενημέρωση (</a:t>
            </a:r>
            <a:r>
              <a:rPr lang="el-GR" sz="1900" dirty="0" err="1">
                <a:solidFill>
                  <a:srgbClr val="3E3D2D"/>
                </a:solidFill>
              </a:rPr>
              <a:t>update</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Επιλογή (</a:t>
            </a:r>
            <a:r>
              <a:rPr lang="el-GR" sz="1900" dirty="0" err="1">
                <a:solidFill>
                  <a:srgbClr val="3E3D2D"/>
                </a:solidFill>
              </a:rPr>
              <a:t>select</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Προβολή (</a:t>
            </a:r>
            <a:r>
              <a:rPr lang="el-GR" sz="1900" dirty="0" err="1">
                <a:solidFill>
                  <a:srgbClr val="3E3D2D"/>
                </a:solidFill>
              </a:rPr>
              <a:t>project</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Σύνδεση (</a:t>
            </a:r>
            <a:r>
              <a:rPr lang="el-GR" sz="1900" dirty="0" err="1">
                <a:solidFill>
                  <a:srgbClr val="3E3D2D"/>
                </a:solidFill>
              </a:rPr>
              <a:t>join</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Ένωση (</a:t>
            </a:r>
            <a:r>
              <a:rPr lang="el-GR" sz="1900" dirty="0" err="1">
                <a:solidFill>
                  <a:srgbClr val="3E3D2D"/>
                </a:solidFill>
              </a:rPr>
              <a:t>union</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Τομή (</a:t>
            </a:r>
            <a:r>
              <a:rPr lang="el-GR" sz="1900" dirty="0" err="1">
                <a:solidFill>
                  <a:srgbClr val="3E3D2D"/>
                </a:solidFill>
              </a:rPr>
              <a:t>intersection</a:t>
            </a:r>
            <a:r>
              <a:rPr lang="el-GR" sz="1900" dirty="0">
                <a:solidFill>
                  <a:srgbClr val="3E3D2D"/>
                </a:solidFill>
              </a:rPr>
              <a:t>)</a:t>
            </a:r>
          </a:p>
          <a:p>
            <a:pPr marL="640080" lvl="1" indent="-274320">
              <a:spcBef>
                <a:spcPct val="20000"/>
              </a:spcBef>
              <a:buClr>
                <a:srgbClr val="94C600"/>
              </a:buClr>
              <a:buSzPct val="76000"/>
              <a:buFont typeface="Wingdings 2" pitchFamily="18" charset="2"/>
              <a:buChar char=""/>
            </a:pPr>
            <a:r>
              <a:rPr lang="el-GR" sz="1900" dirty="0">
                <a:solidFill>
                  <a:srgbClr val="3E3D2D"/>
                </a:solidFill>
              </a:rPr>
              <a:t>Διαφορά (</a:t>
            </a:r>
            <a:r>
              <a:rPr lang="el-GR" sz="1900" dirty="0" err="1">
                <a:solidFill>
                  <a:srgbClr val="3E3D2D"/>
                </a:solidFill>
              </a:rPr>
              <a:t>difference</a:t>
            </a:r>
            <a:r>
              <a:rPr lang="el-GR" sz="1900" dirty="0">
                <a:solidFill>
                  <a:srgbClr val="3E3D2D"/>
                </a:solidFill>
              </a:rPr>
              <a:t>)</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1286028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p>
        </p:txBody>
      </p:sp>
      <p:sp>
        <p:nvSpPr>
          <p:cNvPr id="3" name="Θέση περιεχομένου 2"/>
          <p:cNvSpPr>
            <a:spLocks noGrp="1"/>
          </p:cNvSpPr>
          <p:nvPr>
            <p:ph idx="1"/>
          </p:nvPr>
        </p:nvSpPr>
        <p:spPr>
          <a:xfrm>
            <a:off x="437785" y="1300518"/>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Η λειτουργία της εισαγωγής είναι μονομελής (δηλαδή εφαρμόζεται σε μια μόνο σχέση κάθε φορά)</a:t>
            </a:r>
          </a:p>
          <a:p>
            <a:pPr lvl="0" indent="-274320">
              <a:spcBef>
                <a:spcPct val="20000"/>
              </a:spcBef>
              <a:buClr>
                <a:srgbClr val="94C600"/>
              </a:buClr>
              <a:buSzPct val="76000"/>
              <a:buFont typeface="Wingdings 2" pitchFamily="18" charset="2"/>
              <a:buChar char=""/>
            </a:pPr>
            <a:r>
              <a:rPr lang="el-GR" sz="2400" dirty="0">
                <a:solidFill>
                  <a:srgbClr val="3E3D2D"/>
                </a:solidFill>
              </a:rPr>
              <a:t>Με την λειτουργία της εισαγωγής μια νέα πλειάδα προστίθεται σε μια σχέση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pic>
        <p:nvPicPr>
          <p:cNvPr id="5" name="Picture 6"/>
          <p:cNvPicPr>
            <a:picLocks noChangeAspect="1" noChangeArrowheads="1"/>
          </p:cNvPicPr>
          <p:nvPr/>
        </p:nvPicPr>
        <p:blipFill>
          <a:blip r:embed="rId3" cstate="print"/>
          <a:srcRect/>
          <a:stretch>
            <a:fillRect/>
          </a:stretch>
        </p:blipFill>
        <p:spPr>
          <a:xfrm>
            <a:off x="3966279" y="2209428"/>
            <a:ext cx="5028601" cy="1152128"/>
          </a:xfrm>
          <a:prstGeom prst="rect">
            <a:avLst/>
          </a:prstGeom>
          <a:noFill/>
        </p:spPr>
      </p:pic>
    </p:spTree>
    <p:extLst>
      <p:ext uri="{BB962C8B-B14F-4D97-AF65-F5344CB8AC3E}">
        <p14:creationId xmlns:p14="http://schemas.microsoft.com/office/powerpoint/2010/main" val="2832653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Διαγραφή</a:t>
            </a:r>
          </a:p>
        </p:txBody>
      </p:sp>
      <p:sp>
        <p:nvSpPr>
          <p:cNvPr id="3" name="Θέση περιεχομένου 2"/>
          <p:cNvSpPr>
            <a:spLocks noGrp="1"/>
          </p:cNvSpPr>
          <p:nvPr>
            <p:ph idx="1"/>
          </p:nvPr>
        </p:nvSpPr>
        <p:spPr>
          <a:xfrm>
            <a:off x="437785" y="1300518"/>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Η λειτουργία της διαγραφής είναι μονομελής.</a:t>
            </a:r>
          </a:p>
          <a:p>
            <a:pPr lvl="0" indent="-274320">
              <a:spcBef>
                <a:spcPct val="20000"/>
              </a:spcBef>
              <a:buClr>
                <a:srgbClr val="94C600"/>
              </a:buClr>
              <a:buSzPct val="76000"/>
              <a:buFont typeface="Wingdings 2" pitchFamily="18" charset="2"/>
              <a:buChar char=""/>
            </a:pPr>
            <a:r>
              <a:rPr lang="el-GR" sz="2400" dirty="0">
                <a:solidFill>
                  <a:srgbClr val="3E3D2D"/>
                </a:solidFill>
              </a:rPr>
              <a:t>Με την λειτουργία της διαγραφής μια πλειάδα αφαιρείται από μια σχέση.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pic>
        <p:nvPicPr>
          <p:cNvPr id="6" name="Picture 6"/>
          <p:cNvPicPr>
            <a:picLocks noChangeAspect="1" noChangeArrowheads="1"/>
          </p:cNvPicPr>
          <p:nvPr/>
        </p:nvPicPr>
        <p:blipFill>
          <a:blip r:embed="rId3" cstate="print"/>
          <a:srcRect/>
          <a:stretch>
            <a:fillRect/>
          </a:stretch>
        </p:blipFill>
        <p:spPr>
          <a:xfrm>
            <a:off x="3975659" y="2022591"/>
            <a:ext cx="4954410" cy="1224136"/>
          </a:xfrm>
          <a:prstGeom prst="rect">
            <a:avLst/>
          </a:prstGeom>
          <a:noFill/>
        </p:spPr>
      </p:pic>
    </p:spTree>
    <p:extLst>
      <p:ext uri="{BB962C8B-B14F-4D97-AF65-F5344CB8AC3E}">
        <p14:creationId xmlns:p14="http://schemas.microsoft.com/office/powerpoint/2010/main" val="3621950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Ενημέρωση</a:t>
            </a:r>
          </a:p>
        </p:txBody>
      </p:sp>
      <p:sp>
        <p:nvSpPr>
          <p:cNvPr id="3" name="Θέση περιεχομένου 2"/>
          <p:cNvSpPr>
            <a:spLocks noGrp="1"/>
          </p:cNvSpPr>
          <p:nvPr>
            <p:ph idx="1"/>
          </p:nvPr>
        </p:nvSpPr>
        <p:spPr>
          <a:xfrm>
            <a:off x="437785" y="1300518"/>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2200" dirty="0">
                <a:solidFill>
                  <a:srgbClr val="3E3D2D"/>
                </a:solidFill>
              </a:rPr>
              <a:t>Η λειτουργία της ενημέρωσης είναι μονομελής.</a:t>
            </a:r>
          </a:p>
          <a:p>
            <a:pPr lvl="0" indent="-274320">
              <a:spcBef>
                <a:spcPct val="20000"/>
              </a:spcBef>
              <a:buClr>
                <a:srgbClr val="94C600"/>
              </a:buClr>
              <a:buSzPct val="76000"/>
              <a:buFont typeface="Wingdings 2" pitchFamily="18" charset="2"/>
              <a:buChar char=""/>
            </a:pPr>
            <a:r>
              <a:rPr lang="el-GR" sz="2200" dirty="0">
                <a:solidFill>
                  <a:srgbClr val="3E3D2D"/>
                </a:solidFill>
              </a:rPr>
              <a:t>Με την λειτουργία της ενημέρωσης αλλάζει η τιμή των ιδιοτήτων μιας πλειάδας.</a:t>
            </a:r>
          </a:p>
          <a:p>
            <a:pPr lvl="0" indent="-274320">
              <a:spcBef>
                <a:spcPct val="20000"/>
              </a:spcBef>
              <a:buClr>
                <a:srgbClr val="94C600"/>
              </a:buClr>
              <a:buSzPct val="76000"/>
              <a:buFont typeface="Wingdings 2" pitchFamily="18" charset="2"/>
              <a:buChar char=""/>
            </a:pPr>
            <a:r>
              <a:rPr lang="el-GR" sz="2200" dirty="0">
                <a:solidFill>
                  <a:srgbClr val="3E3D2D"/>
                </a:solidFill>
              </a:rPr>
              <a:t>Στο παράδειγμα η πλειάδα του μαθήματος </a:t>
            </a:r>
            <a:r>
              <a:rPr lang="en-US" sz="2200" dirty="0">
                <a:solidFill>
                  <a:srgbClr val="3E3D2D"/>
                </a:solidFill>
              </a:rPr>
              <a:t>CIS51 </a:t>
            </a:r>
            <a:r>
              <a:rPr lang="el-GR" sz="2200" dirty="0">
                <a:solidFill>
                  <a:srgbClr val="3E3D2D"/>
                </a:solidFill>
              </a:rPr>
              <a:t>ενημερώνεται στην ιδιότητα </a:t>
            </a:r>
            <a:r>
              <a:rPr lang="en-US" sz="2200" dirty="0">
                <a:solidFill>
                  <a:srgbClr val="3E3D2D"/>
                </a:solidFill>
              </a:rPr>
              <a:t>Unit </a:t>
            </a:r>
            <a:r>
              <a:rPr lang="el-GR" sz="2200" dirty="0">
                <a:solidFill>
                  <a:srgbClr val="3E3D2D"/>
                </a:solidFill>
              </a:rPr>
              <a:t>από 5 σε 6.</a:t>
            </a:r>
          </a:p>
          <a:p>
            <a:pPr lvl="0" indent="-274320">
              <a:spcBef>
                <a:spcPct val="20000"/>
              </a:spcBef>
              <a:buClr>
                <a:srgbClr val="94C600"/>
              </a:buClr>
              <a:buSzPct val="76000"/>
              <a:buFont typeface="Wingdings 2" pitchFamily="18" charset="2"/>
              <a:buChar char=""/>
            </a:pPr>
            <a:endParaRPr lang="el-GR" sz="22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pic>
        <p:nvPicPr>
          <p:cNvPr id="7" name="Picture 6"/>
          <p:cNvPicPr>
            <a:picLocks noChangeAspect="1" noChangeArrowheads="1"/>
          </p:cNvPicPr>
          <p:nvPr/>
        </p:nvPicPr>
        <p:blipFill>
          <a:blip r:embed="rId3" cstate="print"/>
          <a:srcRect/>
          <a:stretch>
            <a:fillRect/>
          </a:stretch>
        </p:blipFill>
        <p:spPr>
          <a:xfrm>
            <a:off x="3995936" y="2353444"/>
            <a:ext cx="5013994" cy="1261301"/>
          </a:xfrm>
          <a:prstGeom prst="rect">
            <a:avLst/>
          </a:prstGeom>
          <a:noFill/>
        </p:spPr>
      </p:pic>
    </p:spTree>
    <p:extLst>
      <p:ext uri="{BB962C8B-B14F-4D97-AF65-F5344CB8AC3E}">
        <p14:creationId xmlns:p14="http://schemas.microsoft.com/office/powerpoint/2010/main" val="2008546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Επιλογή</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λειτουργία της επιλογής είναι μονομελής </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λειτουργία της επιλογής εφαρμόζεται σε μια σχέση και προκύπτει μια νέα σχέση.</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σχέση που προκύπτει έχει ένα σύνολο πλειάδων που είναι υποσύνολο του αντίστοιχου της αρχικής σχέσης.</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Η επιλογή των πλειάδων γίνεται με βάση κάποια κριτήρια.</a:t>
            </a:r>
          </a:p>
          <a:p>
            <a:pPr lvl="0" indent="-274320">
              <a:lnSpc>
                <a:spcPct val="90000"/>
              </a:lnSpc>
              <a:spcBef>
                <a:spcPct val="20000"/>
              </a:spcBef>
              <a:buClr>
                <a:srgbClr val="94C600"/>
              </a:buClr>
              <a:buSzPct val="76000"/>
              <a:buFont typeface="Wingdings 2" pitchFamily="18" charset="2"/>
              <a:buChar char=""/>
            </a:pPr>
            <a:r>
              <a:rPr lang="el-GR" sz="1900" dirty="0">
                <a:solidFill>
                  <a:srgbClr val="3E3D2D"/>
                </a:solidFill>
              </a:rPr>
              <a:t>Το πλήθος των ιδιοτήτων παραμένει το ίδιο στην αρχική και στην </a:t>
            </a:r>
            <a:r>
              <a:rPr lang="el-GR" sz="1900" dirty="0" err="1">
                <a:solidFill>
                  <a:srgbClr val="3E3D2D"/>
                </a:solidFill>
              </a:rPr>
              <a:t>προκύπτουσα</a:t>
            </a:r>
            <a:r>
              <a:rPr lang="el-GR" sz="1900" dirty="0">
                <a:solidFill>
                  <a:srgbClr val="3E3D2D"/>
                </a:solidFill>
              </a:rPr>
              <a:t> σχέση.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pic>
        <p:nvPicPr>
          <p:cNvPr id="6" name="Picture 6"/>
          <p:cNvPicPr>
            <a:picLocks noChangeAspect="1" noChangeArrowheads="1"/>
          </p:cNvPicPr>
          <p:nvPr/>
        </p:nvPicPr>
        <p:blipFill>
          <a:blip r:embed="rId3" cstate="print"/>
          <a:srcRect/>
          <a:stretch>
            <a:fillRect/>
          </a:stretch>
        </p:blipFill>
        <p:spPr>
          <a:xfrm>
            <a:off x="3851920" y="2428875"/>
            <a:ext cx="5134101" cy="1296144"/>
          </a:xfrm>
          <a:prstGeom prst="rect">
            <a:avLst/>
          </a:prstGeom>
          <a:noFill/>
        </p:spPr>
      </p:pic>
    </p:spTree>
    <p:extLst>
      <p:ext uri="{BB962C8B-B14F-4D97-AF65-F5344CB8AC3E}">
        <p14:creationId xmlns:p14="http://schemas.microsoft.com/office/powerpoint/2010/main" val="4169028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Σύνδεση</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σύνδεσης είναι διμελής</a:t>
            </a:r>
          </a:p>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σύνδεσης εφαρμόζεται σε δύο σχέσεις τις οποίες συνδυάζει με βάση κάποιες </a:t>
            </a:r>
            <a:r>
              <a:rPr lang="el-GR" sz="1600" b="1" dirty="0">
                <a:solidFill>
                  <a:srgbClr val="3E3D2D"/>
                </a:solidFill>
              </a:rPr>
              <a:t>κοινές ιδιότητες</a:t>
            </a:r>
            <a:r>
              <a:rPr lang="el-GR" sz="1600" dirty="0">
                <a:solidFill>
                  <a:srgbClr val="3E3D2D"/>
                </a:solidFill>
              </a:rPr>
              <a:t> και παράγει μια νέα σχέση η οποία περιέχει συνδυασμό των ιδιοτήτων από τους δύο πίνακες</a:t>
            </a:r>
          </a:p>
          <a:p>
            <a:pPr lvl="0" indent="-274320">
              <a:spcBef>
                <a:spcPct val="20000"/>
              </a:spcBef>
              <a:buClr>
                <a:srgbClr val="94C600"/>
              </a:buClr>
              <a:buSzPct val="76000"/>
              <a:buFont typeface="Wingdings 2" pitchFamily="18" charset="2"/>
              <a:buChar char=""/>
            </a:pPr>
            <a:r>
              <a:rPr lang="el-GR" sz="1600" dirty="0">
                <a:solidFill>
                  <a:srgbClr val="3E3D2D"/>
                </a:solidFill>
              </a:rPr>
              <a:t>Στο παράδειγμα η σχέση COURSES (μαθήματα) συνδυάζεται με την σχέση TAUGHT_BY (διδάσκοντες) για την δημιουργία μιας σχέσης που περιέχει πλήρεις πληροφορίες σχετικά με τα μαθήματα (δηλαδή η νέα σχέση περιέχει και τα ονόματα των καθηγητών που διδάσκουν)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pic>
        <p:nvPicPr>
          <p:cNvPr id="7" name="Picture 6"/>
          <p:cNvPicPr>
            <a:picLocks noChangeAspect="1" noChangeArrowheads="1"/>
          </p:cNvPicPr>
          <p:nvPr/>
        </p:nvPicPr>
        <p:blipFill>
          <a:blip r:embed="rId3" cstate="print"/>
          <a:srcRect/>
          <a:stretch>
            <a:fillRect/>
          </a:stretch>
        </p:blipFill>
        <p:spPr>
          <a:xfrm>
            <a:off x="4182128" y="1921396"/>
            <a:ext cx="4742143" cy="2304256"/>
          </a:xfrm>
          <a:prstGeom prst="rect">
            <a:avLst/>
          </a:prstGeom>
          <a:noFill/>
        </p:spPr>
      </p:pic>
    </p:spTree>
    <p:extLst>
      <p:ext uri="{BB962C8B-B14F-4D97-AF65-F5344CB8AC3E}">
        <p14:creationId xmlns:p14="http://schemas.microsoft.com/office/powerpoint/2010/main" val="1363629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Ένωση</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ένωσης είναι διμελής.</a:t>
            </a:r>
          </a:p>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ένωσης εφαρμόζεται σε δύο σχέσεις οι οποίες πρέπει να έχουν τις ίδιες ιδιότητες και προκύπτει μια νέα σχέση με πλειάδες την ένωση των πλειάδων από τις δύο σχέσεις.</a:t>
            </a:r>
          </a:p>
          <a:p>
            <a:pPr lvl="0" indent="-274320">
              <a:spcBef>
                <a:spcPct val="20000"/>
              </a:spcBef>
              <a:buClr>
                <a:srgbClr val="94C600"/>
              </a:buClr>
              <a:buSzPct val="76000"/>
              <a:buFont typeface="Wingdings 2" pitchFamily="18" charset="2"/>
              <a:buChar char=""/>
            </a:pPr>
            <a:r>
              <a:rPr lang="el-GR" sz="1600" dirty="0">
                <a:solidFill>
                  <a:srgbClr val="3E3D2D"/>
                </a:solidFill>
              </a:rPr>
              <a:t>Στο παράδειγμα η σχέση CIS15-Roster συνενώνεται με την σχέση CIS52-Roster για την δημιουργία μιας νέας σχέσης που περιέχει όλους τους σπουδαστές και των δύο τμημάτων χωρίς να υπάρχουν διπλότυπα.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pic>
        <p:nvPicPr>
          <p:cNvPr id="6" name="Picture 6"/>
          <p:cNvPicPr>
            <a:picLocks noChangeAspect="1" noChangeArrowheads="1"/>
          </p:cNvPicPr>
          <p:nvPr/>
        </p:nvPicPr>
        <p:blipFill>
          <a:blip r:embed="rId3" cstate="print"/>
          <a:srcRect/>
          <a:stretch>
            <a:fillRect/>
          </a:stretch>
        </p:blipFill>
        <p:spPr>
          <a:xfrm>
            <a:off x="3999313" y="1849388"/>
            <a:ext cx="4689419" cy="1944216"/>
          </a:xfrm>
          <a:prstGeom prst="rect">
            <a:avLst/>
          </a:prstGeom>
          <a:noFill/>
        </p:spPr>
      </p:pic>
    </p:spTree>
    <p:extLst>
      <p:ext uri="{BB962C8B-B14F-4D97-AF65-F5344CB8AC3E}">
        <p14:creationId xmlns:p14="http://schemas.microsoft.com/office/powerpoint/2010/main" val="1601230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Τομή</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800" dirty="0">
                <a:solidFill>
                  <a:srgbClr val="3E3D2D"/>
                </a:solidFill>
              </a:rPr>
              <a:t>Η λειτουργία της τομής είναι διμελής.</a:t>
            </a:r>
          </a:p>
          <a:p>
            <a:pPr lvl="0" indent="-274320">
              <a:spcBef>
                <a:spcPct val="20000"/>
              </a:spcBef>
              <a:buClr>
                <a:srgbClr val="94C600"/>
              </a:buClr>
              <a:buSzPct val="76000"/>
              <a:buFont typeface="Wingdings 2" pitchFamily="18" charset="2"/>
              <a:buChar char=""/>
            </a:pPr>
            <a:r>
              <a:rPr lang="el-GR" sz="1800" dirty="0">
                <a:solidFill>
                  <a:srgbClr val="3E3D2D"/>
                </a:solidFill>
              </a:rPr>
              <a:t>Η λειτουργία της τομής εφαρμόζεται σε δύο σχέσεις οι οποίες πρέπει να έχουν τις ίδιες ιδιότητες και προκύπτει μια νέα σχέση με πλειάδες την τομή των πλειάδων από τις δύο σχέσεις.</a:t>
            </a:r>
          </a:p>
          <a:p>
            <a:pPr lvl="0" indent="-274320">
              <a:spcBef>
                <a:spcPct val="20000"/>
              </a:spcBef>
              <a:buClr>
                <a:srgbClr val="94C600"/>
              </a:buClr>
              <a:buSzPct val="76000"/>
              <a:buFont typeface="Wingdings 2" pitchFamily="18" charset="2"/>
              <a:buChar char=""/>
            </a:pPr>
            <a:r>
              <a:rPr lang="el-GR" sz="1800" dirty="0">
                <a:solidFill>
                  <a:srgbClr val="3E3D2D"/>
                </a:solidFill>
              </a:rPr>
              <a:t>Στο παράδειγμα γίνεται τομή της σχέση CIS15-Roster με την σχέση CIS52-Roster για την δημιουργία μιας νέας σχέσης που περιέχει τους σπουδαστές που βρίσκονται και στα δύο τμήματα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pic>
        <p:nvPicPr>
          <p:cNvPr id="7" name="Picture 6"/>
          <p:cNvPicPr>
            <a:picLocks noChangeAspect="1" noChangeArrowheads="1"/>
          </p:cNvPicPr>
          <p:nvPr/>
        </p:nvPicPr>
        <p:blipFill>
          <a:blip r:embed="rId3" cstate="print"/>
          <a:srcRect/>
          <a:stretch>
            <a:fillRect/>
          </a:stretch>
        </p:blipFill>
        <p:spPr>
          <a:xfrm>
            <a:off x="4139951" y="1993404"/>
            <a:ext cx="4863101" cy="2016224"/>
          </a:xfrm>
          <a:prstGeom prst="rect">
            <a:avLst/>
          </a:prstGeom>
          <a:noFill/>
        </p:spPr>
      </p:pic>
    </p:spTree>
    <p:extLst>
      <p:ext uri="{BB962C8B-B14F-4D97-AF65-F5344CB8AC3E}">
        <p14:creationId xmlns:p14="http://schemas.microsoft.com/office/powerpoint/2010/main" val="2389455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Διαφορά</a:t>
            </a:r>
          </a:p>
        </p:txBody>
      </p:sp>
      <p:sp>
        <p:nvSpPr>
          <p:cNvPr id="3" name="Θέση περιεχομένου 2"/>
          <p:cNvSpPr>
            <a:spLocks noGrp="1"/>
          </p:cNvSpPr>
          <p:nvPr>
            <p:ph idx="1"/>
          </p:nvPr>
        </p:nvSpPr>
        <p:spPr>
          <a:xfrm>
            <a:off x="437785" y="1150545"/>
            <a:ext cx="3558151" cy="3852804"/>
          </a:xfrm>
        </p:spPr>
        <p:txBody>
          <a:bodyPr>
            <a:noAutofit/>
          </a:bodyPr>
          <a:lstStyle/>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τομής είναι διμελής.</a:t>
            </a:r>
          </a:p>
          <a:p>
            <a:pPr lvl="0" indent="-274320">
              <a:spcBef>
                <a:spcPct val="20000"/>
              </a:spcBef>
              <a:buClr>
                <a:srgbClr val="94C600"/>
              </a:buClr>
              <a:buSzPct val="76000"/>
              <a:buFont typeface="Wingdings 2" pitchFamily="18" charset="2"/>
              <a:buChar char=""/>
            </a:pPr>
            <a:r>
              <a:rPr lang="el-GR" sz="1600" dirty="0">
                <a:solidFill>
                  <a:srgbClr val="3E3D2D"/>
                </a:solidFill>
              </a:rPr>
              <a:t>Η λειτουργία της τομής εφαρμόζεται σε δύο σχέσεις οι οποίες πρέπει να έχουν τις ίδιες ιδιότητες και προκύπτει μια νέα σχέση με τις πλειάδες που υπάρχουν στην πρώτη σχέση αλλά όχι στην </a:t>
            </a:r>
            <a:r>
              <a:rPr lang="el-GR" sz="1600" dirty="0" err="1">
                <a:solidFill>
                  <a:srgbClr val="3E3D2D"/>
                </a:solidFill>
              </a:rPr>
              <a:t>δέυτερη</a:t>
            </a:r>
            <a:r>
              <a:rPr lang="el-GR" sz="1600" dirty="0">
                <a:solidFill>
                  <a:srgbClr val="3E3D2D"/>
                </a:solidFill>
              </a:rPr>
              <a:t>.</a:t>
            </a:r>
          </a:p>
          <a:p>
            <a:pPr lvl="0" indent="-274320">
              <a:spcBef>
                <a:spcPct val="20000"/>
              </a:spcBef>
              <a:buClr>
                <a:srgbClr val="94C600"/>
              </a:buClr>
              <a:buSzPct val="76000"/>
              <a:buFont typeface="Wingdings 2" pitchFamily="18" charset="2"/>
              <a:buChar char=""/>
            </a:pPr>
            <a:r>
              <a:rPr lang="el-GR" sz="1600" dirty="0">
                <a:solidFill>
                  <a:srgbClr val="3E3D2D"/>
                </a:solidFill>
              </a:rPr>
              <a:t>Στο παράδειγμα γίνεται η διαφορά ανάμεσα στην σχέση CIS15-Roster και την σχέση CIS52-Roster για την δημιουργία μιας νέας σχέσης που περιέχει τους σπουδαστές που βρίσκονται στο τμήμα CIS15-Roster αλλά όχι και στο τμήμα CIS52-Roster.</a:t>
            </a:r>
          </a:p>
          <a:p>
            <a:pPr lvl="0" indent="-274320">
              <a:spcBef>
                <a:spcPct val="20000"/>
              </a:spcBef>
              <a:buClr>
                <a:srgbClr val="94C600"/>
              </a:buClr>
              <a:buSzPct val="76000"/>
              <a:buFont typeface="Wingdings 2" pitchFamily="18" charset="2"/>
              <a:buChar char=""/>
            </a:pPr>
            <a:endParaRPr lang="el-GR" sz="1500" dirty="0">
              <a:solidFill>
                <a:srgbClr val="3E3D2D"/>
              </a:solidFill>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pic>
        <p:nvPicPr>
          <p:cNvPr id="6" name="Picture 6"/>
          <p:cNvPicPr>
            <a:picLocks noChangeAspect="1" noChangeArrowheads="1"/>
          </p:cNvPicPr>
          <p:nvPr/>
        </p:nvPicPr>
        <p:blipFill>
          <a:blip r:embed="rId3" cstate="print"/>
          <a:srcRect/>
          <a:stretch>
            <a:fillRect/>
          </a:stretch>
        </p:blipFill>
        <p:spPr>
          <a:xfrm>
            <a:off x="3995936" y="1921396"/>
            <a:ext cx="4871588" cy="2016224"/>
          </a:xfrm>
          <a:prstGeom prst="rect">
            <a:avLst/>
          </a:prstGeom>
          <a:noFill/>
        </p:spPr>
      </p:pic>
    </p:spTree>
    <p:extLst>
      <p:ext uri="{BB962C8B-B14F-4D97-AF65-F5344CB8AC3E}">
        <p14:creationId xmlns:p14="http://schemas.microsoft.com/office/powerpoint/2010/main" val="2124687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830931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34</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Βάσεις </a:t>
            </a:r>
            <a:r>
              <a:rPr lang="el-GR" dirty="0" smtClean="0"/>
              <a:t>Δεδομένων (1/2)</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Επίπεδα αρχεία (</a:t>
            </a:r>
            <a:r>
              <a:rPr lang="en-US" dirty="0"/>
              <a:t>flat files</a:t>
            </a:r>
            <a:r>
              <a:rPr lang="el-GR" dirty="0"/>
              <a:t>)</a:t>
            </a:r>
          </a:p>
        </p:txBody>
      </p:sp>
      <p:sp>
        <p:nvSpPr>
          <p:cNvPr id="3" name="Θέση περιεχομένου 2"/>
          <p:cNvSpPr>
            <a:spLocks noGrp="1"/>
          </p:cNvSpPr>
          <p:nvPr>
            <p:ph idx="1"/>
          </p:nvPr>
        </p:nvSpPr>
        <p:spPr>
          <a:xfrm>
            <a:off x="437785" y="1300518"/>
            <a:ext cx="8166663" cy="3852804"/>
          </a:xfrm>
        </p:spPr>
        <p:txBody>
          <a:bodyPr>
            <a:noAutofit/>
          </a:bodyPr>
          <a:lstStyle/>
          <a:p>
            <a:r>
              <a:rPr lang="el-GR" sz="2000" dirty="0"/>
              <a:t>Επίπεδο αρχείο είναι ένα αρχείο που αποτελείται από ένα σταθερό, μικρό αριθμό πεδίων. Οι εγγραφές του αρχείου μπορεί να μην ακολουθούν μια συγκεκριμένη διαμόρφωση. </a:t>
            </a:r>
          </a:p>
          <a:p>
            <a:r>
              <a:rPr lang="el-GR" sz="2000" dirty="0"/>
              <a:t>Στα επίπεδα αρχεία δεν ορίζονται σχέσεις μεταξύ των δεδομένων.</a:t>
            </a:r>
          </a:p>
          <a:p>
            <a:pPr lvl="0" indent="-274320">
              <a:spcBef>
                <a:spcPct val="20000"/>
              </a:spcBef>
              <a:buClr>
                <a:srgbClr val="94C600"/>
              </a:buClr>
              <a:buSzPct val="76000"/>
              <a:buFont typeface="Wingdings 2" pitchFamily="18" charset="2"/>
              <a:buChar char=""/>
            </a:pPr>
            <a:endParaRPr lang="el-GR" sz="20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4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4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pic>
        <p:nvPicPr>
          <p:cNvPr id="5" name="Picture 2" descr="http://www.mssqltips.com/tipimages2/3115_FlatFileExample.jpg"/>
          <p:cNvPicPr>
            <a:picLocks noChangeAspect="1" noChangeArrowheads="1"/>
          </p:cNvPicPr>
          <p:nvPr/>
        </p:nvPicPr>
        <p:blipFill>
          <a:blip r:embed="rId3" cstate="print"/>
          <a:srcRect/>
          <a:stretch>
            <a:fillRect/>
          </a:stretch>
        </p:blipFill>
        <p:spPr bwMode="auto">
          <a:xfrm>
            <a:off x="755576" y="2929508"/>
            <a:ext cx="7065956" cy="1615584"/>
          </a:xfrm>
          <a:prstGeom prst="rect">
            <a:avLst/>
          </a:prstGeom>
          <a:noFill/>
        </p:spPr>
      </p:pic>
    </p:spTree>
    <p:extLst>
      <p:ext uri="{BB962C8B-B14F-4D97-AF65-F5344CB8AC3E}">
        <p14:creationId xmlns:p14="http://schemas.microsoft.com/office/powerpoint/2010/main" val="352895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Προβλήματα διαχείρισης δεδομένων με επίπεδα αρχεία</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Διαχωρισμός και απομόνωση δεδομένων σε ξεχωριστά αρχεία</a:t>
            </a:r>
          </a:p>
          <a:p>
            <a:pPr lvl="0" indent="-274320">
              <a:spcBef>
                <a:spcPct val="20000"/>
              </a:spcBef>
              <a:buClr>
                <a:srgbClr val="94C600"/>
              </a:buClr>
              <a:buSzPct val="76000"/>
              <a:buFont typeface="Wingdings 2" pitchFamily="18" charset="2"/>
              <a:buChar char=""/>
            </a:pPr>
            <a:r>
              <a:rPr lang="el-GR" sz="2000" dirty="0">
                <a:solidFill>
                  <a:srgbClr val="3E3D2D"/>
                </a:solidFill>
              </a:rPr>
              <a:t>Πλεονασμός δεδομένων = επανάληψη δεδομένων σε διαφορετικές θέσεις (λόγω μη ορθής διαχείρισης, απουσίας μηχανισμού διαμοιρασμού)</a:t>
            </a:r>
          </a:p>
          <a:p>
            <a:pPr lvl="0" indent="-274320">
              <a:spcBef>
                <a:spcPct val="20000"/>
              </a:spcBef>
              <a:buClr>
                <a:srgbClr val="94C600"/>
              </a:buClr>
              <a:buSzPct val="76000"/>
              <a:buFont typeface="Wingdings 2" pitchFamily="18" charset="2"/>
              <a:buChar char=""/>
            </a:pPr>
            <a:r>
              <a:rPr lang="el-GR" sz="2000" dirty="0">
                <a:solidFill>
                  <a:srgbClr val="3E3D2D"/>
                </a:solidFill>
              </a:rPr>
              <a:t>Η φυσική δομή και αποθήκευση των αρχείων ορίζονται στα προγράμματα εφαρμογών. Οποιαδήποτε τροποποίηση στη δομή των δεδομένων είναι δύσκολη</a:t>
            </a:r>
          </a:p>
          <a:p>
            <a:pPr lvl="0" indent="-274320">
              <a:spcBef>
                <a:spcPct val="20000"/>
              </a:spcBef>
              <a:buClr>
                <a:srgbClr val="94C600"/>
              </a:buClr>
              <a:buSzPct val="76000"/>
              <a:buFont typeface="Wingdings 2" pitchFamily="18" charset="2"/>
              <a:buChar char=""/>
            </a:pPr>
            <a:r>
              <a:rPr lang="el-GR" sz="2000" dirty="0">
                <a:solidFill>
                  <a:srgbClr val="3E3D2D"/>
                </a:solidFill>
              </a:rPr>
              <a:t>Ασύμβατες μορφές αρχείων, λόγω χρήσης διαφορετικών γλωσσών υλοποίησης των προγραμμάτων εφαρμογών</a:t>
            </a:r>
          </a:p>
          <a:p>
            <a:pPr lvl="0" indent="-274320">
              <a:spcBef>
                <a:spcPct val="20000"/>
              </a:spcBef>
              <a:buClr>
                <a:srgbClr val="94C600"/>
              </a:buClr>
              <a:buSzPct val="76000"/>
              <a:buFont typeface="Wingdings 2" pitchFamily="18" charset="2"/>
              <a:buChar char=""/>
            </a:pPr>
            <a:r>
              <a:rPr lang="el-GR" sz="2000" dirty="0">
                <a:solidFill>
                  <a:srgbClr val="3E3D2D"/>
                </a:solidFill>
              </a:rPr>
              <a:t>Δυσκολία στην επέκταση και αναβάθμιση των συστημάτων, λόγω απουσίας τεκμηρίωσης, τυποποίησης και κοινών κανόνων υλοποίησης</a:t>
            </a:r>
          </a:p>
          <a:p>
            <a:pPr lvl="0" indent="-274320">
              <a:spcBef>
                <a:spcPct val="20000"/>
              </a:spcBef>
              <a:buClr>
                <a:srgbClr val="94C600"/>
              </a:buClr>
              <a:buSzPct val="76000"/>
              <a:buFont typeface="Wingdings 2" pitchFamily="18" charset="2"/>
              <a:buChar char=""/>
            </a:pPr>
            <a:r>
              <a:rPr lang="el-GR" sz="2000" dirty="0">
                <a:solidFill>
                  <a:srgbClr val="3E3D2D"/>
                </a:solidFill>
              </a:rPr>
              <a:t>Άναρχη αύξηση αρχείων, χωρίς εξέλιξη στη διαχείριση, τεκμηρίωση, συντήρηση, ασφάλεια προσπέλασης, προστασία από αστοχία υλικού και λογισμικό</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206805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Βάσεις Δεδομένων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
        <p:nvSpPr>
          <p:cNvPr id="8" name="3 - Θέση περιεχομένου"/>
          <p:cNvSpPr txBox="1">
            <a:spLocks/>
          </p:cNvSpPr>
          <p:nvPr/>
        </p:nvSpPr>
        <p:spPr>
          <a:xfrm>
            <a:off x="755576" y="1273323"/>
            <a:ext cx="3814088" cy="374441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b="0" i="0" u="none" strike="noStrike" kern="1200" cap="none" spc="0" normalizeH="0" baseline="0" noProof="0" dirty="0" smtClean="0">
                <a:ln>
                  <a:noFill/>
                </a:ln>
                <a:solidFill>
                  <a:srgbClr val="3E3D2D"/>
                </a:solidFill>
                <a:effectLst/>
                <a:uLnTx/>
                <a:uFillTx/>
                <a:latin typeface="Calibri"/>
                <a:ea typeface="+mn-ea"/>
                <a:cs typeface="+mn-cs"/>
              </a:rPr>
              <a:t>Βάση δεδομένων (</a:t>
            </a:r>
            <a:r>
              <a:rPr kumimoji="0" lang="en-US" b="0" i="0" u="none" strike="noStrike" kern="1200" cap="none" spc="0" normalizeH="0" baseline="0" noProof="0" dirty="0" smtClean="0">
                <a:ln>
                  <a:noFill/>
                </a:ln>
                <a:solidFill>
                  <a:srgbClr val="3E3D2D"/>
                </a:solidFill>
                <a:effectLst/>
                <a:uLnTx/>
                <a:uFillTx/>
                <a:latin typeface="Calibri"/>
                <a:ea typeface="+mn-ea"/>
                <a:cs typeface="+mn-cs"/>
              </a:rPr>
              <a:t>database) </a:t>
            </a:r>
            <a:r>
              <a:rPr kumimoji="0" lang="el-GR" b="0" i="0" u="none" strike="noStrike" kern="1200" cap="none" spc="0" normalizeH="0" baseline="0" noProof="0" dirty="0" smtClean="0">
                <a:ln>
                  <a:noFill/>
                </a:ln>
                <a:solidFill>
                  <a:srgbClr val="3E3D2D"/>
                </a:solidFill>
                <a:effectLst/>
                <a:uLnTx/>
                <a:uFillTx/>
                <a:latin typeface="Calibri"/>
                <a:ea typeface="+mn-ea"/>
                <a:cs typeface="+mn-cs"/>
              </a:rPr>
              <a:t>είναι μια συλλογή δεδομένων τα οποία σχετίζονται με λογικό, αλλά όχι απαραίτητα και με φυσικό τρόπο</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800" b="0" i="0" u="none" strike="noStrike" kern="1200" cap="none" spc="0" normalizeH="0" baseline="0" noProof="0" dirty="0">
              <a:ln>
                <a:noFill/>
              </a:ln>
              <a:solidFill>
                <a:srgbClr val="3E3D2D"/>
              </a:solidFill>
              <a:effectLst/>
              <a:uLnTx/>
              <a:uFillTx/>
              <a:latin typeface="Calibri"/>
              <a:ea typeface="+mn-ea"/>
              <a:cs typeface="+mn-cs"/>
            </a:endParaRPr>
          </a:p>
        </p:txBody>
      </p:sp>
      <p:sp>
        <p:nvSpPr>
          <p:cNvPr id="9" name="4 - Θέση περιεχομένου"/>
          <p:cNvSpPr txBox="1">
            <a:spLocks/>
          </p:cNvSpPr>
          <p:nvPr/>
        </p:nvSpPr>
        <p:spPr>
          <a:xfrm>
            <a:off x="4358312" y="1273322"/>
            <a:ext cx="3814088" cy="3744417"/>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Αναπαριστούν μια άποψη του πραγματικού κόσμου, ένα μικρόκοσμο, ή πεδίο αναφοράς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Περιέχουν δεδομένα σχετικά μεταξύ τους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Σχεδιάζονται και διατηρούν δεδομένα για συγκεκριμένο σκοπό</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Τα δεδομένα περιγράφουν το μικρόκοσμο, είτε κατά την τρέχουσα χρονική στιγμή, είτε στην εξέλιξη της ιστορίας του</a:t>
            </a:r>
            <a:endParaRPr kumimoji="0" lang="el-GR" sz="1800" b="0" i="0" u="none" strike="noStrike" kern="1200" cap="none" spc="0" normalizeH="0" baseline="0" noProof="0" dirty="0" smtClean="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37525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Ποιοι χρησιμοποιούν ΒΔ;</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
        <p:nvSpPr>
          <p:cNvPr id="12" name="6 - Θέση κειμένου"/>
          <p:cNvSpPr txBox="1">
            <a:spLocks/>
          </p:cNvSpPr>
          <p:nvPr/>
        </p:nvSpPr>
        <p:spPr>
          <a:xfrm>
            <a:off x="1331640" y="1057300"/>
            <a:ext cx="305714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400" b="1" i="0" u="none" strike="noStrike" kern="1200" cap="none" spc="0" normalizeH="0" baseline="0" noProof="0" smtClean="0">
                <a:ln>
                  <a:noFill/>
                </a:ln>
                <a:solidFill>
                  <a:srgbClr val="94C600"/>
                </a:solidFill>
                <a:effectLst/>
                <a:uLnTx/>
                <a:uFillTx/>
                <a:latin typeface="Calibri"/>
                <a:ea typeface="+mn-ea"/>
                <a:cs typeface="+mn-cs"/>
              </a:rPr>
              <a:t>Μεγάλες ΒΔ</a:t>
            </a:r>
            <a:endParaRPr kumimoji="0" lang="el-GR" sz="2400" b="1" i="0" u="none" strike="noStrike" kern="1200" cap="none" spc="0" normalizeH="0" baseline="0" noProof="0" dirty="0">
              <a:ln>
                <a:noFill/>
              </a:ln>
              <a:solidFill>
                <a:srgbClr val="94C600"/>
              </a:solidFill>
              <a:effectLst/>
              <a:uLnTx/>
              <a:uFillTx/>
              <a:latin typeface="Calibri"/>
              <a:ea typeface="+mn-ea"/>
              <a:cs typeface="+mn-cs"/>
            </a:endParaRPr>
          </a:p>
        </p:txBody>
      </p:sp>
      <p:sp>
        <p:nvSpPr>
          <p:cNvPr id="13" name="4 - Θέση περιεχομένου"/>
          <p:cNvSpPr txBox="1">
            <a:spLocks/>
          </p:cNvSpPr>
          <p:nvPr/>
        </p:nvSpPr>
        <p:spPr>
          <a:xfrm>
            <a:off x="961250" y="1715985"/>
            <a:ext cx="3419856" cy="2835797"/>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Τράπεζες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Δημόσιοι οργανισμοί (εφορία)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Νοσηλευτικά Ιδρύματα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Αεροπορικές εταιρείες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Ασφαλιστικοί οργανισμοί</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Αλυσίδες εμπορικών καταστημάτων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Ηλεκτρονικά καταστήματα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4" name="7 - Θέση κειμένου"/>
          <p:cNvSpPr txBox="1">
            <a:spLocks/>
          </p:cNvSpPr>
          <p:nvPr/>
        </p:nvSpPr>
        <p:spPr>
          <a:xfrm>
            <a:off x="4931366" y="1057301"/>
            <a:ext cx="3055717"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400" b="1" i="0" u="none" strike="noStrike" kern="1200" cap="none" spc="0" normalizeH="0" baseline="0" noProof="0" smtClean="0">
                <a:ln>
                  <a:noFill/>
                </a:ln>
                <a:solidFill>
                  <a:srgbClr val="94C600"/>
                </a:solidFill>
                <a:effectLst/>
                <a:uLnTx/>
                <a:uFillTx/>
                <a:latin typeface="Calibri"/>
                <a:ea typeface="+mn-ea"/>
                <a:cs typeface="+mn-cs"/>
              </a:rPr>
              <a:t>Μικρές ΒΔ</a:t>
            </a:r>
            <a:endParaRPr kumimoji="0" lang="el-GR" sz="2400" b="1" i="0" u="none" strike="noStrike" kern="1200" cap="none" spc="0" normalizeH="0" baseline="0" noProof="0" dirty="0">
              <a:ln>
                <a:noFill/>
              </a:ln>
              <a:solidFill>
                <a:srgbClr val="94C600"/>
              </a:solidFill>
              <a:effectLst/>
              <a:uLnTx/>
              <a:uFillTx/>
              <a:latin typeface="Calibri"/>
              <a:ea typeface="+mn-ea"/>
              <a:cs typeface="+mn-cs"/>
            </a:endParaRPr>
          </a:p>
        </p:txBody>
      </p:sp>
      <p:sp>
        <p:nvSpPr>
          <p:cNvPr id="15" name="5 - Θέση περιεχομένου"/>
          <p:cNvSpPr txBox="1">
            <a:spLocks/>
          </p:cNvSpPr>
          <p:nvPr/>
        </p:nvSpPr>
        <p:spPr>
          <a:xfrm>
            <a:off x="4564681" y="1715985"/>
            <a:ext cx="3419856" cy="2835797"/>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Μικρές επιχειρήσεις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Γυμναστήρια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Ιατρεία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Δημοσκοπήσεις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Δεδομένα επιστημονικών πειραμάτων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6" name="Picture 2" descr="http://coghillcartooning.com/images/art/cartooning/character-design/nerd-geek-cartoon-character.jpg"/>
          <p:cNvPicPr>
            <a:picLocks noChangeAspect="1" noChangeArrowheads="1"/>
          </p:cNvPicPr>
          <p:nvPr/>
        </p:nvPicPr>
        <p:blipFill>
          <a:blip r:embed="rId3" cstate="print"/>
          <a:srcRect/>
          <a:stretch>
            <a:fillRect/>
          </a:stretch>
        </p:blipFill>
        <p:spPr bwMode="auto">
          <a:xfrm>
            <a:off x="3478164" y="4360855"/>
            <a:ext cx="652792" cy="936104"/>
          </a:xfrm>
          <a:prstGeom prst="rect">
            <a:avLst/>
          </a:prstGeom>
          <a:noFill/>
        </p:spPr>
      </p:pic>
      <p:pic>
        <p:nvPicPr>
          <p:cNvPr id="17" name="Picture 4" descr="http://www.wisestep.com/Images/ArticleImages/in_depth_experience.jpg"/>
          <p:cNvPicPr>
            <a:picLocks noChangeAspect="1" noChangeArrowheads="1"/>
          </p:cNvPicPr>
          <p:nvPr/>
        </p:nvPicPr>
        <p:blipFill>
          <a:blip r:embed="rId4" cstate="print"/>
          <a:srcRect/>
          <a:stretch>
            <a:fillRect/>
          </a:stretch>
        </p:blipFill>
        <p:spPr bwMode="auto">
          <a:xfrm>
            <a:off x="6351898" y="4072823"/>
            <a:ext cx="1632181" cy="1224136"/>
          </a:xfrm>
          <a:prstGeom prst="rect">
            <a:avLst/>
          </a:prstGeom>
          <a:noFill/>
        </p:spPr>
      </p:pic>
    </p:spTree>
    <p:extLst>
      <p:ext uri="{BB962C8B-B14F-4D97-AF65-F5344CB8AC3E}">
        <p14:creationId xmlns:p14="http://schemas.microsoft.com/office/powerpoint/2010/main" val="395982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Σύστημα Διαχείρισης Βάσεων Δεδομένων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200" dirty="0">
                <a:solidFill>
                  <a:srgbClr val="3E3D2D"/>
                </a:solidFill>
              </a:rPr>
              <a:t>Σύστημα Διαχείρισης Βάσεων Δεδομένων </a:t>
            </a:r>
            <a:r>
              <a:rPr lang="en-US" sz="2200" dirty="0">
                <a:solidFill>
                  <a:srgbClr val="3E3D2D"/>
                </a:solidFill>
              </a:rPr>
              <a:t>(Database Management System=DBMS) </a:t>
            </a:r>
            <a:r>
              <a:rPr lang="el-GR" sz="2200" dirty="0">
                <a:solidFill>
                  <a:srgbClr val="3E3D2D"/>
                </a:solidFill>
              </a:rPr>
              <a:t>είναι ένα σύστημα το οποίο ορίζει δημιουργεί και συντηρεί βάσεις δεδομένων. Το ΣΔΒΔ παρέχει επίσης στους χρήστες ελεγχόμενη πρόσβαση στις βάσεις δεδομένων. Ένα ΣΔΒΔ είναι συνδυασμός 5 συστατικών στοιχείων:</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Υλικού</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Λογισμικού</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Δεδομένων</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Χρηστών</a:t>
            </a:r>
          </a:p>
          <a:p>
            <a:pPr marL="640080" lvl="1" indent="-274320">
              <a:lnSpc>
                <a:spcPct val="90000"/>
              </a:lnSpc>
              <a:spcBef>
                <a:spcPct val="20000"/>
              </a:spcBef>
              <a:buClr>
                <a:srgbClr val="94C600"/>
              </a:buClr>
              <a:buSzPct val="76000"/>
              <a:buFont typeface="Wingdings 2" pitchFamily="18" charset="2"/>
              <a:buChar char=""/>
            </a:pPr>
            <a:r>
              <a:rPr lang="el-GR" sz="2400" dirty="0">
                <a:solidFill>
                  <a:srgbClr val="3E3D2D"/>
                </a:solidFill>
              </a:rPr>
              <a:t>Διαδικασιών</a:t>
            </a:r>
            <a:endParaRPr lang="el-GR"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5935058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4753</TotalTime>
  <Words>2343</Words>
  <Application>Microsoft Office PowerPoint</Application>
  <PresentationFormat>Προβολή στην οθόνη (16:10)</PresentationFormat>
  <Paragraphs>292</Paragraphs>
  <Slides>37</Slides>
  <Notes>37</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45" baseType="lpstr">
      <vt:lpstr>Arial Unicode MS</vt:lpstr>
      <vt:lpstr>Arial</vt:lpstr>
      <vt:lpstr>Calibri</vt:lpstr>
      <vt:lpstr>Times New Roman</vt:lpstr>
      <vt:lpstr>Wingdings</vt:lpstr>
      <vt:lpstr>Wingdings 2</vt:lpstr>
      <vt:lpstr>Θέμα του Office</vt:lpstr>
      <vt:lpstr>Visio</vt:lpstr>
      <vt:lpstr>Πληροφορική II</vt:lpstr>
      <vt:lpstr>Παρουσίαση του PowerPoint</vt:lpstr>
      <vt:lpstr>Άδειες Χρήσης</vt:lpstr>
      <vt:lpstr>Χρηματοδότηση</vt:lpstr>
      <vt:lpstr>Επίπεδα αρχεία (flat files)</vt:lpstr>
      <vt:lpstr>Προβλήματα διαχείρισης δεδομένων με επίπεδα αρχεία</vt:lpstr>
      <vt:lpstr>Βάσεις Δεδομένων</vt:lpstr>
      <vt:lpstr>Ποιοι χρησιμοποιούν ΒΔ;</vt:lpstr>
      <vt:lpstr>Σύστημα Διαχείρισης Βάσεων Δεδομένων</vt:lpstr>
      <vt:lpstr>Συστατικά στοιχεία ΣΔΒΔ (1/5): ΥΛΙΚΟ</vt:lpstr>
      <vt:lpstr>Συστατικά στοιχεία ΣΔΒΔ (2/5): ΛΟΓΙΣΜΙΚΟ</vt:lpstr>
      <vt:lpstr>Συστατικά στοιχεία ΣΔΒΔ (3/5): ΔΕΔΟΜΕΝΑ</vt:lpstr>
      <vt:lpstr>Συστατικά στοιχεία ΣΔΒΔ (4/5): ΧΡΗΣΤΕΣ</vt:lpstr>
      <vt:lpstr>Συστατικά στοιχεία ΣΔΒΔ (5/5): ΔΙΑΔΙΚΑΣΙΕΣ</vt:lpstr>
      <vt:lpstr>Πότε δε συνίσταται η χρήση ενός ΣΔΒΔ</vt:lpstr>
      <vt:lpstr>Κόστος</vt:lpstr>
      <vt:lpstr>Πλεονεκτήματα ΣΔΒΔ</vt:lpstr>
      <vt:lpstr>Αρχιτεκτονική 3 επιπέδων</vt:lpstr>
      <vt:lpstr>Μοντέλα Βάσεων Δεδομένων</vt:lpstr>
      <vt:lpstr>Ιεραρχικό μοντέλο  (hierarchical model)</vt:lpstr>
      <vt:lpstr>Δικτυακό μοντέλο (network model)</vt:lpstr>
      <vt:lpstr>Σχεσιακό μοντέλο</vt:lpstr>
      <vt:lpstr>Πίνακες-σχέσεις</vt:lpstr>
      <vt:lpstr>Λειτουργίες σε σχέσεις</vt:lpstr>
      <vt:lpstr>Εισαγωγή</vt:lpstr>
      <vt:lpstr>Διαγραφή</vt:lpstr>
      <vt:lpstr>Ενημέρωση</vt:lpstr>
      <vt:lpstr>Επιλογή</vt:lpstr>
      <vt:lpstr>Σύνδεση</vt:lpstr>
      <vt:lpstr>Ένωση</vt:lpstr>
      <vt:lpstr>Τομή</vt:lpstr>
      <vt:lpstr>Διαφορά</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308</cp:revision>
  <dcterms:created xsi:type="dcterms:W3CDTF">2012-09-06T09:03:05Z</dcterms:created>
  <dcterms:modified xsi:type="dcterms:W3CDTF">2015-09-23T17:58:24Z</dcterms:modified>
</cp:coreProperties>
</file>