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256" r:id="rId2"/>
    <p:sldId id="289" r:id="rId3"/>
    <p:sldId id="257" r:id="rId4"/>
    <p:sldId id="259" r:id="rId5"/>
    <p:sldId id="438" r:id="rId6"/>
    <p:sldId id="439" r:id="rId7"/>
    <p:sldId id="440" r:id="rId8"/>
    <p:sldId id="441" r:id="rId9"/>
    <p:sldId id="442" r:id="rId10"/>
    <p:sldId id="443" r:id="rId11"/>
    <p:sldId id="444" r:id="rId12"/>
    <p:sldId id="445" r:id="rId13"/>
    <p:sldId id="446" r:id="rId14"/>
    <p:sldId id="447" r:id="rId15"/>
    <p:sldId id="448" r:id="rId16"/>
    <p:sldId id="449" r:id="rId17"/>
    <p:sldId id="450" r:id="rId18"/>
    <p:sldId id="451" r:id="rId19"/>
    <p:sldId id="452" r:id="rId20"/>
    <p:sldId id="453" r:id="rId21"/>
    <p:sldId id="454" r:id="rId22"/>
    <p:sldId id="455" r:id="rId23"/>
    <p:sldId id="456" r:id="rId24"/>
    <p:sldId id="457" r:id="rId25"/>
    <p:sldId id="458" r:id="rId26"/>
    <p:sldId id="459" r:id="rId27"/>
    <p:sldId id="460" r:id="rId28"/>
    <p:sldId id="461" r:id="rId29"/>
    <p:sldId id="462" r:id="rId30"/>
    <p:sldId id="463" r:id="rId31"/>
    <p:sldId id="464" r:id="rId32"/>
    <p:sldId id="465" r:id="rId33"/>
    <p:sldId id="437" r:id="rId34"/>
    <p:sldId id="291" r:id="rId35"/>
    <p:sldId id="292" r:id="rId36"/>
    <p:sldId id="293" r:id="rId37"/>
    <p:sldId id="280" r:id="rId38"/>
  </p:sldIdLst>
  <p:sldSz cx="9144000" cy="5715000" type="screen16x10"/>
  <p:notesSz cx="6858000" cy="9144000"/>
  <p:custDataLst>
    <p:tags r:id="rId4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66" autoAdjust="0"/>
    <p:restoredTop sz="99309" autoAdjust="0"/>
  </p:normalViewPr>
  <p:slideViewPr>
    <p:cSldViewPr>
      <p:cViewPr varScale="1">
        <p:scale>
          <a:sx n="102" d="100"/>
          <a:sy n="102" d="100"/>
        </p:scale>
        <p:origin x="936" y="5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23/09/2015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23/9/2015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10</a:t>
            </a:fld>
            <a:endParaRPr lang="el-GR"/>
          </a:p>
        </p:txBody>
      </p:sp>
    </p:spTree>
    <p:extLst>
      <p:ext uri="{BB962C8B-B14F-4D97-AF65-F5344CB8AC3E}">
        <p14:creationId xmlns:p14="http://schemas.microsoft.com/office/powerpoint/2010/main" val="38109481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11</a:t>
            </a:fld>
            <a:endParaRPr lang="el-GR"/>
          </a:p>
        </p:txBody>
      </p:sp>
    </p:spTree>
    <p:extLst>
      <p:ext uri="{BB962C8B-B14F-4D97-AF65-F5344CB8AC3E}">
        <p14:creationId xmlns:p14="http://schemas.microsoft.com/office/powerpoint/2010/main" val="2694199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12</a:t>
            </a:fld>
            <a:endParaRPr lang="el-GR"/>
          </a:p>
        </p:txBody>
      </p:sp>
    </p:spTree>
    <p:extLst>
      <p:ext uri="{BB962C8B-B14F-4D97-AF65-F5344CB8AC3E}">
        <p14:creationId xmlns:p14="http://schemas.microsoft.com/office/powerpoint/2010/main" val="10985479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13</a:t>
            </a:fld>
            <a:endParaRPr lang="el-GR"/>
          </a:p>
        </p:txBody>
      </p:sp>
    </p:spTree>
    <p:extLst>
      <p:ext uri="{BB962C8B-B14F-4D97-AF65-F5344CB8AC3E}">
        <p14:creationId xmlns:p14="http://schemas.microsoft.com/office/powerpoint/2010/main" val="1050650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14</a:t>
            </a:fld>
            <a:endParaRPr lang="el-GR"/>
          </a:p>
        </p:txBody>
      </p:sp>
    </p:spTree>
    <p:extLst>
      <p:ext uri="{BB962C8B-B14F-4D97-AF65-F5344CB8AC3E}">
        <p14:creationId xmlns:p14="http://schemas.microsoft.com/office/powerpoint/2010/main" val="17842083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15</a:t>
            </a:fld>
            <a:endParaRPr lang="el-GR"/>
          </a:p>
        </p:txBody>
      </p:sp>
    </p:spTree>
    <p:extLst>
      <p:ext uri="{BB962C8B-B14F-4D97-AF65-F5344CB8AC3E}">
        <p14:creationId xmlns:p14="http://schemas.microsoft.com/office/powerpoint/2010/main" val="30246067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16</a:t>
            </a:fld>
            <a:endParaRPr lang="el-GR"/>
          </a:p>
        </p:txBody>
      </p:sp>
    </p:spTree>
    <p:extLst>
      <p:ext uri="{BB962C8B-B14F-4D97-AF65-F5344CB8AC3E}">
        <p14:creationId xmlns:p14="http://schemas.microsoft.com/office/powerpoint/2010/main" val="19318288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17</a:t>
            </a:fld>
            <a:endParaRPr lang="el-GR"/>
          </a:p>
        </p:txBody>
      </p:sp>
    </p:spTree>
    <p:extLst>
      <p:ext uri="{BB962C8B-B14F-4D97-AF65-F5344CB8AC3E}">
        <p14:creationId xmlns:p14="http://schemas.microsoft.com/office/powerpoint/2010/main" val="28261938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18</a:t>
            </a:fld>
            <a:endParaRPr lang="el-GR"/>
          </a:p>
        </p:txBody>
      </p:sp>
    </p:spTree>
    <p:extLst>
      <p:ext uri="{BB962C8B-B14F-4D97-AF65-F5344CB8AC3E}">
        <p14:creationId xmlns:p14="http://schemas.microsoft.com/office/powerpoint/2010/main" val="15036424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19</a:t>
            </a:fld>
            <a:endParaRPr lang="el-GR"/>
          </a:p>
        </p:txBody>
      </p:sp>
    </p:spTree>
    <p:extLst>
      <p:ext uri="{BB962C8B-B14F-4D97-AF65-F5344CB8AC3E}">
        <p14:creationId xmlns:p14="http://schemas.microsoft.com/office/powerpoint/2010/main" val="3205333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20</a:t>
            </a:fld>
            <a:endParaRPr lang="el-GR"/>
          </a:p>
        </p:txBody>
      </p:sp>
    </p:spTree>
    <p:extLst>
      <p:ext uri="{BB962C8B-B14F-4D97-AF65-F5344CB8AC3E}">
        <p14:creationId xmlns:p14="http://schemas.microsoft.com/office/powerpoint/2010/main" val="6895701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21</a:t>
            </a:fld>
            <a:endParaRPr lang="el-GR"/>
          </a:p>
        </p:txBody>
      </p:sp>
    </p:spTree>
    <p:extLst>
      <p:ext uri="{BB962C8B-B14F-4D97-AF65-F5344CB8AC3E}">
        <p14:creationId xmlns:p14="http://schemas.microsoft.com/office/powerpoint/2010/main" val="40317579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22</a:t>
            </a:fld>
            <a:endParaRPr lang="el-GR"/>
          </a:p>
        </p:txBody>
      </p:sp>
    </p:spTree>
    <p:extLst>
      <p:ext uri="{BB962C8B-B14F-4D97-AF65-F5344CB8AC3E}">
        <p14:creationId xmlns:p14="http://schemas.microsoft.com/office/powerpoint/2010/main" val="42637913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23</a:t>
            </a:fld>
            <a:endParaRPr lang="el-GR"/>
          </a:p>
        </p:txBody>
      </p:sp>
    </p:spTree>
    <p:extLst>
      <p:ext uri="{BB962C8B-B14F-4D97-AF65-F5344CB8AC3E}">
        <p14:creationId xmlns:p14="http://schemas.microsoft.com/office/powerpoint/2010/main" val="33006728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24</a:t>
            </a:fld>
            <a:endParaRPr lang="el-GR"/>
          </a:p>
        </p:txBody>
      </p:sp>
    </p:spTree>
    <p:extLst>
      <p:ext uri="{BB962C8B-B14F-4D97-AF65-F5344CB8AC3E}">
        <p14:creationId xmlns:p14="http://schemas.microsoft.com/office/powerpoint/2010/main" val="3522029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25</a:t>
            </a:fld>
            <a:endParaRPr lang="el-GR"/>
          </a:p>
        </p:txBody>
      </p:sp>
    </p:spTree>
    <p:extLst>
      <p:ext uri="{BB962C8B-B14F-4D97-AF65-F5344CB8AC3E}">
        <p14:creationId xmlns:p14="http://schemas.microsoft.com/office/powerpoint/2010/main" val="33096866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26</a:t>
            </a:fld>
            <a:endParaRPr lang="el-GR"/>
          </a:p>
        </p:txBody>
      </p:sp>
    </p:spTree>
    <p:extLst>
      <p:ext uri="{BB962C8B-B14F-4D97-AF65-F5344CB8AC3E}">
        <p14:creationId xmlns:p14="http://schemas.microsoft.com/office/powerpoint/2010/main" val="33237730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27</a:t>
            </a:fld>
            <a:endParaRPr lang="el-GR"/>
          </a:p>
        </p:txBody>
      </p:sp>
    </p:spTree>
    <p:extLst>
      <p:ext uri="{BB962C8B-B14F-4D97-AF65-F5344CB8AC3E}">
        <p14:creationId xmlns:p14="http://schemas.microsoft.com/office/powerpoint/2010/main" val="327222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28</a:t>
            </a:fld>
            <a:endParaRPr lang="el-GR"/>
          </a:p>
        </p:txBody>
      </p:sp>
    </p:spTree>
    <p:extLst>
      <p:ext uri="{BB962C8B-B14F-4D97-AF65-F5344CB8AC3E}">
        <p14:creationId xmlns:p14="http://schemas.microsoft.com/office/powerpoint/2010/main" val="41132521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29</a:t>
            </a:fld>
            <a:endParaRPr lang="el-GR"/>
          </a:p>
        </p:txBody>
      </p:sp>
    </p:spTree>
    <p:extLst>
      <p:ext uri="{BB962C8B-B14F-4D97-AF65-F5344CB8AC3E}">
        <p14:creationId xmlns:p14="http://schemas.microsoft.com/office/powerpoint/2010/main" val="41304328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3142176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30</a:t>
            </a:fld>
            <a:endParaRPr lang="el-GR"/>
          </a:p>
        </p:txBody>
      </p:sp>
    </p:spTree>
    <p:extLst>
      <p:ext uri="{BB962C8B-B14F-4D97-AF65-F5344CB8AC3E}">
        <p14:creationId xmlns:p14="http://schemas.microsoft.com/office/powerpoint/2010/main" val="11480222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31</a:t>
            </a:fld>
            <a:endParaRPr lang="el-GR"/>
          </a:p>
        </p:txBody>
      </p:sp>
    </p:spTree>
    <p:extLst>
      <p:ext uri="{BB962C8B-B14F-4D97-AF65-F5344CB8AC3E}">
        <p14:creationId xmlns:p14="http://schemas.microsoft.com/office/powerpoint/2010/main" val="1835811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32</a:t>
            </a:fld>
            <a:endParaRPr lang="el-GR"/>
          </a:p>
        </p:txBody>
      </p:sp>
    </p:spTree>
    <p:extLst>
      <p:ext uri="{BB962C8B-B14F-4D97-AF65-F5344CB8AC3E}">
        <p14:creationId xmlns:p14="http://schemas.microsoft.com/office/powerpoint/2010/main" val="12557015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33</a:t>
            </a:fld>
            <a:endParaRPr lang="el-GR"/>
          </a:p>
        </p:txBody>
      </p:sp>
    </p:spTree>
    <p:extLst>
      <p:ext uri="{BB962C8B-B14F-4D97-AF65-F5344CB8AC3E}">
        <p14:creationId xmlns:p14="http://schemas.microsoft.com/office/powerpoint/2010/main" val="40643104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34</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35</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36</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5</a:t>
            </a:fld>
            <a:endParaRPr lang="el-GR"/>
          </a:p>
        </p:txBody>
      </p:sp>
    </p:spTree>
    <p:extLst>
      <p:ext uri="{BB962C8B-B14F-4D97-AF65-F5344CB8AC3E}">
        <p14:creationId xmlns:p14="http://schemas.microsoft.com/office/powerpoint/2010/main" val="53302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a:t>
            </a:fld>
            <a:endParaRPr lang="el-GR"/>
          </a:p>
        </p:txBody>
      </p:sp>
    </p:spTree>
    <p:extLst>
      <p:ext uri="{BB962C8B-B14F-4D97-AF65-F5344CB8AC3E}">
        <p14:creationId xmlns:p14="http://schemas.microsoft.com/office/powerpoint/2010/main" val="3435816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a:t>
            </a:fld>
            <a:endParaRPr lang="el-GR"/>
          </a:p>
        </p:txBody>
      </p:sp>
    </p:spTree>
    <p:extLst>
      <p:ext uri="{BB962C8B-B14F-4D97-AF65-F5344CB8AC3E}">
        <p14:creationId xmlns:p14="http://schemas.microsoft.com/office/powerpoint/2010/main" val="16756767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a:t>
            </a:fld>
            <a:endParaRPr lang="el-GR"/>
          </a:p>
        </p:txBody>
      </p:sp>
    </p:spTree>
    <p:extLst>
      <p:ext uri="{BB962C8B-B14F-4D97-AF65-F5344CB8AC3E}">
        <p14:creationId xmlns:p14="http://schemas.microsoft.com/office/powerpoint/2010/main" val="2208791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9</a:t>
            </a:fld>
            <a:endParaRPr lang="el-GR"/>
          </a:p>
        </p:txBody>
      </p:sp>
    </p:spTree>
    <p:extLst>
      <p:ext uri="{BB962C8B-B14F-4D97-AF65-F5344CB8AC3E}">
        <p14:creationId xmlns:p14="http://schemas.microsoft.com/office/powerpoint/2010/main" val="2430268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323163"/>
          </a:xfrm>
          <a:prstGeom prst="rect">
            <a:avLst/>
          </a:prstGeom>
          <a:noFill/>
        </p:spPr>
        <p:txBody>
          <a:bodyPr wrap="square" lIns="91436" tIns="45719" rIns="91436" bIns="45719" rtlCol="0">
            <a:spAutoFit/>
          </a:bodyPr>
          <a:lstStyle/>
          <a:p>
            <a:pPr marL="0" marR="0" lvl="0" indent="0" algn="ctr" defTabSz="914400" rtl="0" eaLnBrk="1" fontAlgn="auto" latinLnBrk="0" hangingPunct="1">
              <a:lnSpc>
                <a:spcPct val="150000"/>
              </a:lnSpc>
              <a:spcBef>
                <a:spcPts val="500"/>
              </a:spcBef>
              <a:spcAft>
                <a:spcPts val="0"/>
              </a:spcAft>
              <a:buClrTx/>
              <a:buSzTx/>
              <a:buFontTx/>
              <a:buNone/>
              <a:tabLst/>
              <a:defRPr/>
            </a:pPr>
            <a:r>
              <a:rPr lang="el-GR" sz="1000" b="1" dirty="0" smtClean="0">
                <a:solidFill>
                  <a:schemeClr val="bg1"/>
                </a:solidFill>
              </a:rPr>
              <a:t>Πληροφορική</a:t>
            </a:r>
            <a:r>
              <a:rPr lang="el-GR" sz="1000" b="1" baseline="0" dirty="0" smtClean="0">
                <a:solidFill>
                  <a:schemeClr val="bg1"/>
                </a:solidFill>
              </a:rPr>
              <a:t> Ι</a:t>
            </a:r>
            <a:r>
              <a:rPr lang="en-US" sz="1000" b="1" baseline="0" dirty="0" smtClean="0">
                <a:solidFill>
                  <a:schemeClr val="bg1"/>
                </a:solidFill>
              </a:rPr>
              <a:t>I</a:t>
            </a:r>
            <a:r>
              <a:rPr lang="el-GR" sz="1000" b="1" dirty="0" smtClean="0">
                <a:solidFill>
                  <a:schemeClr val="bg1"/>
                </a:solidFill>
              </a:rPr>
              <a:t> – Βάσεις</a:t>
            </a:r>
            <a:r>
              <a:rPr lang="el-GR" sz="1000" b="1" baseline="0" dirty="0" smtClean="0">
                <a:solidFill>
                  <a:schemeClr val="bg1"/>
                </a:solidFill>
              </a:rPr>
              <a:t> Δεδομένων (1/2)</a:t>
            </a:r>
            <a:r>
              <a:rPr lang="el-GR" sz="1000" b="1" dirty="0" smtClean="0">
                <a:solidFill>
                  <a:schemeClr val="bg1"/>
                </a:solidFill>
              </a:rPr>
              <a:t>, Τμήμα Χρηματοοικονομικής &amp; Ελεγκτικής, ΤΕΙ ΗΠΕΙΡΟΥ -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0.emf"/><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eclass.teiep.gr/OpenClass/courses/COMP114/"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Πληροφορική </a:t>
            </a:r>
            <a:r>
              <a:rPr lang="en-US" dirty="0" smtClean="0"/>
              <a:t>II</a:t>
            </a:r>
            <a:endParaRPr lang="el-GR" dirty="0"/>
          </a:p>
        </p:txBody>
      </p:sp>
      <p:sp>
        <p:nvSpPr>
          <p:cNvPr id="3" name="Υπότιτλος 2"/>
          <p:cNvSpPr>
            <a:spLocks noGrp="1"/>
          </p:cNvSpPr>
          <p:nvPr>
            <p:ph type="subTitle" idx="1"/>
          </p:nvPr>
        </p:nvSpPr>
        <p:spPr>
          <a:xfrm>
            <a:off x="467544" y="2897167"/>
            <a:ext cx="8280920" cy="1460500"/>
          </a:xfrm>
        </p:spPr>
        <p:txBody>
          <a:bodyPr>
            <a:noAutofit/>
          </a:bodyPr>
          <a:lstStyle/>
          <a:p>
            <a:r>
              <a:rPr lang="el-GR" sz="2800" dirty="0" smtClean="0"/>
              <a:t>Ενότητα </a:t>
            </a:r>
            <a:r>
              <a:rPr lang="en-US" sz="2800" dirty="0" smtClean="0"/>
              <a:t>7 </a:t>
            </a:r>
            <a:r>
              <a:rPr lang="el-GR" sz="2800" dirty="0" smtClean="0"/>
              <a:t>:</a:t>
            </a:r>
            <a:r>
              <a:rPr lang="en-US" sz="2800" dirty="0" smtClean="0"/>
              <a:t> </a:t>
            </a:r>
            <a:r>
              <a:rPr lang="el-GR" sz="2800" b="1" dirty="0"/>
              <a:t>Βάσεις </a:t>
            </a:r>
            <a:r>
              <a:rPr lang="el-GR" sz="2800" b="1" dirty="0" smtClean="0"/>
              <a:t>Δεδομένων (1/2)</a:t>
            </a:r>
            <a:endParaRPr lang="en-US" sz="2800" b="1" dirty="0" smtClean="0"/>
          </a:p>
          <a:p>
            <a:endParaRPr lang="en-US" sz="1800" dirty="0" smtClean="0"/>
          </a:p>
          <a:p>
            <a:endParaRPr lang="en-US" sz="1800" dirty="0" smtClean="0"/>
          </a:p>
          <a:p>
            <a:r>
              <a:rPr lang="el-GR" sz="2800" dirty="0" smtClean="0"/>
              <a:t>Δρ</a:t>
            </a:r>
            <a:r>
              <a:rPr lang="el-GR" sz="2800" dirty="0"/>
              <a:t>. Γκόγκος Χρήστος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screen">
              <a:extLst>
                <a:ext uri="{28A0092B-C50C-407E-A947-70E740481C1C}">
                  <a14:useLocalDpi xmlns:a14="http://schemas.microsoft.com/office/drawing/2010/main"/>
                </a:ext>
              </a:extLst>
            </a:blip>
            <a:srcRect t="-12494"/>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Συστατικά στοιχεία ΣΔΒΔ (1/5): ΥΛΙΚΟ</a:t>
            </a:r>
          </a:p>
        </p:txBody>
      </p:sp>
      <p:sp>
        <p:nvSpPr>
          <p:cNvPr id="3" name="Θέση περιεχομένου 2"/>
          <p:cNvSpPr>
            <a:spLocks noGrp="1"/>
          </p:cNvSpPr>
          <p:nvPr>
            <p:ph idx="1"/>
          </p:nvPr>
        </p:nvSpPr>
        <p:spPr>
          <a:xfrm>
            <a:off x="437785" y="1300518"/>
            <a:ext cx="4350239" cy="3852804"/>
          </a:xfrm>
        </p:spPr>
        <p:txBody>
          <a:bodyPr>
            <a:noAutofit/>
          </a:bodyPr>
          <a:lstStyle/>
          <a:p>
            <a:pPr lvl="0" indent="-274320">
              <a:lnSpc>
                <a:spcPct val="90000"/>
              </a:lnSpc>
              <a:spcBef>
                <a:spcPct val="20000"/>
              </a:spcBef>
              <a:buClr>
                <a:srgbClr val="94C600"/>
              </a:buClr>
              <a:buSzPct val="76000"/>
              <a:buFont typeface="Wingdings 2" pitchFamily="18" charset="2"/>
              <a:buChar char=""/>
            </a:pPr>
            <a:r>
              <a:rPr lang="el-GR" sz="1900" dirty="0">
                <a:solidFill>
                  <a:srgbClr val="3E3D2D"/>
                </a:solidFill>
              </a:rPr>
              <a:t>Με τον όρο υλικό ενός ΣΔΒΔ αναφερόμαστε στο φυσικό υπολογιστικό σύστημα το οποίο επιτρέπει την φυσική προσπέλαση των δεδομένων. Αναλυτικότερα μέρη του υλικού είναι:</a:t>
            </a:r>
          </a:p>
          <a:p>
            <a:pPr marL="640080" lvl="1" indent="-274320">
              <a:lnSpc>
                <a:spcPct val="90000"/>
              </a:lnSpc>
              <a:spcBef>
                <a:spcPct val="20000"/>
              </a:spcBef>
              <a:buClr>
                <a:srgbClr val="94C600"/>
              </a:buClr>
              <a:buSzPct val="76000"/>
              <a:buFont typeface="Wingdings 2" pitchFamily="18" charset="2"/>
              <a:buChar char=""/>
            </a:pPr>
            <a:r>
              <a:rPr lang="el-GR" sz="1900" dirty="0">
                <a:solidFill>
                  <a:srgbClr val="3E3D2D"/>
                </a:solidFill>
              </a:rPr>
              <a:t>Ο κεντρικός Η/Υ</a:t>
            </a:r>
          </a:p>
          <a:p>
            <a:pPr marL="640080" lvl="1" indent="-274320">
              <a:lnSpc>
                <a:spcPct val="90000"/>
              </a:lnSpc>
              <a:spcBef>
                <a:spcPct val="20000"/>
              </a:spcBef>
              <a:buClr>
                <a:srgbClr val="94C600"/>
              </a:buClr>
              <a:buSzPct val="76000"/>
              <a:buFont typeface="Wingdings 2" pitchFamily="18" charset="2"/>
              <a:buChar char=""/>
            </a:pPr>
            <a:r>
              <a:rPr lang="el-GR" sz="1900" dirty="0">
                <a:solidFill>
                  <a:srgbClr val="3E3D2D"/>
                </a:solidFill>
              </a:rPr>
              <a:t>Οι σταθμοί εργασίας που λειτουργούν ως τερματικά</a:t>
            </a:r>
          </a:p>
          <a:p>
            <a:pPr marL="640080" lvl="1" indent="-274320">
              <a:lnSpc>
                <a:spcPct val="90000"/>
              </a:lnSpc>
              <a:spcBef>
                <a:spcPct val="20000"/>
              </a:spcBef>
              <a:buClr>
                <a:srgbClr val="94C600"/>
              </a:buClr>
              <a:buSzPct val="76000"/>
              <a:buFont typeface="Wingdings 2" pitchFamily="18" charset="2"/>
              <a:buChar char=""/>
            </a:pPr>
            <a:r>
              <a:rPr lang="el-GR" sz="1900" dirty="0">
                <a:solidFill>
                  <a:srgbClr val="3E3D2D"/>
                </a:solidFill>
              </a:rPr>
              <a:t>το δίκτυο που επιτρέπει την σύνδεση των σταθμών εργασίας με τον κεντρικό Η/Υ.</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10</a:t>
            </a:fld>
            <a:endParaRPr lang="el-GR" dirty="0"/>
          </a:p>
        </p:txBody>
      </p:sp>
      <p:graphicFrame>
        <p:nvGraphicFramePr>
          <p:cNvPr id="5" name="Object 4"/>
          <p:cNvGraphicFramePr>
            <a:graphicFrameLocks noChangeAspect="1"/>
          </p:cNvGraphicFramePr>
          <p:nvPr>
            <p:extLst>
              <p:ext uri="{D42A27DB-BD31-4B8C-83A1-F6EECF244321}">
                <p14:modId xmlns:p14="http://schemas.microsoft.com/office/powerpoint/2010/main" val="4056968346"/>
              </p:ext>
            </p:extLst>
          </p:nvPr>
        </p:nvGraphicFramePr>
        <p:xfrm>
          <a:off x="4932040" y="1705372"/>
          <a:ext cx="4031431" cy="2251875"/>
        </p:xfrm>
        <a:graphic>
          <a:graphicData uri="http://schemas.openxmlformats.org/presentationml/2006/ole">
            <mc:AlternateContent xmlns:mc="http://schemas.openxmlformats.org/markup-compatibility/2006">
              <mc:Choice xmlns:v="urn:schemas-microsoft-com:vml" Requires="v">
                <p:oleObj spid="_x0000_s2057" name="Visio" r:id="rId4" imgW="6124956" imgH="3421685" progId="Visio.Drawing.11">
                  <p:embed/>
                </p:oleObj>
              </mc:Choice>
              <mc:Fallback>
                <p:oleObj name="Visio" r:id="rId4" imgW="6124956" imgH="3421685"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2040" y="1705372"/>
                        <a:ext cx="4031431" cy="2251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680604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28865"/>
            <a:ext cx="8568952" cy="952500"/>
          </a:xfrm>
        </p:spPr>
        <p:txBody>
          <a:bodyPr>
            <a:noAutofit/>
          </a:bodyPr>
          <a:lstStyle/>
          <a:p>
            <a:r>
              <a:rPr lang="el-GR" sz="3600" dirty="0"/>
              <a:t>Συστατικά στοιχεία ΣΔΒΔ (2/5): ΛΟΓΙΣΜΙΚΟ</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lnSpc>
                <a:spcPct val="90000"/>
              </a:lnSpc>
              <a:spcBef>
                <a:spcPct val="20000"/>
              </a:spcBef>
              <a:buClr>
                <a:srgbClr val="94C600"/>
              </a:buClr>
              <a:buSzPct val="76000"/>
              <a:buFont typeface="Wingdings 2" pitchFamily="18" charset="2"/>
              <a:buChar char=""/>
            </a:pPr>
            <a:r>
              <a:rPr lang="el-GR" sz="2400" dirty="0">
                <a:solidFill>
                  <a:srgbClr val="3E3D2D"/>
                </a:solidFill>
              </a:rPr>
              <a:t>Με τον όρο λογισμικό ενός ΣΔΒΔ αναφερόμαστε στο πραγματικό πρόγραμμα που επιτρέπει στους χρήστες να προσπελάζουν, να συντηρούν και να ενημερώνουν τα δεδομένα.</a:t>
            </a:r>
          </a:p>
          <a:p>
            <a:pPr lvl="0" indent="-274320">
              <a:lnSpc>
                <a:spcPct val="90000"/>
              </a:lnSpc>
              <a:spcBef>
                <a:spcPct val="20000"/>
              </a:spcBef>
              <a:buClr>
                <a:srgbClr val="94C600"/>
              </a:buClr>
              <a:buSzPct val="76000"/>
              <a:buFont typeface="Wingdings 2" pitchFamily="18" charset="2"/>
              <a:buChar char=""/>
            </a:pPr>
            <a:r>
              <a:rPr lang="el-GR" sz="2400" dirty="0">
                <a:solidFill>
                  <a:srgbClr val="3E3D2D"/>
                </a:solidFill>
              </a:rPr>
              <a:t>Το λογισμικό ενός ΣΔΒΔ ελέγχει ποιοι χρήστες μπορούν να προσπελάσουν συγκεκριμένα τμήματα της βάσης δεδομένων.</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11</a:t>
            </a:fld>
            <a:endParaRPr lang="el-GR" dirty="0"/>
          </a:p>
        </p:txBody>
      </p:sp>
    </p:spTree>
    <p:extLst>
      <p:ext uri="{BB962C8B-B14F-4D97-AF65-F5344CB8AC3E}">
        <p14:creationId xmlns:p14="http://schemas.microsoft.com/office/powerpoint/2010/main" val="36103068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28865"/>
            <a:ext cx="8568952" cy="952500"/>
          </a:xfrm>
        </p:spPr>
        <p:txBody>
          <a:bodyPr>
            <a:noAutofit/>
          </a:bodyPr>
          <a:lstStyle/>
          <a:p>
            <a:r>
              <a:rPr lang="el-GR" sz="3600" dirty="0"/>
              <a:t>Συστατικά στοιχεία ΣΔΒΔ (3/5): ΔΕΔΟΜΕΝΑ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12</a:t>
            </a:fld>
            <a:endParaRPr lang="el-GR" dirty="0"/>
          </a:p>
        </p:txBody>
      </p:sp>
      <p:sp>
        <p:nvSpPr>
          <p:cNvPr id="8" name="3 - Θέση περιεχομένου"/>
          <p:cNvSpPr txBox="1">
            <a:spLocks/>
          </p:cNvSpPr>
          <p:nvPr/>
        </p:nvSpPr>
        <p:spPr>
          <a:xfrm>
            <a:off x="755576" y="1273324"/>
            <a:ext cx="3419856" cy="3493008"/>
          </a:xfrm>
          <a:prstGeom prst="rect">
            <a:avLst/>
          </a:prstGeom>
        </p:spPr>
        <p:txBody>
          <a:bodyPr vert="horz" lIns="91440" tIns="45720" rIns="91440" bIns="45720" rtlCol="0">
            <a:normAutofit fontScale="85000"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latin typeface="Calibri"/>
                <a:ea typeface="+mn-ea"/>
                <a:cs typeface="+mn-cs"/>
              </a:rPr>
              <a:t>Σε μια βάση δεδομένων τα δεδομένα αποτελούν ξεχωριστή οντότητα σε σχέση με το λογισμικό που τα προσπελάζει. Αυτό συμβαίνει προκειμένου να μπορεί η επιχείρηση που διαθέτει μια βάση δεδομένων να αλλάζει το λογισμικό χωρίς αυτό να σημαίνει απώλεια των δεδομένων της.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sp>
        <p:nvSpPr>
          <p:cNvPr id="9" name="4 - Θέση περιεχομένου"/>
          <p:cNvSpPr txBox="1">
            <a:spLocks/>
          </p:cNvSpPr>
          <p:nvPr/>
        </p:nvSpPr>
        <p:spPr>
          <a:xfrm>
            <a:off x="4358312" y="1273323"/>
            <a:ext cx="3419856" cy="3493008"/>
          </a:xfrm>
          <a:prstGeom prst="rect">
            <a:avLst/>
          </a:prstGeom>
        </p:spPr>
        <p:txBody>
          <a:bodyPr vert="horz" lIns="91440" tIns="45720" rIns="91440" bIns="45720" rtlCol="0">
            <a:normAutofit fontScale="92500"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latin typeface="Calibri"/>
                <a:ea typeface="+mn-ea"/>
                <a:cs typeface="+mn-cs"/>
              </a:rPr>
              <a:t>Για μια επιχείρηση σε πολλές περιπτώσεις η αξία των δεδομένων της είναι πολλαπλάσια μεγαλύτερη σε σχέση με την αξία του λογισμικού που τα χειρίζεται.</a:t>
            </a:r>
          </a:p>
          <a:p>
            <a:pPr marL="342900" marR="0" lvl="0"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latin typeface="Calibri"/>
                <a:ea typeface="+mn-ea"/>
                <a:cs typeface="+mn-cs"/>
              </a:rPr>
              <a:t>Παραδείγματα δεδομένων:</a:t>
            </a:r>
          </a:p>
          <a:p>
            <a:pPr marL="640080" marR="0" lvl="1"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2000" b="0" i="0" u="none" strike="noStrike" kern="1200" cap="none" spc="0" normalizeH="0" baseline="0" noProof="0" dirty="0" smtClean="0">
                <a:ln>
                  <a:noFill/>
                </a:ln>
                <a:solidFill>
                  <a:srgbClr val="3E3D2D"/>
                </a:solidFill>
                <a:effectLst/>
                <a:uLnTx/>
                <a:uFillTx/>
                <a:latin typeface="Calibri"/>
                <a:ea typeface="+mn-ea"/>
                <a:cs typeface="+mn-cs"/>
              </a:rPr>
              <a:t>Αρχείο πελατών</a:t>
            </a:r>
          </a:p>
          <a:p>
            <a:pPr marL="640080" marR="0" lvl="1"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2000" b="0" i="0" u="none" strike="noStrike" kern="1200" cap="none" spc="0" normalizeH="0" baseline="0" noProof="0" dirty="0" smtClean="0">
                <a:ln>
                  <a:noFill/>
                </a:ln>
                <a:solidFill>
                  <a:srgbClr val="3E3D2D"/>
                </a:solidFill>
                <a:effectLst/>
                <a:uLnTx/>
                <a:uFillTx/>
                <a:latin typeface="Calibri"/>
                <a:ea typeface="+mn-ea"/>
                <a:cs typeface="+mn-cs"/>
              </a:rPr>
              <a:t>Αρχείο πωλήσεων</a:t>
            </a:r>
          </a:p>
          <a:p>
            <a:pPr marL="640080" marR="0" lvl="1"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2000" b="0" i="0" u="none" strike="noStrike" kern="1200" cap="none" spc="0" normalizeH="0" baseline="0" noProof="0" dirty="0" smtClean="0">
                <a:ln>
                  <a:noFill/>
                </a:ln>
                <a:solidFill>
                  <a:srgbClr val="3E3D2D"/>
                </a:solidFill>
                <a:effectLst/>
                <a:uLnTx/>
                <a:uFillTx/>
                <a:latin typeface="Calibri"/>
                <a:ea typeface="+mn-ea"/>
                <a:cs typeface="+mn-cs"/>
              </a:rPr>
              <a:t>Αρχείο πληρωμών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spTree>
    <p:extLst>
      <p:ext uri="{BB962C8B-B14F-4D97-AF65-F5344CB8AC3E}">
        <p14:creationId xmlns:p14="http://schemas.microsoft.com/office/powerpoint/2010/main" val="6358048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Συστατικά στοιχεία ΣΔΒΔ (4/5): ΧΡΗΣΤΕΣ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13</a:t>
            </a:fld>
            <a:endParaRPr lang="el-GR" dirty="0"/>
          </a:p>
        </p:txBody>
      </p:sp>
      <p:sp>
        <p:nvSpPr>
          <p:cNvPr id="9" name="3 - Θέση περιεχομένου"/>
          <p:cNvSpPr txBox="1">
            <a:spLocks/>
          </p:cNvSpPr>
          <p:nvPr/>
        </p:nvSpPr>
        <p:spPr>
          <a:xfrm>
            <a:off x="683568" y="1372939"/>
            <a:ext cx="3419856" cy="3600400"/>
          </a:xfrm>
          <a:prstGeom prst="rect">
            <a:avLst/>
          </a:prstGeom>
        </p:spPr>
        <p:txBody>
          <a:bodyPr vert="horz" lIns="91440" tIns="45720" rIns="91440" bIns="45720" rtlCol="0">
            <a:normAutofit fontScale="92500"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9pPr>
          </a:lstStyle>
          <a:p>
            <a:pPr marL="342900" marR="0" lvl="0"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2000" b="1" i="0" u="none" strike="noStrike" kern="1200" cap="none" spc="0" normalizeH="0" baseline="0" noProof="0" dirty="0" smtClean="0">
                <a:ln>
                  <a:noFill/>
                </a:ln>
                <a:solidFill>
                  <a:srgbClr val="3E3D2D"/>
                </a:solidFill>
                <a:effectLst/>
                <a:uLnTx/>
                <a:uFillTx/>
                <a:latin typeface="Calibri"/>
                <a:ea typeface="+mn-ea"/>
                <a:cs typeface="+mn-cs"/>
              </a:rPr>
              <a:t>Τελικοί χρήστες</a:t>
            </a:r>
            <a:r>
              <a:rPr kumimoji="0" lang="el-GR" sz="2000" b="0" i="0" u="none" strike="noStrike" kern="1200" cap="none" spc="0" normalizeH="0" baseline="0" noProof="0" dirty="0" smtClean="0">
                <a:ln>
                  <a:noFill/>
                </a:ln>
                <a:solidFill>
                  <a:srgbClr val="3E3D2D"/>
                </a:solidFill>
                <a:effectLst/>
                <a:uLnTx/>
                <a:uFillTx/>
                <a:latin typeface="Calibri"/>
                <a:ea typeface="+mn-ea"/>
                <a:cs typeface="+mn-cs"/>
              </a:rPr>
              <a:t> (</a:t>
            </a:r>
            <a:r>
              <a:rPr kumimoji="0" lang="en-US" sz="2000" b="0" i="0" u="none" strike="noStrike" kern="1200" cap="none" spc="0" normalizeH="0" baseline="0" noProof="0" dirty="0" smtClean="0">
                <a:ln>
                  <a:noFill/>
                </a:ln>
                <a:solidFill>
                  <a:srgbClr val="3E3D2D"/>
                </a:solidFill>
                <a:effectLst/>
                <a:uLnTx/>
                <a:uFillTx/>
                <a:latin typeface="Calibri"/>
                <a:ea typeface="+mn-ea"/>
                <a:cs typeface="+mn-cs"/>
              </a:rPr>
              <a:t>end users</a:t>
            </a:r>
            <a:r>
              <a:rPr kumimoji="0" lang="el-GR" sz="2000" b="0" i="0" u="none" strike="noStrike" kern="1200" cap="none" spc="0" normalizeH="0" baseline="0" noProof="0" dirty="0" smtClean="0">
                <a:ln>
                  <a:noFill/>
                </a:ln>
                <a:solidFill>
                  <a:srgbClr val="3E3D2D"/>
                </a:solidFill>
                <a:effectLst/>
                <a:uLnTx/>
                <a:uFillTx/>
                <a:latin typeface="Calibri"/>
                <a:ea typeface="+mn-ea"/>
                <a:cs typeface="+mn-cs"/>
              </a:rPr>
              <a:t>)</a:t>
            </a:r>
            <a:r>
              <a:rPr kumimoji="0" lang="en-US" sz="2000" b="0" i="0" u="none" strike="noStrike" kern="1200" cap="none" spc="0" normalizeH="0" baseline="0" noProof="0" dirty="0" smtClean="0">
                <a:ln>
                  <a:noFill/>
                </a:ln>
                <a:solidFill>
                  <a:srgbClr val="3E3D2D"/>
                </a:solidFill>
                <a:effectLst/>
                <a:uLnTx/>
                <a:uFillTx/>
                <a:latin typeface="Calibri"/>
                <a:ea typeface="+mn-ea"/>
                <a:cs typeface="+mn-cs"/>
              </a:rPr>
              <a:t>:</a:t>
            </a:r>
            <a:r>
              <a:rPr kumimoji="0" lang="el-GR" sz="2000" b="0" i="0" u="none" strike="noStrike" kern="1200" cap="none" spc="0" normalizeH="0" baseline="0" noProof="0" dirty="0" smtClean="0">
                <a:ln>
                  <a:noFill/>
                </a:ln>
                <a:solidFill>
                  <a:srgbClr val="3E3D2D"/>
                </a:solidFill>
                <a:effectLst/>
                <a:uLnTx/>
                <a:uFillTx/>
                <a:latin typeface="Calibri"/>
                <a:ea typeface="+mn-ea"/>
                <a:cs typeface="+mn-cs"/>
              </a:rPr>
              <a:t> Είναι άτομα που μπορούν να προσπελάζουν τη βάση δεδομένων απευθείας προκειμένου να λάβουν πληροφορίες για θέματα που τους απασχολούν</a:t>
            </a:r>
          </a:p>
          <a:p>
            <a:pPr marL="342900" marR="0" lvl="0"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2000" b="1" i="0" u="none" strike="noStrike" kern="1200" cap="none" spc="0" normalizeH="0" baseline="0" noProof="0" dirty="0" smtClean="0">
                <a:ln>
                  <a:noFill/>
                </a:ln>
                <a:solidFill>
                  <a:srgbClr val="3E3D2D"/>
                </a:solidFill>
                <a:effectLst/>
                <a:uLnTx/>
                <a:uFillTx/>
                <a:latin typeface="Calibri"/>
                <a:ea typeface="+mn-ea"/>
                <a:cs typeface="+mn-cs"/>
              </a:rPr>
              <a:t>Προγράμματα εφαρμογών</a:t>
            </a:r>
            <a:r>
              <a:rPr kumimoji="0" lang="el-GR" sz="2000" b="0" i="0" u="none" strike="noStrike" kern="1200" cap="none" spc="0" normalizeH="0" baseline="0" noProof="0" dirty="0" smtClean="0">
                <a:ln>
                  <a:noFill/>
                </a:ln>
                <a:solidFill>
                  <a:srgbClr val="3E3D2D"/>
                </a:solidFill>
                <a:effectLst/>
                <a:uLnTx/>
                <a:uFillTx/>
                <a:latin typeface="Calibri"/>
                <a:ea typeface="+mn-ea"/>
                <a:cs typeface="+mn-cs"/>
              </a:rPr>
              <a:t>: Οι χρήστες μέσω των προγραμμάτων εφαρμογών που έχουν γραφεί "πάνω" από την βάση δεδομένων μπορούν να προσπελάζουν τα δεδομένα της</a:t>
            </a:r>
          </a:p>
          <a:p>
            <a:pPr marL="342900" marR="0" lvl="0"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endParaRPr kumimoji="0" lang="el-GR" sz="2000" b="0" i="0" u="none" strike="noStrike" kern="1200" cap="none" spc="0" normalizeH="0" baseline="0" noProof="0" dirty="0" smtClean="0">
              <a:ln>
                <a:noFill/>
              </a:ln>
              <a:solidFill>
                <a:srgbClr val="3E3D2D"/>
              </a:solidFill>
              <a:effectLst/>
              <a:uLnTx/>
              <a:uFillTx/>
              <a:latin typeface="Calibri"/>
              <a:ea typeface="+mn-ea"/>
              <a:cs typeface="+mn-cs"/>
            </a:endParaRP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sp>
        <p:nvSpPr>
          <p:cNvPr id="10" name="6 - Θέση κειμένου"/>
          <p:cNvSpPr txBox="1">
            <a:spLocks/>
          </p:cNvSpPr>
          <p:nvPr/>
        </p:nvSpPr>
        <p:spPr>
          <a:xfrm>
            <a:off x="4898824" y="1277738"/>
            <a:ext cx="3302692" cy="418475"/>
          </a:xfrm>
          <a:prstGeom prst="rect">
            <a:avLst/>
          </a:prstGeom>
        </p:spPr>
        <p:txBody>
          <a:bodyPr vert="horz" lIns="91440" tIns="45720" rIns="91440" bIns="45720" rtlCol="0" anchor="b">
            <a:noAutofit/>
          </a:bodyPr>
          <a:lstStyle>
            <a:lvl1pPr marL="0" indent="0" algn="l" defTabSz="914400" rtl="0" eaLnBrk="1" latinLnBrk="0" hangingPunct="1">
              <a:spcBef>
                <a:spcPct val="20000"/>
              </a:spcBef>
              <a:buClr>
                <a:schemeClr val="accent1"/>
              </a:buClr>
              <a:buSzPct val="76000"/>
              <a:buFont typeface="Wingdings 2" pitchFamily="18" charset="2"/>
              <a:buNone/>
              <a:defRPr sz="2400" b="1" kern="1200">
                <a:solidFill>
                  <a:schemeClr val="accent1"/>
                </a:solidFill>
                <a:latin typeface="+mn-lt"/>
                <a:ea typeface="+mn-ea"/>
                <a:cs typeface="+mn-cs"/>
              </a:defRPr>
            </a:lvl1pPr>
            <a:lvl2pPr marL="457200" indent="0" algn="l" defTabSz="914400" rtl="0" eaLnBrk="1" latinLnBrk="0" hangingPunct="1">
              <a:spcBef>
                <a:spcPct val="20000"/>
              </a:spcBef>
              <a:buClr>
                <a:schemeClr val="accent1"/>
              </a:buClr>
              <a:buSzPct val="76000"/>
              <a:buFont typeface="Wingdings 2" pitchFamily="18" charset="2"/>
              <a:buNone/>
              <a:defRPr sz="2000" b="1" kern="1200">
                <a:solidFill>
                  <a:schemeClr val="tx2"/>
                </a:solidFill>
                <a:latin typeface="+mn-lt"/>
                <a:ea typeface="+mn-ea"/>
                <a:cs typeface="+mn-cs"/>
              </a:defRPr>
            </a:lvl2pPr>
            <a:lvl3pPr marL="914400" indent="0" algn="l" defTabSz="914400" rtl="0" eaLnBrk="1" latinLnBrk="0" hangingPunct="1">
              <a:spcBef>
                <a:spcPct val="20000"/>
              </a:spcBef>
              <a:buClr>
                <a:schemeClr val="accent1"/>
              </a:buClr>
              <a:buSzPct val="76000"/>
              <a:buFont typeface="Wingdings 2" pitchFamily="18" charset="2"/>
              <a:buNone/>
              <a:defRPr sz="1800" b="1" kern="1200">
                <a:solidFill>
                  <a:schemeClr val="tx2"/>
                </a:solidFill>
                <a:latin typeface="+mn-lt"/>
                <a:ea typeface="+mn-ea"/>
                <a:cs typeface="+mn-cs"/>
              </a:defRPr>
            </a:lvl3pPr>
            <a:lvl4pPr marL="1371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4pPr>
            <a:lvl5pPr marL="1828800" indent="0" algn="l" defTabSz="914400" rtl="0" eaLnBrk="1" latinLnBrk="0" hangingPunct="1">
              <a:spcBef>
                <a:spcPct val="20000"/>
              </a:spcBef>
              <a:buClr>
                <a:schemeClr val="accent1"/>
              </a:buClr>
              <a:buSzPct val="76000"/>
              <a:buFont typeface="Wingdings 2" pitchFamily="18" charset="2"/>
              <a:buNone/>
              <a:defRPr sz="1600" b="1" kern="1200" baseline="0">
                <a:solidFill>
                  <a:schemeClr val="tx2"/>
                </a:solidFill>
                <a:latin typeface="+mn-lt"/>
                <a:ea typeface="+mn-ea"/>
                <a:cs typeface="+mn-cs"/>
              </a:defRPr>
            </a:lvl5pPr>
            <a:lvl6pPr marL="22860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6pPr>
            <a:lvl7pPr marL="27432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7pPr>
            <a:lvl8pPr marL="32004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8pPr>
            <a:lvl9pPr marL="3657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94C600"/>
              </a:buClr>
              <a:buSzPct val="76000"/>
              <a:buFont typeface="Wingdings 2" pitchFamily="18" charset="2"/>
              <a:buNone/>
              <a:tabLst/>
              <a:defRPr/>
            </a:pPr>
            <a:r>
              <a:rPr kumimoji="0" lang="el-GR" sz="2000" b="1" i="0" u="none" strike="noStrike" kern="1200" cap="none" spc="0" normalizeH="0" baseline="0" noProof="0" dirty="0" smtClean="0">
                <a:ln>
                  <a:noFill/>
                </a:ln>
                <a:solidFill>
                  <a:srgbClr val="94C600"/>
                </a:solidFill>
                <a:effectLst/>
                <a:uLnTx/>
                <a:uFillTx/>
                <a:latin typeface="Calibri"/>
                <a:ea typeface="+mn-ea"/>
                <a:cs typeface="+mn-cs"/>
              </a:rPr>
              <a:t>Κατηγορίες τελικών χρηστών</a:t>
            </a:r>
            <a:endParaRPr kumimoji="0" lang="el-GR" sz="2000" b="1" i="0" u="none" strike="noStrike" kern="1200" cap="none" spc="0" normalizeH="0" baseline="0" noProof="0" dirty="0">
              <a:ln>
                <a:noFill/>
              </a:ln>
              <a:solidFill>
                <a:srgbClr val="94C600"/>
              </a:solidFill>
              <a:effectLst/>
              <a:uLnTx/>
              <a:uFillTx/>
              <a:latin typeface="Calibri"/>
              <a:ea typeface="+mn-ea"/>
              <a:cs typeface="+mn-cs"/>
            </a:endParaRPr>
          </a:p>
        </p:txBody>
      </p:sp>
      <p:sp>
        <p:nvSpPr>
          <p:cNvPr id="11" name="7 - Θέση περιεχομένου"/>
          <p:cNvSpPr txBox="1">
            <a:spLocks/>
          </p:cNvSpPr>
          <p:nvPr/>
        </p:nvSpPr>
        <p:spPr>
          <a:xfrm>
            <a:off x="4283968" y="1698386"/>
            <a:ext cx="4245442" cy="3262618"/>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9pPr>
          </a:lstStyle>
          <a:p>
            <a:pPr marL="342900" marR="0" lvl="0"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1400" b="1" i="0" u="none" strike="noStrike" kern="1200" cap="none" spc="0" normalizeH="0" baseline="0" noProof="0" dirty="0" smtClean="0">
                <a:ln>
                  <a:noFill/>
                </a:ln>
                <a:solidFill>
                  <a:srgbClr val="3E3D2D"/>
                </a:solidFill>
                <a:effectLst/>
                <a:uLnTx/>
                <a:uFillTx/>
                <a:latin typeface="Calibri"/>
                <a:ea typeface="+mn-ea"/>
                <a:cs typeface="+mn-cs"/>
              </a:rPr>
              <a:t>Κανονικοί χρήστες</a:t>
            </a:r>
            <a:r>
              <a:rPr kumimoji="0" lang="el-GR" sz="1400" b="0" i="0" u="none" strike="noStrike" kern="1200" cap="none" spc="0" normalizeH="0" baseline="0" noProof="0" dirty="0" smtClean="0">
                <a:ln>
                  <a:noFill/>
                </a:ln>
                <a:solidFill>
                  <a:srgbClr val="3E3D2D"/>
                </a:solidFill>
                <a:effectLst/>
                <a:uLnTx/>
                <a:uFillTx/>
                <a:latin typeface="Calibri"/>
                <a:ea typeface="+mn-ea"/>
                <a:cs typeface="+mn-cs"/>
              </a:rPr>
              <a:t>. Χρησιμοποιούν το τμήμα της βάσης που τους έχει δοθεί πρόσβαση. Έχουν δηλαδή περιορισμένη πρόσβαση είτε στο εύρος των δεδομένων που έχουν πρόσβαση είτε στο είδος των ενεργειών που είναι σε θέση να εκτελέσουν (π.χ. πρόσβαση μόνο για ανάγνωση). Δεν απαιτούνται ιδιαίτερες τεχνικές γνώσεις.</a:t>
            </a:r>
          </a:p>
          <a:p>
            <a:pPr marL="342900" marR="0" lvl="0"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1400" b="1" i="0" u="none" strike="noStrike" kern="1200" cap="none" spc="0" normalizeH="0" baseline="0" noProof="0" dirty="0" smtClean="0">
                <a:ln>
                  <a:noFill/>
                </a:ln>
                <a:solidFill>
                  <a:srgbClr val="3E3D2D"/>
                </a:solidFill>
                <a:effectLst/>
                <a:uLnTx/>
                <a:uFillTx/>
                <a:latin typeface="Calibri"/>
                <a:ea typeface="+mn-ea"/>
                <a:cs typeface="+mn-cs"/>
              </a:rPr>
              <a:t>Διαχειριστές</a:t>
            </a:r>
            <a:r>
              <a:rPr kumimoji="0" lang="el-GR" sz="1400" b="0" i="0" u="none" strike="noStrike" kern="1200" cap="none" spc="0" normalizeH="0" baseline="0" noProof="0" dirty="0" smtClean="0">
                <a:ln>
                  <a:noFill/>
                </a:ln>
                <a:solidFill>
                  <a:srgbClr val="3E3D2D"/>
                </a:solidFill>
                <a:effectLst/>
                <a:uLnTx/>
                <a:uFillTx/>
                <a:latin typeface="Calibri"/>
                <a:ea typeface="+mn-ea"/>
                <a:cs typeface="+mn-cs"/>
              </a:rPr>
              <a:t>. Συνήθως είναι ένας ανά ΒΔ και έχει το υψηλότερο δυνατό επίπεδο δικαιωμάτων</a:t>
            </a:r>
          </a:p>
          <a:p>
            <a:pPr marL="640080" marR="0" lvl="1"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1400" b="0" i="0" u="none" strike="noStrike" kern="1200" cap="none" spc="0" normalizeH="0" baseline="0" noProof="0" dirty="0" smtClean="0">
                <a:ln>
                  <a:noFill/>
                </a:ln>
                <a:solidFill>
                  <a:srgbClr val="3E3D2D"/>
                </a:solidFill>
                <a:effectLst/>
                <a:uLnTx/>
                <a:uFillTx/>
                <a:latin typeface="Calibri"/>
                <a:ea typeface="+mn-ea"/>
                <a:cs typeface="+mn-cs"/>
              </a:rPr>
              <a:t>έχει υψηλή εξειδίκευση</a:t>
            </a:r>
          </a:p>
          <a:p>
            <a:pPr marL="640080" marR="0" lvl="1"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1400" b="0" i="0" u="none" strike="noStrike" kern="1200" cap="none" spc="0" normalizeH="0" baseline="0" noProof="0" dirty="0" smtClean="0">
                <a:ln>
                  <a:noFill/>
                </a:ln>
                <a:solidFill>
                  <a:srgbClr val="3E3D2D"/>
                </a:solidFill>
                <a:effectLst/>
                <a:uLnTx/>
                <a:uFillTx/>
                <a:latin typeface="Calibri"/>
                <a:ea typeface="+mn-ea"/>
                <a:cs typeface="+mn-cs"/>
              </a:rPr>
              <a:t>ελέγχει τους υπόλοιπους χρήστες</a:t>
            </a:r>
          </a:p>
          <a:p>
            <a:pPr marL="640080" marR="0" lvl="1"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1400" b="0" i="0" u="none" strike="noStrike" kern="1200" cap="none" spc="0" normalizeH="0" baseline="0" noProof="0" dirty="0" smtClean="0">
                <a:ln>
                  <a:noFill/>
                </a:ln>
                <a:solidFill>
                  <a:srgbClr val="3E3D2D"/>
                </a:solidFill>
                <a:effectLst/>
                <a:uLnTx/>
                <a:uFillTx/>
                <a:latin typeface="Calibri"/>
                <a:ea typeface="+mn-ea"/>
                <a:cs typeface="+mn-cs"/>
              </a:rPr>
              <a:t>παραχωρεί ή αφαιρεί προνόμια</a:t>
            </a:r>
          </a:p>
          <a:p>
            <a:pPr marL="640080" marR="0" lvl="1"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1400" b="0" i="0" u="none" strike="noStrike" kern="1200" cap="none" spc="0" normalizeH="0" baseline="0" noProof="0" dirty="0" smtClean="0">
                <a:ln>
                  <a:noFill/>
                </a:ln>
                <a:solidFill>
                  <a:srgbClr val="3E3D2D"/>
                </a:solidFill>
                <a:effectLst/>
                <a:uLnTx/>
                <a:uFillTx/>
                <a:latin typeface="Calibri"/>
                <a:ea typeface="+mn-ea"/>
                <a:cs typeface="+mn-cs"/>
              </a:rPr>
              <a:t>φροντίζει έτσι ώστε η βάση δεδομένων να λειτουργεί αποδοτικά.</a:t>
            </a:r>
          </a:p>
          <a:p>
            <a:pPr marL="640080" marR="0" lvl="1" indent="-274320" algn="l" defTabSz="914400" rtl="0" eaLnBrk="1" fontAlgn="auto" latinLnBrk="0" hangingPunct="1">
              <a:lnSpc>
                <a:spcPct val="90000"/>
              </a:lnSpc>
              <a:spcBef>
                <a:spcPct val="20000"/>
              </a:spcBef>
              <a:spcAft>
                <a:spcPts val="0"/>
              </a:spcAft>
              <a:buClr>
                <a:srgbClr val="94C600"/>
              </a:buClr>
              <a:buSzPct val="76000"/>
              <a:buFont typeface="Wingdings 2" pitchFamily="18" charset="2"/>
              <a:buChar char=""/>
              <a:tabLst/>
              <a:defRPr/>
            </a:pPr>
            <a:r>
              <a:rPr kumimoji="0" lang="el-GR" sz="1400" b="0" i="0" u="none" strike="noStrike" kern="1200" cap="none" spc="0" normalizeH="0" baseline="0" noProof="0" dirty="0" smtClean="0">
                <a:ln>
                  <a:noFill/>
                </a:ln>
                <a:solidFill>
                  <a:srgbClr val="3E3D2D"/>
                </a:solidFill>
                <a:effectLst/>
                <a:uLnTx/>
                <a:uFillTx/>
                <a:latin typeface="Calibri"/>
                <a:ea typeface="+mn-ea"/>
                <a:cs typeface="+mn-cs"/>
              </a:rPr>
              <a:t>Λαμβάνει αντίγραφα ασφαλείας έτσι ώστε σε περίπτωση καταστροφής των δεομένων να μπορέσει να επαναφέρει το σύστημα σε λειτουργία.</a:t>
            </a:r>
          </a:p>
        </p:txBody>
      </p:sp>
    </p:spTree>
    <p:extLst>
      <p:ext uri="{BB962C8B-B14F-4D97-AF65-F5344CB8AC3E}">
        <p14:creationId xmlns:p14="http://schemas.microsoft.com/office/powerpoint/2010/main" val="9590633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28865"/>
            <a:ext cx="8640960" cy="952500"/>
          </a:xfrm>
        </p:spPr>
        <p:txBody>
          <a:bodyPr>
            <a:noAutofit/>
          </a:bodyPr>
          <a:lstStyle/>
          <a:p>
            <a:r>
              <a:rPr lang="el-GR" sz="3600" dirty="0"/>
              <a:t>Συστατικά στοιχεία ΣΔΒΔ (5/5): ΔΙΑΔΙΚΑΣΙΕΣ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14</a:t>
            </a:fld>
            <a:endParaRPr lang="el-GR" dirty="0"/>
          </a:p>
        </p:txBody>
      </p:sp>
      <p:sp>
        <p:nvSpPr>
          <p:cNvPr id="9" name="8 - Θέση περιεχομένου"/>
          <p:cNvSpPr txBox="1">
            <a:spLocks/>
          </p:cNvSpPr>
          <p:nvPr/>
        </p:nvSpPr>
        <p:spPr>
          <a:xfrm>
            <a:off x="467544" y="1305774"/>
            <a:ext cx="3419856" cy="3389603"/>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Διαδικασίες είναι οι κανόνες που πρέπει να ακολουθούνται έτσι ώστε η λειτουργία της βάσης δεδομένων να είναι χωρίς προβλήματα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sp>
        <p:nvSpPr>
          <p:cNvPr id="10" name="11 - Θέση κειμένου"/>
          <p:cNvSpPr txBox="1">
            <a:spLocks/>
          </p:cNvSpPr>
          <p:nvPr/>
        </p:nvSpPr>
        <p:spPr>
          <a:xfrm>
            <a:off x="4427984" y="1129308"/>
            <a:ext cx="3055717" cy="639762"/>
          </a:xfrm>
          <a:prstGeom prst="rect">
            <a:avLst/>
          </a:prstGeom>
        </p:spPr>
        <p:txBody>
          <a:bodyPr vert="horz" lIns="91440" tIns="45720" rIns="91440" bIns="45720" rtlCol="0" anchor="b">
            <a:normAutofit fontScale="92500"/>
          </a:bodyPr>
          <a:lstStyle>
            <a:lvl1pPr marL="0" indent="0" algn="l" defTabSz="914400" rtl="0" eaLnBrk="1" latinLnBrk="0" hangingPunct="1">
              <a:spcBef>
                <a:spcPct val="20000"/>
              </a:spcBef>
              <a:buClr>
                <a:schemeClr val="accent1"/>
              </a:buClr>
              <a:buSzPct val="76000"/>
              <a:buFont typeface="Wingdings 2" pitchFamily="18" charset="2"/>
              <a:buNone/>
              <a:defRPr sz="2400" b="1" kern="1200">
                <a:solidFill>
                  <a:schemeClr val="accent1"/>
                </a:solidFill>
                <a:latin typeface="+mn-lt"/>
                <a:ea typeface="+mn-ea"/>
                <a:cs typeface="+mn-cs"/>
              </a:defRPr>
            </a:lvl1pPr>
            <a:lvl2pPr marL="457200" indent="0" algn="l" defTabSz="914400" rtl="0" eaLnBrk="1" latinLnBrk="0" hangingPunct="1">
              <a:spcBef>
                <a:spcPct val="20000"/>
              </a:spcBef>
              <a:buClr>
                <a:schemeClr val="accent1"/>
              </a:buClr>
              <a:buSzPct val="76000"/>
              <a:buFont typeface="Wingdings 2" pitchFamily="18" charset="2"/>
              <a:buNone/>
              <a:defRPr sz="2000" b="1" kern="1200">
                <a:solidFill>
                  <a:schemeClr val="tx2"/>
                </a:solidFill>
                <a:latin typeface="+mn-lt"/>
                <a:ea typeface="+mn-ea"/>
                <a:cs typeface="+mn-cs"/>
              </a:defRPr>
            </a:lvl2pPr>
            <a:lvl3pPr marL="914400" indent="0" algn="l" defTabSz="914400" rtl="0" eaLnBrk="1" latinLnBrk="0" hangingPunct="1">
              <a:spcBef>
                <a:spcPct val="20000"/>
              </a:spcBef>
              <a:buClr>
                <a:schemeClr val="accent1"/>
              </a:buClr>
              <a:buSzPct val="76000"/>
              <a:buFont typeface="Wingdings 2" pitchFamily="18" charset="2"/>
              <a:buNone/>
              <a:defRPr sz="1800" b="1" kern="1200">
                <a:solidFill>
                  <a:schemeClr val="tx2"/>
                </a:solidFill>
                <a:latin typeface="+mn-lt"/>
                <a:ea typeface="+mn-ea"/>
                <a:cs typeface="+mn-cs"/>
              </a:defRPr>
            </a:lvl3pPr>
            <a:lvl4pPr marL="1371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4pPr>
            <a:lvl5pPr marL="1828800" indent="0" algn="l" defTabSz="914400" rtl="0" eaLnBrk="1" latinLnBrk="0" hangingPunct="1">
              <a:spcBef>
                <a:spcPct val="20000"/>
              </a:spcBef>
              <a:buClr>
                <a:schemeClr val="accent1"/>
              </a:buClr>
              <a:buSzPct val="76000"/>
              <a:buFont typeface="Wingdings 2" pitchFamily="18" charset="2"/>
              <a:buNone/>
              <a:defRPr sz="1600" b="1" kern="1200" baseline="0">
                <a:solidFill>
                  <a:schemeClr val="tx2"/>
                </a:solidFill>
                <a:latin typeface="+mn-lt"/>
                <a:ea typeface="+mn-ea"/>
                <a:cs typeface="+mn-cs"/>
              </a:defRPr>
            </a:lvl5pPr>
            <a:lvl6pPr marL="22860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6pPr>
            <a:lvl7pPr marL="27432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7pPr>
            <a:lvl8pPr marL="32004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8pPr>
            <a:lvl9pPr marL="3657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94C600"/>
              </a:buClr>
              <a:buSzPct val="76000"/>
              <a:buFont typeface="Wingdings 2" pitchFamily="18" charset="2"/>
              <a:buNone/>
              <a:tabLst/>
              <a:defRPr/>
            </a:pPr>
            <a:r>
              <a:rPr kumimoji="0" lang="el-GR" sz="2400" b="1" i="0" u="none" strike="noStrike" kern="1200" cap="none" spc="0" normalizeH="0" baseline="0" noProof="0" dirty="0" smtClean="0">
                <a:ln>
                  <a:noFill/>
                </a:ln>
                <a:solidFill>
                  <a:srgbClr val="94C600"/>
                </a:solidFill>
                <a:effectLst/>
                <a:uLnTx/>
                <a:uFillTx/>
                <a:latin typeface="Calibri"/>
                <a:ea typeface="+mn-ea"/>
                <a:cs typeface="+mn-cs"/>
              </a:rPr>
              <a:t>Παραδείγματα κανόνων</a:t>
            </a:r>
          </a:p>
        </p:txBody>
      </p:sp>
      <p:sp>
        <p:nvSpPr>
          <p:cNvPr id="11" name="9 - Θέση περιεχομένου"/>
          <p:cNvSpPr txBox="1">
            <a:spLocks/>
          </p:cNvSpPr>
          <p:nvPr/>
        </p:nvSpPr>
        <p:spPr>
          <a:xfrm>
            <a:off x="4061299" y="1787992"/>
            <a:ext cx="3671264" cy="3118602"/>
          </a:xfrm>
          <a:prstGeom prst="rect">
            <a:avLst/>
          </a:prstGeom>
        </p:spPr>
        <p:txBody>
          <a:bodyPr vert="horz" lIns="91440" tIns="45720" rIns="91440" bIns="45720" rtlCol="0">
            <a:normAutofit fontScale="625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9pPr>
          </a:lstStyle>
          <a:p>
            <a:pPr marL="342900" marR="0" lvl="0" indent="-274320" algn="l" defTabSz="914400" rtl="0" eaLnBrk="1" fontAlgn="auto" latinLnBrk="0" hangingPunct="1">
              <a:lnSpc>
                <a:spcPct val="8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latin typeface="Calibri"/>
                <a:ea typeface="+mn-ea"/>
                <a:cs typeface="+mn-cs"/>
              </a:rPr>
              <a:t>Πολιτική ασφάλειας που δεν επιτρέπει σε χρήστες να γνωστοποιούν σε τρίτους το </a:t>
            </a:r>
            <a:r>
              <a:rPr kumimoji="0" lang="en-US" sz="2400" b="0" i="0" u="none" strike="noStrike" kern="1200" cap="none" spc="0" normalizeH="0" baseline="0" noProof="0" dirty="0" err="1" smtClean="0">
                <a:ln>
                  <a:noFill/>
                </a:ln>
                <a:solidFill>
                  <a:srgbClr val="3E3D2D"/>
                </a:solidFill>
                <a:effectLst/>
                <a:uLnTx/>
                <a:uFillTx/>
                <a:latin typeface="Calibri"/>
                <a:ea typeface="+mn-ea"/>
                <a:cs typeface="+mn-cs"/>
              </a:rPr>
              <a:t>userid</a:t>
            </a:r>
            <a:r>
              <a:rPr kumimoji="0" lang="en-US" sz="2400" b="0" i="0" u="none" strike="noStrike" kern="1200" cap="none" spc="0" normalizeH="0" baseline="0" noProof="0" dirty="0" smtClean="0">
                <a:ln>
                  <a:noFill/>
                </a:ln>
                <a:solidFill>
                  <a:srgbClr val="3E3D2D"/>
                </a:solidFill>
                <a:effectLst/>
                <a:uLnTx/>
                <a:uFillTx/>
                <a:latin typeface="Calibri"/>
                <a:ea typeface="+mn-ea"/>
                <a:cs typeface="+mn-cs"/>
              </a:rPr>
              <a:t> </a:t>
            </a:r>
            <a:r>
              <a:rPr kumimoji="0" lang="el-GR" sz="2400" b="0" i="0" u="none" strike="noStrike" kern="1200" cap="none" spc="0" normalizeH="0" baseline="0" noProof="0" dirty="0" smtClean="0">
                <a:ln>
                  <a:noFill/>
                </a:ln>
                <a:solidFill>
                  <a:srgbClr val="3E3D2D"/>
                </a:solidFill>
                <a:effectLst/>
                <a:uLnTx/>
                <a:uFillTx/>
                <a:latin typeface="Calibri"/>
                <a:ea typeface="+mn-ea"/>
                <a:cs typeface="+mn-cs"/>
              </a:rPr>
              <a:t>και το </a:t>
            </a:r>
            <a:r>
              <a:rPr kumimoji="0" lang="en-US" sz="2400" b="0" i="0" u="none" strike="noStrike" kern="1200" cap="none" spc="0" normalizeH="0" baseline="0" noProof="0" dirty="0" smtClean="0">
                <a:ln>
                  <a:noFill/>
                </a:ln>
                <a:solidFill>
                  <a:srgbClr val="3E3D2D"/>
                </a:solidFill>
                <a:effectLst/>
                <a:uLnTx/>
                <a:uFillTx/>
                <a:latin typeface="Calibri"/>
                <a:ea typeface="+mn-ea"/>
                <a:cs typeface="+mn-cs"/>
              </a:rPr>
              <a:t>password </a:t>
            </a:r>
            <a:r>
              <a:rPr kumimoji="0" lang="el-GR" sz="2400" b="0" i="0" u="none" strike="noStrike" kern="1200" cap="none" spc="0" normalizeH="0" baseline="0" noProof="0" dirty="0" smtClean="0">
                <a:ln>
                  <a:noFill/>
                </a:ln>
                <a:solidFill>
                  <a:srgbClr val="3E3D2D"/>
                </a:solidFill>
                <a:effectLst/>
                <a:uLnTx/>
                <a:uFillTx/>
                <a:latin typeface="Calibri"/>
                <a:ea typeface="+mn-ea"/>
                <a:cs typeface="+mn-cs"/>
              </a:rPr>
              <a:t>τους.</a:t>
            </a:r>
          </a:p>
          <a:p>
            <a:pPr marL="342900" marR="0" lvl="0" indent="-274320" algn="l" defTabSz="914400" rtl="0" eaLnBrk="1" fontAlgn="auto" latinLnBrk="0" hangingPunct="1">
              <a:lnSpc>
                <a:spcPct val="8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latin typeface="Calibri"/>
                <a:ea typeface="+mn-ea"/>
                <a:cs typeface="+mn-cs"/>
              </a:rPr>
              <a:t>Πολιτική ασφάλειας που ορίζει διαβάθμιση στην πρόσβαση σε εμπιστευτικές πληροφορίες ανάλογα με το επίπεδο στην ιεραρχία της επιχείρησης και το τμήμα του χρήστη.</a:t>
            </a:r>
          </a:p>
          <a:p>
            <a:pPr marL="342900" marR="0" lvl="0" indent="-274320" algn="l" defTabSz="914400" rtl="0" eaLnBrk="1" fontAlgn="auto" latinLnBrk="0" hangingPunct="1">
              <a:lnSpc>
                <a:spcPct val="8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latin typeface="Calibri"/>
                <a:ea typeface="+mn-ea"/>
                <a:cs typeface="+mn-cs"/>
              </a:rPr>
              <a:t>Τακτική συντήρηση μηχανημάτων και λογισμικού έτσι ώστε να μην προκύπτουν προβλήματα λόγω κακής συντήρησης.</a:t>
            </a:r>
          </a:p>
          <a:p>
            <a:pPr marL="342900" marR="0" lvl="0" indent="-274320" algn="l" defTabSz="914400" rtl="0" eaLnBrk="1" fontAlgn="auto" latinLnBrk="0" hangingPunct="1">
              <a:lnSpc>
                <a:spcPct val="8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latin typeface="Calibri"/>
                <a:ea typeface="+mn-ea"/>
                <a:cs typeface="+mn-cs"/>
              </a:rPr>
              <a:t>Σαφώς ορισμένες πολιτικές λήψης αντιγράφων ασφαλείας </a:t>
            </a:r>
          </a:p>
          <a:p>
            <a:pPr marL="342900" marR="0" lvl="0" indent="-274320" algn="l" defTabSz="914400" rtl="0" eaLnBrk="1" fontAlgn="auto" latinLnBrk="0" hangingPunct="1">
              <a:lnSpc>
                <a:spcPct val="8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latin typeface="Calibri"/>
                <a:ea typeface="+mn-ea"/>
                <a:cs typeface="+mn-cs"/>
              </a:rPr>
              <a:t>Εμπειρία στην διαδικασία επαναφοράς του συστήματος από κάποιο αντίγραφο ασφαλείας.</a:t>
            </a:r>
          </a:p>
          <a:p>
            <a:pPr marL="342900" marR="0" lvl="0" indent="-274320" algn="l" defTabSz="914400" rtl="0" eaLnBrk="1" fontAlgn="auto" latinLnBrk="0" hangingPunct="1">
              <a:lnSpc>
                <a:spcPct val="8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dirty="0" smtClean="0">
                <a:ln>
                  <a:noFill/>
                </a:ln>
                <a:solidFill>
                  <a:srgbClr val="3E3D2D"/>
                </a:solidFill>
                <a:effectLst/>
                <a:uLnTx/>
                <a:uFillTx/>
                <a:latin typeface="Calibri"/>
                <a:ea typeface="+mn-ea"/>
                <a:cs typeface="+mn-cs"/>
              </a:rPr>
              <a:t>Σαφώς ορισμένες διαδικασίες ενημέρωσης υπευθύνων σε περίπτωση που παρουσιαστεί πρόβλημα.</a:t>
            </a:r>
          </a:p>
          <a:p>
            <a:pPr marL="342900" marR="0" lvl="0" indent="-274320" algn="l" defTabSz="914400" rtl="0" eaLnBrk="1" fontAlgn="auto" latinLnBrk="0" hangingPunct="1">
              <a:lnSpc>
                <a:spcPct val="8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smtClean="0">
              <a:ln>
                <a:noFill/>
              </a:ln>
              <a:solidFill>
                <a:srgbClr val="3E3D2D"/>
              </a:solidFill>
              <a:effectLst/>
              <a:uLnTx/>
              <a:uFillTx/>
              <a:latin typeface="Calibri"/>
              <a:ea typeface="+mn-ea"/>
              <a:cs typeface="+mn-cs"/>
            </a:endParaRP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spTree>
    <p:extLst>
      <p:ext uri="{BB962C8B-B14F-4D97-AF65-F5344CB8AC3E}">
        <p14:creationId xmlns:p14="http://schemas.microsoft.com/office/powerpoint/2010/main" val="21908569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228865"/>
            <a:ext cx="8568952" cy="952500"/>
          </a:xfrm>
        </p:spPr>
        <p:txBody>
          <a:bodyPr>
            <a:noAutofit/>
          </a:bodyPr>
          <a:lstStyle/>
          <a:p>
            <a:r>
              <a:rPr lang="el-GR" sz="4000" dirty="0"/>
              <a:t>Πότε δε συνίσταται η χρήση ενός ΣΔΒΔ</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lnSpc>
                <a:spcPct val="90000"/>
              </a:lnSpc>
              <a:spcBef>
                <a:spcPct val="20000"/>
              </a:spcBef>
              <a:buClr>
                <a:srgbClr val="94C600"/>
              </a:buClr>
              <a:buSzPct val="76000"/>
              <a:buFont typeface="Wingdings 2" pitchFamily="18" charset="2"/>
              <a:buChar char=""/>
            </a:pPr>
            <a:r>
              <a:rPr lang="en-US" sz="3000" dirty="0">
                <a:solidFill>
                  <a:srgbClr val="3E3D2D"/>
                </a:solidFill>
              </a:rPr>
              <a:t>Open source </a:t>
            </a:r>
            <a:r>
              <a:rPr lang="el-GR" sz="3000" dirty="0">
                <a:solidFill>
                  <a:srgbClr val="3E3D2D"/>
                </a:solidFill>
              </a:rPr>
              <a:t>(δωρεάν)</a:t>
            </a:r>
          </a:p>
          <a:p>
            <a:pPr lvl="0" indent="-274320">
              <a:lnSpc>
                <a:spcPct val="90000"/>
              </a:lnSpc>
              <a:spcBef>
                <a:spcPct val="20000"/>
              </a:spcBef>
              <a:buClr>
                <a:srgbClr val="94C600"/>
              </a:buClr>
              <a:buSzPct val="76000"/>
              <a:buFont typeface="Wingdings 2" pitchFamily="18" charset="2"/>
              <a:buChar char=""/>
            </a:pPr>
            <a:r>
              <a:rPr lang="el-GR" sz="3000" dirty="0">
                <a:solidFill>
                  <a:srgbClr val="3E3D2D"/>
                </a:solidFill>
              </a:rPr>
              <a:t>Οικονομικές 100€ έως 3.000€</a:t>
            </a:r>
          </a:p>
          <a:p>
            <a:pPr lvl="0" indent="-274320">
              <a:lnSpc>
                <a:spcPct val="90000"/>
              </a:lnSpc>
              <a:spcBef>
                <a:spcPct val="20000"/>
              </a:spcBef>
              <a:buClr>
                <a:srgbClr val="94C600"/>
              </a:buClr>
              <a:buSzPct val="76000"/>
              <a:buFont typeface="Wingdings 2" pitchFamily="18" charset="2"/>
              <a:buChar char=""/>
            </a:pPr>
            <a:r>
              <a:rPr lang="el-GR" sz="3000" dirty="0">
                <a:solidFill>
                  <a:srgbClr val="3E3D2D"/>
                </a:solidFill>
              </a:rPr>
              <a:t>Αυξημένου κόστους 10.000€</a:t>
            </a:r>
            <a:r>
              <a:rPr lang="en-US" sz="3000" dirty="0">
                <a:solidFill>
                  <a:srgbClr val="3E3D2D"/>
                </a:solidFill>
              </a:rPr>
              <a:t> </a:t>
            </a:r>
            <a:r>
              <a:rPr lang="el-GR" sz="3000" dirty="0">
                <a:solidFill>
                  <a:srgbClr val="3E3D2D"/>
                </a:solidFill>
              </a:rPr>
              <a:t>ανά άδεια χρήσης</a:t>
            </a:r>
            <a:endParaRPr lang="el-GR" sz="2400" dirty="0">
              <a:solidFill>
                <a:srgbClr val="3E3D2D"/>
              </a:solidFill>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15</a:t>
            </a:fld>
            <a:endParaRPr lang="el-GR" dirty="0"/>
          </a:p>
        </p:txBody>
      </p:sp>
    </p:spTree>
    <p:extLst>
      <p:ext uri="{BB962C8B-B14F-4D97-AF65-F5344CB8AC3E}">
        <p14:creationId xmlns:p14="http://schemas.microsoft.com/office/powerpoint/2010/main" val="22544935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Κόστος</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lnSpc>
                <a:spcPct val="90000"/>
              </a:lnSpc>
              <a:spcBef>
                <a:spcPct val="20000"/>
              </a:spcBef>
              <a:buClr>
                <a:srgbClr val="94C600"/>
              </a:buClr>
              <a:buSzPct val="76000"/>
              <a:buFont typeface="Wingdings 2" pitchFamily="18" charset="2"/>
              <a:buChar char=""/>
            </a:pPr>
            <a:r>
              <a:rPr lang="el-GR" sz="2400" dirty="0">
                <a:solidFill>
                  <a:srgbClr val="3E3D2D"/>
                </a:solidFill>
              </a:rPr>
              <a:t>Όταν η ζητούμενη εφαρμογή είναι πολύ απλή</a:t>
            </a:r>
          </a:p>
          <a:p>
            <a:pPr lvl="0" indent="-274320">
              <a:lnSpc>
                <a:spcPct val="90000"/>
              </a:lnSpc>
              <a:spcBef>
                <a:spcPct val="20000"/>
              </a:spcBef>
              <a:buClr>
                <a:srgbClr val="94C600"/>
              </a:buClr>
              <a:buSzPct val="76000"/>
              <a:buFont typeface="Wingdings 2" pitchFamily="18" charset="2"/>
              <a:buChar char=""/>
            </a:pPr>
            <a:r>
              <a:rPr lang="el-GR" sz="2400" dirty="0">
                <a:solidFill>
                  <a:srgbClr val="3E3D2D"/>
                </a:solidFill>
              </a:rPr>
              <a:t>Όταν το κόστος του ΣΔΒΔ δεν καλύπτεται από τα αναμενόμενα οφέλη</a:t>
            </a:r>
          </a:p>
          <a:p>
            <a:pPr marL="640080" lvl="1" indent="-274320">
              <a:lnSpc>
                <a:spcPct val="90000"/>
              </a:lnSpc>
              <a:spcBef>
                <a:spcPct val="20000"/>
              </a:spcBef>
              <a:buClr>
                <a:srgbClr val="94C600"/>
              </a:buClr>
              <a:buSzPct val="76000"/>
              <a:buFont typeface="Wingdings 2" pitchFamily="18" charset="2"/>
              <a:buChar char=""/>
            </a:pPr>
            <a:r>
              <a:rPr lang="el-GR" sz="2000" dirty="0">
                <a:solidFill>
                  <a:srgbClr val="3E3D2D"/>
                </a:solidFill>
              </a:rPr>
              <a:t>Παράγοντες αύξησης κόστους</a:t>
            </a:r>
          </a:p>
          <a:p>
            <a:pPr marL="914400" lvl="2">
              <a:lnSpc>
                <a:spcPct val="90000"/>
              </a:lnSpc>
              <a:spcBef>
                <a:spcPct val="20000"/>
              </a:spcBef>
              <a:buClr>
                <a:srgbClr val="94C600"/>
              </a:buClr>
              <a:buSzPct val="76000"/>
              <a:buFont typeface="Wingdings 2" pitchFamily="18" charset="2"/>
              <a:buChar char=""/>
            </a:pPr>
            <a:r>
              <a:rPr lang="el-GR" sz="1800" dirty="0">
                <a:solidFill>
                  <a:srgbClr val="3E3D2D"/>
                </a:solidFill>
              </a:rPr>
              <a:t>Λογισμικό</a:t>
            </a:r>
          </a:p>
          <a:p>
            <a:pPr marL="914400" lvl="2">
              <a:lnSpc>
                <a:spcPct val="90000"/>
              </a:lnSpc>
              <a:spcBef>
                <a:spcPct val="20000"/>
              </a:spcBef>
              <a:buClr>
                <a:srgbClr val="94C600"/>
              </a:buClr>
              <a:buSzPct val="76000"/>
              <a:buFont typeface="Wingdings 2" pitchFamily="18" charset="2"/>
              <a:buChar char=""/>
            </a:pPr>
            <a:r>
              <a:rPr lang="el-GR" sz="1800" dirty="0">
                <a:solidFill>
                  <a:srgbClr val="3E3D2D"/>
                </a:solidFill>
              </a:rPr>
              <a:t>Υλικό</a:t>
            </a:r>
          </a:p>
          <a:p>
            <a:pPr marL="914400" lvl="2">
              <a:lnSpc>
                <a:spcPct val="90000"/>
              </a:lnSpc>
              <a:spcBef>
                <a:spcPct val="20000"/>
              </a:spcBef>
              <a:buClr>
                <a:srgbClr val="94C600"/>
              </a:buClr>
              <a:buSzPct val="76000"/>
              <a:buFont typeface="Wingdings 2" pitchFamily="18" charset="2"/>
              <a:buChar char=""/>
            </a:pPr>
            <a:r>
              <a:rPr lang="el-GR" sz="1800" dirty="0">
                <a:solidFill>
                  <a:srgbClr val="3E3D2D"/>
                </a:solidFill>
              </a:rPr>
              <a:t>Εκπαίδευση</a:t>
            </a:r>
          </a:p>
          <a:p>
            <a:pPr marL="914400" lvl="2">
              <a:lnSpc>
                <a:spcPct val="90000"/>
              </a:lnSpc>
              <a:spcBef>
                <a:spcPct val="20000"/>
              </a:spcBef>
              <a:buClr>
                <a:srgbClr val="94C600"/>
              </a:buClr>
              <a:buSzPct val="76000"/>
              <a:buFont typeface="Wingdings 2" pitchFamily="18" charset="2"/>
              <a:buChar char=""/>
            </a:pPr>
            <a:r>
              <a:rPr lang="el-GR" sz="1800" dirty="0">
                <a:solidFill>
                  <a:srgbClr val="3E3D2D"/>
                </a:solidFill>
              </a:rPr>
              <a:t>Πρόσληψη ατόμων με την απαιτούμενη τεχνογνωσία</a:t>
            </a:r>
          </a:p>
          <a:p>
            <a:pPr lvl="0" indent="-274320">
              <a:lnSpc>
                <a:spcPct val="90000"/>
              </a:lnSpc>
              <a:spcBef>
                <a:spcPct val="20000"/>
              </a:spcBef>
              <a:buClr>
                <a:srgbClr val="94C600"/>
              </a:buClr>
              <a:buSzPct val="76000"/>
              <a:buFont typeface="Wingdings 2" pitchFamily="18" charset="2"/>
              <a:buChar char=""/>
            </a:pPr>
            <a:r>
              <a:rPr lang="el-GR" sz="2400" dirty="0">
                <a:solidFill>
                  <a:srgbClr val="3E3D2D"/>
                </a:solidFill>
              </a:rPr>
              <a:t>Όταν δεν απαιτείται ταυτόχρονη πρόσβαση από δύο ή περισσότερους χρήστες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16</a:t>
            </a:fld>
            <a:endParaRPr lang="el-GR" dirty="0"/>
          </a:p>
        </p:txBody>
      </p:sp>
    </p:spTree>
    <p:extLst>
      <p:ext uri="{BB962C8B-B14F-4D97-AF65-F5344CB8AC3E}">
        <p14:creationId xmlns:p14="http://schemas.microsoft.com/office/powerpoint/2010/main" val="7340166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Πλεονεκτήματα ΣΔΒΔ</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17</a:t>
            </a:fld>
            <a:endParaRPr lang="el-GR" dirty="0"/>
          </a:p>
        </p:txBody>
      </p:sp>
      <p:sp>
        <p:nvSpPr>
          <p:cNvPr id="8" name="2 - Θέση περιεχομένου"/>
          <p:cNvSpPr txBox="1">
            <a:spLocks/>
          </p:cNvSpPr>
          <p:nvPr/>
        </p:nvSpPr>
        <p:spPr>
          <a:xfrm>
            <a:off x="899592" y="1273324"/>
            <a:ext cx="3419856" cy="3493008"/>
          </a:xfrm>
          <a:prstGeom prst="rect">
            <a:avLst/>
          </a:prstGeom>
        </p:spPr>
        <p:txBody>
          <a:bodyPr vert="horz" lIns="91440" tIns="45720" rIns="91440" bIns="45720" rtlCol="0">
            <a:normAutofit fontScale="85000" lnSpcReduction="1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Διαχείριση </a:t>
            </a:r>
            <a:r>
              <a:rPr kumimoji="0" lang="el-GR" sz="2400" b="1" i="0" u="none" strike="noStrike" kern="1200" cap="none" spc="0" normalizeH="0" baseline="0" noProof="0" smtClean="0">
                <a:ln>
                  <a:noFill/>
                </a:ln>
                <a:solidFill>
                  <a:srgbClr val="3E3D2D"/>
                </a:solidFill>
                <a:effectLst/>
                <a:uLnTx/>
                <a:uFillTx/>
                <a:latin typeface="Calibri"/>
                <a:ea typeface="+mn-ea"/>
                <a:cs typeface="+mn-cs"/>
              </a:rPr>
              <a:t>πλεονασμού</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Ασφάλεια- έλεγχος πρόσβασης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Μόνιμη αποθήκευση δεδομένων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Πολλαπλά </a:t>
            </a:r>
            <a:r>
              <a:rPr kumimoji="0" lang="en-US" sz="2400" b="1" i="0" u="none" strike="noStrike" kern="1200" cap="none" spc="0" normalizeH="0" baseline="0" noProof="0" smtClean="0">
                <a:ln>
                  <a:noFill/>
                </a:ln>
                <a:solidFill>
                  <a:srgbClr val="3E3D2D"/>
                </a:solidFill>
                <a:effectLst/>
                <a:uLnTx/>
                <a:uFillTx/>
                <a:latin typeface="Calibri"/>
                <a:ea typeface="+mn-ea"/>
                <a:cs typeface="+mn-cs"/>
              </a:rPr>
              <a:t>User Interfaces</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Έλεγχος </a:t>
            </a:r>
            <a:r>
              <a:rPr kumimoji="0" lang="el-GR" sz="2400" b="1" i="0" u="none" strike="noStrike" kern="1200" cap="none" spc="0" normalizeH="0" baseline="0" noProof="0" smtClean="0">
                <a:ln>
                  <a:noFill/>
                </a:ln>
                <a:solidFill>
                  <a:srgbClr val="3E3D2D"/>
                </a:solidFill>
                <a:effectLst/>
                <a:uLnTx/>
                <a:uFillTx/>
                <a:latin typeface="Calibri"/>
                <a:ea typeface="+mn-ea"/>
                <a:cs typeface="+mn-cs"/>
              </a:rPr>
              <a:t>ακεραιότητας δεδομένων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Αυτοματοποιημένες διαδικασίες λήψης αντιγράφων ασφαλείας</a:t>
            </a:r>
            <a:endParaRPr kumimoji="0" lang="el-GR" sz="2400" b="0" i="0" u="none" strike="noStrike" kern="1200" cap="none" spc="0" normalizeH="0" baseline="0" noProof="0" dirty="0" smtClean="0">
              <a:ln>
                <a:noFill/>
              </a:ln>
              <a:solidFill>
                <a:srgbClr val="3E3D2D"/>
              </a:solidFill>
              <a:effectLst/>
              <a:uLnTx/>
              <a:uFillTx/>
              <a:latin typeface="Calibri"/>
              <a:ea typeface="+mn-ea"/>
              <a:cs typeface="+mn-cs"/>
            </a:endParaRPr>
          </a:p>
        </p:txBody>
      </p:sp>
      <p:sp>
        <p:nvSpPr>
          <p:cNvPr id="9" name="4 - Θέση περιεχομένου"/>
          <p:cNvSpPr txBox="1">
            <a:spLocks/>
          </p:cNvSpPr>
          <p:nvPr/>
        </p:nvSpPr>
        <p:spPr>
          <a:xfrm>
            <a:off x="4502328" y="1273323"/>
            <a:ext cx="3419856" cy="3493008"/>
          </a:xfrm>
          <a:prstGeom prst="rect">
            <a:avLst/>
          </a:prstGeom>
        </p:spPr>
        <p:txBody>
          <a:bodyPr vert="horz" lIns="91440" tIns="45720" rIns="91440" bIns="45720" rtlCol="0">
            <a:normAutofit fontScale="775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n-US" sz="2400" b="1" i="0" u="none" strike="noStrike" kern="1200" cap="none" spc="0" normalizeH="0" baseline="0" noProof="0" smtClean="0">
                <a:ln>
                  <a:noFill/>
                </a:ln>
                <a:solidFill>
                  <a:srgbClr val="3E3D2D"/>
                </a:solidFill>
                <a:effectLst/>
                <a:uLnTx/>
                <a:uFillTx/>
                <a:latin typeface="Calibri"/>
                <a:ea typeface="+mn-ea"/>
                <a:cs typeface="+mn-cs"/>
              </a:rPr>
              <a:t>User Interfaces</a:t>
            </a:r>
            <a:r>
              <a:rPr kumimoji="0" lang="en-US" sz="2400" b="0" i="0" u="none" strike="noStrike" kern="1200" cap="none" spc="0" normalizeH="0" baseline="0" noProof="0" smtClean="0">
                <a:ln>
                  <a:noFill/>
                </a:ln>
                <a:solidFill>
                  <a:srgbClr val="3E3D2D"/>
                </a:solidFill>
                <a:effectLst/>
                <a:uLnTx/>
                <a:uFillTx/>
                <a:latin typeface="Calibri"/>
                <a:ea typeface="+mn-ea"/>
                <a:cs typeface="+mn-cs"/>
              </a:rPr>
              <a:t>:</a:t>
            </a:r>
            <a:r>
              <a:rPr kumimoji="0" lang="el-GR" sz="2400" b="0" i="0" u="none" strike="noStrike" kern="1200" cap="none" spc="0" normalizeH="0" baseline="0" noProof="0" smtClean="0">
                <a:ln>
                  <a:noFill/>
                </a:ln>
                <a:solidFill>
                  <a:srgbClr val="3E3D2D"/>
                </a:solidFill>
                <a:effectLst/>
                <a:uLnTx/>
                <a:uFillTx/>
                <a:latin typeface="Calibri"/>
                <a:ea typeface="+mn-ea"/>
                <a:cs typeface="+mn-cs"/>
              </a:rPr>
              <a:t> προσφέρουν ολοκληρωμένο σύστημα διεπαφής χρήστη για το σχεδιασμό και υλοποίηση της βάσης, δημιουργία ερωτημάτων, φορμών, αναφορών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1" i="0" u="none" strike="noStrike" kern="1200" cap="none" spc="0" normalizeH="0" baseline="0" noProof="0" smtClean="0">
                <a:ln>
                  <a:noFill/>
                </a:ln>
                <a:solidFill>
                  <a:srgbClr val="3E3D2D"/>
                </a:solidFill>
                <a:effectLst/>
                <a:uLnTx/>
                <a:uFillTx/>
                <a:latin typeface="Calibri"/>
                <a:ea typeface="+mn-ea"/>
                <a:cs typeface="+mn-cs"/>
              </a:rPr>
              <a:t>Πλεονασμός</a:t>
            </a:r>
            <a:r>
              <a:rPr kumimoji="0" lang="el-GR" sz="2400" b="0" i="0" u="none" strike="noStrike" kern="1200" cap="none" spc="0" normalizeH="0" baseline="0" noProof="0" smtClean="0">
                <a:ln>
                  <a:noFill/>
                </a:ln>
                <a:solidFill>
                  <a:srgbClr val="3E3D2D"/>
                </a:solidFill>
                <a:effectLst/>
                <a:uLnTx/>
                <a:uFillTx/>
                <a:latin typeface="Calibri"/>
                <a:ea typeface="+mn-ea"/>
                <a:cs typeface="+mn-cs"/>
              </a:rPr>
              <a:t>: επανάληψη της ίδιας πληροφορίας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1" i="0" u="none" strike="noStrike" kern="1200" cap="none" spc="0" normalizeH="0" baseline="0" noProof="0" smtClean="0">
                <a:ln>
                  <a:noFill/>
                </a:ln>
                <a:solidFill>
                  <a:srgbClr val="3E3D2D"/>
                </a:solidFill>
                <a:effectLst/>
                <a:uLnTx/>
                <a:uFillTx/>
                <a:latin typeface="Calibri"/>
                <a:ea typeface="+mn-ea"/>
                <a:cs typeface="+mn-cs"/>
              </a:rPr>
              <a:t>Ακεραιότητα δεδομένων</a:t>
            </a:r>
            <a:r>
              <a:rPr kumimoji="0" lang="el-GR" sz="2400" b="0" i="0" u="none" strike="noStrike" kern="1200" cap="none" spc="0" normalizeH="0" baseline="0" noProof="0" smtClean="0">
                <a:ln>
                  <a:noFill/>
                </a:ln>
                <a:solidFill>
                  <a:srgbClr val="3E3D2D"/>
                </a:solidFill>
                <a:effectLst/>
                <a:uLnTx/>
                <a:uFillTx/>
                <a:latin typeface="Calibri"/>
                <a:ea typeface="+mn-ea"/>
                <a:cs typeface="+mn-cs"/>
              </a:rPr>
              <a:t>: Η πληροφορία να μην βρίσκεται αντικρουόμενη μέσα στην βάση δεδομένων</a:t>
            </a: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spTree>
    <p:extLst>
      <p:ext uri="{BB962C8B-B14F-4D97-AF65-F5344CB8AC3E}">
        <p14:creationId xmlns:p14="http://schemas.microsoft.com/office/powerpoint/2010/main" val="8788166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Αρχιτεκτονική </a:t>
            </a:r>
            <a:r>
              <a:rPr lang="en-US" dirty="0"/>
              <a:t>3 </a:t>
            </a:r>
            <a:r>
              <a:rPr lang="el-GR" dirty="0"/>
              <a:t>επιπέδων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18</a:t>
            </a:fld>
            <a:endParaRPr lang="el-GR" dirty="0"/>
          </a:p>
        </p:txBody>
      </p:sp>
      <p:sp>
        <p:nvSpPr>
          <p:cNvPr id="9" name="4 - Θέση περιεχομένου"/>
          <p:cNvSpPr txBox="1">
            <a:spLocks/>
          </p:cNvSpPr>
          <p:nvPr/>
        </p:nvSpPr>
        <p:spPr>
          <a:xfrm>
            <a:off x="457200" y="1271187"/>
            <a:ext cx="3888432" cy="3493008"/>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200" b="1" i="0" u="none" strike="noStrike" kern="1200" cap="none" spc="0" normalizeH="0" baseline="0" noProof="0" smtClean="0">
                <a:ln>
                  <a:noFill/>
                </a:ln>
                <a:solidFill>
                  <a:srgbClr val="3E3D2D"/>
                </a:solidFill>
                <a:effectLst/>
                <a:uLnTx/>
                <a:uFillTx/>
                <a:latin typeface="Calibri"/>
                <a:ea typeface="+mn-ea"/>
                <a:cs typeface="+mn-cs"/>
              </a:rPr>
              <a:t>Internal Level = Εσωτερικό επίπεδο.</a:t>
            </a:r>
            <a:r>
              <a:rPr kumimoji="0" lang="el-GR" sz="1200" b="0" i="0" u="none" strike="noStrike" kern="1200" cap="none" spc="0" normalizeH="0" baseline="0" noProof="0" smtClean="0">
                <a:ln>
                  <a:noFill/>
                </a:ln>
                <a:solidFill>
                  <a:srgbClr val="3E3D2D"/>
                </a:solidFill>
                <a:effectLst/>
                <a:uLnTx/>
                <a:uFillTx/>
                <a:latin typeface="Calibri"/>
                <a:ea typeface="+mn-ea"/>
                <a:cs typeface="+mn-cs"/>
              </a:rPr>
              <a:t> Αφορά τον τρόπο με τον οποίο τα δεδομένα είναι φυσικά αποθηκευμένα στις αποθηκευτικές μονάδες που περιλαμβάνει το υλικό. Ο τρόπος αποθήκευσης μπορεί να είναι με χρήση στατικών ή δυναμικών δομών δεδομένων. Αυτό έχει μικρή σημασία για τους χρήστες της βάσης δεδομένων καθώς δεν έρχονται ποτέ σε επαφή με το συγκεκριμένο επίπεδο παρά μόνο εμμέσως καθώς οι σχεδιαστικές αποφάσεις των κατασκευαστών του ΣΔΒΔ σε αυτό το επίπεδο καθορίζουν σε μεγάλο βαθμό και την απόδοση του συστήματος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200" b="1" i="0" u="none" strike="noStrike" kern="1200" cap="none" spc="0" normalizeH="0" baseline="0" noProof="0" smtClean="0">
                <a:ln>
                  <a:noFill/>
                </a:ln>
                <a:solidFill>
                  <a:srgbClr val="3E3D2D"/>
                </a:solidFill>
                <a:effectLst/>
                <a:uLnTx/>
                <a:uFillTx/>
                <a:latin typeface="Calibri"/>
                <a:ea typeface="+mn-ea"/>
                <a:cs typeface="+mn-cs"/>
              </a:rPr>
              <a:t>Conceptual Level = Εννοιολογικό επίπεδο. </a:t>
            </a:r>
            <a:r>
              <a:rPr kumimoji="0" lang="el-GR" sz="1200" b="0" i="0" u="none" strike="noStrike" kern="1200" cap="none" spc="0" normalizeH="0" baseline="0" noProof="0" smtClean="0">
                <a:ln>
                  <a:noFill/>
                </a:ln>
                <a:solidFill>
                  <a:srgbClr val="3E3D2D"/>
                </a:solidFill>
                <a:effectLst/>
                <a:uLnTx/>
                <a:uFillTx/>
                <a:latin typeface="Calibri"/>
                <a:ea typeface="+mn-ea"/>
                <a:cs typeface="+mn-cs"/>
              </a:rPr>
              <a:t>Καθορίζει την λογική άποψη των δεδομένων. Εδώ ορίζεται το λογικό μοντέλο στο οποίο αναπαρίστανται οι οντότητες που αποτελούν τα αντικείμενα ενδιαφέροντος της επιχείρησης ως ομαδοποιήσεις.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1200" b="0" i="0" u="none" strike="noStrike" kern="1200" cap="none" spc="0" normalizeH="0" baseline="0" noProof="0" smtClean="0">
              <a:ln>
                <a:noFill/>
              </a:ln>
              <a:solidFill>
                <a:srgbClr val="3E3D2D"/>
              </a:solidFill>
              <a:effectLst/>
              <a:uLnTx/>
              <a:uFillTx/>
              <a:latin typeface="Calibri"/>
              <a:ea typeface="+mn-ea"/>
              <a:cs typeface="+mn-cs"/>
            </a:endParaRP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1200" b="0" i="0" u="none" strike="noStrike" kern="1200" cap="none" spc="0" normalizeH="0" baseline="0" noProof="0" dirty="0">
              <a:ln>
                <a:noFill/>
              </a:ln>
              <a:solidFill>
                <a:srgbClr val="3E3D2D"/>
              </a:solidFill>
              <a:effectLst/>
              <a:uLnTx/>
              <a:uFillTx/>
              <a:latin typeface="Calibri"/>
              <a:ea typeface="+mn-ea"/>
              <a:cs typeface="+mn-cs"/>
            </a:endParaRPr>
          </a:p>
        </p:txBody>
      </p:sp>
      <p:sp>
        <p:nvSpPr>
          <p:cNvPr id="10" name="5 - Θέση περιεχομένου"/>
          <p:cNvSpPr txBox="1">
            <a:spLocks/>
          </p:cNvSpPr>
          <p:nvPr/>
        </p:nvSpPr>
        <p:spPr>
          <a:xfrm>
            <a:off x="4274768" y="1271186"/>
            <a:ext cx="3743272" cy="3493008"/>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200" b="1" i="0" u="none" strike="noStrike" kern="1200" cap="none" spc="0" normalizeH="0" baseline="0" noProof="0" smtClean="0">
                <a:ln>
                  <a:noFill/>
                </a:ln>
                <a:solidFill>
                  <a:srgbClr val="3E3D2D"/>
                </a:solidFill>
                <a:effectLst/>
                <a:uLnTx/>
                <a:uFillTx/>
                <a:latin typeface="Calibri"/>
                <a:ea typeface="+mn-ea"/>
                <a:cs typeface="+mn-cs"/>
              </a:rPr>
              <a:t>External Level = Εξωτερικό επίπεδο</a:t>
            </a:r>
            <a:r>
              <a:rPr kumimoji="0" lang="el-GR" sz="1200" b="0" i="0" u="none" strike="noStrike" kern="1200" cap="none" spc="0" normalizeH="0" baseline="0" noProof="0" smtClean="0">
                <a:ln>
                  <a:noFill/>
                </a:ln>
                <a:solidFill>
                  <a:srgbClr val="3E3D2D"/>
                </a:solidFill>
                <a:effectLst/>
                <a:uLnTx/>
                <a:uFillTx/>
                <a:latin typeface="Calibri"/>
                <a:ea typeface="+mn-ea"/>
                <a:cs typeface="+mn-cs"/>
              </a:rPr>
              <a:t>. Το εξωτερικό επίπεδο αλληλεπιδρά απευθείας με τους τελικούς χρήστες ή τα προγράμματα εφαρμογών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1200" b="0" i="0" u="none" strike="noStrike" kern="1200" cap="none" spc="0" normalizeH="0" baseline="0" noProof="0" dirty="0">
              <a:ln>
                <a:noFill/>
              </a:ln>
              <a:solidFill>
                <a:srgbClr val="3E3D2D"/>
              </a:solidFill>
              <a:effectLst/>
              <a:uLnTx/>
              <a:uFillTx/>
              <a:latin typeface="Calibri"/>
              <a:ea typeface="+mn-ea"/>
              <a:cs typeface="+mn-cs"/>
            </a:endParaRPr>
          </a:p>
        </p:txBody>
      </p:sp>
      <p:pic>
        <p:nvPicPr>
          <p:cNvPr id="11" name="Picture 6"/>
          <p:cNvPicPr>
            <a:picLocks noChangeAspect="1" noChangeArrowheads="1"/>
          </p:cNvPicPr>
          <p:nvPr/>
        </p:nvPicPr>
        <p:blipFill>
          <a:blip r:embed="rId3" cstate="print"/>
          <a:srcRect/>
          <a:stretch>
            <a:fillRect/>
          </a:stretch>
        </p:blipFill>
        <p:spPr>
          <a:xfrm>
            <a:off x="4705672" y="2183893"/>
            <a:ext cx="2808312" cy="3083182"/>
          </a:xfrm>
          <a:prstGeom prst="rect">
            <a:avLst/>
          </a:prstGeom>
          <a:noFill/>
        </p:spPr>
      </p:pic>
    </p:spTree>
    <p:extLst>
      <p:ext uri="{BB962C8B-B14F-4D97-AF65-F5344CB8AC3E}">
        <p14:creationId xmlns:p14="http://schemas.microsoft.com/office/powerpoint/2010/main" val="28872377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Μοντέλα Βάσεων Δεδομένων</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lnSpc>
                <a:spcPct val="90000"/>
              </a:lnSpc>
              <a:spcBef>
                <a:spcPct val="20000"/>
              </a:spcBef>
              <a:buClr>
                <a:srgbClr val="94C600"/>
              </a:buClr>
              <a:buSzPct val="76000"/>
              <a:buFont typeface="Wingdings 2" pitchFamily="18" charset="2"/>
              <a:buChar char=""/>
            </a:pPr>
            <a:r>
              <a:rPr lang="el-GR" sz="2400" dirty="0">
                <a:solidFill>
                  <a:srgbClr val="3E3D2D"/>
                </a:solidFill>
              </a:rPr>
              <a:t>Στην ιστορία των βάσεων δεδομένων έχουν αναπτυχθεί τα ακόλουθα μοντέλα βάσεων δεδομένων (με χρονολογική σειρά)</a:t>
            </a:r>
          </a:p>
          <a:p>
            <a:pPr marL="640080" lvl="1" indent="-274320">
              <a:lnSpc>
                <a:spcPct val="90000"/>
              </a:lnSpc>
              <a:spcBef>
                <a:spcPct val="20000"/>
              </a:spcBef>
              <a:buClr>
                <a:srgbClr val="94C600"/>
              </a:buClr>
              <a:buSzPct val="76000"/>
              <a:buFont typeface="Wingdings 2" pitchFamily="18" charset="2"/>
              <a:buChar char=""/>
            </a:pPr>
            <a:r>
              <a:rPr lang="el-GR" sz="2200" dirty="0">
                <a:solidFill>
                  <a:srgbClr val="3E3D2D"/>
                </a:solidFill>
              </a:rPr>
              <a:t>Ιεραρχικό μοντέλο</a:t>
            </a:r>
          </a:p>
          <a:p>
            <a:pPr marL="640080" lvl="1" indent="-274320">
              <a:lnSpc>
                <a:spcPct val="90000"/>
              </a:lnSpc>
              <a:spcBef>
                <a:spcPct val="20000"/>
              </a:spcBef>
              <a:buClr>
                <a:srgbClr val="94C600"/>
              </a:buClr>
              <a:buSzPct val="76000"/>
              <a:buFont typeface="Wingdings 2" pitchFamily="18" charset="2"/>
              <a:buChar char=""/>
            </a:pPr>
            <a:r>
              <a:rPr lang="el-GR" sz="2200" dirty="0">
                <a:solidFill>
                  <a:srgbClr val="3E3D2D"/>
                </a:solidFill>
              </a:rPr>
              <a:t>Δικτυακό μοντέλο</a:t>
            </a:r>
          </a:p>
          <a:p>
            <a:pPr marL="640080" lvl="1" indent="-274320">
              <a:lnSpc>
                <a:spcPct val="90000"/>
              </a:lnSpc>
              <a:spcBef>
                <a:spcPct val="20000"/>
              </a:spcBef>
              <a:buClr>
                <a:srgbClr val="94C600"/>
              </a:buClr>
              <a:buSzPct val="76000"/>
              <a:buFont typeface="Wingdings 2" pitchFamily="18" charset="2"/>
              <a:buChar char=""/>
            </a:pPr>
            <a:r>
              <a:rPr lang="el-GR" sz="2200" b="1" dirty="0">
                <a:solidFill>
                  <a:srgbClr val="3E3D2D"/>
                </a:solidFill>
              </a:rPr>
              <a:t>Σχεσιακό μοντέλο (χρησιμοποιείται σήμερα από την πλειονότητα των εγκατεστημένων ΒΔ)</a:t>
            </a:r>
          </a:p>
          <a:p>
            <a:pPr marL="640080" lvl="1" indent="-274320">
              <a:lnSpc>
                <a:spcPct val="90000"/>
              </a:lnSpc>
              <a:spcBef>
                <a:spcPct val="20000"/>
              </a:spcBef>
              <a:buClr>
                <a:srgbClr val="94C600"/>
              </a:buClr>
              <a:buSzPct val="76000"/>
              <a:buFont typeface="Wingdings 2" pitchFamily="18" charset="2"/>
              <a:buChar char=""/>
            </a:pPr>
            <a:r>
              <a:rPr lang="el-GR" sz="2200" dirty="0">
                <a:solidFill>
                  <a:srgbClr val="3E3D2D"/>
                </a:solidFill>
              </a:rPr>
              <a:t>Κατανεμημένο μοντέλο </a:t>
            </a:r>
          </a:p>
          <a:p>
            <a:pPr marL="640080" lvl="1" indent="-274320">
              <a:lnSpc>
                <a:spcPct val="90000"/>
              </a:lnSpc>
              <a:spcBef>
                <a:spcPct val="20000"/>
              </a:spcBef>
              <a:buClr>
                <a:srgbClr val="94C600"/>
              </a:buClr>
              <a:buSzPct val="76000"/>
              <a:buFont typeface="Wingdings 2" pitchFamily="18" charset="2"/>
              <a:buChar char=""/>
            </a:pPr>
            <a:r>
              <a:rPr lang="el-GR" sz="2200" dirty="0">
                <a:solidFill>
                  <a:srgbClr val="3E3D2D"/>
                </a:solidFill>
              </a:rPr>
              <a:t>Αντικειμενοστραφές μοντέλο</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19</a:t>
            </a:fld>
            <a:endParaRPr lang="el-GR" dirty="0"/>
          </a:p>
        </p:txBody>
      </p:sp>
    </p:spTree>
    <p:extLst>
      <p:ext uri="{BB962C8B-B14F-4D97-AF65-F5344CB8AC3E}">
        <p14:creationId xmlns:p14="http://schemas.microsoft.com/office/powerpoint/2010/main" val="10118573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8352928" cy="2702345"/>
          </a:xfrm>
        </p:spPr>
        <p:txBody>
          <a:bodyPr>
            <a:noAutofit/>
          </a:bodyPr>
          <a:lstStyle/>
          <a:p>
            <a:pPr algn="l"/>
            <a:r>
              <a:rPr lang="el-GR" sz="2400" dirty="0" smtClean="0"/>
              <a:t>Τμήμα </a:t>
            </a:r>
            <a:r>
              <a:rPr lang="el-GR" sz="2400" dirty="0"/>
              <a:t>Χρηματοοικονομικής &amp; </a:t>
            </a:r>
            <a:r>
              <a:rPr lang="el-GR" sz="2400" dirty="0" smtClean="0"/>
              <a:t>Ελεγκτικής (Παράρτημα Πρέβεζας)</a:t>
            </a:r>
            <a:endParaRPr lang="el-GR" sz="2400" dirty="0"/>
          </a:p>
          <a:p>
            <a:pPr algn="l"/>
            <a:r>
              <a:rPr lang="el-GR" b="1" dirty="0"/>
              <a:t>Πληροφορική </a:t>
            </a:r>
            <a:r>
              <a:rPr lang="el-GR" b="1" dirty="0" smtClean="0"/>
              <a:t>Ι</a:t>
            </a:r>
            <a:r>
              <a:rPr lang="en-US" b="1" dirty="0" smtClean="0"/>
              <a:t>I</a:t>
            </a:r>
            <a:endParaRPr lang="el-GR" b="1" dirty="0" smtClean="0"/>
          </a:p>
          <a:p>
            <a:pPr lvl="0" algn="l"/>
            <a:r>
              <a:rPr lang="el-GR" sz="2800" b="1" dirty="0" smtClean="0"/>
              <a:t>Ενότητα </a:t>
            </a:r>
            <a:r>
              <a:rPr lang="en-US" sz="2800" b="1" dirty="0" smtClean="0"/>
              <a:t>7 </a:t>
            </a:r>
            <a:r>
              <a:rPr lang="el-GR" sz="2800" b="1" dirty="0" smtClean="0"/>
              <a:t>:</a:t>
            </a:r>
            <a:r>
              <a:rPr lang="en-US" sz="2800" b="1" dirty="0"/>
              <a:t> </a:t>
            </a:r>
            <a:r>
              <a:rPr lang="el-GR" sz="2800" dirty="0"/>
              <a:t>Βάσεις </a:t>
            </a:r>
            <a:r>
              <a:rPr lang="el-GR" sz="2800" dirty="0" smtClean="0"/>
              <a:t>Δεδομένων (1/2)</a:t>
            </a:r>
            <a:endParaRPr lang="en-US" sz="2800" dirty="0" smtClean="0"/>
          </a:p>
          <a:p>
            <a:pPr lvl="0" algn="l"/>
            <a:endParaRPr lang="en-US" sz="1400" dirty="0" smtClean="0">
              <a:solidFill>
                <a:schemeClr val="tx2">
                  <a:lumMod val="50000"/>
                </a:schemeClr>
              </a:solidFill>
            </a:endParaRPr>
          </a:p>
          <a:p>
            <a:pPr lvl="0" algn="l"/>
            <a:endParaRPr lang="en-US" sz="2800" dirty="0">
              <a:solidFill>
                <a:schemeClr val="tx2">
                  <a:lumMod val="50000"/>
                </a:schemeClr>
              </a:solidFill>
            </a:endParaRPr>
          </a:p>
          <a:p>
            <a:pPr algn="l">
              <a:lnSpc>
                <a:spcPts val="2600"/>
              </a:lnSpc>
            </a:pPr>
            <a:r>
              <a:rPr lang="el-GR" sz="2800" dirty="0" smtClean="0">
                <a:solidFill>
                  <a:schemeClr val="tx2">
                    <a:lumMod val="50000"/>
                  </a:schemeClr>
                </a:solidFill>
              </a:rPr>
              <a:t>Δρ</a:t>
            </a:r>
            <a:r>
              <a:rPr lang="el-GR" sz="2800" dirty="0">
                <a:solidFill>
                  <a:schemeClr val="tx2">
                    <a:lumMod val="50000"/>
                  </a:schemeClr>
                </a:solidFill>
              </a:rPr>
              <a:t>. Γκόγκος Χρήστος</a:t>
            </a:r>
          </a:p>
          <a:p>
            <a:pPr algn="l">
              <a:lnSpc>
                <a:spcPts val="2600"/>
              </a:lnSpc>
            </a:pPr>
            <a:r>
              <a:rPr lang="el-GR" sz="2800" dirty="0" smtClean="0">
                <a:solidFill>
                  <a:schemeClr val="tx2">
                    <a:lumMod val="50000"/>
                  </a:schemeClr>
                </a:solidFill>
              </a:rPr>
              <a:t>Επίκουρος Καθηγητής</a:t>
            </a:r>
            <a:endParaRPr lang="en-US" sz="2800" dirty="0" smtClean="0">
              <a:solidFill>
                <a:schemeClr val="tx2">
                  <a:lumMod val="50000"/>
                </a:schemeClr>
              </a:solidFill>
            </a:endParaRP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Ιεραρχικό μοντέλο </a:t>
            </a:r>
            <a:r>
              <a:rPr lang="el-GR" dirty="0" smtClean="0"/>
              <a:t/>
            </a:r>
            <a:br>
              <a:rPr lang="el-GR" dirty="0" smtClean="0"/>
            </a:br>
            <a:r>
              <a:rPr lang="el-GR" dirty="0" smtClean="0"/>
              <a:t>(</a:t>
            </a:r>
            <a:r>
              <a:rPr lang="en-US" dirty="0"/>
              <a:t>hierarchical model)</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20</a:t>
            </a:fld>
            <a:endParaRPr lang="el-GR" dirty="0"/>
          </a:p>
        </p:txBody>
      </p:sp>
      <p:sp>
        <p:nvSpPr>
          <p:cNvPr id="9" name="4 - Θέση περιεχομένου"/>
          <p:cNvSpPr txBox="1">
            <a:spLocks/>
          </p:cNvSpPr>
          <p:nvPr/>
        </p:nvSpPr>
        <p:spPr>
          <a:xfrm>
            <a:off x="683568" y="1457241"/>
            <a:ext cx="3419856" cy="3493008"/>
          </a:xfrm>
          <a:prstGeom prst="rect">
            <a:avLst/>
          </a:prstGeom>
        </p:spPr>
        <p:txBody>
          <a:bodyPr vert="horz" lIns="91440" tIns="45720" rIns="91440" bIns="45720" rtlCol="0">
            <a:normAutofit fontScale="700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Το πρώτο μοντέλο βάσης δεδομένων που παρουσιάστηκε.</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Τα δεδομένα οργανώνονται σε μια ιεραρχία (ανάποδο δένδρο).</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Στην κορυφή υπάρχει μια οντότητα η οποία ονομάζεται ρίζα.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Οι σχέσεις είναι ένα προς πολλά από πάνω προς τα κάτω</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Χρησιμοποιείται σε περιπτώσεις που μια επιχείρηση έχει στην κατοχή της ένα τέτοιο σύστημα από παλιότερα πληροφοριακά συστήματα που διέθετε και δεν επιθυμεί να το αλλάξει.</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sp>
        <p:nvSpPr>
          <p:cNvPr id="10" name="5 - Θέση περιεχομένου"/>
          <p:cNvSpPr txBox="1">
            <a:spLocks/>
          </p:cNvSpPr>
          <p:nvPr/>
        </p:nvSpPr>
        <p:spPr>
          <a:xfrm>
            <a:off x="4286304" y="1457240"/>
            <a:ext cx="3419856" cy="3493008"/>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400" b="0" i="0" u="none" strike="noStrike" kern="1200" cap="none" spc="0" normalizeH="0" baseline="0" noProof="0" dirty="0" smtClean="0">
                <a:ln>
                  <a:noFill/>
                </a:ln>
                <a:solidFill>
                  <a:srgbClr val="3E3D2D"/>
                </a:solidFill>
                <a:effectLst/>
                <a:uLnTx/>
                <a:uFillTx/>
                <a:latin typeface="Calibri"/>
                <a:ea typeface="+mn-ea"/>
                <a:cs typeface="+mn-cs"/>
              </a:rPr>
              <a:t>Στο παράδειγμα από μια εγγραφή DEPARTMENT μπορούμε γρήγορα να βρούμε τους STUDENTS του λόγω της φοράς της σχέσης. </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400" b="0" i="0" u="none" strike="noStrike" kern="1200" cap="none" spc="0" normalizeH="0" baseline="0" noProof="0" dirty="0" smtClean="0">
                <a:ln>
                  <a:noFill/>
                </a:ln>
                <a:solidFill>
                  <a:srgbClr val="3E3D2D"/>
                </a:solidFill>
                <a:effectLst/>
                <a:uLnTx/>
                <a:uFillTx/>
                <a:latin typeface="Calibri"/>
                <a:ea typeface="+mn-ea"/>
                <a:cs typeface="+mn-cs"/>
              </a:rPr>
              <a:t>Το αντίστροφο όμως δηλαδή για ένα σύνολο από σπουδαστές να βρούμε τα τμήματά τους είναι μια αργή διαδικασία.</a:t>
            </a:r>
          </a:p>
        </p:txBody>
      </p:sp>
      <p:pic>
        <p:nvPicPr>
          <p:cNvPr id="11" name="Picture 6"/>
          <p:cNvPicPr>
            <a:picLocks noChangeAspect="1" noChangeArrowheads="1"/>
          </p:cNvPicPr>
          <p:nvPr/>
        </p:nvPicPr>
        <p:blipFill>
          <a:blip r:embed="rId3" cstate="print"/>
          <a:srcRect/>
          <a:stretch>
            <a:fillRect/>
          </a:stretch>
        </p:blipFill>
        <p:spPr>
          <a:xfrm>
            <a:off x="4251542" y="3323403"/>
            <a:ext cx="4323946" cy="1973555"/>
          </a:xfrm>
          <a:prstGeom prst="rect">
            <a:avLst/>
          </a:prstGeom>
          <a:noFill/>
        </p:spPr>
      </p:pic>
    </p:spTree>
    <p:extLst>
      <p:ext uri="{BB962C8B-B14F-4D97-AF65-F5344CB8AC3E}">
        <p14:creationId xmlns:p14="http://schemas.microsoft.com/office/powerpoint/2010/main" val="19822865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Δικτυακό μοντέλο (</a:t>
            </a:r>
            <a:r>
              <a:rPr lang="en-US" dirty="0"/>
              <a:t>network model)</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21</a:t>
            </a:fld>
            <a:endParaRPr lang="el-GR" dirty="0"/>
          </a:p>
        </p:txBody>
      </p:sp>
      <p:sp>
        <p:nvSpPr>
          <p:cNvPr id="8" name="3 - Θέση περιεχομένου"/>
          <p:cNvSpPr txBox="1">
            <a:spLocks/>
          </p:cNvSpPr>
          <p:nvPr/>
        </p:nvSpPr>
        <p:spPr>
          <a:xfrm>
            <a:off x="755576" y="1301071"/>
            <a:ext cx="3419856" cy="3995888"/>
          </a:xfrm>
          <a:prstGeom prst="rect">
            <a:avLst/>
          </a:prstGeom>
        </p:spPr>
        <p:txBody>
          <a:bodyPr vert="horz" lIns="91440" tIns="45720" rIns="91440" bIns="45720" rtlCol="0">
            <a:normAutofit fontScale="775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Οι οντότητες οργανώνονται σε ένα γράφο όπου κάποιες από αυτές μπορούν να προσπελαστούν μέσω διαφορετικών διαδρομών.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Πολύπλοκο. Πολλές ενημερώσεις όταν γίνεται κάποια αλλαγή στα δεδομένα.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Χρησιμοποιείται σε περιπτώσεις που μια επιχείρηση διαθέτει ένα τέτοιο σύστημα από παλιότερα πληροφοριακά συστήματα που διέθετε και δεν θέλει να το αλλάξει.</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pic>
        <p:nvPicPr>
          <p:cNvPr id="9" name="Picture 6"/>
          <p:cNvPicPr>
            <a:picLocks noChangeAspect="1" noChangeArrowheads="1"/>
          </p:cNvPicPr>
          <p:nvPr/>
        </p:nvPicPr>
        <p:blipFill>
          <a:blip r:embed="rId3" cstate="print"/>
          <a:srcRect/>
          <a:stretch>
            <a:fillRect/>
          </a:stretch>
        </p:blipFill>
        <p:spPr>
          <a:xfrm>
            <a:off x="4210288" y="2209428"/>
            <a:ext cx="4381478" cy="1737005"/>
          </a:xfrm>
          <a:prstGeom prst="rect">
            <a:avLst/>
          </a:prstGeom>
          <a:noFill/>
        </p:spPr>
      </p:pic>
    </p:spTree>
    <p:extLst>
      <p:ext uri="{BB962C8B-B14F-4D97-AF65-F5344CB8AC3E}">
        <p14:creationId xmlns:p14="http://schemas.microsoft.com/office/powerpoint/2010/main" val="25810577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Σχεσιακό μοντέλο</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22</a:t>
            </a:fld>
            <a:endParaRPr lang="el-GR" dirty="0"/>
          </a:p>
        </p:txBody>
      </p:sp>
      <p:sp>
        <p:nvSpPr>
          <p:cNvPr id="8" name="3 - Θέση περιεχομένου"/>
          <p:cNvSpPr txBox="1">
            <a:spLocks/>
          </p:cNvSpPr>
          <p:nvPr/>
        </p:nvSpPr>
        <p:spPr>
          <a:xfrm>
            <a:off x="490904" y="1492658"/>
            <a:ext cx="3419856" cy="3493008"/>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Το σχεσιακό μοντέλο έχει επικρατήσει έναντι των υπολοίπων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Τα δεδομένα στο σχεσιακό μοντέλο αναπαρίστανται ως ένα σύνολο σχέσεων.</a:t>
            </a:r>
            <a:endParaRPr kumimoji="0" lang="el-GR" sz="2400" b="0" i="0" u="none" strike="noStrike" kern="1200" cap="none" spc="0" normalizeH="0" baseline="0" noProof="0" dirty="0" smtClean="0">
              <a:ln>
                <a:noFill/>
              </a:ln>
              <a:solidFill>
                <a:srgbClr val="3E3D2D"/>
              </a:solidFill>
              <a:effectLst/>
              <a:uLnTx/>
              <a:uFillTx/>
              <a:latin typeface="Calibri"/>
              <a:ea typeface="+mn-ea"/>
              <a:cs typeface="+mn-cs"/>
            </a:endParaRPr>
          </a:p>
        </p:txBody>
      </p:sp>
      <p:pic>
        <p:nvPicPr>
          <p:cNvPr id="9" name="Picture 6"/>
          <p:cNvPicPr>
            <a:picLocks noChangeAspect="1" noChangeArrowheads="1"/>
          </p:cNvPicPr>
          <p:nvPr/>
        </p:nvPicPr>
        <p:blipFill>
          <a:blip r:embed="rId3" cstate="print"/>
          <a:srcRect/>
          <a:stretch>
            <a:fillRect/>
          </a:stretch>
        </p:blipFill>
        <p:spPr>
          <a:xfrm>
            <a:off x="4139952" y="1705372"/>
            <a:ext cx="4320480" cy="2729058"/>
          </a:xfrm>
          <a:prstGeom prst="rect">
            <a:avLst/>
          </a:prstGeom>
          <a:noFill/>
        </p:spPr>
      </p:pic>
    </p:spTree>
    <p:extLst>
      <p:ext uri="{BB962C8B-B14F-4D97-AF65-F5344CB8AC3E}">
        <p14:creationId xmlns:p14="http://schemas.microsoft.com/office/powerpoint/2010/main" val="4024639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Πίνακες-σχέσεις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23</a:t>
            </a:fld>
            <a:endParaRPr lang="el-GR" dirty="0"/>
          </a:p>
        </p:txBody>
      </p:sp>
      <p:sp>
        <p:nvSpPr>
          <p:cNvPr id="8" name="3 - Θέση περιεχομένου"/>
          <p:cNvSpPr txBox="1">
            <a:spLocks/>
          </p:cNvSpPr>
          <p:nvPr/>
        </p:nvSpPr>
        <p:spPr>
          <a:xfrm>
            <a:off x="755576" y="1229063"/>
            <a:ext cx="3419856" cy="4067896"/>
          </a:xfrm>
          <a:prstGeom prst="rect">
            <a:avLst/>
          </a:prstGeom>
        </p:spPr>
        <p:txBody>
          <a:bodyPr vert="horz" lIns="91440" tIns="45720" rIns="91440" bIns="45720" rtlCol="0">
            <a:normAutofit fontScale="700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Μια σχέση μοιάζει με ένα δισδιάστατο πίνακα και έχει τα ακόλουθα χαρακτηριστικά:</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Όνομα. Το όνομα της σχέσης πρέπει να είναι μοναδικό μεταξύ των άλλων σχέσεων.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Ιδιότητες (attributes). Κάθε στήλη μιας σχέσης ονομάζεται ιδιότητα. Κάθε ιδιότητα μιας σχέσης πρέπει να έχει ένα ξεχωριστό όνομα σε σχέση με τις άλλες ιδιότητες της σχέσης.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Πλειάδες (tuples). Κάθε γραμμή μιας σχέσης λέγεται πλειάδα. Ο συνολικός αριθμός των πλειάδων μιας σχέσης λέγεται πληθικότητα (cardinality) της σχέσης.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pic>
        <p:nvPicPr>
          <p:cNvPr id="9" name="Picture 5"/>
          <p:cNvPicPr>
            <a:picLocks noChangeAspect="1" noChangeArrowheads="1"/>
          </p:cNvPicPr>
          <p:nvPr/>
        </p:nvPicPr>
        <p:blipFill>
          <a:blip r:embed="rId3" cstate="print"/>
          <a:srcRect/>
          <a:stretch>
            <a:fillRect/>
          </a:stretch>
        </p:blipFill>
        <p:spPr>
          <a:xfrm>
            <a:off x="4358185" y="1696559"/>
            <a:ext cx="3938281" cy="2260431"/>
          </a:xfrm>
          <a:prstGeom prst="rect">
            <a:avLst/>
          </a:prstGeom>
          <a:noFill/>
        </p:spPr>
      </p:pic>
    </p:spTree>
    <p:extLst>
      <p:ext uri="{BB962C8B-B14F-4D97-AF65-F5344CB8AC3E}">
        <p14:creationId xmlns:p14="http://schemas.microsoft.com/office/powerpoint/2010/main" val="34272286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Λειτουργίες σε σχέσεις</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000" dirty="0">
                <a:solidFill>
                  <a:srgbClr val="3E3D2D"/>
                </a:solidFill>
              </a:rPr>
              <a:t>Σε μια βάση δεδομένων μπορούν να οριστούν διάφορες λειτουργίες για την δημιουργία νέων σχέσεων από τις υπάρχουσες, όπως οι παρακάτω:</a:t>
            </a:r>
          </a:p>
          <a:p>
            <a:pPr marL="640080" lvl="1" indent="-274320">
              <a:spcBef>
                <a:spcPct val="20000"/>
              </a:spcBef>
              <a:buClr>
                <a:srgbClr val="94C600"/>
              </a:buClr>
              <a:buSzPct val="76000"/>
              <a:buFont typeface="Wingdings 2" pitchFamily="18" charset="2"/>
              <a:buChar char=""/>
            </a:pPr>
            <a:r>
              <a:rPr lang="el-GR" sz="1900" dirty="0">
                <a:solidFill>
                  <a:srgbClr val="3E3D2D"/>
                </a:solidFill>
              </a:rPr>
              <a:t>Εισαγωγή (</a:t>
            </a:r>
            <a:r>
              <a:rPr lang="el-GR" sz="1900" dirty="0" err="1">
                <a:solidFill>
                  <a:srgbClr val="3E3D2D"/>
                </a:solidFill>
              </a:rPr>
              <a:t>insert</a:t>
            </a:r>
            <a:r>
              <a:rPr lang="el-GR" sz="1900" dirty="0">
                <a:solidFill>
                  <a:srgbClr val="3E3D2D"/>
                </a:solidFill>
              </a:rPr>
              <a:t>)</a:t>
            </a:r>
          </a:p>
          <a:p>
            <a:pPr marL="640080" lvl="1" indent="-274320">
              <a:spcBef>
                <a:spcPct val="20000"/>
              </a:spcBef>
              <a:buClr>
                <a:srgbClr val="94C600"/>
              </a:buClr>
              <a:buSzPct val="76000"/>
              <a:buFont typeface="Wingdings 2" pitchFamily="18" charset="2"/>
              <a:buChar char=""/>
            </a:pPr>
            <a:r>
              <a:rPr lang="el-GR" sz="1900" dirty="0">
                <a:solidFill>
                  <a:srgbClr val="3E3D2D"/>
                </a:solidFill>
              </a:rPr>
              <a:t>Διαγραφή (</a:t>
            </a:r>
            <a:r>
              <a:rPr lang="el-GR" sz="1900" dirty="0" err="1">
                <a:solidFill>
                  <a:srgbClr val="3E3D2D"/>
                </a:solidFill>
              </a:rPr>
              <a:t>delete</a:t>
            </a:r>
            <a:r>
              <a:rPr lang="el-GR" sz="1900" dirty="0">
                <a:solidFill>
                  <a:srgbClr val="3E3D2D"/>
                </a:solidFill>
              </a:rPr>
              <a:t>)</a:t>
            </a:r>
          </a:p>
          <a:p>
            <a:pPr marL="640080" lvl="1" indent="-274320">
              <a:spcBef>
                <a:spcPct val="20000"/>
              </a:spcBef>
              <a:buClr>
                <a:srgbClr val="94C600"/>
              </a:buClr>
              <a:buSzPct val="76000"/>
              <a:buFont typeface="Wingdings 2" pitchFamily="18" charset="2"/>
              <a:buChar char=""/>
            </a:pPr>
            <a:r>
              <a:rPr lang="el-GR" sz="1900" dirty="0">
                <a:solidFill>
                  <a:srgbClr val="3E3D2D"/>
                </a:solidFill>
              </a:rPr>
              <a:t>Ενημέρωση (</a:t>
            </a:r>
            <a:r>
              <a:rPr lang="el-GR" sz="1900" dirty="0" err="1">
                <a:solidFill>
                  <a:srgbClr val="3E3D2D"/>
                </a:solidFill>
              </a:rPr>
              <a:t>update</a:t>
            </a:r>
            <a:r>
              <a:rPr lang="el-GR" sz="1900" dirty="0">
                <a:solidFill>
                  <a:srgbClr val="3E3D2D"/>
                </a:solidFill>
              </a:rPr>
              <a:t>)</a:t>
            </a:r>
          </a:p>
          <a:p>
            <a:pPr marL="640080" lvl="1" indent="-274320">
              <a:spcBef>
                <a:spcPct val="20000"/>
              </a:spcBef>
              <a:buClr>
                <a:srgbClr val="94C600"/>
              </a:buClr>
              <a:buSzPct val="76000"/>
              <a:buFont typeface="Wingdings 2" pitchFamily="18" charset="2"/>
              <a:buChar char=""/>
            </a:pPr>
            <a:r>
              <a:rPr lang="el-GR" sz="1900" dirty="0">
                <a:solidFill>
                  <a:srgbClr val="3E3D2D"/>
                </a:solidFill>
              </a:rPr>
              <a:t>Επιλογή (</a:t>
            </a:r>
            <a:r>
              <a:rPr lang="el-GR" sz="1900" dirty="0" err="1">
                <a:solidFill>
                  <a:srgbClr val="3E3D2D"/>
                </a:solidFill>
              </a:rPr>
              <a:t>select</a:t>
            </a:r>
            <a:r>
              <a:rPr lang="el-GR" sz="1900" dirty="0">
                <a:solidFill>
                  <a:srgbClr val="3E3D2D"/>
                </a:solidFill>
              </a:rPr>
              <a:t>)</a:t>
            </a:r>
          </a:p>
          <a:p>
            <a:pPr marL="640080" lvl="1" indent="-274320">
              <a:spcBef>
                <a:spcPct val="20000"/>
              </a:spcBef>
              <a:buClr>
                <a:srgbClr val="94C600"/>
              </a:buClr>
              <a:buSzPct val="76000"/>
              <a:buFont typeface="Wingdings 2" pitchFamily="18" charset="2"/>
              <a:buChar char=""/>
            </a:pPr>
            <a:r>
              <a:rPr lang="el-GR" sz="1900" dirty="0">
                <a:solidFill>
                  <a:srgbClr val="3E3D2D"/>
                </a:solidFill>
              </a:rPr>
              <a:t>Προβολή (</a:t>
            </a:r>
            <a:r>
              <a:rPr lang="el-GR" sz="1900" dirty="0" err="1">
                <a:solidFill>
                  <a:srgbClr val="3E3D2D"/>
                </a:solidFill>
              </a:rPr>
              <a:t>project</a:t>
            </a:r>
            <a:r>
              <a:rPr lang="el-GR" sz="1900" dirty="0">
                <a:solidFill>
                  <a:srgbClr val="3E3D2D"/>
                </a:solidFill>
              </a:rPr>
              <a:t>)</a:t>
            </a:r>
          </a:p>
          <a:p>
            <a:pPr marL="640080" lvl="1" indent="-274320">
              <a:spcBef>
                <a:spcPct val="20000"/>
              </a:spcBef>
              <a:buClr>
                <a:srgbClr val="94C600"/>
              </a:buClr>
              <a:buSzPct val="76000"/>
              <a:buFont typeface="Wingdings 2" pitchFamily="18" charset="2"/>
              <a:buChar char=""/>
            </a:pPr>
            <a:r>
              <a:rPr lang="el-GR" sz="1900" dirty="0">
                <a:solidFill>
                  <a:srgbClr val="3E3D2D"/>
                </a:solidFill>
              </a:rPr>
              <a:t>Σύνδεση (</a:t>
            </a:r>
            <a:r>
              <a:rPr lang="el-GR" sz="1900" dirty="0" err="1">
                <a:solidFill>
                  <a:srgbClr val="3E3D2D"/>
                </a:solidFill>
              </a:rPr>
              <a:t>join</a:t>
            </a:r>
            <a:r>
              <a:rPr lang="el-GR" sz="1900" dirty="0">
                <a:solidFill>
                  <a:srgbClr val="3E3D2D"/>
                </a:solidFill>
              </a:rPr>
              <a:t>)</a:t>
            </a:r>
          </a:p>
          <a:p>
            <a:pPr marL="640080" lvl="1" indent="-274320">
              <a:spcBef>
                <a:spcPct val="20000"/>
              </a:spcBef>
              <a:buClr>
                <a:srgbClr val="94C600"/>
              </a:buClr>
              <a:buSzPct val="76000"/>
              <a:buFont typeface="Wingdings 2" pitchFamily="18" charset="2"/>
              <a:buChar char=""/>
            </a:pPr>
            <a:r>
              <a:rPr lang="el-GR" sz="1900" dirty="0">
                <a:solidFill>
                  <a:srgbClr val="3E3D2D"/>
                </a:solidFill>
              </a:rPr>
              <a:t>Ένωση (</a:t>
            </a:r>
            <a:r>
              <a:rPr lang="el-GR" sz="1900" dirty="0" err="1">
                <a:solidFill>
                  <a:srgbClr val="3E3D2D"/>
                </a:solidFill>
              </a:rPr>
              <a:t>union</a:t>
            </a:r>
            <a:r>
              <a:rPr lang="el-GR" sz="1900" dirty="0">
                <a:solidFill>
                  <a:srgbClr val="3E3D2D"/>
                </a:solidFill>
              </a:rPr>
              <a:t>)</a:t>
            </a:r>
          </a:p>
          <a:p>
            <a:pPr marL="640080" lvl="1" indent="-274320">
              <a:spcBef>
                <a:spcPct val="20000"/>
              </a:spcBef>
              <a:buClr>
                <a:srgbClr val="94C600"/>
              </a:buClr>
              <a:buSzPct val="76000"/>
              <a:buFont typeface="Wingdings 2" pitchFamily="18" charset="2"/>
              <a:buChar char=""/>
            </a:pPr>
            <a:r>
              <a:rPr lang="el-GR" sz="1900" dirty="0">
                <a:solidFill>
                  <a:srgbClr val="3E3D2D"/>
                </a:solidFill>
              </a:rPr>
              <a:t>Τομή (</a:t>
            </a:r>
            <a:r>
              <a:rPr lang="el-GR" sz="1900" dirty="0" err="1">
                <a:solidFill>
                  <a:srgbClr val="3E3D2D"/>
                </a:solidFill>
              </a:rPr>
              <a:t>intersection</a:t>
            </a:r>
            <a:r>
              <a:rPr lang="el-GR" sz="1900" dirty="0">
                <a:solidFill>
                  <a:srgbClr val="3E3D2D"/>
                </a:solidFill>
              </a:rPr>
              <a:t>)</a:t>
            </a:r>
          </a:p>
          <a:p>
            <a:pPr marL="640080" lvl="1" indent="-274320">
              <a:spcBef>
                <a:spcPct val="20000"/>
              </a:spcBef>
              <a:buClr>
                <a:srgbClr val="94C600"/>
              </a:buClr>
              <a:buSzPct val="76000"/>
              <a:buFont typeface="Wingdings 2" pitchFamily="18" charset="2"/>
              <a:buChar char=""/>
            </a:pPr>
            <a:r>
              <a:rPr lang="el-GR" sz="1900" dirty="0">
                <a:solidFill>
                  <a:srgbClr val="3E3D2D"/>
                </a:solidFill>
              </a:rPr>
              <a:t>Διαφορά (</a:t>
            </a:r>
            <a:r>
              <a:rPr lang="el-GR" sz="1900" dirty="0" err="1">
                <a:solidFill>
                  <a:srgbClr val="3E3D2D"/>
                </a:solidFill>
              </a:rPr>
              <a:t>difference</a:t>
            </a:r>
            <a:r>
              <a:rPr lang="el-GR" sz="1900" dirty="0">
                <a:solidFill>
                  <a:srgbClr val="3E3D2D"/>
                </a:solidFill>
              </a:rPr>
              <a:t>)</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24</a:t>
            </a:fld>
            <a:endParaRPr lang="el-GR" dirty="0"/>
          </a:p>
        </p:txBody>
      </p:sp>
    </p:spTree>
    <p:extLst>
      <p:ext uri="{BB962C8B-B14F-4D97-AF65-F5344CB8AC3E}">
        <p14:creationId xmlns:p14="http://schemas.microsoft.com/office/powerpoint/2010/main" val="12860288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Εισαγωγή</a:t>
            </a:r>
          </a:p>
        </p:txBody>
      </p:sp>
      <p:sp>
        <p:nvSpPr>
          <p:cNvPr id="3" name="Θέση περιεχομένου 2"/>
          <p:cNvSpPr>
            <a:spLocks noGrp="1"/>
          </p:cNvSpPr>
          <p:nvPr>
            <p:ph idx="1"/>
          </p:nvPr>
        </p:nvSpPr>
        <p:spPr>
          <a:xfrm>
            <a:off x="437785" y="1300518"/>
            <a:ext cx="3558151" cy="3852804"/>
          </a:xfrm>
        </p:spPr>
        <p:txBody>
          <a:bodyPr>
            <a:noAutofit/>
          </a:bodyPr>
          <a:lstStyle/>
          <a:p>
            <a:pPr lvl="0" indent="-274320">
              <a:spcBef>
                <a:spcPct val="20000"/>
              </a:spcBef>
              <a:buClr>
                <a:srgbClr val="94C600"/>
              </a:buClr>
              <a:buSzPct val="76000"/>
              <a:buFont typeface="Wingdings 2" pitchFamily="18" charset="2"/>
              <a:buChar char=""/>
            </a:pPr>
            <a:r>
              <a:rPr lang="el-GR" sz="2400" dirty="0">
                <a:solidFill>
                  <a:srgbClr val="3E3D2D"/>
                </a:solidFill>
              </a:rPr>
              <a:t>Η λειτουργία της εισαγωγής είναι μονομελής (δηλαδή εφαρμόζεται σε μια μόνο σχέση κάθε φορά)</a:t>
            </a:r>
          </a:p>
          <a:p>
            <a:pPr lvl="0" indent="-274320">
              <a:spcBef>
                <a:spcPct val="20000"/>
              </a:spcBef>
              <a:buClr>
                <a:srgbClr val="94C600"/>
              </a:buClr>
              <a:buSzPct val="76000"/>
              <a:buFont typeface="Wingdings 2" pitchFamily="18" charset="2"/>
              <a:buChar char=""/>
            </a:pPr>
            <a:r>
              <a:rPr lang="el-GR" sz="2400" dirty="0">
                <a:solidFill>
                  <a:srgbClr val="3E3D2D"/>
                </a:solidFill>
              </a:rPr>
              <a:t>Με την λειτουργία της εισαγωγής μια νέα πλειάδα προστίθεται σε μια σχέση</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25</a:t>
            </a:fld>
            <a:endParaRPr lang="el-GR" dirty="0"/>
          </a:p>
        </p:txBody>
      </p:sp>
      <p:pic>
        <p:nvPicPr>
          <p:cNvPr id="5" name="Picture 6"/>
          <p:cNvPicPr>
            <a:picLocks noChangeAspect="1" noChangeArrowheads="1"/>
          </p:cNvPicPr>
          <p:nvPr/>
        </p:nvPicPr>
        <p:blipFill>
          <a:blip r:embed="rId3" cstate="print"/>
          <a:srcRect/>
          <a:stretch>
            <a:fillRect/>
          </a:stretch>
        </p:blipFill>
        <p:spPr>
          <a:xfrm>
            <a:off x="3966279" y="2209428"/>
            <a:ext cx="5028601" cy="1152128"/>
          </a:xfrm>
          <a:prstGeom prst="rect">
            <a:avLst/>
          </a:prstGeom>
          <a:noFill/>
        </p:spPr>
      </p:pic>
    </p:spTree>
    <p:extLst>
      <p:ext uri="{BB962C8B-B14F-4D97-AF65-F5344CB8AC3E}">
        <p14:creationId xmlns:p14="http://schemas.microsoft.com/office/powerpoint/2010/main" val="28326538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Διαγραφή</a:t>
            </a:r>
          </a:p>
        </p:txBody>
      </p:sp>
      <p:sp>
        <p:nvSpPr>
          <p:cNvPr id="3" name="Θέση περιεχομένου 2"/>
          <p:cNvSpPr>
            <a:spLocks noGrp="1"/>
          </p:cNvSpPr>
          <p:nvPr>
            <p:ph idx="1"/>
          </p:nvPr>
        </p:nvSpPr>
        <p:spPr>
          <a:xfrm>
            <a:off x="437785" y="1300518"/>
            <a:ext cx="3558151" cy="3852804"/>
          </a:xfrm>
        </p:spPr>
        <p:txBody>
          <a:bodyPr>
            <a:noAutofit/>
          </a:bodyPr>
          <a:lstStyle/>
          <a:p>
            <a:pPr lvl="0" indent="-274320">
              <a:spcBef>
                <a:spcPct val="20000"/>
              </a:spcBef>
              <a:buClr>
                <a:srgbClr val="94C600"/>
              </a:buClr>
              <a:buSzPct val="76000"/>
              <a:buFont typeface="Wingdings 2" pitchFamily="18" charset="2"/>
              <a:buChar char=""/>
            </a:pPr>
            <a:r>
              <a:rPr lang="el-GR" sz="2400" dirty="0">
                <a:solidFill>
                  <a:srgbClr val="3E3D2D"/>
                </a:solidFill>
              </a:rPr>
              <a:t>Η λειτουργία της διαγραφής είναι μονομελής.</a:t>
            </a:r>
          </a:p>
          <a:p>
            <a:pPr lvl="0" indent="-274320">
              <a:spcBef>
                <a:spcPct val="20000"/>
              </a:spcBef>
              <a:buClr>
                <a:srgbClr val="94C600"/>
              </a:buClr>
              <a:buSzPct val="76000"/>
              <a:buFont typeface="Wingdings 2" pitchFamily="18" charset="2"/>
              <a:buChar char=""/>
            </a:pPr>
            <a:r>
              <a:rPr lang="el-GR" sz="2400" dirty="0">
                <a:solidFill>
                  <a:srgbClr val="3E3D2D"/>
                </a:solidFill>
              </a:rPr>
              <a:t>Με την λειτουργία της διαγραφής μια πλειάδα αφαιρείται από μια σχέση.</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26</a:t>
            </a:fld>
            <a:endParaRPr lang="el-GR" dirty="0"/>
          </a:p>
        </p:txBody>
      </p:sp>
      <p:pic>
        <p:nvPicPr>
          <p:cNvPr id="6" name="Picture 6"/>
          <p:cNvPicPr>
            <a:picLocks noChangeAspect="1" noChangeArrowheads="1"/>
          </p:cNvPicPr>
          <p:nvPr/>
        </p:nvPicPr>
        <p:blipFill>
          <a:blip r:embed="rId3" cstate="print"/>
          <a:srcRect/>
          <a:stretch>
            <a:fillRect/>
          </a:stretch>
        </p:blipFill>
        <p:spPr>
          <a:xfrm>
            <a:off x="3975659" y="2022591"/>
            <a:ext cx="4954410" cy="1224136"/>
          </a:xfrm>
          <a:prstGeom prst="rect">
            <a:avLst/>
          </a:prstGeom>
          <a:noFill/>
        </p:spPr>
      </p:pic>
    </p:spTree>
    <p:extLst>
      <p:ext uri="{BB962C8B-B14F-4D97-AF65-F5344CB8AC3E}">
        <p14:creationId xmlns:p14="http://schemas.microsoft.com/office/powerpoint/2010/main" val="36219508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Ενημέρωση</a:t>
            </a:r>
          </a:p>
        </p:txBody>
      </p:sp>
      <p:sp>
        <p:nvSpPr>
          <p:cNvPr id="3" name="Θέση περιεχομένου 2"/>
          <p:cNvSpPr>
            <a:spLocks noGrp="1"/>
          </p:cNvSpPr>
          <p:nvPr>
            <p:ph idx="1"/>
          </p:nvPr>
        </p:nvSpPr>
        <p:spPr>
          <a:xfrm>
            <a:off x="437785" y="1300518"/>
            <a:ext cx="3558151" cy="3852804"/>
          </a:xfrm>
        </p:spPr>
        <p:txBody>
          <a:bodyPr>
            <a:noAutofit/>
          </a:bodyPr>
          <a:lstStyle/>
          <a:p>
            <a:pPr lvl="0" indent="-274320">
              <a:spcBef>
                <a:spcPct val="20000"/>
              </a:spcBef>
              <a:buClr>
                <a:srgbClr val="94C600"/>
              </a:buClr>
              <a:buSzPct val="76000"/>
              <a:buFont typeface="Wingdings 2" pitchFamily="18" charset="2"/>
              <a:buChar char=""/>
            </a:pPr>
            <a:r>
              <a:rPr lang="el-GR" sz="2200" dirty="0">
                <a:solidFill>
                  <a:srgbClr val="3E3D2D"/>
                </a:solidFill>
              </a:rPr>
              <a:t>Η λειτουργία της ενημέρωσης είναι μονομελής.</a:t>
            </a:r>
          </a:p>
          <a:p>
            <a:pPr lvl="0" indent="-274320">
              <a:spcBef>
                <a:spcPct val="20000"/>
              </a:spcBef>
              <a:buClr>
                <a:srgbClr val="94C600"/>
              </a:buClr>
              <a:buSzPct val="76000"/>
              <a:buFont typeface="Wingdings 2" pitchFamily="18" charset="2"/>
              <a:buChar char=""/>
            </a:pPr>
            <a:r>
              <a:rPr lang="el-GR" sz="2200" dirty="0">
                <a:solidFill>
                  <a:srgbClr val="3E3D2D"/>
                </a:solidFill>
              </a:rPr>
              <a:t>Με την λειτουργία της ενημέρωσης αλλάζει η τιμή των ιδιοτήτων μιας πλειάδας.</a:t>
            </a:r>
          </a:p>
          <a:p>
            <a:pPr lvl="0" indent="-274320">
              <a:spcBef>
                <a:spcPct val="20000"/>
              </a:spcBef>
              <a:buClr>
                <a:srgbClr val="94C600"/>
              </a:buClr>
              <a:buSzPct val="76000"/>
              <a:buFont typeface="Wingdings 2" pitchFamily="18" charset="2"/>
              <a:buChar char=""/>
            </a:pPr>
            <a:r>
              <a:rPr lang="el-GR" sz="2200" dirty="0">
                <a:solidFill>
                  <a:srgbClr val="3E3D2D"/>
                </a:solidFill>
              </a:rPr>
              <a:t>Στο παράδειγμα η πλειάδα του μαθήματος </a:t>
            </a:r>
            <a:r>
              <a:rPr lang="en-US" sz="2200" dirty="0">
                <a:solidFill>
                  <a:srgbClr val="3E3D2D"/>
                </a:solidFill>
              </a:rPr>
              <a:t>CIS51 </a:t>
            </a:r>
            <a:r>
              <a:rPr lang="el-GR" sz="2200" dirty="0">
                <a:solidFill>
                  <a:srgbClr val="3E3D2D"/>
                </a:solidFill>
              </a:rPr>
              <a:t>ενημερώνεται στην ιδιότητα </a:t>
            </a:r>
            <a:r>
              <a:rPr lang="en-US" sz="2200" dirty="0">
                <a:solidFill>
                  <a:srgbClr val="3E3D2D"/>
                </a:solidFill>
              </a:rPr>
              <a:t>Unit </a:t>
            </a:r>
            <a:r>
              <a:rPr lang="el-GR" sz="2200" dirty="0">
                <a:solidFill>
                  <a:srgbClr val="3E3D2D"/>
                </a:solidFill>
              </a:rPr>
              <a:t>από 5 σε 6.</a:t>
            </a:r>
          </a:p>
          <a:p>
            <a:pPr lvl="0" indent="-274320">
              <a:spcBef>
                <a:spcPct val="20000"/>
              </a:spcBef>
              <a:buClr>
                <a:srgbClr val="94C600"/>
              </a:buClr>
              <a:buSzPct val="76000"/>
              <a:buFont typeface="Wingdings 2" pitchFamily="18" charset="2"/>
              <a:buChar char=""/>
            </a:pPr>
            <a:endParaRPr lang="el-GR" sz="2200" dirty="0">
              <a:solidFill>
                <a:srgbClr val="3E3D2D"/>
              </a:solidFill>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27</a:t>
            </a:fld>
            <a:endParaRPr lang="el-GR" dirty="0"/>
          </a:p>
        </p:txBody>
      </p:sp>
      <p:pic>
        <p:nvPicPr>
          <p:cNvPr id="7" name="Picture 6"/>
          <p:cNvPicPr>
            <a:picLocks noChangeAspect="1" noChangeArrowheads="1"/>
          </p:cNvPicPr>
          <p:nvPr/>
        </p:nvPicPr>
        <p:blipFill>
          <a:blip r:embed="rId3" cstate="print"/>
          <a:srcRect/>
          <a:stretch>
            <a:fillRect/>
          </a:stretch>
        </p:blipFill>
        <p:spPr>
          <a:xfrm>
            <a:off x="3995936" y="2353444"/>
            <a:ext cx="5013994" cy="1261301"/>
          </a:xfrm>
          <a:prstGeom prst="rect">
            <a:avLst/>
          </a:prstGeom>
          <a:noFill/>
        </p:spPr>
      </p:pic>
    </p:spTree>
    <p:extLst>
      <p:ext uri="{BB962C8B-B14F-4D97-AF65-F5344CB8AC3E}">
        <p14:creationId xmlns:p14="http://schemas.microsoft.com/office/powerpoint/2010/main" val="20085465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Επιλογή</a:t>
            </a:r>
          </a:p>
        </p:txBody>
      </p:sp>
      <p:sp>
        <p:nvSpPr>
          <p:cNvPr id="3" name="Θέση περιεχομένου 2"/>
          <p:cNvSpPr>
            <a:spLocks noGrp="1"/>
          </p:cNvSpPr>
          <p:nvPr>
            <p:ph idx="1"/>
          </p:nvPr>
        </p:nvSpPr>
        <p:spPr>
          <a:xfrm>
            <a:off x="437785" y="1150545"/>
            <a:ext cx="3558151" cy="3852804"/>
          </a:xfrm>
        </p:spPr>
        <p:txBody>
          <a:bodyPr>
            <a:noAutofit/>
          </a:bodyPr>
          <a:lstStyle/>
          <a:p>
            <a:pPr lvl="0" indent="-274320">
              <a:lnSpc>
                <a:spcPct val="90000"/>
              </a:lnSpc>
              <a:spcBef>
                <a:spcPct val="20000"/>
              </a:spcBef>
              <a:buClr>
                <a:srgbClr val="94C600"/>
              </a:buClr>
              <a:buSzPct val="76000"/>
              <a:buFont typeface="Wingdings 2" pitchFamily="18" charset="2"/>
              <a:buChar char=""/>
            </a:pPr>
            <a:r>
              <a:rPr lang="el-GR" sz="1900" dirty="0">
                <a:solidFill>
                  <a:srgbClr val="3E3D2D"/>
                </a:solidFill>
              </a:rPr>
              <a:t>Η λειτουργία της επιλογής είναι μονομελής </a:t>
            </a:r>
          </a:p>
          <a:p>
            <a:pPr lvl="0" indent="-274320">
              <a:lnSpc>
                <a:spcPct val="90000"/>
              </a:lnSpc>
              <a:spcBef>
                <a:spcPct val="20000"/>
              </a:spcBef>
              <a:buClr>
                <a:srgbClr val="94C600"/>
              </a:buClr>
              <a:buSzPct val="76000"/>
              <a:buFont typeface="Wingdings 2" pitchFamily="18" charset="2"/>
              <a:buChar char=""/>
            </a:pPr>
            <a:r>
              <a:rPr lang="el-GR" sz="1900" dirty="0">
                <a:solidFill>
                  <a:srgbClr val="3E3D2D"/>
                </a:solidFill>
              </a:rPr>
              <a:t>Η λειτουργία της επιλογής εφαρμόζεται σε μια σχέση και προκύπτει μια νέα σχέση.</a:t>
            </a:r>
          </a:p>
          <a:p>
            <a:pPr lvl="0" indent="-274320">
              <a:lnSpc>
                <a:spcPct val="90000"/>
              </a:lnSpc>
              <a:spcBef>
                <a:spcPct val="20000"/>
              </a:spcBef>
              <a:buClr>
                <a:srgbClr val="94C600"/>
              </a:buClr>
              <a:buSzPct val="76000"/>
              <a:buFont typeface="Wingdings 2" pitchFamily="18" charset="2"/>
              <a:buChar char=""/>
            </a:pPr>
            <a:r>
              <a:rPr lang="el-GR" sz="1900" dirty="0">
                <a:solidFill>
                  <a:srgbClr val="3E3D2D"/>
                </a:solidFill>
              </a:rPr>
              <a:t>Η σχέση που προκύπτει έχει ένα σύνολο πλειάδων που είναι υποσύνολο του αντίστοιχου της αρχικής σχέσης.</a:t>
            </a:r>
          </a:p>
          <a:p>
            <a:pPr lvl="0" indent="-274320">
              <a:lnSpc>
                <a:spcPct val="90000"/>
              </a:lnSpc>
              <a:spcBef>
                <a:spcPct val="20000"/>
              </a:spcBef>
              <a:buClr>
                <a:srgbClr val="94C600"/>
              </a:buClr>
              <a:buSzPct val="76000"/>
              <a:buFont typeface="Wingdings 2" pitchFamily="18" charset="2"/>
              <a:buChar char=""/>
            </a:pPr>
            <a:r>
              <a:rPr lang="el-GR" sz="1900" dirty="0">
                <a:solidFill>
                  <a:srgbClr val="3E3D2D"/>
                </a:solidFill>
              </a:rPr>
              <a:t>Η επιλογή των πλειάδων γίνεται με βάση κάποια κριτήρια.</a:t>
            </a:r>
          </a:p>
          <a:p>
            <a:pPr lvl="0" indent="-274320">
              <a:lnSpc>
                <a:spcPct val="90000"/>
              </a:lnSpc>
              <a:spcBef>
                <a:spcPct val="20000"/>
              </a:spcBef>
              <a:buClr>
                <a:srgbClr val="94C600"/>
              </a:buClr>
              <a:buSzPct val="76000"/>
              <a:buFont typeface="Wingdings 2" pitchFamily="18" charset="2"/>
              <a:buChar char=""/>
            </a:pPr>
            <a:r>
              <a:rPr lang="el-GR" sz="1900" dirty="0">
                <a:solidFill>
                  <a:srgbClr val="3E3D2D"/>
                </a:solidFill>
              </a:rPr>
              <a:t>Το πλήθος των ιδιοτήτων παραμένει το ίδιο στην αρχική και στην </a:t>
            </a:r>
            <a:r>
              <a:rPr lang="el-GR" sz="1900" dirty="0" err="1">
                <a:solidFill>
                  <a:srgbClr val="3E3D2D"/>
                </a:solidFill>
              </a:rPr>
              <a:t>προκύπτουσα</a:t>
            </a:r>
            <a:r>
              <a:rPr lang="el-GR" sz="1900" dirty="0">
                <a:solidFill>
                  <a:srgbClr val="3E3D2D"/>
                </a:solidFill>
              </a:rPr>
              <a:t> σχέση.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28</a:t>
            </a:fld>
            <a:endParaRPr lang="el-GR" dirty="0"/>
          </a:p>
        </p:txBody>
      </p:sp>
      <p:pic>
        <p:nvPicPr>
          <p:cNvPr id="6" name="Picture 6"/>
          <p:cNvPicPr>
            <a:picLocks noChangeAspect="1" noChangeArrowheads="1"/>
          </p:cNvPicPr>
          <p:nvPr/>
        </p:nvPicPr>
        <p:blipFill>
          <a:blip r:embed="rId3" cstate="print"/>
          <a:srcRect/>
          <a:stretch>
            <a:fillRect/>
          </a:stretch>
        </p:blipFill>
        <p:spPr>
          <a:xfrm>
            <a:off x="3851920" y="2428875"/>
            <a:ext cx="5134101" cy="1296144"/>
          </a:xfrm>
          <a:prstGeom prst="rect">
            <a:avLst/>
          </a:prstGeom>
          <a:noFill/>
        </p:spPr>
      </p:pic>
    </p:spTree>
    <p:extLst>
      <p:ext uri="{BB962C8B-B14F-4D97-AF65-F5344CB8AC3E}">
        <p14:creationId xmlns:p14="http://schemas.microsoft.com/office/powerpoint/2010/main" val="41690283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Σύνδεση</a:t>
            </a:r>
          </a:p>
        </p:txBody>
      </p:sp>
      <p:sp>
        <p:nvSpPr>
          <p:cNvPr id="3" name="Θέση περιεχομένου 2"/>
          <p:cNvSpPr>
            <a:spLocks noGrp="1"/>
          </p:cNvSpPr>
          <p:nvPr>
            <p:ph idx="1"/>
          </p:nvPr>
        </p:nvSpPr>
        <p:spPr>
          <a:xfrm>
            <a:off x="437785" y="1150545"/>
            <a:ext cx="3558151" cy="3852804"/>
          </a:xfrm>
        </p:spPr>
        <p:txBody>
          <a:bodyPr>
            <a:noAutofit/>
          </a:bodyPr>
          <a:lstStyle/>
          <a:p>
            <a:pPr lvl="0" indent="-274320">
              <a:spcBef>
                <a:spcPct val="20000"/>
              </a:spcBef>
              <a:buClr>
                <a:srgbClr val="94C600"/>
              </a:buClr>
              <a:buSzPct val="76000"/>
              <a:buFont typeface="Wingdings 2" pitchFamily="18" charset="2"/>
              <a:buChar char=""/>
            </a:pPr>
            <a:r>
              <a:rPr lang="el-GR" sz="1600" dirty="0">
                <a:solidFill>
                  <a:srgbClr val="3E3D2D"/>
                </a:solidFill>
              </a:rPr>
              <a:t>Η λειτουργία της σύνδεσης είναι διμελής</a:t>
            </a:r>
          </a:p>
          <a:p>
            <a:pPr lvl="0" indent="-274320">
              <a:spcBef>
                <a:spcPct val="20000"/>
              </a:spcBef>
              <a:buClr>
                <a:srgbClr val="94C600"/>
              </a:buClr>
              <a:buSzPct val="76000"/>
              <a:buFont typeface="Wingdings 2" pitchFamily="18" charset="2"/>
              <a:buChar char=""/>
            </a:pPr>
            <a:r>
              <a:rPr lang="el-GR" sz="1600" dirty="0">
                <a:solidFill>
                  <a:srgbClr val="3E3D2D"/>
                </a:solidFill>
              </a:rPr>
              <a:t>Η λειτουργία της σύνδεσης εφαρμόζεται σε δύο σχέσεις τις οποίες συνδυάζει με βάση κάποιες </a:t>
            </a:r>
            <a:r>
              <a:rPr lang="el-GR" sz="1600" b="1" dirty="0">
                <a:solidFill>
                  <a:srgbClr val="3E3D2D"/>
                </a:solidFill>
              </a:rPr>
              <a:t>κοινές ιδιότητες</a:t>
            </a:r>
            <a:r>
              <a:rPr lang="el-GR" sz="1600" dirty="0">
                <a:solidFill>
                  <a:srgbClr val="3E3D2D"/>
                </a:solidFill>
              </a:rPr>
              <a:t> και παράγει μια νέα σχέση η οποία περιέχει συνδυασμό των ιδιοτήτων από τους δύο πίνακες</a:t>
            </a:r>
          </a:p>
          <a:p>
            <a:pPr lvl="0" indent="-274320">
              <a:spcBef>
                <a:spcPct val="20000"/>
              </a:spcBef>
              <a:buClr>
                <a:srgbClr val="94C600"/>
              </a:buClr>
              <a:buSzPct val="76000"/>
              <a:buFont typeface="Wingdings 2" pitchFamily="18" charset="2"/>
              <a:buChar char=""/>
            </a:pPr>
            <a:r>
              <a:rPr lang="el-GR" sz="1600" dirty="0">
                <a:solidFill>
                  <a:srgbClr val="3E3D2D"/>
                </a:solidFill>
              </a:rPr>
              <a:t>Στο παράδειγμα η σχέση COURSES (μαθήματα) συνδυάζεται με την σχέση TAUGHT_BY (διδάσκοντες) για την δημιουργία μιας σχέσης που περιέχει πλήρεις πληροφορίες σχετικά με τα μαθήματα (δηλαδή η νέα σχέση περιέχει και τα ονόματα των καθηγητών που διδάσκουν)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29</a:t>
            </a:fld>
            <a:endParaRPr lang="el-GR" dirty="0"/>
          </a:p>
        </p:txBody>
      </p:sp>
      <p:pic>
        <p:nvPicPr>
          <p:cNvPr id="7" name="Picture 6"/>
          <p:cNvPicPr>
            <a:picLocks noChangeAspect="1" noChangeArrowheads="1"/>
          </p:cNvPicPr>
          <p:nvPr/>
        </p:nvPicPr>
        <p:blipFill>
          <a:blip r:embed="rId3" cstate="print"/>
          <a:srcRect/>
          <a:stretch>
            <a:fillRect/>
          </a:stretch>
        </p:blipFill>
        <p:spPr>
          <a:xfrm>
            <a:off x="4182128" y="1921396"/>
            <a:ext cx="4742143" cy="2304256"/>
          </a:xfrm>
          <a:prstGeom prst="rect">
            <a:avLst/>
          </a:prstGeom>
          <a:noFill/>
        </p:spPr>
      </p:pic>
    </p:spTree>
    <p:extLst>
      <p:ext uri="{BB962C8B-B14F-4D97-AF65-F5344CB8AC3E}">
        <p14:creationId xmlns:p14="http://schemas.microsoft.com/office/powerpoint/2010/main" val="13636292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Ένωση</a:t>
            </a:r>
          </a:p>
        </p:txBody>
      </p:sp>
      <p:sp>
        <p:nvSpPr>
          <p:cNvPr id="3" name="Θέση περιεχομένου 2"/>
          <p:cNvSpPr>
            <a:spLocks noGrp="1"/>
          </p:cNvSpPr>
          <p:nvPr>
            <p:ph idx="1"/>
          </p:nvPr>
        </p:nvSpPr>
        <p:spPr>
          <a:xfrm>
            <a:off x="437785" y="1150545"/>
            <a:ext cx="3558151" cy="3852804"/>
          </a:xfrm>
        </p:spPr>
        <p:txBody>
          <a:bodyPr>
            <a:noAutofit/>
          </a:bodyPr>
          <a:lstStyle/>
          <a:p>
            <a:pPr lvl="0" indent="-274320">
              <a:spcBef>
                <a:spcPct val="20000"/>
              </a:spcBef>
              <a:buClr>
                <a:srgbClr val="94C600"/>
              </a:buClr>
              <a:buSzPct val="76000"/>
              <a:buFont typeface="Wingdings 2" pitchFamily="18" charset="2"/>
              <a:buChar char=""/>
            </a:pPr>
            <a:r>
              <a:rPr lang="el-GR" sz="1600" dirty="0">
                <a:solidFill>
                  <a:srgbClr val="3E3D2D"/>
                </a:solidFill>
              </a:rPr>
              <a:t>Η λειτουργία της ένωσης είναι διμελής.</a:t>
            </a:r>
          </a:p>
          <a:p>
            <a:pPr lvl="0" indent="-274320">
              <a:spcBef>
                <a:spcPct val="20000"/>
              </a:spcBef>
              <a:buClr>
                <a:srgbClr val="94C600"/>
              </a:buClr>
              <a:buSzPct val="76000"/>
              <a:buFont typeface="Wingdings 2" pitchFamily="18" charset="2"/>
              <a:buChar char=""/>
            </a:pPr>
            <a:r>
              <a:rPr lang="el-GR" sz="1600" dirty="0">
                <a:solidFill>
                  <a:srgbClr val="3E3D2D"/>
                </a:solidFill>
              </a:rPr>
              <a:t>Η λειτουργία της ένωσης εφαρμόζεται σε δύο σχέσεις οι οποίες πρέπει να έχουν τις ίδιες ιδιότητες και προκύπτει μια νέα σχέση με πλειάδες την ένωση των πλειάδων από τις δύο σχέσεις.</a:t>
            </a:r>
          </a:p>
          <a:p>
            <a:pPr lvl="0" indent="-274320">
              <a:spcBef>
                <a:spcPct val="20000"/>
              </a:spcBef>
              <a:buClr>
                <a:srgbClr val="94C600"/>
              </a:buClr>
              <a:buSzPct val="76000"/>
              <a:buFont typeface="Wingdings 2" pitchFamily="18" charset="2"/>
              <a:buChar char=""/>
            </a:pPr>
            <a:r>
              <a:rPr lang="el-GR" sz="1600" dirty="0">
                <a:solidFill>
                  <a:srgbClr val="3E3D2D"/>
                </a:solidFill>
              </a:rPr>
              <a:t>Στο παράδειγμα η σχέση CIS15-Roster συνενώνεται με την σχέση CIS52-Roster για την δημιουργία μιας νέας σχέσης που περιέχει όλους τους σπουδαστές και των δύο τμημάτων χωρίς να υπάρχουν διπλότυπα.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30</a:t>
            </a:fld>
            <a:endParaRPr lang="el-GR" dirty="0"/>
          </a:p>
        </p:txBody>
      </p:sp>
      <p:pic>
        <p:nvPicPr>
          <p:cNvPr id="6" name="Picture 6"/>
          <p:cNvPicPr>
            <a:picLocks noChangeAspect="1" noChangeArrowheads="1"/>
          </p:cNvPicPr>
          <p:nvPr/>
        </p:nvPicPr>
        <p:blipFill>
          <a:blip r:embed="rId3" cstate="print"/>
          <a:srcRect/>
          <a:stretch>
            <a:fillRect/>
          </a:stretch>
        </p:blipFill>
        <p:spPr>
          <a:xfrm>
            <a:off x="3999313" y="1849388"/>
            <a:ext cx="4689419" cy="1944216"/>
          </a:xfrm>
          <a:prstGeom prst="rect">
            <a:avLst/>
          </a:prstGeom>
          <a:noFill/>
        </p:spPr>
      </p:pic>
    </p:spTree>
    <p:extLst>
      <p:ext uri="{BB962C8B-B14F-4D97-AF65-F5344CB8AC3E}">
        <p14:creationId xmlns:p14="http://schemas.microsoft.com/office/powerpoint/2010/main" val="16012306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Τομή</a:t>
            </a:r>
          </a:p>
        </p:txBody>
      </p:sp>
      <p:sp>
        <p:nvSpPr>
          <p:cNvPr id="3" name="Θέση περιεχομένου 2"/>
          <p:cNvSpPr>
            <a:spLocks noGrp="1"/>
          </p:cNvSpPr>
          <p:nvPr>
            <p:ph idx="1"/>
          </p:nvPr>
        </p:nvSpPr>
        <p:spPr>
          <a:xfrm>
            <a:off x="437785" y="1150545"/>
            <a:ext cx="3558151" cy="3852804"/>
          </a:xfrm>
        </p:spPr>
        <p:txBody>
          <a:bodyPr>
            <a:noAutofit/>
          </a:bodyPr>
          <a:lstStyle/>
          <a:p>
            <a:pPr lvl="0" indent="-274320">
              <a:spcBef>
                <a:spcPct val="20000"/>
              </a:spcBef>
              <a:buClr>
                <a:srgbClr val="94C600"/>
              </a:buClr>
              <a:buSzPct val="76000"/>
              <a:buFont typeface="Wingdings 2" pitchFamily="18" charset="2"/>
              <a:buChar char=""/>
            </a:pPr>
            <a:r>
              <a:rPr lang="el-GR" sz="1800" dirty="0">
                <a:solidFill>
                  <a:srgbClr val="3E3D2D"/>
                </a:solidFill>
              </a:rPr>
              <a:t>Η λειτουργία της τομής είναι διμελής.</a:t>
            </a:r>
          </a:p>
          <a:p>
            <a:pPr lvl="0" indent="-274320">
              <a:spcBef>
                <a:spcPct val="20000"/>
              </a:spcBef>
              <a:buClr>
                <a:srgbClr val="94C600"/>
              </a:buClr>
              <a:buSzPct val="76000"/>
              <a:buFont typeface="Wingdings 2" pitchFamily="18" charset="2"/>
              <a:buChar char=""/>
            </a:pPr>
            <a:r>
              <a:rPr lang="el-GR" sz="1800" dirty="0">
                <a:solidFill>
                  <a:srgbClr val="3E3D2D"/>
                </a:solidFill>
              </a:rPr>
              <a:t>Η λειτουργία της τομής εφαρμόζεται σε δύο σχέσεις οι οποίες πρέπει να έχουν τις ίδιες ιδιότητες και προκύπτει μια νέα σχέση με πλειάδες την τομή των πλειάδων από τις δύο σχέσεις.</a:t>
            </a:r>
          </a:p>
          <a:p>
            <a:pPr lvl="0" indent="-274320">
              <a:spcBef>
                <a:spcPct val="20000"/>
              </a:spcBef>
              <a:buClr>
                <a:srgbClr val="94C600"/>
              </a:buClr>
              <a:buSzPct val="76000"/>
              <a:buFont typeface="Wingdings 2" pitchFamily="18" charset="2"/>
              <a:buChar char=""/>
            </a:pPr>
            <a:r>
              <a:rPr lang="el-GR" sz="1800" dirty="0">
                <a:solidFill>
                  <a:srgbClr val="3E3D2D"/>
                </a:solidFill>
              </a:rPr>
              <a:t>Στο παράδειγμα γίνεται τομή της σχέση CIS15-Roster με την σχέση CIS52-Roster για την δημιουργία μιας νέας σχέσης που περιέχει τους σπουδαστές που βρίσκονται και στα δύο τμήματα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31</a:t>
            </a:fld>
            <a:endParaRPr lang="el-GR" dirty="0"/>
          </a:p>
        </p:txBody>
      </p:sp>
      <p:pic>
        <p:nvPicPr>
          <p:cNvPr id="7" name="Picture 6"/>
          <p:cNvPicPr>
            <a:picLocks noChangeAspect="1" noChangeArrowheads="1"/>
          </p:cNvPicPr>
          <p:nvPr/>
        </p:nvPicPr>
        <p:blipFill>
          <a:blip r:embed="rId3" cstate="print"/>
          <a:srcRect/>
          <a:stretch>
            <a:fillRect/>
          </a:stretch>
        </p:blipFill>
        <p:spPr>
          <a:xfrm>
            <a:off x="4139951" y="1993404"/>
            <a:ext cx="4863101" cy="2016224"/>
          </a:xfrm>
          <a:prstGeom prst="rect">
            <a:avLst/>
          </a:prstGeom>
          <a:noFill/>
        </p:spPr>
      </p:pic>
    </p:spTree>
    <p:extLst>
      <p:ext uri="{BB962C8B-B14F-4D97-AF65-F5344CB8AC3E}">
        <p14:creationId xmlns:p14="http://schemas.microsoft.com/office/powerpoint/2010/main" val="23894557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Διαφορά</a:t>
            </a:r>
          </a:p>
        </p:txBody>
      </p:sp>
      <p:sp>
        <p:nvSpPr>
          <p:cNvPr id="3" name="Θέση περιεχομένου 2"/>
          <p:cNvSpPr>
            <a:spLocks noGrp="1"/>
          </p:cNvSpPr>
          <p:nvPr>
            <p:ph idx="1"/>
          </p:nvPr>
        </p:nvSpPr>
        <p:spPr>
          <a:xfrm>
            <a:off x="437785" y="1150545"/>
            <a:ext cx="3558151" cy="3852804"/>
          </a:xfrm>
        </p:spPr>
        <p:txBody>
          <a:bodyPr>
            <a:noAutofit/>
          </a:bodyPr>
          <a:lstStyle/>
          <a:p>
            <a:pPr lvl="0" indent="-274320">
              <a:spcBef>
                <a:spcPct val="20000"/>
              </a:spcBef>
              <a:buClr>
                <a:srgbClr val="94C600"/>
              </a:buClr>
              <a:buSzPct val="76000"/>
              <a:buFont typeface="Wingdings 2" pitchFamily="18" charset="2"/>
              <a:buChar char=""/>
            </a:pPr>
            <a:r>
              <a:rPr lang="el-GR" sz="1600" dirty="0">
                <a:solidFill>
                  <a:srgbClr val="3E3D2D"/>
                </a:solidFill>
              </a:rPr>
              <a:t>Η λειτουργία της τομής είναι διμελής.</a:t>
            </a:r>
          </a:p>
          <a:p>
            <a:pPr lvl="0" indent="-274320">
              <a:spcBef>
                <a:spcPct val="20000"/>
              </a:spcBef>
              <a:buClr>
                <a:srgbClr val="94C600"/>
              </a:buClr>
              <a:buSzPct val="76000"/>
              <a:buFont typeface="Wingdings 2" pitchFamily="18" charset="2"/>
              <a:buChar char=""/>
            </a:pPr>
            <a:r>
              <a:rPr lang="el-GR" sz="1600" dirty="0">
                <a:solidFill>
                  <a:srgbClr val="3E3D2D"/>
                </a:solidFill>
              </a:rPr>
              <a:t>Η λειτουργία της τομής εφαρμόζεται σε δύο σχέσεις οι οποίες πρέπει να έχουν τις ίδιες ιδιότητες και προκύπτει μια νέα σχέση με τις πλειάδες που υπάρχουν στην πρώτη σχέση αλλά όχι στην </a:t>
            </a:r>
            <a:r>
              <a:rPr lang="el-GR" sz="1600" dirty="0" err="1">
                <a:solidFill>
                  <a:srgbClr val="3E3D2D"/>
                </a:solidFill>
              </a:rPr>
              <a:t>δέυτερη</a:t>
            </a:r>
            <a:r>
              <a:rPr lang="el-GR" sz="1600" dirty="0">
                <a:solidFill>
                  <a:srgbClr val="3E3D2D"/>
                </a:solidFill>
              </a:rPr>
              <a:t>.</a:t>
            </a:r>
          </a:p>
          <a:p>
            <a:pPr lvl="0" indent="-274320">
              <a:spcBef>
                <a:spcPct val="20000"/>
              </a:spcBef>
              <a:buClr>
                <a:srgbClr val="94C600"/>
              </a:buClr>
              <a:buSzPct val="76000"/>
              <a:buFont typeface="Wingdings 2" pitchFamily="18" charset="2"/>
              <a:buChar char=""/>
            </a:pPr>
            <a:r>
              <a:rPr lang="el-GR" sz="1600" dirty="0">
                <a:solidFill>
                  <a:srgbClr val="3E3D2D"/>
                </a:solidFill>
              </a:rPr>
              <a:t>Στο παράδειγμα γίνεται η διαφορά ανάμεσα στην σχέση CIS15-Roster και την σχέση CIS52-Roster για την δημιουργία μιας νέας σχέσης που περιέχει τους σπουδαστές που βρίσκονται στο τμήμα CIS15-Roster αλλά όχι και στο τμήμα CIS52-Roster.</a:t>
            </a:r>
          </a:p>
          <a:p>
            <a:pPr lvl="0" indent="-274320">
              <a:spcBef>
                <a:spcPct val="20000"/>
              </a:spcBef>
              <a:buClr>
                <a:srgbClr val="94C600"/>
              </a:buClr>
              <a:buSzPct val="76000"/>
              <a:buFont typeface="Wingdings 2" pitchFamily="18" charset="2"/>
              <a:buChar char=""/>
            </a:pPr>
            <a:endParaRPr lang="el-GR" sz="1500" dirty="0">
              <a:solidFill>
                <a:srgbClr val="3E3D2D"/>
              </a:solidFill>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32</a:t>
            </a:fld>
            <a:endParaRPr lang="el-GR" dirty="0"/>
          </a:p>
        </p:txBody>
      </p:sp>
      <p:pic>
        <p:nvPicPr>
          <p:cNvPr id="6" name="Picture 6"/>
          <p:cNvPicPr>
            <a:picLocks noChangeAspect="1" noChangeArrowheads="1"/>
          </p:cNvPicPr>
          <p:nvPr/>
        </p:nvPicPr>
        <p:blipFill>
          <a:blip r:embed="rId3" cstate="print"/>
          <a:srcRect/>
          <a:stretch>
            <a:fillRect/>
          </a:stretch>
        </p:blipFill>
        <p:spPr>
          <a:xfrm>
            <a:off x="3995936" y="1921396"/>
            <a:ext cx="4871588" cy="2016224"/>
          </a:xfrm>
          <a:prstGeom prst="rect">
            <a:avLst/>
          </a:prstGeom>
          <a:noFill/>
        </p:spPr>
      </p:pic>
    </p:spTree>
    <p:extLst>
      <p:ext uri="{BB962C8B-B14F-4D97-AF65-F5344CB8AC3E}">
        <p14:creationId xmlns:p14="http://schemas.microsoft.com/office/powerpoint/2010/main" val="21246871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Forouzan</a:t>
            </a:r>
            <a:r>
              <a:rPr lang="el-GR" sz="1600" dirty="0" smtClean="0">
                <a:solidFill>
                  <a:srgbClr val="000000"/>
                </a:solidFill>
                <a:ea typeface="Arial Unicode MS"/>
                <a:cs typeface="Times New Roman" pitchFamily="18" charset="0"/>
              </a:rPr>
              <a:t> B., </a:t>
            </a:r>
            <a:r>
              <a:rPr lang="el-GR" sz="1600" dirty="0" err="1" smtClean="0">
                <a:solidFill>
                  <a:srgbClr val="000000"/>
                </a:solidFill>
                <a:ea typeface="Arial Unicode MS"/>
                <a:cs typeface="Times New Roman" pitchFamily="18" charset="0"/>
              </a:rPr>
              <a:t>Mosharaf</a:t>
            </a:r>
            <a:r>
              <a:rPr lang="el-GR" sz="1600" dirty="0" smtClean="0">
                <a:solidFill>
                  <a:srgbClr val="000000"/>
                </a:solidFill>
                <a:ea typeface="Arial Unicode MS"/>
                <a:cs typeface="Times New Roman" pitchFamily="18" charset="0"/>
              </a:rPr>
              <a:t> F. Εισαγωγή στην επιστήμη των υπολογιστών. Εκδόσεις Κλειδάριθμος (2010)</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Σταυρακούδης</a:t>
            </a:r>
            <a:r>
              <a:rPr lang="el-GR" sz="1600" dirty="0" smtClean="0">
                <a:solidFill>
                  <a:srgbClr val="000000"/>
                </a:solidFill>
                <a:ea typeface="Arial Unicode MS"/>
                <a:cs typeface="Times New Roman" pitchFamily="18" charset="0"/>
              </a:rPr>
              <a:t> Α. Εισαγωγή στις υπολογιστικές μεθόδους για τις οικονομικές και επιχειρησιακές σπουδές. Κλειδάριθμος (2012)</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Β. Εισαγωγής τις βάσεις δεδομένων. Εκδότης Β. </a:t>
            </a:r>
            <a:r>
              <a:rPr lang="el-GR" sz="1600" dirty="0" err="1" smtClean="0">
                <a:solidFill>
                  <a:srgbClr val="000000"/>
                </a:solidFill>
                <a:ea typeface="Arial Unicode MS"/>
                <a:cs typeface="Times New Roman" pitchFamily="18" charset="0"/>
              </a:rPr>
              <a:t>Ταμπακάς</a:t>
            </a:r>
            <a:r>
              <a:rPr lang="el-GR" sz="1600" dirty="0" smtClean="0">
                <a:solidFill>
                  <a:srgbClr val="000000"/>
                </a:solidFill>
                <a:ea typeface="Arial Unicode MS"/>
                <a:cs typeface="Times New Roman" pitchFamily="18" charset="0"/>
              </a:rPr>
              <a:t>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Γιαννακουδάκης</a:t>
            </a:r>
            <a:r>
              <a:rPr lang="el-GR" sz="1600" dirty="0" smtClean="0">
                <a:solidFill>
                  <a:srgbClr val="000000"/>
                </a:solidFill>
                <a:ea typeface="Arial Unicode MS"/>
                <a:cs typeface="Times New Roman" pitchFamily="18" charset="0"/>
              </a:rPr>
              <a:t> Ε. Σχεδιασμός και διαχείριση Βάσεων Δεδομένων. Εκδόσεις Ευγενία Σ. Μπένου (2009).</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Biermann</a:t>
            </a:r>
            <a:r>
              <a:rPr lang="el-GR" sz="1600" dirty="0" smtClean="0">
                <a:solidFill>
                  <a:srgbClr val="000000"/>
                </a:solidFill>
                <a:ea typeface="Arial Unicode MS"/>
                <a:cs typeface="Times New Roman" pitchFamily="18" charset="0"/>
              </a:rPr>
              <a:t> A. Σπουδαίες ιδέες στην επιστήμη των υπολογιστών.  Πανεπιστημιακές εκδόσεις Κρήτης (2008).</a:t>
            </a:r>
          </a:p>
          <a:p>
            <a:pPr algn="just">
              <a:lnSpc>
                <a:spcPts val="2065"/>
              </a:lnSpc>
              <a:spcBef>
                <a:spcPts val="0"/>
              </a:spcBef>
              <a:spcAft>
                <a:spcPts val="0"/>
              </a:spcAft>
              <a:buClr>
                <a:srgbClr val="000000"/>
              </a:buClr>
              <a:buSzPct val="100000"/>
              <a:buFont typeface="+mj-lt"/>
              <a:buAutoNum type="arabicPeriod"/>
            </a:pPr>
            <a:r>
              <a:rPr lang="el-GR" sz="1600" dirty="0" err="1" smtClean="0">
                <a:solidFill>
                  <a:srgbClr val="000000"/>
                </a:solidFill>
                <a:ea typeface="Arial Unicode MS"/>
                <a:cs typeface="Times New Roman" pitchFamily="18" charset="0"/>
              </a:rPr>
              <a:t>Brookshear</a:t>
            </a:r>
            <a:r>
              <a:rPr lang="el-GR" sz="1600" dirty="0" smtClean="0">
                <a:solidFill>
                  <a:srgbClr val="000000"/>
                </a:solidFill>
                <a:ea typeface="Arial Unicode MS"/>
                <a:cs typeface="Times New Roman" pitchFamily="18" charset="0"/>
              </a:rPr>
              <a:t> J.G. Η επιστήμη των υπολογιστών, μια ολοκληρωμένη παρουσίαση. Εκδόσεις Κλειδάριθμος (2009).</a:t>
            </a:r>
          </a:p>
          <a:p>
            <a:pPr algn="just">
              <a:lnSpc>
                <a:spcPts val="2065"/>
              </a:lnSpc>
              <a:spcBef>
                <a:spcPts val="0"/>
              </a:spcBef>
              <a:spcAft>
                <a:spcPts val="0"/>
              </a:spcAft>
              <a:buClr>
                <a:srgbClr val="000000"/>
              </a:buClr>
              <a:buSzPct val="100000"/>
              <a:buFont typeface="+mj-lt"/>
              <a:buAutoNum type="arabicPeriod"/>
            </a:pPr>
            <a:r>
              <a:rPr lang="el-GR" sz="1600" dirty="0" smtClean="0">
                <a:solidFill>
                  <a:srgbClr val="000000"/>
                </a:solidFill>
                <a:ea typeface="Arial Unicode MS"/>
                <a:cs typeface="Times New Roman" pitchFamily="18" charset="0"/>
              </a:rPr>
              <a:t>Πληροφοριακά συστήματα επιχειρήσεων II. </a:t>
            </a:r>
            <a:r>
              <a:rPr lang="el-GR" sz="1600" dirty="0" err="1" smtClean="0">
                <a:solidFill>
                  <a:srgbClr val="000000"/>
                </a:solidFill>
                <a:ea typeface="Arial Unicode MS"/>
                <a:cs typeface="Times New Roman" pitchFamily="18" charset="0"/>
              </a:rPr>
              <a:t>Πολλάλης</a:t>
            </a:r>
            <a:r>
              <a:rPr lang="el-GR" sz="1600" dirty="0" smtClean="0">
                <a:solidFill>
                  <a:srgbClr val="000000"/>
                </a:solidFill>
                <a:ea typeface="Arial Unicode MS"/>
                <a:cs typeface="Times New Roman" pitchFamily="18" charset="0"/>
              </a:rPr>
              <a:t>, Γιαννακόπουλος, Δημόπουλος. Εκδόσεις Σταμούλη (2004).</a:t>
            </a:r>
          </a:p>
          <a:p>
            <a:pPr algn="just">
              <a:lnSpc>
                <a:spcPts val="2065"/>
              </a:lnSpc>
              <a:spcBef>
                <a:spcPts val="0"/>
              </a:spcBef>
              <a:spcAft>
                <a:spcPts val="0"/>
              </a:spcAft>
              <a:buClr>
                <a:srgbClr val="000000"/>
              </a:buClr>
              <a:buSzPts val="1200"/>
              <a:buFont typeface="+mj-lt"/>
              <a:buAutoNum type="arabicPeriod"/>
            </a:pPr>
            <a:endParaRPr lang="el-GR" sz="16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33</a:t>
            </a:fld>
            <a:endParaRPr lang="el-GR" dirty="0"/>
          </a:p>
        </p:txBody>
      </p:sp>
    </p:spTree>
    <p:extLst>
      <p:ext uri="{BB962C8B-B14F-4D97-AF65-F5344CB8AC3E}">
        <p14:creationId xmlns:p14="http://schemas.microsoft.com/office/powerpoint/2010/main" val="28309312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34</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308322"/>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Δρ. Γκόγκος </a:t>
            </a:r>
            <a:r>
              <a:rPr lang="el-GR" sz="2400" dirty="0" smtClean="0">
                <a:solidFill>
                  <a:schemeClr val="bg1">
                    <a:lumMod val="50000"/>
                  </a:schemeClr>
                </a:solidFill>
              </a:rPr>
              <a:t>Χρήστος.</a:t>
            </a:r>
            <a:endParaRPr lang="el-GR" sz="2400" dirty="0">
              <a:solidFill>
                <a:schemeClr val="bg1">
                  <a:lumMod val="50000"/>
                </a:schemeClr>
              </a:solidFill>
            </a:endParaRPr>
          </a:p>
          <a:p>
            <a:pPr algn="just"/>
            <a:r>
              <a:rPr lang="el-GR" sz="2400" dirty="0" smtClean="0">
                <a:solidFill>
                  <a:schemeClr val="bg1">
                    <a:lumMod val="50000"/>
                  </a:schemeClr>
                </a:solidFill>
              </a:rPr>
              <a:t>Πληροφορική Ι</a:t>
            </a:r>
            <a:r>
              <a:rPr lang="en-US" sz="2400" dirty="0" smtClean="0">
                <a:solidFill>
                  <a:schemeClr val="bg1">
                    <a:lumMod val="50000"/>
                  </a:schemeClr>
                </a:solidFill>
              </a:rPr>
              <a:t>I</a:t>
            </a:r>
            <a:r>
              <a:rPr lang="el-GR" sz="2400" dirty="0" smtClean="0">
                <a:solidFill>
                  <a:schemeClr val="bg1">
                    <a:lumMod val="50000"/>
                  </a:schemeClr>
                </a:solidFill>
              </a:rPr>
              <a:t>.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Άρτα, 2015. </a:t>
            </a:r>
            <a:r>
              <a:rPr lang="el-GR" sz="2400" dirty="0">
                <a:solidFill>
                  <a:schemeClr val="bg1">
                    <a:lumMod val="50000"/>
                  </a:schemeClr>
                </a:solidFill>
              </a:rPr>
              <a:t>Διαθέσιμο από τη δικτυακή διεύθυνση:</a:t>
            </a:r>
          </a:p>
          <a:p>
            <a:pPr algn="just"/>
            <a:r>
              <a:rPr lang="en-US" sz="2400" dirty="0" smtClean="0">
                <a:solidFill>
                  <a:schemeClr val="bg1">
                    <a:lumMod val="50000"/>
                  </a:schemeClr>
                </a:solidFill>
                <a:hlinkClick r:id="rId3"/>
              </a:rPr>
              <a:t>http</a:t>
            </a:r>
            <a:r>
              <a:rPr lang="en-US" sz="2400" dirty="0">
                <a:solidFill>
                  <a:schemeClr val="bg1">
                    <a:lumMod val="50000"/>
                  </a:schemeClr>
                </a:solidFill>
                <a:hlinkClick r:id="rId3"/>
              </a:rPr>
              <a:t>://</a:t>
            </a:r>
            <a:r>
              <a:rPr lang="en-US" sz="2400" dirty="0" smtClean="0">
                <a:solidFill>
                  <a:schemeClr val="bg1">
                    <a:lumMod val="50000"/>
                  </a:schemeClr>
                </a:solidFill>
                <a:hlinkClick r:id="rId3"/>
              </a:rPr>
              <a:t>eclass.teiep.gr/OpenClass/courses/ACC137/</a:t>
            </a:r>
            <a:r>
              <a:rPr lang="el-GR" sz="2400" dirty="0" smtClean="0">
                <a:solidFill>
                  <a:schemeClr val="bg1">
                    <a:lumMod val="50000"/>
                  </a:schemeClr>
                </a:solidFill>
              </a:rPr>
              <a:t> </a:t>
            </a: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
        <p:nvSpPr>
          <p:cNvPr id="5" name="Θέση αριθμού διαφάνειας 4"/>
          <p:cNvSpPr>
            <a:spLocks noGrp="1"/>
          </p:cNvSpPr>
          <p:nvPr>
            <p:ph type="sldNum" sz="quarter" idx="12"/>
          </p:nvPr>
        </p:nvSpPr>
        <p:spPr/>
        <p:txBody>
          <a:bodyPr/>
          <a:lstStyle/>
          <a:p>
            <a:fld id="{53C4726A-630D-4CB4-B088-BAB00F4188E9}" type="slidenum">
              <a:rPr lang="el-GR" smtClean="0"/>
              <a:t>35</a:t>
            </a:fld>
            <a:endParaRPr lang="el-GR" dirty="0"/>
          </a:p>
        </p:txBody>
      </p:sp>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36</a:t>
            </a:fld>
            <a:endParaRPr lang="el-GR" dirty="0"/>
          </a:p>
        </p:txBody>
      </p:sp>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pPr lvl="0"/>
            <a:r>
              <a:rPr lang="el-GR" dirty="0"/>
              <a:t>Βάσεις </a:t>
            </a:r>
            <a:r>
              <a:rPr lang="el-GR" dirty="0" smtClean="0"/>
              <a:t>Δεδομένων (1/2)</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32312" y="4212553"/>
            <a:ext cx="6480048" cy="1285240"/>
          </a:xfrm>
          <a:prstGeom prst="rect">
            <a:avLst/>
          </a:prstGeom>
          <a:noFill/>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4</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Επίπεδα αρχεία (</a:t>
            </a:r>
            <a:r>
              <a:rPr lang="en-US" dirty="0"/>
              <a:t>flat files</a:t>
            </a:r>
            <a:r>
              <a:rPr lang="el-GR" dirty="0"/>
              <a:t>)</a:t>
            </a:r>
          </a:p>
        </p:txBody>
      </p:sp>
      <p:sp>
        <p:nvSpPr>
          <p:cNvPr id="3" name="Θέση περιεχομένου 2"/>
          <p:cNvSpPr>
            <a:spLocks noGrp="1"/>
          </p:cNvSpPr>
          <p:nvPr>
            <p:ph idx="1"/>
          </p:nvPr>
        </p:nvSpPr>
        <p:spPr>
          <a:xfrm>
            <a:off x="437785" y="1300518"/>
            <a:ext cx="8166663" cy="3852804"/>
          </a:xfrm>
        </p:spPr>
        <p:txBody>
          <a:bodyPr>
            <a:noAutofit/>
          </a:bodyPr>
          <a:lstStyle/>
          <a:p>
            <a:r>
              <a:rPr lang="el-GR" sz="2000" dirty="0"/>
              <a:t>Επίπεδο αρχείο είναι ένα αρχείο που αποτελείται από ένα σταθερό, μικρό αριθμό πεδίων. Οι εγγραφές του αρχείου μπορεί να μην ακολουθούν μια συγκεκριμένη διαμόρφωση. </a:t>
            </a:r>
          </a:p>
          <a:p>
            <a:r>
              <a:rPr lang="el-GR" sz="2000" dirty="0"/>
              <a:t>Στα επίπεδα αρχεία δεν ορίζονται σχέσεις μεταξύ των δεδομένων.</a:t>
            </a:r>
          </a:p>
          <a:p>
            <a:pPr lvl="0" indent="-274320">
              <a:spcBef>
                <a:spcPct val="20000"/>
              </a:spcBef>
              <a:buClr>
                <a:srgbClr val="94C600"/>
              </a:buClr>
              <a:buSzPct val="76000"/>
              <a:buFont typeface="Wingdings 2" pitchFamily="18" charset="2"/>
              <a:buChar char=""/>
            </a:pPr>
            <a:endParaRPr lang="el-GR" sz="2000" dirty="0">
              <a:solidFill>
                <a:srgbClr val="3E3D2D"/>
              </a:solidFill>
            </a:endParaRPr>
          </a:p>
          <a:p>
            <a:pPr algn="just">
              <a:lnSpc>
                <a:spcPts val="2065"/>
              </a:lnSpc>
              <a:spcBef>
                <a:spcPts val="0"/>
              </a:spcBef>
              <a:spcAft>
                <a:spcPts val="0"/>
              </a:spcAft>
              <a:buClr>
                <a:srgbClr val="000000"/>
              </a:buClr>
              <a:buSzPts val="1200"/>
              <a:buFont typeface="+mj-lt"/>
              <a:buAutoNum type="arabicPeriod"/>
            </a:pPr>
            <a:endParaRPr lang="el-GR" sz="14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4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a:t>
            </a:fld>
            <a:endParaRPr lang="el-GR" dirty="0"/>
          </a:p>
        </p:txBody>
      </p:sp>
      <p:pic>
        <p:nvPicPr>
          <p:cNvPr id="5" name="Picture 2" descr="http://www.mssqltips.com/tipimages2/3115_FlatFileExample.jpg"/>
          <p:cNvPicPr>
            <a:picLocks noChangeAspect="1" noChangeArrowheads="1"/>
          </p:cNvPicPr>
          <p:nvPr/>
        </p:nvPicPr>
        <p:blipFill>
          <a:blip r:embed="rId3" cstate="print"/>
          <a:srcRect/>
          <a:stretch>
            <a:fillRect/>
          </a:stretch>
        </p:blipFill>
        <p:spPr bwMode="auto">
          <a:xfrm>
            <a:off x="755576" y="2929508"/>
            <a:ext cx="7065956" cy="1615584"/>
          </a:xfrm>
          <a:prstGeom prst="rect">
            <a:avLst/>
          </a:prstGeom>
          <a:noFill/>
        </p:spPr>
      </p:pic>
    </p:spTree>
    <p:extLst>
      <p:ext uri="{BB962C8B-B14F-4D97-AF65-F5344CB8AC3E}">
        <p14:creationId xmlns:p14="http://schemas.microsoft.com/office/powerpoint/2010/main" val="35289594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Προβλήματα διαχείρισης δεδομένων με επίπεδα αρχεία</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spcBef>
                <a:spcPct val="20000"/>
              </a:spcBef>
              <a:buClr>
                <a:srgbClr val="94C600"/>
              </a:buClr>
              <a:buSzPct val="76000"/>
              <a:buFont typeface="Wingdings 2" pitchFamily="18" charset="2"/>
              <a:buChar char=""/>
            </a:pPr>
            <a:r>
              <a:rPr lang="el-GR" sz="2000" dirty="0">
                <a:solidFill>
                  <a:srgbClr val="3E3D2D"/>
                </a:solidFill>
              </a:rPr>
              <a:t>Διαχωρισμός και απομόνωση δεδομένων σε ξεχωριστά αρχεία</a:t>
            </a:r>
          </a:p>
          <a:p>
            <a:pPr lvl="0" indent="-274320">
              <a:spcBef>
                <a:spcPct val="20000"/>
              </a:spcBef>
              <a:buClr>
                <a:srgbClr val="94C600"/>
              </a:buClr>
              <a:buSzPct val="76000"/>
              <a:buFont typeface="Wingdings 2" pitchFamily="18" charset="2"/>
              <a:buChar char=""/>
            </a:pPr>
            <a:r>
              <a:rPr lang="el-GR" sz="2000" dirty="0">
                <a:solidFill>
                  <a:srgbClr val="3E3D2D"/>
                </a:solidFill>
              </a:rPr>
              <a:t>Πλεονασμός δεδομένων = επανάληψη δεδομένων σε διαφορετικές θέσεις (λόγω μη ορθής διαχείρισης, απουσίας μηχανισμού διαμοιρασμού)</a:t>
            </a:r>
          </a:p>
          <a:p>
            <a:pPr lvl="0" indent="-274320">
              <a:spcBef>
                <a:spcPct val="20000"/>
              </a:spcBef>
              <a:buClr>
                <a:srgbClr val="94C600"/>
              </a:buClr>
              <a:buSzPct val="76000"/>
              <a:buFont typeface="Wingdings 2" pitchFamily="18" charset="2"/>
              <a:buChar char=""/>
            </a:pPr>
            <a:r>
              <a:rPr lang="el-GR" sz="2000" dirty="0">
                <a:solidFill>
                  <a:srgbClr val="3E3D2D"/>
                </a:solidFill>
              </a:rPr>
              <a:t>Η φυσική δομή και αποθήκευση των αρχείων ορίζονται στα προγράμματα εφαρμογών. Οποιαδήποτε τροποποίηση στη δομή των δεδομένων είναι δύσκολη</a:t>
            </a:r>
          </a:p>
          <a:p>
            <a:pPr lvl="0" indent="-274320">
              <a:spcBef>
                <a:spcPct val="20000"/>
              </a:spcBef>
              <a:buClr>
                <a:srgbClr val="94C600"/>
              </a:buClr>
              <a:buSzPct val="76000"/>
              <a:buFont typeface="Wingdings 2" pitchFamily="18" charset="2"/>
              <a:buChar char=""/>
            </a:pPr>
            <a:r>
              <a:rPr lang="el-GR" sz="2000" dirty="0">
                <a:solidFill>
                  <a:srgbClr val="3E3D2D"/>
                </a:solidFill>
              </a:rPr>
              <a:t>Ασύμβατες μορφές αρχείων, λόγω χρήσης διαφορετικών γλωσσών υλοποίησης των προγραμμάτων εφαρμογών</a:t>
            </a:r>
          </a:p>
          <a:p>
            <a:pPr lvl="0" indent="-274320">
              <a:spcBef>
                <a:spcPct val="20000"/>
              </a:spcBef>
              <a:buClr>
                <a:srgbClr val="94C600"/>
              </a:buClr>
              <a:buSzPct val="76000"/>
              <a:buFont typeface="Wingdings 2" pitchFamily="18" charset="2"/>
              <a:buChar char=""/>
            </a:pPr>
            <a:r>
              <a:rPr lang="el-GR" sz="2000" dirty="0">
                <a:solidFill>
                  <a:srgbClr val="3E3D2D"/>
                </a:solidFill>
              </a:rPr>
              <a:t>Δυσκολία στην επέκταση και αναβάθμιση των συστημάτων, λόγω απουσίας τεκμηρίωσης, τυποποίησης και κοινών κανόνων υλοποίησης</a:t>
            </a:r>
          </a:p>
          <a:p>
            <a:pPr lvl="0" indent="-274320">
              <a:spcBef>
                <a:spcPct val="20000"/>
              </a:spcBef>
              <a:buClr>
                <a:srgbClr val="94C600"/>
              </a:buClr>
              <a:buSzPct val="76000"/>
              <a:buFont typeface="Wingdings 2" pitchFamily="18" charset="2"/>
              <a:buChar char=""/>
            </a:pPr>
            <a:r>
              <a:rPr lang="el-GR" sz="2000" dirty="0">
                <a:solidFill>
                  <a:srgbClr val="3E3D2D"/>
                </a:solidFill>
              </a:rPr>
              <a:t>Άναρχη αύξηση αρχείων, χωρίς εξέλιξη στη διαχείριση, τεκμηρίωση, συντήρηση, ασφάλεια προσπέλασης, προστασία από αστοχία υλικού και λογισμικό</a:t>
            </a:r>
          </a:p>
          <a:p>
            <a:pPr algn="just">
              <a:lnSpc>
                <a:spcPts val="2065"/>
              </a:lnSpc>
              <a:spcBef>
                <a:spcPts val="0"/>
              </a:spcBef>
              <a:spcAft>
                <a:spcPts val="0"/>
              </a:spcAft>
              <a:buClr>
                <a:srgbClr val="000000"/>
              </a:buClr>
              <a:buSzPts val="1200"/>
              <a:buFont typeface="+mj-lt"/>
              <a:buAutoNum type="arabicPeriod"/>
            </a:pPr>
            <a:endParaRPr lang="el-GR" sz="2000" dirty="0" smtClean="0">
              <a:solidFill>
                <a:srgbClr val="000000"/>
              </a:solidFill>
              <a:ea typeface="Arial Unicode MS"/>
              <a:cs typeface="Times New Roman" pitchFamily="18" charset="0"/>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20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32068051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Βάσεις Δεδομένων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sp>
        <p:nvSpPr>
          <p:cNvPr id="8" name="3 - Θέση περιεχομένου"/>
          <p:cNvSpPr txBox="1">
            <a:spLocks/>
          </p:cNvSpPr>
          <p:nvPr/>
        </p:nvSpPr>
        <p:spPr>
          <a:xfrm>
            <a:off x="755576" y="1273323"/>
            <a:ext cx="3814088" cy="3744417"/>
          </a:xfrm>
          <a:prstGeom prst="rect">
            <a:avLst/>
          </a:prstGeom>
        </p:spPr>
        <p:txBody>
          <a:bodyPr vert="horz" lIns="91440" tIns="45720" rIns="91440" bIns="45720" rtlCol="0">
            <a:norm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b="0" i="0" u="none" strike="noStrike" kern="1200" cap="none" spc="0" normalizeH="0" baseline="0" noProof="0" dirty="0" smtClean="0">
                <a:ln>
                  <a:noFill/>
                </a:ln>
                <a:solidFill>
                  <a:srgbClr val="3E3D2D"/>
                </a:solidFill>
                <a:effectLst/>
                <a:uLnTx/>
                <a:uFillTx/>
                <a:latin typeface="Calibri"/>
                <a:ea typeface="+mn-ea"/>
                <a:cs typeface="+mn-cs"/>
              </a:rPr>
              <a:t>Βάση δεδομένων (</a:t>
            </a:r>
            <a:r>
              <a:rPr kumimoji="0" lang="en-US" b="0" i="0" u="none" strike="noStrike" kern="1200" cap="none" spc="0" normalizeH="0" baseline="0" noProof="0" dirty="0" smtClean="0">
                <a:ln>
                  <a:noFill/>
                </a:ln>
                <a:solidFill>
                  <a:srgbClr val="3E3D2D"/>
                </a:solidFill>
                <a:effectLst/>
                <a:uLnTx/>
                <a:uFillTx/>
                <a:latin typeface="Calibri"/>
                <a:ea typeface="+mn-ea"/>
                <a:cs typeface="+mn-cs"/>
              </a:rPr>
              <a:t>database) </a:t>
            </a:r>
            <a:r>
              <a:rPr kumimoji="0" lang="el-GR" b="0" i="0" u="none" strike="noStrike" kern="1200" cap="none" spc="0" normalizeH="0" baseline="0" noProof="0" dirty="0" smtClean="0">
                <a:ln>
                  <a:noFill/>
                </a:ln>
                <a:solidFill>
                  <a:srgbClr val="3E3D2D"/>
                </a:solidFill>
                <a:effectLst/>
                <a:uLnTx/>
                <a:uFillTx/>
                <a:latin typeface="Calibri"/>
                <a:ea typeface="+mn-ea"/>
                <a:cs typeface="+mn-cs"/>
              </a:rPr>
              <a:t>είναι μια συλλογή δεδομένων τα οποία σχετίζονται με λογικό, αλλά όχι απαραίτητα και με φυσικό τρόπο</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endParaRPr kumimoji="0" lang="el-GR" sz="2800" b="0" i="0" u="none" strike="noStrike" kern="1200" cap="none" spc="0" normalizeH="0" baseline="0" noProof="0" dirty="0">
              <a:ln>
                <a:noFill/>
              </a:ln>
              <a:solidFill>
                <a:srgbClr val="3E3D2D"/>
              </a:solidFill>
              <a:effectLst/>
              <a:uLnTx/>
              <a:uFillTx/>
              <a:latin typeface="Calibri"/>
              <a:ea typeface="+mn-ea"/>
              <a:cs typeface="+mn-cs"/>
            </a:endParaRPr>
          </a:p>
        </p:txBody>
      </p:sp>
      <p:sp>
        <p:nvSpPr>
          <p:cNvPr id="9" name="4 - Θέση περιεχομένου"/>
          <p:cNvSpPr txBox="1">
            <a:spLocks/>
          </p:cNvSpPr>
          <p:nvPr/>
        </p:nvSpPr>
        <p:spPr>
          <a:xfrm>
            <a:off x="4358312" y="1273322"/>
            <a:ext cx="3814088" cy="3744417"/>
          </a:xfrm>
          <a:prstGeom prst="rect">
            <a:avLst/>
          </a:prstGeom>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smtClean="0">
                <a:ln>
                  <a:noFill/>
                </a:ln>
                <a:solidFill>
                  <a:srgbClr val="3E3D2D"/>
                </a:solidFill>
                <a:effectLst/>
                <a:uLnTx/>
                <a:uFillTx/>
                <a:latin typeface="Calibri"/>
                <a:ea typeface="+mn-ea"/>
                <a:cs typeface="+mn-cs"/>
              </a:rPr>
              <a:t>Αναπαριστούν μια άποψη του πραγματικού κόσμου, ένα μικρόκοσμο, ή πεδίο αναφοράς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smtClean="0">
                <a:ln>
                  <a:noFill/>
                </a:ln>
                <a:solidFill>
                  <a:srgbClr val="3E3D2D"/>
                </a:solidFill>
                <a:effectLst/>
                <a:uLnTx/>
                <a:uFillTx/>
                <a:latin typeface="Calibri"/>
                <a:ea typeface="+mn-ea"/>
                <a:cs typeface="+mn-cs"/>
              </a:rPr>
              <a:t>Περιέχουν δεδομένα σχετικά μεταξύ τους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smtClean="0">
                <a:ln>
                  <a:noFill/>
                </a:ln>
                <a:solidFill>
                  <a:srgbClr val="3E3D2D"/>
                </a:solidFill>
                <a:effectLst/>
                <a:uLnTx/>
                <a:uFillTx/>
                <a:latin typeface="Calibri"/>
                <a:ea typeface="+mn-ea"/>
                <a:cs typeface="+mn-cs"/>
              </a:rPr>
              <a:t>Σχεδιάζονται και διατηρούν δεδομένα για συγκεκριμένο σκοπό</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1800" b="0" i="0" u="none" strike="noStrike" kern="1200" cap="none" spc="0" normalizeH="0" baseline="0" noProof="0" smtClean="0">
                <a:ln>
                  <a:noFill/>
                </a:ln>
                <a:solidFill>
                  <a:srgbClr val="3E3D2D"/>
                </a:solidFill>
                <a:effectLst/>
                <a:uLnTx/>
                <a:uFillTx/>
                <a:latin typeface="Calibri"/>
                <a:ea typeface="+mn-ea"/>
                <a:cs typeface="+mn-cs"/>
              </a:rPr>
              <a:t>Τα δεδομένα περιγράφουν το μικρόκοσμο, είτε κατά την τρέχουσα χρονική στιγμή, είτε στην εξέλιξη της ιστορίας του</a:t>
            </a:r>
            <a:endParaRPr kumimoji="0" lang="el-GR" sz="1800" b="0" i="0" u="none" strike="noStrike" kern="1200" cap="none" spc="0" normalizeH="0" baseline="0" noProof="0" dirty="0" smtClean="0">
              <a:ln>
                <a:noFill/>
              </a:ln>
              <a:solidFill>
                <a:srgbClr val="3E3D2D"/>
              </a:solidFill>
              <a:effectLst/>
              <a:uLnTx/>
              <a:uFillTx/>
              <a:latin typeface="Calibri"/>
              <a:ea typeface="+mn-ea"/>
              <a:cs typeface="+mn-cs"/>
            </a:endParaRPr>
          </a:p>
        </p:txBody>
      </p:sp>
    </p:spTree>
    <p:extLst>
      <p:ext uri="{BB962C8B-B14F-4D97-AF65-F5344CB8AC3E}">
        <p14:creationId xmlns:p14="http://schemas.microsoft.com/office/powerpoint/2010/main" val="3752528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Ποιοι χρησιμοποιούν ΒΔ;</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a:t>
            </a:fld>
            <a:endParaRPr lang="el-GR" dirty="0"/>
          </a:p>
        </p:txBody>
      </p:sp>
      <p:sp>
        <p:nvSpPr>
          <p:cNvPr id="12" name="6 - Θέση κειμένου"/>
          <p:cNvSpPr txBox="1">
            <a:spLocks/>
          </p:cNvSpPr>
          <p:nvPr/>
        </p:nvSpPr>
        <p:spPr>
          <a:xfrm>
            <a:off x="1331640" y="1057300"/>
            <a:ext cx="3057148" cy="639762"/>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Clr>
                <a:schemeClr val="accent1"/>
              </a:buClr>
              <a:buSzPct val="76000"/>
              <a:buFont typeface="Wingdings 2" pitchFamily="18" charset="2"/>
              <a:buNone/>
              <a:defRPr sz="2400" b="1" kern="1200">
                <a:solidFill>
                  <a:schemeClr val="accent1"/>
                </a:solidFill>
                <a:latin typeface="+mn-lt"/>
                <a:ea typeface="+mn-ea"/>
                <a:cs typeface="+mn-cs"/>
              </a:defRPr>
            </a:lvl1pPr>
            <a:lvl2pPr marL="457200" indent="0" algn="l" defTabSz="914400" rtl="0" eaLnBrk="1" latinLnBrk="0" hangingPunct="1">
              <a:spcBef>
                <a:spcPct val="20000"/>
              </a:spcBef>
              <a:buClr>
                <a:schemeClr val="accent1"/>
              </a:buClr>
              <a:buSzPct val="76000"/>
              <a:buFont typeface="Wingdings 2" pitchFamily="18" charset="2"/>
              <a:buNone/>
              <a:defRPr sz="2000" b="1" kern="1200">
                <a:solidFill>
                  <a:schemeClr val="tx2"/>
                </a:solidFill>
                <a:latin typeface="+mn-lt"/>
                <a:ea typeface="+mn-ea"/>
                <a:cs typeface="+mn-cs"/>
              </a:defRPr>
            </a:lvl2pPr>
            <a:lvl3pPr marL="914400" indent="0" algn="l" defTabSz="914400" rtl="0" eaLnBrk="1" latinLnBrk="0" hangingPunct="1">
              <a:spcBef>
                <a:spcPct val="20000"/>
              </a:spcBef>
              <a:buClr>
                <a:schemeClr val="accent1"/>
              </a:buClr>
              <a:buSzPct val="76000"/>
              <a:buFont typeface="Wingdings 2" pitchFamily="18" charset="2"/>
              <a:buNone/>
              <a:defRPr sz="1800" b="1" kern="1200">
                <a:solidFill>
                  <a:schemeClr val="tx2"/>
                </a:solidFill>
                <a:latin typeface="+mn-lt"/>
                <a:ea typeface="+mn-ea"/>
                <a:cs typeface="+mn-cs"/>
              </a:defRPr>
            </a:lvl3pPr>
            <a:lvl4pPr marL="1371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4pPr>
            <a:lvl5pPr marL="1828800" indent="0" algn="l" defTabSz="914400" rtl="0" eaLnBrk="1" latinLnBrk="0" hangingPunct="1">
              <a:spcBef>
                <a:spcPct val="20000"/>
              </a:spcBef>
              <a:buClr>
                <a:schemeClr val="accent1"/>
              </a:buClr>
              <a:buSzPct val="76000"/>
              <a:buFont typeface="Wingdings 2" pitchFamily="18" charset="2"/>
              <a:buNone/>
              <a:defRPr sz="1600" b="1" kern="1200" baseline="0">
                <a:solidFill>
                  <a:schemeClr val="tx2"/>
                </a:solidFill>
                <a:latin typeface="+mn-lt"/>
                <a:ea typeface="+mn-ea"/>
                <a:cs typeface="+mn-cs"/>
              </a:defRPr>
            </a:lvl5pPr>
            <a:lvl6pPr marL="22860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6pPr>
            <a:lvl7pPr marL="27432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7pPr>
            <a:lvl8pPr marL="32004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8pPr>
            <a:lvl9pPr marL="3657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94C600"/>
              </a:buClr>
              <a:buSzPct val="76000"/>
              <a:buFont typeface="Wingdings 2" pitchFamily="18" charset="2"/>
              <a:buNone/>
              <a:tabLst/>
              <a:defRPr/>
            </a:pPr>
            <a:r>
              <a:rPr kumimoji="0" lang="el-GR" sz="2400" b="1" i="0" u="none" strike="noStrike" kern="1200" cap="none" spc="0" normalizeH="0" baseline="0" noProof="0" smtClean="0">
                <a:ln>
                  <a:noFill/>
                </a:ln>
                <a:solidFill>
                  <a:srgbClr val="94C600"/>
                </a:solidFill>
                <a:effectLst/>
                <a:uLnTx/>
                <a:uFillTx/>
                <a:latin typeface="Calibri"/>
                <a:ea typeface="+mn-ea"/>
                <a:cs typeface="+mn-cs"/>
              </a:rPr>
              <a:t>Μεγάλες ΒΔ</a:t>
            </a:r>
            <a:endParaRPr kumimoji="0" lang="el-GR" sz="2400" b="1" i="0" u="none" strike="noStrike" kern="1200" cap="none" spc="0" normalizeH="0" baseline="0" noProof="0" dirty="0">
              <a:ln>
                <a:noFill/>
              </a:ln>
              <a:solidFill>
                <a:srgbClr val="94C600"/>
              </a:solidFill>
              <a:effectLst/>
              <a:uLnTx/>
              <a:uFillTx/>
              <a:latin typeface="Calibri"/>
              <a:ea typeface="+mn-ea"/>
              <a:cs typeface="+mn-cs"/>
            </a:endParaRPr>
          </a:p>
        </p:txBody>
      </p:sp>
      <p:sp>
        <p:nvSpPr>
          <p:cNvPr id="13" name="4 - Θέση περιεχομένου"/>
          <p:cNvSpPr txBox="1">
            <a:spLocks/>
          </p:cNvSpPr>
          <p:nvPr/>
        </p:nvSpPr>
        <p:spPr>
          <a:xfrm>
            <a:off x="961250" y="1715985"/>
            <a:ext cx="3419856" cy="2835797"/>
          </a:xfrm>
          <a:prstGeom prst="rect">
            <a:avLst/>
          </a:prstGeom>
        </p:spPr>
        <p:txBody>
          <a:bodyPr vert="horz" lIns="91440" tIns="45720" rIns="91440" bIns="45720" rtlCol="0">
            <a:normAutofit fontScale="775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Τράπεζες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Δημόσιοι οργανισμοί (εφορία)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Νοσηλευτικά Ιδρύματα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Αεροπορικές εταιρείες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Ασφαλιστικοί οργανισμοί</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Αλυσίδες εμπορικών καταστημάτων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Ηλεκτρονικά καταστήματα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a:t>
            </a: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sp>
        <p:nvSpPr>
          <p:cNvPr id="14" name="7 - Θέση κειμένου"/>
          <p:cNvSpPr txBox="1">
            <a:spLocks/>
          </p:cNvSpPr>
          <p:nvPr/>
        </p:nvSpPr>
        <p:spPr>
          <a:xfrm>
            <a:off x="4931366" y="1057301"/>
            <a:ext cx="3055717" cy="639762"/>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Clr>
                <a:schemeClr val="accent1"/>
              </a:buClr>
              <a:buSzPct val="76000"/>
              <a:buFont typeface="Wingdings 2" pitchFamily="18" charset="2"/>
              <a:buNone/>
              <a:defRPr sz="2400" b="1" kern="1200">
                <a:solidFill>
                  <a:schemeClr val="accent1"/>
                </a:solidFill>
                <a:latin typeface="+mn-lt"/>
                <a:ea typeface="+mn-ea"/>
                <a:cs typeface="+mn-cs"/>
              </a:defRPr>
            </a:lvl1pPr>
            <a:lvl2pPr marL="457200" indent="0" algn="l" defTabSz="914400" rtl="0" eaLnBrk="1" latinLnBrk="0" hangingPunct="1">
              <a:spcBef>
                <a:spcPct val="20000"/>
              </a:spcBef>
              <a:buClr>
                <a:schemeClr val="accent1"/>
              </a:buClr>
              <a:buSzPct val="76000"/>
              <a:buFont typeface="Wingdings 2" pitchFamily="18" charset="2"/>
              <a:buNone/>
              <a:defRPr sz="2000" b="1" kern="1200">
                <a:solidFill>
                  <a:schemeClr val="tx2"/>
                </a:solidFill>
                <a:latin typeface="+mn-lt"/>
                <a:ea typeface="+mn-ea"/>
                <a:cs typeface="+mn-cs"/>
              </a:defRPr>
            </a:lvl2pPr>
            <a:lvl3pPr marL="914400" indent="0" algn="l" defTabSz="914400" rtl="0" eaLnBrk="1" latinLnBrk="0" hangingPunct="1">
              <a:spcBef>
                <a:spcPct val="20000"/>
              </a:spcBef>
              <a:buClr>
                <a:schemeClr val="accent1"/>
              </a:buClr>
              <a:buSzPct val="76000"/>
              <a:buFont typeface="Wingdings 2" pitchFamily="18" charset="2"/>
              <a:buNone/>
              <a:defRPr sz="1800" b="1" kern="1200">
                <a:solidFill>
                  <a:schemeClr val="tx2"/>
                </a:solidFill>
                <a:latin typeface="+mn-lt"/>
                <a:ea typeface="+mn-ea"/>
                <a:cs typeface="+mn-cs"/>
              </a:defRPr>
            </a:lvl3pPr>
            <a:lvl4pPr marL="1371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4pPr>
            <a:lvl5pPr marL="1828800" indent="0" algn="l" defTabSz="914400" rtl="0" eaLnBrk="1" latinLnBrk="0" hangingPunct="1">
              <a:spcBef>
                <a:spcPct val="20000"/>
              </a:spcBef>
              <a:buClr>
                <a:schemeClr val="accent1"/>
              </a:buClr>
              <a:buSzPct val="76000"/>
              <a:buFont typeface="Wingdings 2" pitchFamily="18" charset="2"/>
              <a:buNone/>
              <a:defRPr sz="1600" b="1" kern="1200" baseline="0">
                <a:solidFill>
                  <a:schemeClr val="tx2"/>
                </a:solidFill>
                <a:latin typeface="+mn-lt"/>
                <a:ea typeface="+mn-ea"/>
                <a:cs typeface="+mn-cs"/>
              </a:defRPr>
            </a:lvl5pPr>
            <a:lvl6pPr marL="22860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6pPr>
            <a:lvl7pPr marL="27432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7pPr>
            <a:lvl8pPr marL="32004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8pPr>
            <a:lvl9pPr marL="3657600" indent="0" algn="l" defTabSz="914400" rtl="0" eaLnBrk="1" latinLnBrk="0" hangingPunct="1">
              <a:spcBef>
                <a:spcPct val="20000"/>
              </a:spcBef>
              <a:buClr>
                <a:schemeClr val="accent1"/>
              </a:buClr>
              <a:buSzPct val="76000"/>
              <a:buFont typeface="Wingdings 2" pitchFamily="18" charset="2"/>
              <a:buNone/>
              <a:defRPr sz="1600" b="1" kern="1200">
                <a:solidFill>
                  <a:schemeClr val="tx2"/>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94C600"/>
              </a:buClr>
              <a:buSzPct val="76000"/>
              <a:buFont typeface="Wingdings 2" pitchFamily="18" charset="2"/>
              <a:buNone/>
              <a:tabLst/>
              <a:defRPr/>
            </a:pPr>
            <a:r>
              <a:rPr kumimoji="0" lang="el-GR" sz="2400" b="1" i="0" u="none" strike="noStrike" kern="1200" cap="none" spc="0" normalizeH="0" baseline="0" noProof="0" smtClean="0">
                <a:ln>
                  <a:noFill/>
                </a:ln>
                <a:solidFill>
                  <a:srgbClr val="94C600"/>
                </a:solidFill>
                <a:effectLst/>
                <a:uLnTx/>
                <a:uFillTx/>
                <a:latin typeface="Calibri"/>
                <a:ea typeface="+mn-ea"/>
                <a:cs typeface="+mn-cs"/>
              </a:rPr>
              <a:t>Μικρές ΒΔ</a:t>
            </a:r>
            <a:endParaRPr kumimoji="0" lang="el-GR" sz="2400" b="1" i="0" u="none" strike="noStrike" kern="1200" cap="none" spc="0" normalizeH="0" baseline="0" noProof="0" dirty="0">
              <a:ln>
                <a:noFill/>
              </a:ln>
              <a:solidFill>
                <a:srgbClr val="94C600"/>
              </a:solidFill>
              <a:effectLst/>
              <a:uLnTx/>
              <a:uFillTx/>
              <a:latin typeface="Calibri"/>
              <a:ea typeface="+mn-ea"/>
              <a:cs typeface="+mn-cs"/>
            </a:endParaRPr>
          </a:p>
        </p:txBody>
      </p:sp>
      <p:sp>
        <p:nvSpPr>
          <p:cNvPr id="15" name="5 - Θέση περιεχομένου"/>
          <p:cNvSpPr txBox="1">
            <a:spLocks/>
          </p:cNvSpPr>
          <p:nvPr/>
        </p:nvSpPr>
        <p:spPr>
          <a:xfrm>
            <a:off x="4564681" y="1715985"/>
            <a:ext cx="3419856" cy="2835797"/>
          </a:xfrm>
          <a:prstGeom prst="rect">
            <a:avLst/>
          </a:prstGeom>
        </p:spPr>
        <p:txBody>
          <a:bodyPr vert="horz" lIns="91440" tIns="45720" rIns="91440" bIns="45720" rtlCol="0">
            <a:normAutofit fontScale="92500" lnSpcReduction="20000"/>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600" kern="1200">
                <a:solidFill>
                  <a:schemeClr val="tx2"/>
                </a:solidFill>
                <a:latin typeface="+mn-lt"/>
                <a:ea typeface="+mn-ea"/>
                <a:cs typeface="+mn-cs"/>
              </a:defRPr>
            </a:lvl9pPr>
          </a:lstStyle>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Μικρές επιχειρήσεις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Γυμναστήρια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Ιατρεία</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Δημοσκοπήσεις</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Δεδομένα επιστημονικών πειραμάτων</a:t>
            </a:r>
          </a:p>
          <a:p>
            <a:pPr marL="342900" marR="0" lvl="0" indent="-274320" algn="l" defTabSz="914400" rtl="0" eaLnBrk="1" fontAlgn="auto" latinLnBrk="0" hangingPunct="1">
              <a:lnSpc>
                <a:spcPct val="100000"/>
              </a:lnSpc>
              <a:spcBef>
                <a:spcPct val="20000"/>
              </a:spcBef>
              <a:spcAft>
                <a:spcPts val="0"/>
              </a:spcAft>
              <a:buClr>
                <a:srgbClr val="94C600"/>
              </a:buClr>
              <a:buSzPct val="76000"/>
              <a:buFont typeface="Wingdings 2" pitchFamily="18" charset="2"/>
              <a:buChar char=""/>
              <a:tabLst/>
              <a:defRPr/>
            </a:pPr>
            <a:r>
              <a:rPr kumimoji="0" lang="el-GR" sz="2400" b="0" i="0" u="none" strike="noStrike" kern="1200" cap="none" spc="0" normalizeH="0" baseline="0" noProof="0" smtClean="0">
                <a:ln>
                  <a:noFill/>
                </a:ln>
                <a:solidFill>
                  <a:srgbClr val="3E3D2D"/>
                </a:solidFill>
                <a:effectLst/>
                <a:uLnTx/>
                <a:uFillTx/>
                <a:latin typeface="Calibri"/>
                <a:ea typeface="+mn-ea"/>
                <a:cs typeface="+mn-cs"/>
              </a:rPr>
              <a:t>…</a:t>
            </a:r>
            <a:endParaRPr kumimoji="0" lang="el-GR" sz="2400" b="0" i="0" u="none" strike="noStrike" kern="1200" cap="none" spc="0" normalizeH="0" baseline="0" noProof="0" dirty="0">
              <a:ln>
                <a:noFill/>
              </a:ln>
              <a:solidFill>
                <a:srgbClr val="3E3D2D"/>
              </a:solidFill>
              <a:effectLst/>
              <a:uLnTx/>
              <a:uFillTx/>
              <a:latin typeface="Calibri"/>
              <a:ea typeface="+mn-ea"/>
              <a:cs typeface="+mn-cs"/>
            </a:endParaRPr>
          </a:p>
        </p:txBody>
      </p:sp>
      <p:pic>
        <p:nvPicPr>
          <p:cNvPr id="16" name="Picture 2" descr="http://coghillcartooning.com/images/art/cartooning/character-design/nerd-geek-cartoon-character.jpg"/>
          <p:cNvPicPr>
            <a:picLocks noChangeAspect="1" noChangeArrowheads="1"/>
          </p:cNvPicPr>
          <p:nvPr/>
        </p:nvPicPr>
        <p:blipFill>
          <a:blip r:embed="rId3" cstate="print"/>
          <a:srcRect/>
          <a:stretch>
            <a:fillRect/>
          </a:stretch>
        </p:blipFill>
        <p:spPr bwMode="auto">
          <a:xfrm>
            <a:off x="3478164" y="4360855"/>
            <a:ext cx="652792" cy="936104"/>
          </a:xfrm>
          <a:prstGeom prst="rect">
            <a:avLst/>
          </a:prstGeom>
          <a:noFill/>
        </p:spPr>
      </p:pic>
      <p:pic>
        <p:nvPicPr>
          <p:cNvPr id="17" name="Picture 4" descr="http://www.wisestep.com/Images/ArticleImages/in_depth_experience.jpg"/>
          <p:cNvPicPr>
            <a:picLocks noChangeAspect="1" noChangeArrowheads="1"/>
          </p:cNvPicPr>
          <p:nvPr/>
        </p:nvPicPr>
        <p:blipFill>
          <a:blip r:embed="rId4" cstate="print"/>
          <a:srcRect/>
          <a:stretch>
            <a:fillRect/>
          </a:stretch>
        </p:blipFill>
        <p:spPr bwMode="auto">
          <a:xfrm>
            <a:off x="6351898" y="4072823"/>
            <a:ext cx="1632181" cy="1224136"/>
          </a:xfrm>
          <a:prstGeom prst="rect">
            <a:avLst/>
          </a:prstGeom>
          <a:noFill/>
        </p:spPr>
      </p:pic>
    </p:spTree>
    <p:extLst>
      <p:ext uri="{BB962C8B-B14F-4D97-AF65-F5344CB8AC3E}">
        <p14:creationId xmlns:p14="http://schemas.microsoft.com/office/powerpoint/2010/main" val="39598220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a:t>Σύστημα Διαχείρισης Βάσεων Δεδομένων</a:t>
            </a:r>
          </a:p>
        </p:txBody>
      </p:sp>
      <p:sp>
        <p:nvSpPr>
          <p:cNvPr id="3" name="Θέση περιεχομένου 2"/>
          <p:cNvSpPr>
            <a:spLocks noGrp="1"/>
          </p:cNvSpPr>
          <p:nvPr>
            <p:ph idx="1"/>
          </p:nvPr>
        </p:nvSpPr>
        <p:spPr>
          <a:xfrm>
            <a:off x="437785" y="1300518"/>
            <a:ext cx="8240150" cy="3852804"/>
          </a:xfrm>
        </p:spPr>
        <p:txBody>
          <a:bodyPr>
            <a:noAutofit/>
          </a:bodyPr>
          <a:lstStyle/>
          <a:p>
            <a:pPr lvl="0" indent="-274320">
              <a:lnSpc>
                <a:spcPct val="90000"/>
              </a:lnSpc>
              <a:spcBef>
                <a:spcPct val="20000"/>
              </a:spcBef>
              <a:buClr>
                <a:srgbClr val="94C600"/>
              </a:buClr>
              <a:buSzPct val="76000"/>
              <a:buFont typeface="Wingdings 2" pitchFamily="18" charset="2"/>
              <a:buChar char=""/>
            </a:pPr>
            <a:r>
              <a:rPr lang="el-GR" sz="2200" dirty="0">
                <a:solidFill>
                  <a:srgbClr val="3E3D2D"/>
                </a:solidFill>
              </a:rPr>
              <a:t>Σύστημα Διαχείρισης Βάσεων Δεδομένων </a:t>
            </a:r>
            <a:r>
              <a:rPr lang="en-US" sz="2200" dirty="0">
                <a:solidFill>
                  <a:srgbClr val="3E3D2D"/>
                </a:solidFill>
              </a:rPr>
              <a:t>(Database Management System=DBMS) </a:t>
            </a:r>
            <a:r>
              <a:rPr lang="el-GR" sz="2200" dirty="0">
                <a:solidFill>
                  <a:srgbClr val="3E3D2D"/>
                </a:solidFill>
              </a:rPr>
              <a:t>είναι ένα σύστημα το οποίο ορίζει δημιουργεί και συντηρεί βάσεις δεδομένων. Το ΣΔΒΔ παρέχει επίσης στους χρήστες ελεγχόμενη πρόσβαση στις βάσεις δεδομένων. Ένα ΣΔΒΔ είναι συνδυασμός 5 συστατικών στοιχείων:</a:t>
            </a:r>
          </a:p>
          <a:p>
            <a:pPr marL="640080" lvl="1" indent="-274320">
              <a:lnSpc>
                <a:spcPct val="90000"/>
              </a:lnSpc>
              <a:spcBef>
                <a:spcPct val="20000"/>
              </a:spcBef>
              <a:buClr>
                <a:srgbClr val="94C600"/>
              </a:buClr>
              <a:buSzPct val="76000"/>
              <a:buFont typeface="Wingdings 2" pitchFamily="18" charset="2"/>
              <a:buChar char=""/>
            </a:pPr>
            <a:r>
              <a:rPr lang="el-GR" sz="2400" dirty="0">
                <a:solidFill>
                  <a:srgbClr val="3E3D2D"/>
                </a:solidFill>
              </a:rPr>
              <a:t>Υλικού</a:t>
            </a:r>
          </a:p>
          <a:p>
            <a:pPr marL="640080" lvl="1" indent="-274320">
              <a:lnSpc>
                <a:spcPct val="90000"/>
              </a:lnSpc>
              <a:spcBef>
                <a:spcPct val="20000"/>
              </a:spcBef>
              <a:buClr>
                <a:srgbClr val="94C600"/>
              </a:buClr>
              <a:buSzPct val="76000"/>
              <a:buFont typeface="Wingdings 2" pitchFamily="18" charset="2"/>
              <a:buChar char=""/>
            </a:pPr>
            <a:r>
              <a:rPr lang="el-GR" sz="2400" dirty="0">
                <a:solidFill>
                  <a:srgbClr val="3E3D2D"/>
                </a:solidFill>
              </a:rPr>
              <a:t>Λογισμικού</a:t>
            </a:r>
          </a:p>
          <a:p>
            <a:pPr marL="640080" lvl="1" indent="-274320">
              <a:lnSpc>
                <a:spcPct val="90000"/>
              </a:lnSpc>
              <a:spcBef>
                <a:spcPct val="20000"/>
              </a:spcBef>
              <a:buClr>
                <a:srgbClr val="94C600"/>
              </a:buClr>
              <a:buSzPct val="76000"/>
              <a:buFont typeface="Wingdings 2" pitchFamily="18" charset="2"/>
              <a:buChar char=""/>
            </a:pPr>
            <a:r>
              <a:rPr lang="el-GR" sz="2400" dirty="0">
                <a:solidFill>
                  <a:srgbClr val="3E3D2D"/>
                </a:solidFill>
              </a:rPr>
              <a:t>Δεδομένων</a:t>
            </a:r>
          </a:p>
          <a:p>
            <a:pPr marL="640080" lvl="1" indent="-274320">
              <a:lnSpc>
                <a:spcPct val="90000"/>
              </a:lnSpc>
              <a:spcBef>
                <a:spcPct val="20000"/>
              </a:spcBef>
              <a:buClr>
                <a:srgbClr val="94C600"/>
              </a:buClr>
              <a:buSzPct val="76000"/>
              <a:buFont typeface="Wingdings 2" pitchFamily="18" charset="2"/>
              <a:buChar char=""/>
            </a:pPr>
            <a:r>
              <a:rPr lang="el-GR" sz="2400" dirty="0">
                <a:solidFill>
                  <a:srgbClr val="3E3D2D"/>
                </a:solidFill>
              </a:rPr>
              <a:t>Χρηστών</a:t>
            </a:r>
          </a:p>
          <a:p>
            <a:pPr marL="640080" lvl="1" indent="-274320">
              <a:lnSpc>
                <a:spcPct val="90000"/>
              </a:lnSpc>
              <a:spcBef>
                <a:spcPct val="20000"/>
              </a:spcBef>
              <a:buClr>
                <a:srgbClr val="94C600"/>
              </a:buClr>
              <a:buSzPct val="76000"/>
              <a:buFont typeface="Wingdings 2" pitchFamily="18" charset="2"/>
              <a:buChar char=""/>
            </a:pPr>
            <a:r>
              <a:rPr lang="el-GR" sz="2400" dirty="0">
                <a:solidFill>
                  <a:srgbClr val="3E3D2D"/>
                </a:solidFill>
              </a:rPr>
              <a:t>Διαδικασιών</a:t>
            </a:r>
            <a:endParaRPr lang="el-GR" dirty="0">
              <a:solidFill>
                <a:srgbClr val="3E3D2D"/>
              </a:solidFill>
            </a:endParaRP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259350587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4753</TotalTime>
  <Words>2343</Words>
  <Application>Microsoft Office PowerPoint</Application>
  <PresentationFormat>Προβολή στην οθόνη (16:10)</PresentationFormat>
  <Paragraphs>292</Paragraphs>
  <Slides>37</Slides>
  <Notes>37</Notes>
  <HiddenSlides>0</HiddenSlides>
  <MMClips>0</MMClips>
  <ScaleCrop>false</ScaleCrop>
  <HeadingPairs>
    <vt:vector size="8" baseType="variant">
      <vt:variant>
        <vt:lpstr>Γραμματοσειρές που χρησιμοποιούνται</vt:lpstr>
      </vt:variant>
      <vt:variant>
        <vt:i4>6</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37</vt:i4>
      </vt:variant>
    </vt:vector>
  </HeadingPairs>
  <TitlesOfParts>
    <vt:vector size="45" baseType="lpstr">
      <vt:lpstr>Arial Unicode MS</vt:lpstr>
      <vt:lpstr>Arial</vt:lpstr>
      <vt:lpstr>Calibri</vt:lpstr>
      <vt:lpstr>Times New Roman</vt:lpstr>
      <vt:lpstr>Wingdings</vt:lpstr>
      <vt:lpstr>Wingdings 2</vt:lpstr>
      <vt:lpstr>Θέμα του Office</vt:lpstr>
      <vt:lpstr>Visio</vt:lpstr>
      <vt:lpstr>Πληροφορική II</vt:lpstr>
      <vt:lpstr>Παρουσίαση του PowerPoint</vt:lpstr>
      <vt:lpstr>Άδειες Χρήσης</vt:lpstr>
      <vt:lpstr>Χρηματοδότηση</vt:lpstr>
      <vt:lpstr>Επίπεδα αρχεία (flat files)</vt:lpstr>
      <vt:lpstr>Προβλήματα διαχείρισης δεδομένων με επίπεδα αρχεία</vt:lpstr>
      <vt:lpstr>Βάσεις Δεδομένων</vt:lpstr>
      <vt:lpstr>Ποιοι χρησιμοποιούν ΒΔ;</vt:lpstr>
      <vt:lpstr>Σύστημα Διαχείρισης Βάσεων Δεδομένων</vt:lpstr>
      <vt:lpstr>Συστατικά στοιχεία ΣΔΒΔ (1/5): ΥΛΙΚΟ</vt:lpstr>
      <vt:lpstr>Συστατικά στοιχεία ΣΔΒΔ (2/5): ΛΟΓΙΣΜΙΚΟ</vt:lpstr>
      <vt:lpstr>Συστατικά στοιχεία ΣΔΒΔ (3/5): ΔΕΔΟΜΕΝΑ</vt:lpstr>
      <vt:lpstr>Συστατικά στοιχεία ΣΔΒΔ (4/5): ΧΡΗΣΤΕΣ</vt:lpstr>
      <vt:lpstr>Συστατικά στοιχεία ΣΔΒΔ (5/5): ΔΙΑΔΙΚΑΣΙΕΣ</vt:lpstr>
      <vt:lpstr>Πότε δε συνίσταται η χρήση ενός ΣΔΒΔ</vt:lpstr>
      <vt:lpstr>Κόστος</vt:lpstr>
      <vt:lpstr>Πλεονεκτήματα ΣΔΒΔ</vt:lpstr>
      <vt:lpstr>Αρχιτεκτονική 3 επιπέδων</vt:lpstr>
      <vt:lpstr>Μοντέλα Βάσεων Δεδομένων</vt:lpstr>
      <vt:lpstr>Ιεραρχικό μοντέλο  (hierarchical model)</vt:lpstr>
      <vt:lpstr>Δικτυακό μοντέλο (network model)</vt:lpstr>
      <vt:lpstr>Σχεσιακό μοντέλο</vt:lpstr>
      <vt:lpstr>Πίνακες-σχέσεις</vt:lpstr>
      <vt:lpstr>Λειτουργίες σε σχέσεις</vt:lpstr>
      <vt:lpstr>Εισαγωγή</vt:lpstr>
      <vt:lpstr>Διαγραφή</vt:lpstr>
      <vt:lpstr>Ενημέρωση</vt:lpstr>
      <vt:lpstr>Επιλογή</vt:lpstr>
      <vt:lpstr>Σύνδεση</vt:lpstr>
      <vt:lpstr>Ένωση</vt:lpstr>
      <vt:lpstr>Τομή</vt:lpstr>
      <vt:lpstr>Διαφορά</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Evaggelos Karvounis</cp:lastModifiedBy>
  <cp:revision>308</cp:revision>
  <dcterms:created xsi:type="dcterms:W3CDTF">2012-09-06T09:03:05Z</dcterms:created>
  <dcterms:modified xsi:type="dcterms:W3CDTF">2015-09-23T17:58:24Z</dcterms:modified>
</cp:coreProperties>
</file>