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31"/>
  </p:notesMasterIdLst>
  <p:handoutMasterIdLst>
    <p:handoutMasterId r:id="rId32"/>
  </p:handoutMasterIdLst>
  <p:sldIdLst>
    <p:sldId id="257" r:id="rId3"/>
    <p:sldId id="258" r:id="rId4"/>
    <p:sldId id="320" r:id="rId5"/>
    <p:sldId id="321" r:id="rId6"/>
    <p:sldId id="259" r:id="rId7"/>
    <p:sldId id="292" r:id="rId8"/>
    <p:sldId id="262" r:id="rId9"/>
    <p:sldId id="293" r:id="rId10"/>
    <p:sldId id="364" r:id="rId11"/>
    <p:sldId id="365" r:id="rId12"/>
    <p:sldId id="366" r:id="rId13"/>
    <p:sldId id="367" r:id="rId14"/>
    <p:sldId id="368" r:id="rId15"/>
    <p:sldId id="349" r:id="rId16"/>
    <p:sldId id="369" r:id="rId17"/>
    <p:sldId id="326" r:id="rId18"/>
    <p:sldId id="350" r:id="rId19"/>
    <p:sldId id="372" r:id="rId20"/>
    <p:sldId id="370" r:id="rId21"/>
    <p:sldId id="373" r:id="rId22"/>
    <p:sldId id="371" r:id="rId23"/>
    <p:sldId id="345" r:id="rId24"/>
    <p:sldId id="323" r:id="rId25"/>
    <p:sldId id="324" r:id="rId26"/>
    <p:sldId id="277" r:id="rId27"/>
    <p:sldId id="278" r:id="rId28"/>
    <p:sldId id="291" r:id="rId29"/>
    <p:sldId id="279" r:id="rId3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968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22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27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9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9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4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8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9" y="6559383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eclass.teiep.gr/courses/COMP101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Προγραμματισμός κινητών συσκευών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3476600"/>
            <a:ext cx="8352928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tx1"/>
                </a:solidFill>
              </a:rPr>
              <a:t>Ενότητα 6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Επικοινωνία μεταξύ </a:t>
            </a:r>
            <a:r>
              <a:rPr lang="en-US" sz="2800" b="1" dirty="0" smtClean="0">
                <a:solidFill>
                  <a:schemeClr val="tx1"/>
                </a:solidFill>
              </a:rPr>
              <a:t>Activities II</a:t>
            </a:r>
          </a:p>
          <a:p>
            <a:endParaRPr lang="el-GR" sz="2800" dirty="0" smtClean="0">
              <a:solidFill>
                <a:schemeClr val="tx1"/>
              </a:solidFill>
            </a:endParaRPr>
          </a:p>
          <a:p>
            <a:r>
              <a:rPr lang="el-GR" sz="2800" dirty="0" smtClean="0">
                <a:solidFill>
                  <a:schemeClr val="tx1"/>
                </a:solidFill>
              </a:rPr>
              <a:t>Ιωάννης Τσούλος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6,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4813" y="980728"/>
            <a:ext cx="8829675" cy="560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6,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49375" y="647700"/>
            <a:ext cx="6726850" cy="5805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Η μέθοδος </a:t>
            </a:r>
            <a:r>
              <a:rPr lang="en-US" dirty="0" smtClean="0"/>
              <a:t>startActivityForResult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6,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72008" y="1412776"/>
            <a:ext cx="8892480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Η δεύτερη κατηγορία έχει ως ακολούθως:</a:t>
            </a:r>
            <a:endParaRPr lang="el-GR" sz="3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204864"/>
            <a:ext cx="8191500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Η μέθοδος </a:t>
            </a:r>
            <a:r>
              <a:rPr lang="en-US" dirty="0" smtClean="0"/>
              <a:t>startActivityForResult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6,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2352" y="1988840"/>
            <a:ext cx="7409152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Η μέθοδος </a:t>
            </a:r>
            <a:r>
              <a:rPr lang="en-US" dirty="0" smtClean="0"/>
              <a:t>startActivityForResult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6,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72008" y="1412776"/>
            <a:ext cx="8964488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3200" dirty="0" smtClean="0"/>
              <a:t>H</a:t>
            </a:r>
            <a:r>
              <a:rPr lang="el-GR" sz="3200" dirty="0" smtClean="0"/>
              <a:t> τρίτη κατηγορία είναι</a:t>
            </a:r>
            <a:r>
              <a:rPr lang="en-US" sz="3200" dirty="0" smtClean="0"/>
              <a:t>:</a:t>
            </a:r>
            <a:endParaRPr lang="el-GR" sz="3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25" y="2060848"/>
            <a:ext cx="9134475" cy="465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Η μέθοδος </a:t>
            </a:r>
            <a:r>
              <a:rPr lang="en-US" dirty="0" smtClean="0"/>
              <a:t>startActivityForResult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6,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72008" y="1412776"/>
            <a:ext cx="8964488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3200" dirty="0" smtClean="0"/>
              <a:t>H</a:t>
            </a:r>
            <a:r>
              <a:rPr lang="el-GR" sz="3200" dirty="0" smtClean="0"/>
              <a:t> τρίτη κατηγορία είναι</a:t>
            </a:r>
            <a:r>
              <a:rPr lang="en-US" sz="3200" dirty="0" smtClean="0"/>
              <a:t>:</a:t>
            </a:r>
            <a:endParaRPr lang="el-GR" sz="3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25" y="2060848"/>
            <a:ext cx="9134475" cy="465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6,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1 - Τίτλος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Η μέθοδος </a:t>
            </a:r>
            <a:r>
              <a:rPr lang="en-US" dirty="0" smtClean="0"/>
              <a:t>startActivityForResult</a:t>
            </a:r>
            <a:endParaRPr lang="el-GR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2060848"/>
            <a:ext cx="7925569" cy="1692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Στατικές</a:t>
            </a:r>
            <a:r>
              <a:rPr lang="en-US" dirty="0" smtClean="0"/>
              <a:t> </a:t>
            </a:r>
            <a:r>
              <a:rPr lang="en-US" dirty="0" err="1" smtClean="0"/>
              <a:t>Μεταβλητές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6,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179512" y="1196752"/>
            <a:ext cx="8964488" cy="4824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Το τελευταίο θέμα με το οποίο θα ασχοληθούμε σε αυτήν την διάλεξη, είναι η χρήση καθολικών μεταβλητών οι οποίες ορίζονται να είναι </a:t>
            </a:r>
            <a:r>
              <a:rPr lang="el-GR" sz="3200" b="1" dirty="0" smtClean="0"/>
              <a:t>στατικές </a:t>
            </a:r>
            <a:r>
              <a:rPr lang="el-GR" sz="3200" dirty="0" smtClean="0"/>
              <a:t>μέσα σε κάποια κατηγορία.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Στο επόμενο παράδειγμα, έχουμε τις κατηγορίες </a:t>
            </a:r>
            <a:r>
              <a:rPr lang="en-US" sz="3200" b="1" dirty="0" err="1" smtClean="0"/>
              <a:t>MainActivity</a:t>
            </a:r>
            <a:r>
              <a:rPr lang="en-US" sz="3200" dirty="0" smtClean="0"/>
              <a:t> </a:t>
            </a:r>
            <a:r>
              <a:rPr lang="el-GR" sz="3200" dirty="0" smtClean="0"/>
              <a:t>και </a:t>
            </a:r>
            <a:r>
              <a:rPr lang="en-US" sz="3200" b="1" dirty="0" smtClean="0"/>
              <a:t>Second</a:t>
            </a:r>
            <a:r>
              <a:rPr lang="el-GR" sz="3200" dirty="0" smtClean="0"/>
              <a:t>. 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el-GR" sz="2800" dirty="0" smtClean="0"/>
              <a:t>Και οι δύο έχουν πρόσβαση σε κάποιες στατικές μεταβλητές όπως το όνομα του χρήστη και μια ακέραια σταθερά.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Στατικές</a:t>
            </a:r>
            <a:r>
              <a:rPr lang="en-US" dirty="0" smtClean="0"/>
              <a:t> </a:t>
            </a:r>
            <a:r>
              <a:rPr lang="en-US" dirty="0" err="1" smtClean="0"/>
              <a:t>Μεταβλητές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6,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66838" y="2867025"/>
            <a:ext cx="6410325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251520" y="1196752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/>
            <a:r>
              <a:rPr lang="el-GR" sz="3200" dirty="0" smtClean="0">
                <a:solidFill>
                  <a:prstClr val="black"/>
                </a:solidFill>
              </a:rPr>
              <a:t>Η κατηγορία με τις καθολικές μεταβλητές</a:t>
            </a:r>
            <a:r>
              <a:rPr lang="en-US" sz="3200" dirty="0" smtClean="0">
                <a:solidFill>
                  <a:prstClr val="black"/>
                </a:solidFill>
              </a:rPr>
              <a:t> </a:t>
            </a:r>
            <a:r>
              <a:rPr lang="el-GR" sz="3200" dirty="0" smtClean="0">
                <a:solidFill>
                  <a:prstClr val="black"/>
                </a:solidFill>
              </a:rPr>
              <a:t>είναι ως ακολούθως</a:t>
            </a:r>
            <a:r>
              <a:rPr lang="en-US" sz="3200" dirty="0" smtClean="0">
                <a:solidFill>
                  <a:prstClr val="black"/>
                </a:solidFill>
              </a:rPr>
              <a:t>:</a:t>
            </a:r>
            <a:endParaRPr lang="el-GR" sz="32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Στατικές</a:t>
            </a:r>
            <a:r>
              <a:rPr lang="en-US" dirty="0" smtClean="0"/>
              <a:t> </a:t>
            </a:r>
            <a:r>
              <a:rPr lang="en-US" dirty="0" err="1" smtClean="0"/>
              <a:t>Μεταβλητές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6,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251520" y="1196752"/>
            <a:ext cx="85689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Η κατηγορία</a:t>
            </a:r>
            <a:r>
              <a:rPr lang="en-US" sz="3200" dirty="0" smtClean="0"/>
              <a:t> </a:t>
            </a:r>
            <a:r>
              <a:rPr lang="en-US" sz="3200" b="1" dirty="0" err="1" smtClean="0"/>
              <a:t>MainActivity</a:t>
            </a:r>
            <a:r>
              <a:rPr lang="en-US" sz="3200" b="1" dirty="0" smtClean="0"/>
              <a:t>,</a:t>
            </a:r>
            <a:r>
              <a:rPr lang="en-US" sz="3200" dirty="0" smtClean="0"/>
              <a:t> </a:t>
            </a:r>
            <a:r>
              <a:rPr lang="el-GR" sz="3200" dirty="0" smtClean="0"/>
              <a:t>έχει ως ακολούθως</a:t>
            </a:r>
            <a:r>
              <a:rPr lang="en-US" sz="3200" dirty="0" smtClean="0"/>
              <a:t>:</a:t>
            </a:r>
            <a:endParaRPr lang="el-GR" sz="32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2812" y="1988840"/>
            <a:ext cx="7497968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0"/>
            <a:ext cx="8280920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Τμήμα Μηχανικών Πληροφορικής ΤΕ</a:t>
            </a:r>
          </a:p>
          <a:p>
            <a:pPr algn="l"/>
            <a:r>
              <a:rPr lang="el-GR" b="1" dirty="0" smtClean="0">
                <a:solidFill>
                  <a:schemeClr val="tx1"/>
                </a:solidFill>
              </a:rPr>
              <a:t>Προγραμματισμός κινητών συσκευών</a:t>
            </a:r>
          </a:p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Ενότητα 6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Επικοινωνία μεταξύ </a:t>
            </a:r>
            <a:r>
              <a:rPr lang="en-US" sz="2800" dirty="0" smtClean="0">
                <a:solidFill>
                  <a:schemeClr val="tx1"/>
                </a:solidFill>
              </a:rPr>
              <a:t>Activities II</a:t>
            </a:r>
            <a:endParaRPr lang="el-GR" sz="2800" dirty="0" smtClean="0">
              <a:solidFill>
                <a:schemeClr val="tx1"/>
              </a:solidFill>
            </a:endParaRPr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Τσούλος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7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7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Στατικές</a:t>
            </a:r>
            <a:r>
              <a:rPr lang="en-US" dirty="0" smtClean="0"/>
              <a:t> </a:t>
            </a:r>
            <a:r>
              <a:rPr lang="en-US" dirty="0" err="1" smtClean="0"/>
              <a:t>Μεταβλητές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6,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1844824"/>
            <a:ext cx="766762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Στατικές</a:t>
            </a:r>
            <a:r>
              <a:rPr lang="en-US" dirty="0" smtClean="0"/>
              <a:t> </a:t>
            </a:r>
            <a:r>
              <a:rPr lang="en-US" dirty="0" err="1" smtClean="0"/>
              <a:t>Μεταβλητές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6,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Ορθογώνιο"/>
          <p:cNvSpPr/>
          <p:nvPr/>
        </p:nvSpPr>
        <p:spPr>
          <a:xfrm>
            <a:off x="251520" y="1124744"/>
            <a:ext cx="85689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Η τελική κατηγορία </a:t>
            </a:r>
            <a:r>
              <a:rPr lang="en-US" sz="3200" b="1" dirty="0" smtClean="0"/>
              <a:t>Second</a:t>
            </a:r>
            <a:r>
              <a:rPr lang="el-GR" sz="3200" b="1" dirty="0" smtClean="0"/>
              <a:t>, </a:t>
            </a:r>
            <a:r>
              <a:rPr lang="el-GR" sz="3200" dirty="0" smtClean="0"/>
              <a:t>είναι</a:t>
            </a:r>
            <a:r>
              <a:rPr lang="en-US" sz="3200" b="1" dirty="0" smtClean="0"/>
              <a:t> </a:t>
            </a:r>
            <a:r>
              <a:rPr lang="el-GR" sz="3200" dirty="0" smtClean="0"/>
              <a:t>ως ακολούθως: </a:t>
            </a:r>
            <a:r>
              <a:rPr lang="en-US" sz="3200" dirty="0" smtClean="0"/>
              <a:t>:</a:t>
            </a:r>
            <a:endParaRPr lang="el-GR" sz="3200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1786058"/>
            <a:ext cx="6263382" cy="5071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6559550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22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317750" y="2894013"/>
            <a:ext cx="45720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ΣΥΣΚΕΥΩΝ, Ενότητα 6,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ΣΥΣΚΕΥΩΝ, Ενότητα 6,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ΠΡΟΓΡΑΜΜΑΤΙΣΜΟΣ ΚΙΝΗΤΩΝ ΣΥΣΚΕΥΩΝ, Ενότητα 6,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Ιωάννης Τσούλος.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Προγραμματισμός κινητών συσκευών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Άρτα, 2015. 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Διαθέσιμο 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http://eclass.teiep.gr/courses/COMP10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1</a:t>
            </a:r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6,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6,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10" name="Rectangle 14"/>
          <p:cNvSpPr/>
          <p:nvPr/>
        </p:nvSpPr>
        <p:spPr>
          <a:xfrm>
            <a:off x="2317212" y="2411596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28600" y="1981200"/>
            <a:ext cx="8686800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381000" y="560388"/>
            <a:ext cx="838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9144000" cy="461963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6,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111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350" y="0"/>
            <a:ext cx="7556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438150" y="1300163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  <a:r>
              <a:rPr lang="el-GR" sz="1400" dirty="0" smtClean="0"/>
              <a:t>L. </a:t>
            </a:r>
            <a:r>
              <a:rPr lang="el-GR" sz="1400" dirty="0" err="1" smtClean="0"/>
              <a:t>Darcey</a:t>
            </a:r>
            <a:r>
              <a:rPr lang="el-GR" sz="1400" dirty="0" smtClean="0"/>
              <a:t>, S. </a:t>
            </a:r>
            <a:r>
              <a:rPr lang="el-GR" sz="1400" dirty="0" err="1" smtClean="0"/>
              <a:t>Conder</a:t>
            </a:r>
            <a:r>
              <a:rPr lang="el-GR" sz="1400" dirty="0" smtClean="0"/>
              <a:t>, Μάθετε την Ανάπτυξη Εφαρμογών για το </a:t>
            </a:r>
            <a:r>
              <a:rPr lang="el-GR" sz="1400" dirty="0" err="1" smtClean="0"/>
              <a:t>Android</a:t>
            </a:r>
            <a:r>
              <a:rPr lang="el-GR" sz="1400" dirty="0" smtClean="0"/>
              <a:t> σε 24 Ώρες 2ή </a:t>
            </a:r>
            <a:r>
              <a:rPr lang="el-GR" sz="1400" dirty="0" err="1" smtClean="0"/>
              <a:t>εκδ</a:t>
            </a:r>
            <a:r>
              <a:rPr lang="el-GR" sz="1400" dirty="0" smtClean="0"/>
              <a:t>. (2012)</a:t>
            </a:r>
            <a:endParaRPr lang="en-US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dirty="0" smtClean="0"/>
              <a:t>P. </a:t>
            </a:r>
            <a:r>
              <a:rPr lang="en-US" sz="1400" dirty="0" err="1" smtClean="0"/>
              <a:t>Deitel</a:t>
            </a:r>
            <a:r>
              <a:rPr lang="en-US" sz="1400" dirty="0" smtClean="0"/>
              <a:t>, H. </a:t>
            </a:r>
            <a:r>
              <a:rPr lang="en-US" sz="1400" dirty="0" err="1" smtClean="0"/>
              <a:t>Deitel</a:t>
            </a:r>
            <a:r>
              <a:rPr lang="en-US" sz="1400" dirty="0" smtClean="0"/>
              <a:t>, A. </a:t>
            </a:r>
            <a:r>
              <a:rPr lang="en-US" sz="1400" dirty="0" err="1" smtClean="0"/>
              <a:t>Deitel,Android</a:t>
            </a:r>
            <a:r>
              <a:rPr lang="en-US" sz="1400" dirty="0" smtClean="0"/>
              <a:t> </a:t>
            </a:r>
            <a:r>
              <a:rPr lang="el-GR" sz="1400" dirty="0" smtClean="0"/>
              <a:t>Προγραμματισμός, 2η </a:t>
            </a:r>
            <a:r>
              <a:rPr lang="el-GR" sz="1400" dirty="0" err="1" smtClean="0"/>
              <a:t>Εκδοση</a:t>
            </a:r>
            <a:r>
              <a:rPr lang="en-US" sz="1400" dirty="0" smtClean="0"/>
              <a:t> (2014).</a:t>
            </a:r>
            <a:endParaRPr lang="el-GR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dirty="0" smtClean="0"/>
              <a:t>Έλληνας </a:t>
            </a:r>
            <a:r>
              <a:rPr lang="el-GR" sz="1400" dirty="0" err="1" smtClean="0"/>
              <a:t>Iωάννης</a:t>
            </a:r>
            <a:r>
              <a:rPr lang="el-GR" sz="1400" dirty="0" smtClean="0"/>
              <a:t>- Έλληνας Νικόλαος , Εισαγωγή στο Προγραμματισμό </a:t>
            </a:r>
            <a:r>
              <a:rPr lang="el-GR" sz="1400" dirty="0" err="1" smtClean="0"/>
              <a:t>Android</a:t>
            </a:r>
            <a:r>
              <a:rPr lang="el-GR" sz="1400" dirty="0" smtClean="0"/>
              <a:t>, (2014)</a:t>
            </a:r>
            <a:endParaRPr lang="en-US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ΠΡΟΓΡΑΜΜΑΤΙΣΜΟΣ ΚΙΝΗΤΩΝ ΣΥΣΚΕΥΩΝ, Ενότητα 6,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ΠΡΟΓΡΑΜΜΑΤΙΣΜΟΣ ΚΙΝΗΤΩΝ ΣΥΣΚΕΥΩΝ, Ενότητα 6,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Σκοποί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6,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2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Εφαρμογή τρόπων επικοινωνίας ανάμεσα σε δύο παράθυρα μέσω </a:t>
            </a:r>
            <a:r>
              <a:rPr lang="el-GR" sz="3200" dirty="0" smtClean="0"/>
              <a:t>της μεθόδου </a:t>
            </a:r>
            <a:r>
              <a:rPr lang="en-US" sz="3200" b="1" dirty="0" smtClean="0"/>
              <a:t>startActivityForResult</a:t>
            </a:r>
            <a:r>
              <a:rPr lang="el-GR" sz="3200" dirty="0" smtClean="0"/>
              <a:t> και των στατικών μεταβλητών.</a:t>
            </a:r>
            <a:endParaRPr lang="el-GR" sz="3200" dirty="0" smtClean="0"/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Περιεχόμενα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6,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31354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03920" y="146594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Η μέθοδος </a:t>
            </a:r>
            <a:r>
              <a:rPr lang="en-US" sz="3200" dirty="0" smtClean="0"/>
              <a:t>startActivityForResult</a:t>
            </a:r>
            <a:r>
              <a:rPr lang="el-GR" sz="3200" smtClean="0"/>
              <a:t>.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Στατικές μεταβλητές.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Προγραμματισμός κινητών συσκευών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Επικοινωνία μεταξύ </a:t>
            </a:r>
            <a:r>
              <a:rPr lang="en-US" dirty="0" smtClean="0"/>
              <a:t>Activities II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Η μέθοδος </a:t>
            </a:r>
            <a:r>
              <a:rPr lang="en-US" dirty="0" smtClean="0"/>
              <a:t>startActivityForResult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6,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72008" y="1484784"/>
            <a:ext cx="8892480" cy="4824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Μια ακόμα βασική διαδικασία που πρέπει να εξετάσουμε στην επικοινωνία μεταξύ διαφόρων </a:t>
            </a:r>
            <a:r>
              <a:rPr lang="en-US" sz="3200" b="1" dirty="0" smtClean="0"/>
              <a:t>activities</a:t>
            </a:r>
            <a:r>
              <a:rPr lang="en-US" sz="3200" dirty="0" smtClean="0"/>
              <a:t> </a:t>
            </a:r>
            <a:r>
              <a:rPr lang="el-GR" sz="3200" dirty="0" smtClean="0"/>
              <a:t>είναι η εκκίνηση μιας νέας </a:t>
            </a:r>
            <a:r>
              <a:rPr lang="en-US" sz="3200" b="1" dirty="0" smtClean="0"/>
              <a:t>activity</a:t>
            </a:r>
            <a:r>
              <a:rPr lang="en-US" sz="3200" dirty="0" smtClean="0"/>
              <a:t> </a:t>
            </a:r>
            <a:r>
              <a:rPr lang="el-GR" sz="3200" dirty="0" smtClean="0"/>
              <a:t>και ο έλεγχος για τον ορθό τερματισμό της</a:t>
            </a:r>
            <a:r>
              <a:rPr lang="en-US" sz="3200" dirty="0" smtClean="0"/>
              <a:t>.</a:t>
            </a:r>
          </a:p>
          <a:p>
            <a:pPr>
              <a:buFont typeface="Arial" pitchFamily="34" charset="0"/>
              <a:buChar char="•"/>
            </a:pP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 Για να γίνει αυτό</a:t>
            </a:r>
            <a:r>
              <a:rPr lang="en-US" sz="3200" dirty="0" smtClean="0"/>
              <a:t>,</a:t>
            </a:r>
            <a:r>
              <a:rPr lang="el-GR" sz="3200" dirty="0" smtClean="0"/>
              <a:t> θα πρέπει να ενημερωθεί η πρώτη </a:t>
            </a:r>
            <a:r>
              <a:rPr lang="en-US" sz="3200" b="1" dirty="0" smtClean="0"/>
              <a:t>activity</a:t>
            </a:r>
            <a:r>
              <a:rPr lang="en-US" sz="3200" dirty="0" smtClean="0"/>
              <a:t> </a:t>
            </a:r>
            <a:r>
              <a:rPr lang="el-GR" sz="3200" dirty="0" smtClean="0"/>
              <a:t>για τον τερματισμό της δεύτερης και αυτό γίνεται μέσω της μεθόδου</a:t>
            </a:r>
            <a:r>
              <a:rPr lang="en-US" sz="3200" dirty="0" smtClean="0"/>
              <a:t>: </a:t>
            </a:r>
            <a:r>
              <a:rPr lang="en-US" sz="3200" b="1" dirty="0" err="1" smtClean="0"/>
              <a:t>startActivity</a:t>
            </a:r>
            <a:r>
              <a:rPr lang="el-GR" sz="3200" b="1" dirty="0" smtClean="0"/>
              <a:t>­</a:t>
            </a:r>
            <a:r>
              <a:rPr lang="en-US" sz="3200" b="1" dirty="0" err="1" smtClean="0"/>
              <a:t>ForResult</a:t>
            </a:r>
            <a:r>
              <a:rPr lang="el-GR" sz="2800" dirty="0" smtClean="0"/>
              <a:t>. </a:t>
            </a: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Η μέθοδος </a:t>
            </a:r>
            <a:r>
              <a:rPr lang="en-US" dirty="0" smtClean="0"/>
              <a:t>startActivityForResult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6,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72008" y="1412776"/>
            <a:ext cx="8892480" cy="5328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Το επόμενο παράδειγμα</a:t>
            </a:r>
            <a:r>
              <a:rPr lang="en-US" sz="3200" dirty="0" smtClean="0"/>
              <a:t>,</a:t>
            </a:r>
            <a:r>
              <a:rPr lang="el-GR" sz="3200" dirty="0" smtClean="0"/>
              <a:t> διαθέτει μια κεντρική </a:t>
            </a:r>
            <a:r>
              <a:rPr lang="en-US" sz="3200" b="1" dirty="0" smtClean="0"/>
              <a:t>activity</a:t>
            </a:r>
            <a:r>
              <a:rPr lang="el-GR" sz="3200" b="1" dirty="0" smtClean="0"/>
              <a:t> (</a:t>
            </a:r>
            <a:r>
              <a:rPr lang="en-US" sz="3200" b="1" dirty="0" err="1" smtClean="0"/>
              <a:t>mainActivity</a:t>
            </a:r>
            <a:r>
              <a:rPr lang="el-GR" sz="3200" b="1" dirty="0" smtClean="0"/>
              <a:t>) </a:t>
            </a:r>
            <a:r>
              <a:rPr lang="el-GR" sz="3200" dirty="0" smtClean="0"/>
              <a:t>και άλλες δύο: </a:t>
            </a:r>
            <a:endParaRPr lang="en-US" sz="3200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sz="2800" dirty="0" smtClean="0"/>
              <a:t>Second </a:t>
            </a:r>
            <a:r>
              <a:rPr lang="el-GR" sz="2800" dirty="0" smtClean="0"/>
              <a:t>και </a:t>
            </a:r>
            <a:endParaRPr lang="en-US" sz="2800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sz="2800" dirty="0" smtClean="0"/>
              <a:t>Third</a:t>
            </a:r>
            <a:r>
              <a:rPr lang="el-GR" sz="2800" dirty="0" smtClean="0"/>
              <a:t>. </a:t>
            </a:r>
            <a:endParaRPr lang="en-US" sz="2800" dirty="0" smtClean="0"/>
          </a:p>
          <a:p>
            <a:pPr>
              <a:buFont typeface="Arial" pitchFamily="34" charset="0"/>
              <a:buChar char="•"/>
            </a:pP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Ο χρήστης επιλέγει ποια θα ξεκινήσει πατώντας ένα αντίστοιχο </a:t>
            </a:r>
            <a:r>
              <a:rPr lang="en-US" sz="3200" b="1" dirty="0" smtClean="0"/>
              <a:t>Button</a:t>
            </a:r>
            <a:r>
              <a:rPr lang="el-GR" sz="3200" dirty="0" smtClean="0"/>
              <a:t>. Η εφαρμογή ανάλογα με το ποια </a:t>
            </a:r>
            <a:r>
              <a:rPr lang="en-US" sz="3200" dirty="0" smtClean="0"/>
              <a:t>Activity </a:t>
            </a:r>
            <a:r>
              <a:rPr lang="el-GR" sz="3200" dirty="0" smtClean="0"/>
              <a:t>εκτελέστηκες εμφανίζει και ένα διαφορετικό μήνυμα</a:t>
            </a:r>
            <a:r>
              <a:rPr lang="en-US" sz="3200" dirty="0" smtClean="0"/>
              <a:t>.</a:t>
            </a:r>
          </a:p>
          <a:p>
            <a:pPr>
              <a:buFont typeface="Arial" pitchFamily="34" charset="0"/>
              <a:buChar char="•"/>
            </a:pP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 Η πρώτη </a:t>
            </a:r>
            <a:r>
              <a:rPr lang="en-US" sz="3200" b="1" dirty="0" smtClean="0"/>
              <a:t>activity</a:t>
            </a:r>
            <a:r>
              <a:rPr lang="en-US" sz="3200" dirty="0" smtClean="0"/>
              <a:t> </a:t>
            </a:r>
            <a:r>
              <a:rPr lang="el-GR" sz="3200" dirty="0" smtClean="0"/>
              <a:t>ακολουθεί: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2059</TotalTime>
  <Words>1040</Words>
  <Application>Microsoft Office PowerPoint</Application>
  <PresentationFormat>Προβολή στην οθόνη (4:3)</PresentationFormat>
  <Paragraphs>151</Paragraphs>
  <Slides>28</Slides>
  <Notes>6</Notes>
  <HiddenSlides>0</HiddenSlides>
  <MMClips>0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28</vt:i4>
      </vt:variant>
    </vt:vector>
  </HeadingPairs>
  <TitlesOfParts>
    <vt:vector size="30" baseType="lpstr">
      <vt:lpstr>Θέμα του Office</vt:lpstr>
      <vt:lpstr>2_Θέμα του Office</vt:lpstr>
      <vt:lpstr>Προγραμματισμός κινητών συσκευών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Προγραμματισμός κινητών συσκευών</vt:lpstr>
      <vt:lpstr>Η μέθοδος startActivityForResult</vt:lpstr>
      <vt:lpstr>Η μέθοδος startActivityForResult</vt:lpstr>
      <vt:lpstr>Διαφάνεια 10</vt:lpstr>
      <vt:lpstr>Διαφάνεια 11</vt:lpstr>
      <vt:lpstr>Η μέθοδος startActivityForResult</vt:lpstr>
      <vt:lpstr>Η μέθοδος startActivityForResult</vt:lpstr>
      <vt:lpstr>Η μέθοδος startActivityForResult</vt:lpstr>
      <vt:lpstr>Η μέθοδος startActivityForResult</vt:lpstr>
      <vt:lpstr>Η μέθοδος startActivityForResult</vt:lpstr>
      <vt:lpstr>Στατικές Μεταβλητές</vt:lpstr>
      <vt:lpstr>Στατικές Μεταβλητές</vt:lpstr>
      <vt:lpstr>Στατικές Μεταβλητές</vt:lpstr>
      <vt:lpstr>Στατικές Μεταβλητές</vt:lpstr>
      <vt:lpstr>Στατικές Μεταβλητές</vt:lpstr>
      <vt:lpstr>Διαφάνεια 22</vt:lpstr>
      <vt:lpstr>Σημείωμα Αδειοδότησης</vt:lpstr>
      <vt:lpstr>Σημείωμα Αναφοράς</vt:lpstr>
      <vt:lpstr>Διαφάνεια 25</vt:lpstr>
      <vt:lpstr>Διαφάνεια 26</vt:lpstr>
      <vt:lpstr>Διαφάνεια 27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User</cp:lastModifiedBy>
  <cp:revision>179</cp:revision>
  <dcterms:created xsi:type="dcterms:W3CDTF">2015-04-14T16:45:01Z</dcterms:created>
  <dcterms:modified xsi:type="dcterms:W3CDTF">2015-10-11T10:56:44Z</dcterms:modified>
</cp:coreProperties>
</file>