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261" r:id="rId6"/>
    <p:sldId id="341" r:id="rId7"/>
    <p:sldId id="340" r:id="rId8"/>
    <p:sldId id="339" r:id="rId9"/>
    <p:sldId id="332" r:id="rId10"/>
    <p:sldId id="338" r:id="rId11"/>
    <p:sldId id="337" r:id="rId12"/>
    <p:sldId id="336" r:id="rId13"/>
    <p:sldId id="335" r:id="rId14"/>
    <p:sldId id="334" r:id="rId15"/>
    <p:sldId id="333" r:id="rId16"/>
    <p:sldId id="331" r:id="rId17"/>
    <p:sldId id="330" r:id="rId18"/>
    <p:sldId id="329" r:id="rId19"/>
    <p:sldId id="328" r:id="rId20"/>
    <p:sldId id="327" r:id="rId21"/>
    <p:sldId id="326" r:id="rId22"/>
    <p:sldId id="325" r:id="rId23"/>
    <p:sldId id="342" r:id="rId24"/>
    <p:sldId id="290" r:id="rId25"/>
    <p:sldId id="291" r:id="rId26"/>
    <p:sldId id="292" r:id="rId27"/>
    <p:sldId id="293" r:id="rId28"/>
    <p:sldId id="294" r:id="rId29"/>
    <p:sldId id="295"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altLang="zh-CN" dirty="0" smtClean="0">
                <a:cs typeface="Segoe UI" pitchFamily="18" charset="0"/>
              </a:rPr>
              <a:t>Οικονοµική</a:t>
            </a:r>
            <a:r>
              <a:rPr lang="en-US" altLang="zh-CN" dirty="0" smtClean="0">
                <a:cs typeface="Times New Roman" pitchFamily="18" charset="0"/>
              </a:rPr>
              <a:t> </a:t>
            </a:r>
            <a:r>
              <a:rPr lang="en-US" altLang="zh-CN" dirty="0" err="1" smtClean="0">
                <a:cs typeface="Segoe UI" pitchFamily="18" charset="0"/>
              </a:rPr>
              <a:t>Εργασίας</a:t>
            </a:r>
            <a:r>
              <a:rPr lang="en-US" altLang="zh-CN" dirty="0" smtClean="0">
                <a:cs typeface="Times New Roman" pitchFamily="18" charset="0"/>
              </a:rPr>
              <a:t> </a:t>
            </a:r>
            <a:r>
              <a:rPr lang="en-US" altLang="zh-CN" dirty="0" smtClean="0">
                <a:cs typeface="Segoe UI" pitchFamily="18" charset="0"/>
              </a:rPr>
              <a:t>και</a:t>
            </a:r>
            <a:r>
              <a:rPr lang="en-US" altLang="zh-CN" dirty="0" smtClean="0">
                <a:cs typeface="Times New Roman" pitchFamily="18" charset="0"/>
              </a:rPr>
              <a:t> </a:t>
            </a:r>
            <a:r>
              <a:rPr lang="en-US" altLang="zh-CN" dirty="0" err="1" smtClean="0">
                <a:cs typeface="Segoe UI" pitchFamily="18" charset="0"/>
              </a:rPr>
              <a:t>Εργασιακές</a:t>
            </a:r>
            <a:r>
              <a:rPr lang="en-US" altLang="zh-CN" dirty="0" smtClean="0">
                <a:cs typeface="Times New Roman" pitchFamily="18" charset="0"/>
              </a:rPr>
              <a:t> </a:t>
            </a:r>
            <a:r>
              <a:rPr lang="en-US" altLang="zh-CN" dirty="0" err="1" smtClean="0">
                <a:cs typeface="Segoe UI" pitchFamily="18" charset="0"/>
              </a:rPr>
              <a:t>Σχέσεις</a:t>
            </a:r>
            <a:endParaRPr lang="el-GR" dirty="0"/>
          </a:p>
        </p:txBody>
      </p:sp>
      <p:sp>
        <p:nvSpPr>
          <p:cNvPr id="3" name="Υπότιτλος 2"/>
          <p:cNvSpPr>
            <a:spLocks noGrp="1"/>
          </p:cNvSpPr>
          <p:nvPr>
            <p:ph type="subTitle" idx="1"/>
          </p:nvPr>
        </p:nvSpPr>
        <p:spPr>
          <a:xfrm>
            <a:off x="611560" y="3145532"/>
            <a:ext cx="7776864" cy="1112461"/>
          </a:xfrm>
        </p:spPr>
        <p:txBody>
          <a:bodyPr>
            <a:noAutofit/>
          </a:bodyPr>
          <a:lstStyle/>
          <a:p>
            <a:r>
              <a:rPr lang="el-GR" altLang="zh-CN" sz="2800" b="1" dirty="0" smtClean="0">
                <a:cs typeface="Segoe UI" pitchFamily="18" charset="0"/>
              </a:rPr>
              <a:t>Προσδιορισμός Μισθού και Απασχόλησης</a:t>
            </a:r>
          </a:p>
          <a:p>
            <a:r>
              <a:rPr lang="en-US" altLang="zh-CN" sz="2800" dirty="0" err="1"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pic>
        <p:nvPicPr>
          <p:cNvPr id="5" name="4 - Εικόνα" descr="σελ 6.jpg"/>
          <p:cNvPicPr>
            <a:picLocks noChangeAspect="1"/>
          </p:cNvPicPr>
          <p:nvPr/>
        </p:nvPicPr>
        <p:blipFill>
          <a:blip r:embed="rId2" cstate="print"/>
          <a:stretch>
            <a:fillRect/>
          </a:stretch>
        </p:blipFill>
        <p:spPr>
          <a:xfrm>
            <a:off x="899592" y="1682221"/>
            <a:ext cx="6480720" cy="4032779"/>
          </a:xfrm>
          <a:prstGeom prst="rect">
            <a:avLst/>
          </a:prstGeom>
        </p:spPr>
      </p:pic>
      <p:sp>
        <p:nvSpPr>
          <p:cNvPr id="6" name="TextBox 1"/>
          <p:cNvSpPr txBox="1"/>
          <p:nvPr/>
        </p:nvSpPr>
        <p:spPr>
          <a:xfrm>
            <a:off x="1403648" y="1201316"/>
            <a:ext cx="5585440" cy="462371"/>
          </a:xfrm>
          <a:prstGeom prst="rect">
            <a:avLst/>
          </a:prstGeom>
          <a:noFill/>
        </p:spPr>
        <p:txBody>
          <a:bodyPr wrap="none" lIns="0" tIns="0" rIns="0" rtlCol="0">
            <a:spAutoFit/>
          </a:bodyPr>
          <a:lstStyle/>
          <a:p>
            <a:pPr>
              <a:lnSpc>
                <a:spcPts val="3200"/>
              </a:lnSpc>
              <a:tabLst/>
            </a:pPr>
            <a:r>
              <a:rPr lang="en-US" altLang="zh-CN" sz="3203" b="1" dirty="0" smtClean="0">
                <a:latin typeface="+mj-lt"/>
                <a:cs typeface="Segoe UI" pitchFamily="18" charset="0"/>
              </a:rPr>
              <a:t>Ισορροπία στην αγορά εργασίας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5" name="4 - Εικόνα" descr="σελ 7.jpg"/>
          <p:cNvPicPr>
            <a:picLocks noChangeAspect="1"/>
          </p:cNvPicPr>
          <p:nvPr/>
        </p:nvPicPr>
        <p:blipFill>
          <a:blip r:embed="rId2" cstate="print"/>
          <a:stretch>
            <a:fillRect/>
          </a:stretch>
        </p:blipFill>
        <p:spPr>
          <a:xfrm>
            <a:off x="467544" y="1561356"/>
            <a:ext cx="5729663" cy="3143647"/>
          </a:xfrm>
          <a:prstGeom prst="rect">
            <a:avLst/>
          </a:prstGeom>
        </p:spPr>
      </p:pic>
      <p:sp>
        <p:nvSpPr>
          <p:cNvPr id="6" name="TextBox 1"/>
          <p:cNvSpPr txBox="1"/>
          <p:nvPr/>
        </p:nvSpPr>
        <p:spPr>
          <a:xfrm>
            <a:off x="611560" y="1273324"/>
            <a:ext cx="6779998" cy="436273"/>
          </a:xfrm>
          <a:prstGeom prst="rect">
            <a:avLst/>
          </a:prstGeom>
          <a:noFill/>
        </p:spPr>
        <p:txBody>
          <a:bodyPr wrap="none" lIns="0" tIns="0" rIns="0" rtlCol="0">
            <a:spAutoFit/>
          </a:bodyPr>
          <a:lstStyle/>
          <a:p>
            <a:pPr>
              <a:lnSpc>
                <a:spcPts val="3000"/>
              </a:lnSpc>
              <a:tabLst/>
            </a:pPr>
            <a:r>
              <a:rPr lang="en-US" altLang="zh-CN" sz="2999" b="1" dirty="0" smtClean="0">
                <a:latin typeface="+mj-lt"/>
                <a:cs typeface="Segoe UI" pitchFamily="18" charset="0"/>
              </a:rPr>
              <a:t>Πλεόνασµα Εργασίας: Προσφορά&gt;Ζήτηση</a:t>
            </a:r>
          </a:p>
        </p:txBody>
      </p:sp>
      <p:sp>
        <p:nvSpPr>
          <p:cNvPr id="7" name="TextBox 1"/>
          <p:cNvSpPr txBox="1"/>
          <p:nvPr/>
        </p:nvSpPr>
        <p:spPr>
          <a:xfrm>
            <a:off x="395536" y="4677793"/>
            <a:ext cx="7920880" cy="1037207"/>
          </a:xfrm>
          <a:prstGeom prst="rect">
            <a:avLst/>
          </a:prstGeom>
          <a:noFill/>
        </p:spPr>
        <p:txBody>
          <a:bodyPr wrap="square" lIns="0" tIns="0" rIns="0" rtlCol="0">
            <a:spAutoFit/>
          </a:bodyPr>
          <a:lstStyle/>
          <a:p>
            <a:pPr>
              <a:lnSpc>
                <a:spcPct val="80000"/>
              </a:lnSpc>
              <a:tabLst>
                <a:tab pos="5359400" algn="l"/>
              </a:tabLst>
            </a:pPr>
            <a:r>
              <a:rPr lang="en-US" altLang="zh-CN" sz="2000" dirty="0" smtClean="0">
                <a:solidFill>
                  <a:srgbClr val="000000"/>
                </a:solidFill>
                <a:cs typeface="Segoe UI" pitchFamily="18" charset="0"/>
              </a:rPr>
              <a:t>W1:</a:t>
            </a:r>
            <a:r>
              <a:rPr lang="en-US" altLang="zh-CN" sz="2000" dirty="0" smtClean="0">
                <a:cs typeface="Times New Roman" pitchFamily="18" charset="0"/>
              </a:rPr>
              <a:t> </a:t>
            </a:r>
            <a:r>
              <a:rPr lang="en-US" altLang="zh-CN" sz="2000" dirty="0" smtClean="0">
                <a:solidFill>
                  <a:srgbClr val="000000"/>
                </a:solidFill>
                <a:cs typeface="Segoe UI" pitchFamily="18" charset="0"/>
              </a:rPr>
              <a:t>L’s&gt;</a:t>
            </a:r>
            <a:r>
              <a:rPr lang="en-US" altLang="zh-CN" sz="2000" dirty="0" err="1" smtClean="0">
                <a:solidFill>
                  <a:srgbClr val="000000"/>
                </a:solidFill>
                <a:cs typeface="Segoe UI" pitchFamily="18" charset="0"/>
              </a:rPr>
              <a:t>L’d</a:t>
            </a:r>
            <a:r>
              <a:rPr lang="en-US" altLang="zh-CN" sz="2000" dirty="0" smtClean="0">
                <a:solidFill>
                  <a:srgbClr val="000000"/>
                </a:solidFill>
                <a:cs typeface="Segoe UI" pitchFamily="18" charset="0"/>
              </a:rPr>
              <a:t>⇒</a:t>
            </a:r>
            <a:r>
              <a:rPr lang="en-US" altLang="zh-CN" sz="2000" dirty="0" smtClean="0">
                <a:cs typeface="Times New Roman" pitchFamily="18" charset="0"/>
              </a:rPr>
              <a:t> </a:t>
            </a:r>
            <a:r>
              <a:rPr lang="en-US" altLang="zh-CN" sz="2000" dirty="0" err="1" smtClean="0">
                <a:solidFill>
                  <a:srgbClr val="000000"/>
                </a:solidFill>
                <a:cs typeface="Segoe UI" pitchFamily="18" charset="0"/>
              </a:rPr>
              <a:t>Πλεόνασµα</a:t>
            </a:r>
            <a:r>
              <a:rPr lang="en-US" altLang="zh-CN" sz="2000" dirty="0" smtClean="0">
                <a:cs typeface="Times New Roman" pitchFamily="18" charset="0"/>
              </a:rPr>
              <a:t> </a:t>
            </a:r>
            <a:r>
              <a:rPr lang="en-US" altLang="zh-CN" sz="2000" dirty="0" smtClean="0">
                <a:solidFill>
                  <a:srgbClr val="000000"/>
                </a:solidFill>
                <a:cs typeface="Segoe UI" pitchFamily="18" charset="0"/>
              </a:rPr>
              <a:t>ΑΒ⇒</a:t>
            </a:r>
            <a:r>
              <a:rPr lang="en-US" altLang="zh-CN" sz="2000" dirty="0" smtClean="0">
                <a:cs typeface="Times New Roman" pitchFamily="18" charset="0"/>
              </a:rPr>
              <a:t> </a:t>
            </a:r>
            <a:r>
              <a:rPr lang="en-US" altLang="zh-CN" sz="2000" dirty="0" err="1" smtClean="0">
                <a:solidFill>
                  <a:srgbClr val="000000"/>
                </a:solidFill>
                <a:cs typeface="Segoe UI" pitchFamily="18" charset="0"/>
              </a:rPr>
              <a:t>κίνητρο</a:t>
            </a:r>
            <a:r>
              <a:rPr lang="en-US" altLang="zh-CN" sz="2000" dirty="0" smtClean="0">
                <a:cs typeface="Times New Roman" pitchFamily="18" charset="0"/>
              </a:rPr>
              <a:t> </a:t>
            </a:r>
            <a:r>
              <a:rPr lang="en-US" altLang="zh-CN" sz="2000" dirty="0" err="1" smtClean="0">
                <a:solidFill>
                  <a:srgbClr val="000000"/>
                </a:solidFill>
                <a:cs typeface="Segoe UI" pitchFamily="18" charset="0"/>
              </a:rPr>
              <a:t>για</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προσφορά</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τελικά</a:t>
            </a:r>
            <a:r>
              <a:rPr lang="en-US" altLang="zh-CN" sz="2000" dirty="0" smtClean="0">
                <a:cs typeface="Times New Roman" pitchFamily="18" charset="0"/>
              </a:rPr>
              <a:t> </a:t>
            </a:r>
            <a:r>
              <a:rPr lang="en-US" altLang="zh-CN" sz="2000" dirty="0" smtClean="0">
                <a:solidFill>
                  <a:srgbClr val="000000"/>
                </a:solidFill>
                <a:cs typeface="Segoe UI" pitchFamily="18" charset="0"/>
              </a:rPr>
              <a:t>αποδοχή</a:t>
            </a:r>
            <a:r>
              <a:rPr lang="en-US" altLang="zh-CN" sz="2000" dirty="0" smtClean="0">
                <a:cs typeface="Times New Roman" pitchFamily="18" charset="0"/>
              </a:rPr>
              <a:t> </a:t>
            </a:r>
            <a:r>
              <a:rPr lang="en-US" altLang="zh-CN" sz="2000" dirty="0" smtClean="0">
                <a:solidFill>
                  <a:srgbClr val="000000"/>
                </a:solidFill>
                <a:cs typeface="Segoe UI" pitchFamily="18" charset="0"/>
              </a:rPr>
              <a:t>χαµηλότερου</a:t>
            </a:r>
            <a:r>
              <a:rPr lang="en-US" altLang="zh-CN" sz="2000" dirty="0" smtClean="0">
                <a:cs typeface="Times New Roman" pitchFamily="18" charset="0"/>
              </a:rPr>
              <a:t> </a:t>
            </a:r>
            <a:r>
              <a:rPr lang="en-US" altLang="zh-CN" sz="2000" dirty="0" smtClean="0">
                <a:solidFill>
                  <a:srgbClr val="000000"/>
                </a:solidFill>
                <a:cs typeface="Segoe UI" pitchFamily="18" charset="0"/>
              </a:rPr>
              <a:t>µισθού</a:t>
            </a:r>
            <a:r>
              <a:rPr lang="en-US" altLang="zh-CN" sz="2000" dirty="0" smtClean="0">
                <a:cs typeface="Times New Roman" pitchFamily="18" charset="0"/>
              </a:rPr>
              <a:t> </a:t>
            </a:r>
            <a:r>
              <a:rPr lang="en-US" altLang="zh-CN" sz="2000" dirty="0" smtClean="0">
                <a:solidFill>
                  <a:srgbClr val="000000"/>
                </a:solidFill>
                <a:cs typeface="Segoe UI" pitchFamily="18" charset="0"/>
              </a:rPr>
              <a:t>έως</a:t>
            </a:r>
            <a:r>
              <a:rPr lang="en-US" altLang="zh-CN" sz="2000" dirty="0" smtClean="0">
                <a:cs typeface="Times New Roman" pitchFamily="18" charset="0"/>
              </a:rPr>
              <a:t> </a:t>
            </a:r>
            <a:r>
              <a:rPr lang="en-US" altLang="zh-CN" sz="2000" dirty="0" smtClean="0">
                <a:solidFill>
                  <a:srgbClr val="000000"/>
                </a:solidFill>
                <a:cs typeface="Segoe UI" pitchFamily="18" charset="0"/>
              </a:rPr>
              <a:t>Wο</a:t>
            </a:r>
            <a:r>
              <a:rPr lang="en-US" altLang="zh-CN" sz="2000" dirty="0" smtClean="0">
                <a:cs typeface="Times New Roman" pitchFamily="18" charset="0"/>
              </a:rPr>
              <a:t> </a:t>
            </a:r>
            <a:r>
              <a:rPr lang="en-US" altLang="zh-CN" sz="2000" dirty="0" smtClean="0">
                <a:solidFill>
                  <a:srgbClr val="000000"/>
                </a:solidFill>
                <a:cs typeface="Segoe UI" pitchFamily="18" charset="0"/>
              </a:rPr>
              <a:t>(</a:t>
            </a:r>
            <a:r>
              <a:rPr lang="en-US" altLang="zh-CN" sz="2000" dirty="0" err="1" smtClean="0">
                <a:solidFill>
                  <a:srgbClr val="000000"/>
                </a:solidFill>
                <a:cs typeface="Segoe UI" pitchFamily="18" charset="0"/>
              </a:rPr>
              <a:t>ισορροπία</a:t>
            </a:r>
            <a:r>
              <a:rPr lang="en-US" altLang="zh-CN" sz="2000" dirty="0" smtClean="0">
                <a:cs typeface="Times New Roman" pitchFamily="18" charset="0"/>
              </a:rPr>
              <a:t> </a:t>
            </a:r>
            <a:r>
              <a:rPr lang="en-US" altLang="zh-CN" sz="2000" dirty="0" smtClean="0">
                <a:solidFill>
                  <a:srgbClr val="000000"/>
                </a:solidFill>
                <a:cs typeface="Segoe UI" pitchFamily="18" charset="0"/>
              </a:rPr>
              <a:t>Ε)</a:t>
            </a:r>
          </a:p>
          <a:p>
            <a:pPr>
              <a:lnSpc>
                <a:spcPct val="80000"/>
              </a:lnSpc>
              <a:tabLst>
                <a:tab pos="5359400" algn="l"/>
              </a:tabLst>
            </a:pPr>
            <a:r>
              <a:rPr lang="en-US" altLang="zh-CN" sz="2000" dirty="0" smtClean="0">
                <a:solidFill>
                  <a:srgbClr val="000000"/>
                </a:solidFill>
                <a:cs typeface="Segoe UI" pitchFamily="18" charset="0"/>
              </a:rPr>
              <a:t>L’dLo:</a:t>
            </a:r>
            <a:r>
              <a:rPr lang="en-US" altLang="zh-CN" sz="2000" dirty="0" smtClean="0">
                <a:cs typeface="Times New Roman" pitchFamily="18" charset="0"/>
              </a:rPr>
              <a:t> </a:t>
            </a:r>
            <a:r>
              <a:rPr lang="en-US" altLang="zh-CN" sz="2000" dirty="0" smtClean="0">
                <a:solidFill>
                  <a:srgbClr val="000000"/>
                </a:solidFill>
                <a:cs typeface="Segoe UI" pitchFamily="18" charset="0"/>
              </a:rPr>
              <a:t>εργαζόµενοι</a:t>
            </a:r>
            <a:r>
              <a:rPr lang="en-US" altLang="zh-CN" sz="2000" dirty="0" smtClean="0">
                <a:cs typeface="Times New Roman" pitchFamily="18" charset="0"/>
              </a:rPr>
              <a:t> </a:t>
            </a:r>
            <a:r>
              <a:rPr lang="en-US" altLang="zh-CN" sz="2000" dirty="0" smtClean="0">
                <a:solidFill>
                  <a:srgbClr val="000000"/>
                </a:solidFill>
                <a:cs typeface="Segoe UI" pitchFamily="18" charset="0"/>
              </a:rPr>
              <a:t>που</a:t>
            </a:r>
            <a:r>
              <a:rPr lang="en-US" altLang="zh-CN" sz="2000" dirty="0" smtClean="0">
                <a:cs typeface="Times New Roman" pitchFamily="18" charset="0"/>
              </a:rPr>
              <a:t> </a:t>
            </a:r>
            <a:r>
              <a:rPr lang="en-US" altLang="zh-CN" sz="2000" dirty="0" smtClean="0">
                <a:solidFill>
                  <a:srgbClr val="000000"/>
                </a:solidFill>
                <a:cs typeface="Segoe UI" pitchFamily="18" charset="0"/>
              </a:rPr>
              <a:t>βρήκαν</a:t>
            </a:r>
            <a:r>
              <a:rPr lang="en-US" altLang="zh-CN" sz="2000" dirty="0" smtClean="0">
                <a:cs typeface="Times New Roman" pitchFamily="18" charset="0"/>
              </a:rPr>
              <a:t> </a:t>
            </a:r>
            <a:r>
              <a:rPr lang="en-US" altLang="zh-CN" sz="2000" dirty="0" err="1" smtClean="0">
                <a:solidFill>
                  <a:srgbClr val="000000"/>
                </a:solidFill>
                <a:cs typeface="Segoe UI" pitchFamily="18" charset="0"/>
              </a:rPr>
              <a:t>απασχόληση</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endParaRPr lang="el-GR" altLang="zh-CN" sz="2000" dirty="0" smtClean="0">
              <a:solidFill>
                <a:srgbClr val="000000"/>
              </a:solidFill>
              <a:cs typeface="Segoe UI" pitchFamily="18" charset="0"/>
            </a:endParaRPr>
          </a:p>
          <a:p>
            <a:pPr>
              <a:lnSpc>
                <a:spcPct val="80000"/>
              </a:lnSpc>
              <a:tabLst>
                <a:tab pos="5359400" algn="l"/>
              </a:tabLst>
            </a:pPr>
            <a:r>
              <a:rPr lang="en-US" altLang="zh-CN" sz="2000" dirty="0" err="1" smtClean="0">
                <a:solidFill>
                  <a:srgbClr val="000000"/>
                </a:solidFill>
                <a:cs typeface="Segoe UI" pitchFamily="18" charset="0"/>
              </a:rPr>
              <a:t>LoL’s</a:t>
            </a:r>
            <a:r>
              <a:rPr lang="el-GR" altLang="zh-CN" sz="2000" dirty="0" smtClean="0">
                <a:solidFill>
                  <a:srgbClr val="000000"/>
                </a:solidFill>
                <a:cs typeface="Segoe UI" pitchFamily="18" charset="0"/>
              </a:rPr>
              <a:t>: απόσυρση προσφερόμενων θέσεων εργασίας</a:t>
            </a:r>
            <a:endParaRPr lang="en-US" altLang="zh-CN" sz="2000" dirty="0" smtClean="0">
              <a:solidFill>
                <a:srgbClr val="000000"/>
              </a:solidFill>
              <a:cs typeface="Segoe UI"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pic>
        <p:nvPicPr>
          <p:cNvPr id="5" name="4 - Εικόνα" descr="σελ 8.jpg"/>
          <p:cNvPicPr>
            <a:picLocks noChangeAspect="1"/>
          </p:cNvPicPr>
          <p:nvPr/>
        </p:nvPicPr>
        <p:blipFill>
          <a:blip r:embed="rId2" cstate="print"/>
          <a:stretch>
            <a:fillRect/>
          </a:stretch>
        </p:blipFill>
        <p:spPr>
          <a:xfrm>
            <a:off x="899592" y="1489348"/>
            <a:ext cx="5071974" cy="3303637"/>
          </a:xfrm>
          <a:prstGeom prst="rect">
            <a:avLst/>
          </a:prstGeom>
        </p:spPr>
      </p:pic>
      <p:sp>
        <p:nvSpPr>
          <p:cNvPr id="6" name="TextBox 1"/>
          <p:cNvSpPr txBox="1"/>
          <p:nvPr/>
        </p:nvSpPr>
        <p:spPr>
          <a:xfrm>
            <a:off x="683568" y="4585692"/>
            <a:ext cx="6471259" cy="1031051"/>
          </a:xfrm>
          <a:prstGeom prst="rect">
            <a:avLst/>
          </a:prstGeom>
          <a:noFill/>
        </p:spPr>
        <p:txBody>
          <a:bodyPr wrap="none" lIns="0" tIns="0" rIns="0" rtlCol="0">
            <a:spAutoFit/>
          </a:bodyPr>
          <a:lstStyle/>
          <a:p>
            <a:pPr>
              <a:lnSpc>
                <a:spcPct val="80000"/>
              </a:lnSpc>
              <a:tabLst>
                <a:tab pos="5537200" algn="l"/>
              </a:tabLst>
            </a:pPr>
            <a:r>
              <a:rPr lang="en-US" altLang="zh-CN" sz="2000" dirty="0" smtClean="0">
                <a:solidFill>
                  <a:srgbClr val="000000"/>
                </a:solidFill>
                <a:cs typeface="Segoe UI" pitchFamily="18" charset="0"/>
              </a:rPr>
              <a:t>W2:</a:t>
            </a:r>
            <a:r>
              <a:rPr lang="en-US" altLang="zh-CN" sz="2000" dirty="0" smtClean="0">
                <a:cs typeface="Times New Roman" pitchFamily="18" charset="0"/>
              </a:rPr>
              <a:t>  </a:t>
            </a:r>
            <a:r>
              <a:rPr lang="en-US" altLang="zh-CN" sz="2000" dirty="0" smtClean="0">
                <a:solidFill>
                  <a:srgbClr val="000000"/>
                </a:solidFill>
                <a:cs typeface="Segoe UI" pitchFamily="18" charset="0"/>
              </a:rPr>
              <a:t>L’s&lt;L’d⇒</a:t>
            </a:r>
            <a:r>
              <a:rPr lang="en-US" altLang="zh-CN" sz="2000" dirty="0" smtClean="0">
                <a:cs typeface="Times New Roman" pitchFamily="18" charset="0"/>
              </a:rPr>
              <a:t>  </a:t>
            </a:r>
            <a:r>
              <a:rPr lang="en-US" altLang="zh-CN" sz="2000" dirty="0" smtClean="0">
                <a:solidFill>
                  <a:srgbClr val="000000"/>
                </a:solidFill>
                <a:cs typeface="Segoe UI" pitchFamily="18" charset="0"/>
              </a:rPr>
              <a:t>Έλλειµµα</a:t>
            </a:r>
            <a:r>
              <a:rPr lang="en-US" altLang="zh-CN" sz="2000" dirty="0" smtClean="0">
                <a:cs typeface="Times New Roman" pitchFamily="18" charset="0"/>
              </a:rPr>
              <a:t>  </a:t>
            </a:r>
            <a:r>
              <a:rPr lang="en-US" altLang="zh-CN" sz="2000" dirty="0" smtClean="0">
                <a:solidFill>
                  <a:srgbClr val="000000"/>
                </a:solidFill>
                <a:cs typeface="Segoe UI" pitchFamily="18" charset="0"/>
              </a:rPr>
              <a:t>ΑΒ⇒</a:t>
            </a:r>
            <a:r>
              <a:rPr lang="en-US" altLang="zh-CN" sz="2000" dirty="0" smtClean="0">
                <a:cs typeface="Times New Roman" pitchFamily="18" charset="0"/>
              </a:rPr>
              <a:t>  </a:t>
            </a:r>
            <a:r>
              <a:rPr lang="en-US" altLang="zh-CN" sz="2000" dirty="0" smtClean="0">
                <a:solidFill>
                  <a:srgbClr val="000000"/>
                </a:solidFill>
                <a:cs typeface="Segoe UI" pitchFamily="18" charset="0"/>
              </a:rPr>
              <a:t>κίνητρο</a:t>
            </a:r>
            <a:r>
              <a:rPr lang="en-US" altLang="zh-CN" sz="2000" dirty="0" smtClean="0">
                <a:cs typeface="Times New Roman" pitchFamily="18" charset="0"/>
              </a:rPr>
              <a:t>  </a:t>
            </a:r>
            <a:r>
              <a:rPr lang="en-US" altLang="zh-CN" sz="2000" dirty="0" smtClean="0">
                <a:solidFill>
                  <a:srgbClr val="000000"/>
                </a:solidFill>
                <a:cs typeface="Segoe UI" pitchFamily="18" charset="0"/>
              </a:rPr>
              <a:t>για</a:t>
            </a:r>
            <a:r>
              <a:rPr lang="en-US" altLang="zh-CN" sz="2000" dirty="0" smtClean="0">
                <a:cs typeface="Times New Roman" pitchFamily="18" charset="0"/>
              </a:rPr>
              <a:t>  </a:t>
            </a:r>
            <a:r>
              <a:rPr lang="en-US" altLang="zh-CN" sz="2000" dirty="0" smtClean="0">
                <a:solidFill>
                  <a:srgbClr val="000000"/>
                </a:solidFill>
                <a:cs typeface="Segoe UI" pitchFamily="18" charset="0"/>
              </a:rPr>
              <a:t>διεκδίκηση</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p>
          <a:p>
            <a:pPr>
              <a:lnSpc>
                <a:spcPct val="80000"/>
              </a:lnSpc>
              <a:tabLst>
                <a:tab pos="5537200" algn="l"/>
              </a:tabLst>
            </a:pPr>
            <a:r>
              <a:rPr lang="en-US" altLang="zh-CN" sz="2000" dirty="0" smtClean="0">
                <a:solidFill>
                  <a:srgbClr val="000000"/>
                </a:solidFill>
                <a:cs typeface="Segoe UI" pitchFamily="18" charset="0"/>
              </a:rPr>
              <a:t>τελικά</a:t>
            </a:r>
            <a:r>
              <a:rPr lang="en-US" altLang="zh-CN" sz="2000" dirty="0" smtClean="0">
                <a:cs typeface="Times New Roman" pitchFamily="18" charset="0"/>
              </a:rPr>
              <a:t> </a:t>
            </a:r>
            <a:r>
              <a:rPr lang="en-US" altLang="zh-CN" sz="2000" dirty="0" smtClean="0">
                <a:solidFill>
                  <a:srgbClr val="000000"/>
                </a:solidFill>
                <a:cs typeface="Segoe UI" pitchFamily="18" charset="0"/>
              </a:rPr>
              <a:t>προσφορά</a:t>
            </a:r>
            <a:r>
              <a:rPr lang="en-US" altLang="zh-CN" sz="2000" dirty="0" smtClean="0">
                <a:cs typeface="Times New Roman" pitchFamily="18" charset="0"/>
              </a:rPr>
              <a:t> </a:t>
            </a:r>
            <a:r>
              <a:rPr lang="en-US" altLang="zh-CN" sz="2000" dirty="0" smtClean="0">
                <a:solidFill>
                  <a:srgbClr val="000000"/>
                </a:solidFill>
                <a:cs typeface="Segoe UI" pitchFamily="18" charset="0"/>
              </a:rPr>
              <a:t>µεγαλύτερου</a:t>
            </a:r>
            <a:r>
              <a:rPr lang="en-US" altLang="zh-CN" sz="2000" dirty="0" smtClean="0">
                <a:cs typeface="Times New Roman" pitchFamily="18" charset="0"/>
              </a:rPr>
              <a:t> </a:t>
            </a:r>
            <a:r>
              <a:rPr lang="en-US" altLang="zh-CN" sz="2000" dirty="0" smtClean="0">
                <a:solidFill>
                  <a:srgbClr val="000000"/>
                </a:solidFill>
                <a:cs typeface="Segoe UI" pitchFamily="18" charset="0"/>
              </a:rPr>
              <a:t>µισθού</a:t>
            </a:r>
            <a:r>
              <a:rPr lang="en-US" altLang="zh-CN" sz="2000" dirty="0" smtClean="0">
                <a:cs typeface="Times New Roman" pitchFamily="18" charset="0"/>
              </a:rPr>
              <a:t> </a:t>
            </a:r>
            <a:r>
              <a:rPr lang="en-US" altLang="zh-CN" sz="2000" dirty="0" smtClean="0">
                <a:solidFill>
                  <a:srgbClr val="000000"/>
                </a:solidFill>
                <a:cs typeface="Segoe UI" pitchFamily="18" charset="0"/>
              </a:rPr>
              <a:t>έως</a:t>
            </a:r>
            <a:r>
              <a:rPr lang="en-US" altLang="zh-CN" sz="2000" dirty="0" smtClean="0">
                <a:cs typeface="Times New Roman" pitchFamily="18" charset="0"/>
              </a:rPr>
              <a:t> </a:t>
            </a:r>
            <a:r>
              <a:rPr lang="en-US" altLang="zh-CN" sz="2000" dirty="0" smtClean="0">
                <a:solidFill>
                  <a:srgbClr val="000000"/>
                </a:solidFill>
                <a:cs typeface="Segoe UI" pitchFamily="18" charset="0"/>
              </a:rPr>
              <a:t>Wο</a:t>
            </a:r>
            <a:r>
              <a:rPr lang="en-US" altLang="zh-CN" sz="2000" dirty="0" smtClean="0">
                <a:cs typeface="Times New Roman" pitchFamily="18" charset="0"/>
              </a:rPr>
              <a:t> </a:t>
            </a:r>
            <a:r>
              <a:rPr lang="en-US" altLang="zh-CN" sz="2000" dirty="0" smtClean="0">
                <a:solidFill>
                  <a:srgbClr val="000000"/>
                </a:solidFill>
                <a:cs typeface="Segoe UI" pitchFamily="18" charset="0"/>
              </a:rPr>
              <a:t>(</a:t>
            </a:r>
            <a:r>
              <a:rPr lang="en-US" altLang="zh-CN" sz="2000" dirty="0" err="1" smtClean="0">
                <a:solidFill>
                  <a:srgbClr val="000000"/>
                </a:solidFill>
                <a:cs typeface="Segoe UI" pitchFamily="18" charset="0"/>
              </a:rPr>
              <a:t>ισορροπία</a:t>
            </a:r>
            <a:r>
              <a:rPr lang="en-US" altLang="zh-CN" sz="2000" dirty="0" smtClean="0">
                <a:cs typeface="Times New Roman" pitchFamily="18" charset="0"/>
              </a:rPr>
              <a:t> </a:t>
            </a:r>
            <a:r>
              <a:rPr lang="en-US" altLang="zh-CN" sz="2000" dirty="0" smtClean="0">
                <a:solidFill>
                  <a:srgbClr val="000000"/>
                </a:solidFill>
                <a:cs typeface="Segoe UI" pitchFamily="18" charset="0"/>
              </a:rPr>
              <a:t>Ε)</a:t>
            </a:r>
          </a:p>
          <a:p>
            <a:pPr>
              <a:lnSpc>
                <a:spcPct val="80000"/>
              </a:lnSpc>
              <a:tabLst>
                <a:tab pos="5537200" algn="l"/>
              </a:tabLst>
            </a:pPr>
            <a:r>
              <a:rPr lang="en-US" altLang="zh-CN" sz="2000" dirty="0" smtClean="0">
                <a:solidFill>
                  <a:srgbClr val="000000"/>
                </a:solidFill>
                <a:cs typeface="Segoe UI" pitchFamily="18" charset="0"/>
              </a:rPr>
              <a:t>L’sLo</a:t>
            </a:r>
            <a:r>
              <a:rPr lang="en-US" altLang="zh-CN" sz="2000" dirty="0" smtClean="0">
                <a:cs typeface="Times New Roman" pitchFamily="18" charset="0"/>
              </a:rPr>
              <a:t> </a:t>
            </a:r>
            <a:r>
              <a:rPr lang="en-US" altLang="zh-CN" sz="2000" dirty="0" smtClean="0">
                <a:solidFill>
                  <a:srgbClr val="000000"/>
                </a:solidFill>
                <a:cs typeface="Segoe UI" pitchFamily="18" charset="0"/>
              </a:rPr>
              <a:t>:</a:t>
            </a:r>
            <a:r>
              <a:rPr lang="en-US" altLang="zh-CN" sz="2000" dirty="0" smtClean="0">
                <a:cs typeface="Times New Roman" pitchFamily="18" charset="0"/>
              </a:rPr>
              <a:t> </a:t>
            </a:r>
            <a:r>
              <a:rPr lang="en-US" altLang="zh-CN" sz="2000" dirty="0" smtClean="0">
                <a:solidFill>
                  <a:srgbClr val="000000"/>
                </a:solidFill>
                <a:cs typeface="Segoe UI" pitchFamily="18" charset="0"/>
              </a:rPr>
              <a:t>είσοδος</a:t>
            </a:r>
            <a:r>
              <a:rPr lang="en-US" altLang="zh-CN" sz="2000" dirty="0" smtClean="0">
                <a:cs typeface="Times New Roman" pitchFamily="18" charset="0"/>
              </a:rPr>
              <a:t> </a:t>
            </a:r>
            <a:r>
              <a:rPr lang="en-US" altLang="zh-CN" sz="2000" dirty="0" err="1" smtClean="0">
                <a:solidFill>
                  <a:srgbClr val="000000"/>
                </a:solidFill>
                <a:cs typeface="Segoe UI" pitchFamily="18" charset="0"/>
              </a:rPr>
              <a:t>νέων</a:t>
            </a:r>
            <a:r>
              <a:rPr lang="en-US" altLang="zh-CN" sz="2000" dirty="0" smtClean="0">
                <a:cs typeface="Times New Roman" pitchFamily="18" charset="0"/>
              </a:rPr>
              <a:t> </a:t>
            </a:r>
            <a:r>
              <a:rPr lang="en-US" altLang="zh-CN" sz="2000" dirty="0" smtClean="0">
                <a:solidFill>
                  <a:srgbClr val="000000"/>
                </a:solidFill>
                <a:cs typeface="Segoe UI" pitchFamily="18" charset="0"/>
              </a:rPr>
              <a:t>εργαζοµένων</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endParaRPr lang="el-GR" altLang="zh-CN" sz="2000" dirty="0" smtClean="0">
              <a:solidFill>
                <a:srgbClr val="000000"/>
              </a:solidFill>
              <a:cs typeface="Segoe UI" pitchFamily="18" charset="0"/>
            </a:endParaRPr>
          </a:p>
          <a:p>
            <a:pPr>
              <a:lnSpc>
                <a:spcPct val="80000"/>
              </a:lnSpc>
              <a:tabLst>
                <a:tab pos="5537200" algn="l"/>
              </a:tabLst>
            </a:pPr>
            <a:r>
              <a:rPr lang="en-US" altLang="zh-CN" sz="2000" dirty="0" smtClean="0">
                <a:solidFill>
                  <a:srgbClr val="000000"/>
                </a:solidFill>
                <a:cs typeface="Segoe UI" pitchFamily="18" charset="0"/>
              </a:rPr>
              <a:t>Lo </a:t>
            </a:r>
            <a:r>
              <a:rPr lang="en-US" altLang="zh-CN" sz="2000" dirty="0" err="1" smtClean="0">
                <a:solidFill>
                  <a:srgbClr val="000000"/>
                </a:solidFill>
                <a:cs typeface="Segoe UI" pitchFamily="18" charset="0"/>
              </a:rPr>
              <a:t>L’d</a:t>
            </a:r>
            <a:r>
              <a:rPr lang="el-GR" altLang="zh-CN" sz="2000" dirty="0" smtClean="0">
                <a:solidFill>
                  <a:srgbClr val="000000"/>
                </a:solidFill>
                <a:cs typeface="Segoe UI" pitchFamily="18" charset="0"/>
              </a:rPr>
              <a:t>: μείωση ζητούμενων θέσεων εργασίας</a:t>
            </a:r>
            <a:endParaRPr lang="en-US" altLang="zh-CN" sz="2000" dirty="0" smtClean="0">
              <a:solidFill>
                <a:srgbClr val="000000"/>
              </a:solidFill>
              <a:cs typeface="Segoe UI" pitchFamily="18" charset="0"/>
            </a:endParaRPr>
          </a:p>
        </p:txBody>
      </p:sp>
      <p:sp>
        <p:nvSpPr>
          <p:cNvPr id="7" name="TextBox 1"/>
          <p:cNvSpPr txBox="1"/>
          <p:nvPr/>
        </p:nvSpPr>
        <p:spPr>
          <a:xfrm>
            <a:off x="899592" y="1129308"/>
            <a:ext cx="6421630" cy="495007"/>
          </a:xfrm>
          <a:prstGeom prst="rect">
            <a:avLst/>
          </a:prstGeom>
          <a:noFill/>
        </p:spPr>
        <p:txBody>
          <a:bodyPr wrap="none" lIns="0" tIns="0" rIns="0" rtlCol="0">
            <a:spAutoFit/>
          </a:bodyPr>
          <a:lstStyle/>
          <a:p>
            <a:pPr>
              <a:lnSpc>
                <a:spcPts val="3500"/>
              </a:lnSpc>
              <a:tabLst/>
            </a:pPr>
            <a:r>
              <a:rPr lang="en-US" altLang="zh-CN" sz="2999" b="1" dirty="0" smtClean="0">
                <a:latin typeface="+mj-lt"/>
                <a:cs typeface="Segoe UI" pitchFamily="18" charset="0"/>
              </a:rPr>
              <a:t>Έλλειµµα Εργασίας: Προσφορά&lt;Ζήτηση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Προσδιορισμός Μισθού και Απασχόλησης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406400" algn="l"/>
              </a:tabLst>
            </a:pPr>
            <a:r>
              <a:rPr lang="en-US" altLang="zh-CN" sz="2600" b="1" dirty="0" smtClean="0">
                <a:cs typeface="Segoe UI" pitchFamily="18" charset="0"/>
              </a:rPr>
              <a:t>Ισορροπία στην </a:t>
            </a:r>
            <a:r>
              <a:rPr lang="en-US" altLang="zh-CN" sz="2600" b="1" dirty="0" err="1" smtClean="0">
                <a:cs typeface="Segoe UI" pitchFamily="18" charset="0"/>
              </a:rPr>
              <a:t>Αγορά</a:t>
            </a:r>
            <a:r>
              <a:rPr lang="en-US" altLang="zh-CN" sz="2600" b="1" dirty="0" smtClean="0">
                <a:cs typeface="Segoe UI" pitchFamily="18" charset="0"/>
              </a:rPr>
              <a:t> </a:t>
            </a:r>
            <a:r>
              <a:rPr lang="en-US" altLang="zh-CN" sz="2600" b="1" dirty="0" err="1" smtClean="0">
                <a:cs typeface="Segoe UI" pitchFamily="18" charset="0"/>
              </a:rPr>
              <a:t>Εργασίας</a:t>
            </a:r>
            <a:r>
              <a:rPr lang="en-US" altLang="zh-CN" sz="2600" b="1" dirty="0" smtClean="0">
                <a:cs typeface="Segoe UI" pitchFamily="18" charset="0"/>
              </a:rPr>
              <a:t>: </a:t>
            </a:r>
            <a:r>
              <a:rPr lang="en-US" altLang="zh-CN" sz="2600" b="1" dirty="0" err="1" smtClean="0">
                <a:cs typeface="Segoe UI" pitchFamily="18" charset="0"/>
              </a:rPr>
              <a:t>Συµπεράσµατα</a:t>
            </a:r>
            <a:endParaRPr lang="en-US" altLang="zh-CN" sz="2600" b="1" dirty="0" smtClean="0">
              <a:cs typeface="Segoe UI" pitchFamily="18" charset="0"/>
            </a:endParaRPr>
          </a:p>
          <a:p>
            <a:pPr marL="0" indent="0" algn="just">
              <a:lnSpc>
                <a:spcPct val="80000"/>
              </a:lnSpc>
              <a:buNone/>
              <a:tabLst>
                <a:tab pos="406400" algn="l"/>
              </a:tabLst>
            </a:pP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ύπαρξη</a:t>
            </a:r>
            <a:r>
              <a:rPr lang="en-US" altLang="zh-CN" sz="2200" dirty="0" smtClean="0">
                <a:cs typeface="Times New Roman" pitchFamily="18" charset="0"/>
              </a:rPr>
              <a:t> </a:t>
            </a:r>
            <a:r>
              <a:rPr lang="en-US" altLang="zh-CN" sz="2200" dirty="0" err="1" smtClean="0">
                <a:cs typeface="Segoe UI" pitchFamily="18" charset="0"/>
              </a:rPr>
              <a:t>πλεονασµάτων</a:t>
            </a:r>
            <a:r>
              <a:rPr lang="en-US" altLang="zh-CN" sz="2200" dirty="0" smtClean="0">
                <a:cs typeface="Times New Roman" pitchFamily="18" charset="0"/>
              </a:rPr>
              <a:t> </a:t>
            </a:r>
            <a:r>
              <a:rPr lang="en-US" altLang="zh-CN" sz="2200" dirty="0" smtClean="0">
                <a:cs typeface="Segoe UI" pitchFamily="18" charset="0"/>
              </a:rPr>
              <a:t>ή</a:t>
            </a:r>
            <a:r>
              <a:rPr lang="en-US" altLang="zh-CN" sz="2200" dirty="0" smtClean="0">
                <a:cs typeface="Times New Roman" pitchFamily="18" charset="0"/>
              </a:rPr>
              <a:t> </a:t>
            </a:r>
            <a:r>
              <a:rPr lang="en-US" altLang="zh-CN" sz="2200" dirty="0" err="1" smtClean="0">
                <a:cs typeface="Segoe UI" pitchFamily="18" charset="0"/>
              </a:rPr>
              <a:t>ελλει</a:t>
            </a:r>
            <a:r>
              <a:rPr lang="en-US" altLang="zh-CN" sz="2200" dirty="0" smtClean="0">
                <a:cs typeface="Segoe UI" pitchFamily="18" charset="0"/>
              </a:rPr>
              <a:t>µµ</a:t>
            </a:r>
            <a:r>
              <a:rPr lang="en-US" altLang="zh-CN" sz="2200" dirty="0" err="1" smtClean="0">
                <a:cs typeface="Segoe UI" pitchFamily="18" charset="0"/>
              </a:rPr>
              <a:t>άτων</a:t>
            </a:r>
            <a:r>
              <a:rPr lang="en-US" altLang="zh-CN" sz="2200" dirty="0" smtClean="0">
                <a:cs typeface="Times New Roman" pitchFamily="18" charset="0"/>
              </a:rPr>
              <a:t> </a:t>
            </a:r>
            <a:r>
              <a:rPr lang="en-US" altLang="zh-CN" sz="2200" dirty="0" smtClean="0">
                <a:cs typeface="Segoe UI" pitchFamily="18" charset="0"/>
              </a:rPr>
              <a:t>στην</a:t>
            </a:r>
            <a:r>
              <a:rPr lang="en-US" altLang="zh-CN" sz="2200" dirty="0" smtClean="0">
                <a:cs typeface="Times New Roman" pitchFamily="18" charset="0"/>
              </a:rPr>
              <a:t> </a:t>
            </a:r>
            <a:r>
              <a:rPr lang="en-US" altLang="zh-CN" sz="2200" dirty="0" err="1" smtClean="0">
                <a:cs typeface="Segoe UI" pitchFamily="18" charset="0"/>
              </a:rPr>
              <a:t>αγορά</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err="1" smtClean="0">
                <a:cs typeface="Segoe UI" pitchFamily="18" charset="0"/>
              </a:rPr>
              <a:t>εξαρτάται</a:t>
            </a:r>
            <a:r>
              <a:rPr lang="en-US" altLang="zh-CN" sz="2200" dirty="0" smtClean="0">
                <a:cs typeface="Times New Roman" pitchFamily="18" charset="0"/>
              </a:rPr>
              <a:t> </a:t>
            </a:r>
            <a:r>
              <a:rPr lang="en-US" altLang="zh-CN" sz="2200" dirty="0" err="1" smtClean="0">
                <a:cs typeface="Segoe UI" pitchFamily="18" charset="0"/>
              </a:rPr>
              <a:t>από</a:t>
            </a:r>
            <a:r>
              <a:rPr lang="el-GR" altLang="zh-CN" sz="2200" dirty="0" smtClean="0">
                <a:cs typeface="Segoe UI" pitchFamily="18" charset="0"/>
              </a:rPr>
              <a:t> </a:t>
            </a: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ύψος</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εργατικού</a:t>
            </a:r>
            <a:r>
              <a:rPr lang="el-GR" altLang="zh-CN" sz="2200" dirty="0" smtClean="0">
                <a:cs typeface="Segoe UI" pitchFamily="18" charset="0"/>
              </a:rPr>
              <a:t> </a:t>
            </a:r>
            <a:r>
              <a:rPr lang="en-US" altLang="zh-CN" sz="2200" dirty="0" smtClean="0">
                <a:cs typeface="Segoe UI" pitchFamily="18" charset="0"/>
              </a:rPr>
              <a:t>µ</a:t>
            </a:r>
            <a:r>
              <a:rPr lang="en-US" altLang="zh-CN" sz="2200" dirty="0" err="1" smtClean="0">
                <a:cs typeface="Segoe UI" pitchFamily="18" charset="0"/>
              </a:rPr>
              <a:t>ισθού</a:t>
            </a:r>
            <a:r>
              <a:rPr lang="en-US" altLang="zh-CN" sz="2200" dirty="0" smtClean="0">
                <a:cs typeface="Segoe UI" pitchFamily="18" charset="0"/>
              </a:rPr>
              <a:t>.</a:t>
            </a:r>
            <a:r>
              <a:rPr lang="el-GR" altLang="zh-CN" sz="2200" dirty="0" smtClean="0">
                <a:cs typeface="Segoe UI" pitchFamily="18" charset="0"/>
              </a:rPr>
              <a:t> </a:t>
            </a:r>
            <a:r>
              <a:rPr lang="en-US" altLang="zh-CN" sz="2200" dirty="0" err="1" smtClean="0">
                <a:cs typeface="Segoe UI" pitchFamily="18" charset="0"/>
              </a:rPr>
              <a:t>Όταν</a:t>
            </a:r>
            <a:r>
              <a:rPr lang="en-US" altLang="zh-CN" sz="2200" dirty="0" smtClean="0">
                <a:cs typeface="Times New Roman" pitchFamily="18" charset="0"/>
              </a:rPr>
              <a:t> </a:t>
            </a: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αγορά</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smtClean="0">
                <a:cs typeface="Segoe UI" pitchFamily="18" charset="0"/>
              </a:rPr>
              <a:t>βρίσκεται</a:t>
            </a:r>
            <a:r>
              <a:rPr lang="en-US" altLang="zh-CN" sz="2200" dirty="0" smtClean="0">
                <a:cs typeface="Times New Roman" pitchFamily="18" charset="0"/>
              </a:rPr>
              <a:t> </a:t>
            </a:r>
            <a:r>
              <a:rPr lang="en-US" altLang="zh-CN" sz="2200" dirty="0" smtClean="0">
                <a:cs typeface="Segoe UI" pitchFamily="18" charset="0"/>
              </a:rPr>
              <a:t>σε</a:t>
            </a:r>
            <a:r>
              <a:rPr lang="en-US" altLang="zh-CN" sz="2200" dirty="0" smtClean="0">
                <a:cs typeface="Times New Roman" pitchFamily="18" charset="0"/>
              </a:rPr>
              <a:t> </a:t>
            </a:r>
            <a:r>
              <a:rPr lang="en-US" altLang="zh-CN" sz="2200" dirty="0" err="1" smtClean="0">
                <a:cs typeface="Segoe UI" pitchFamily="18" charset="0"/>
              </a:rPr>
              <a:t>ισορροπία</a:t>
            </a:r>
            <a:r>
              <a:rPr lang="en-US" altLang="zh-CN" sz="2200" dirty="0" smtClean="0">
                <a:cs typeface="Segoe UI" pitchFamily="18" charset="0"/>
              </a:rPr>
              <a:t>:</a:t>
            </a:r>
            <a:endParaRPr lang="el-GR" altLang="zh-CN" sz="2200" dirty="0" smtClean="0">
              <a:cs typeface="Segoe UI" pitchFamily="18" charset="0"/>
            </a:endParaRPr>
          </a:p>
          <a:p>
            <a:pPr marL="0" indent="0" algn="just">
              <a:lnSpc>
                <a:spcPct val="80000"/>
              </a:lnSpc>
              <a:tabLst>
                <a:tab pos="406400" algn="l"/>
              </a:tabLst>
            </a:pPr>
            <a:r>
              <a:rPr lang="en-US" altLang="zh-CN" sz="2200" dirty="0" err="1" smtClean="0">
                <a:cs typeface="Segoe UI" pitchFamily="18" charset="0"/>
              </a:rPr>
              <a:t>όσοι</a:t>
            </a:r>
            <a:r>
              <a:rPr lang="en-US" altLang="zh-CN" sz="2200" dirty="0" smtClean="0">
                <a:cs typeface="Times New Roman" pitchFamily="18" charset="0"/>
              </a:rPr>
              <a:t> </a:t>
            </a:r>
            <a:r>
              <a:rPr lang="en-US" altLang="zh-CN" sz="2200" dirty="0" err="1" smtClean="0">
                <a:cs typeface="Segoe UI" pitchFamily="18" charset="0"/>
              </a:rPr>
              <a:t>προσφέρουν</a:t>
            </a:r>
            <a:r>
              <a:rPr lang="en-US" altLang="zh-CN" sz="2200" dirty="0" smtClean="0">
                <a:cs typeface="Times New Roman" pitchFamily="18" charset="0"/>
              </a:rPr>
              <a:t> </a:t>
            </a:r>
            <a:r>
              <a:rPr lang="en-US" altLang="zh-CN" sz="2200" dirty="0" err="1" smtClean="0">
                <a:cs typeface="Segoe UI" pitchFamily="18" charset="0"/>
              </a:rPr>
              <a:t>εργασία</a:t>
            </a:r>
            <a:r>
              <a:rPr lang="en-US" altLang="zh-CN" sz="2200" dirty="0" smtClean="0">
                <a:cs typeface="Times New Roman" pitchFamily="18" charset="0"/>
              </a:rPr>
              <a:t> </a:t>
            </a:r>
            <a:r>
              <a:rPr lang="en-US" altLang="zh-CN" sz="2200" dirty="0" err="1" smtClean="0">
                <a:cs typeface="Segoe UI" pitchFamily="18" charset="0"/>
              </a:rPr>
              <a:t>στο</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ισθό</a:t>
            </a:r>
            <a:r>
              <a:rPr lang="en-US" altLang="zh-CN" sz="2200" dirty="0" smtClean="0">
                <a:cs typeface="Times New Roman" pitchFamily="18" charset="0"/>
              </a:rPr>
              <a:t> </a:t>
            </a:r>
            <a:r>
              <a:rPr lang="en-US" altLang="zh-CN" sz="2200" dirty="0" err="1" smtClean="0">
                <a:cs typeface="Segoe UI" pitchFamily="18" charset="0"/>
              </a:rPr>
              <a:t>ισορροπίας</a:t>
            </a:r>
            <a:r>
              <a:rPr lang="el-GR" altLang="zh-CN" sz="2200" dirty="0" smtClean="0">
                <a:cs typeface="Segoe UI" pitchFamily="18" charset="0"/>
              </a:rPr>
              <a:t> </a:t>
            </a:r>
            <a:r>
              <a:rPr lang="en-US" altLang="zh-CN" sz="2200" dirty="0" err="1" smtClean="0">
                <a:cs typeface="Segoe UI" pitchFamily="18" charset="0"/>
              </a:rPr>
              <a:t>βρίσκουν</a:t>
            </a:r>
            <a:r>
              <a:rPr lang="el-GR" altLang="zh-CN" sz="2200" dirty="0" smtClean="0">
                <a:cs typeface="Times New Roman" pitchFamily="18" charset="0"/>
              </a:rPr>
              <a:t> </a:t>
            </a:r>
            <a:r>
              <a:rPr lang="en-US" altLang="zh-CN" sz="2200" dirty="0" err="1" smtClean="0">
                <a:cs typeface="Segoe UI" pitchFamily="18" charset="0"/>
              </a:rPr>
              <a:t>απασχόληση</a:t>
            </a:r>
            <a:r>
              <a:rPr lang="el-GR" altLang="zh-CN" sz="2200" dirty="0" smtClean="0">
                <a:cs typeface="Segoe UI" pitchFamily="18" charset="0"/>
              </a:rPr>
              <a:t>,</a:t>
            </a:r>
          </a:p>
          <a:p>
            <a:pPr marL="0" indent="0" algn="just">
              <a:lnSpc>
                <a:spcPct val="80000"/>
              </a:lnSpc>
              <a:tabLst>
                <a:tab pos="406400" algn="l"/>
              </a:tabLst>
            </a:pPr>
            <a:r>
              <a:rPr lang="en-US" altLang="zh-CN" sz="2200" dirty="0" smtClean="0">
                <a:cs typeface="Segoe UI" pitchFamily="18" charset="0"/>
              </a:rPr>
              <a:t>µ</a:t>
            </a:r>
            <a:r>
              <a:rPr lang="en-US" altLang="zh-CN" sz="2200" dirty="0" err="1" smtClean="0">
                <a:cs typeface="Segoe UI" pitchFamily="18" charset="0"/>
              </a:rPr>
              <a:t>ισθός</a:t>
            </a:r>
            <a:r>
              <a:rPr lang="en-US" altLang="zh-CN" sz="2200" dirty="0" smtClean="0">
                <a:cs typeface="Times New Roman" pitchFamily="18" charset="0"/>
              </a:rPr>
              <a:t> </a:t>
            </a:r>
            <a:r>
              <a:rPr lang="en-US" altLang="zh-CN" sz="2200" dirty="0" err="1" smtClean="0">
                <a:cs typeface="Segoe UI" pitchFamily="18" charset="0"/>
              </a:rPr>
              <a:t>ισορροπίας</a:t>
            </a:r>
            <a:r>
              <a:rPr lang="en-US" altLang="zh-CN" sz="2200" dirty="0" smtClean="0">
                <a:cs typeface="Times New Roman" pitchFamily="18" charset="0"/>
              </a:rPr>
              <a:t> </a:t>
            </a:r>
            <a:r>
              <a:rPr lang="en-US" altLang="zh-CN" sz="2200" dirty="0" err="1" smtClean="0">
                <a:cs typeface="Segoe UI" pitchFamily="18" charset="0"/>
              </a:rPr>
              <a:t>ισούτα</a:t>
            </a:r>
            <a:r>
              <a:rPr lang="el-GR" altLang="zh-CN" sz="2200" dirty="0" smtClean="0">
                <a:cs typeface="Segoe UI" pitchFamily="18" charset="0"/>
              </a:rPr>
              <a:t>ι</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την</a:t>
            </a:r>
            <a:r>
              <a:rPr lang="en-US" altLang="zh-CN" sz="2200" dirty="0" smtClean="0">
                <a:cs typeface="Times New Roman" pitchFamily="18" charset="0"/>
              </a:rPr>
              <a:t> </a:t>
            </a:r>
            <a:r>
              <a:rPr lang="en-US" altLang="zh-CN" sz="2200" dirty="0" err="1" smtClean="0">
                <a:cs typeface="Segoe UI" pitchFamily="18" charset="0"/>
              </a:rPr>
              <a:t>αξία</a:t>
            </a:r>
            <a:r>
              <a:rPr lang="en-US" altLang="zh-CN" sz="2200" dirty="0" smtClean="0">
                <a:cs typeface="Times New Roman" pitchFamily="18" charset="0"/>
              </a:rPr>
              <a:t> </a:t>
            </a:r>
            <a:r>
              <a:rPr lang="en-US" altLang="zh-CN" sz="2200" dirty="0" err="1" smtClean="0">
                <a:cs typeface="Segoe UI" pitchFamily="18" charset="0"/>
              </a:rPr>
              <a:t>του</a:t>
            </a:r>
            <a:r>
              <a:rPr lang="el-GR" altLang="zh-CN" sz="2200" dirty="0" smtClean="0">
                <a:cs typeface="Segoe UI" pitchFamily="18" charset="0"/>
              </a:rPr>
              <a:t> </a:t>
            </a:r>
            <a:r>
              <a:rPr lang="en-US" altLang="zh-CN" sz="2200" dirty="0" err="1" smtClean="0">
                <a:cs typeface="Segoe UI" pitchFamily="18" charset="0"/>
              </a:rPr>
              <a:t>οριακού</a:t>
            </a:r>
            <a:r>
              <a:rPr lang="en-US" altLang="zh-CN" sz="2200" dirty="0" smtClean="0">
                <a:cs typeface="Times New Roman" pitchFamily="18" charset="0"/>
              </a:rPr>
              <a:t> </a:t>
            </a:r>
            <a:r>
              <a:rPr lang="en-US" altLang="zh-CN" sz="2200" dirty="0" err="1" smtClean="0">
                <a:cs typeface="Segoe UI" pitchFamily="18" charset="0"/>
              </a:rPr>
              <a:t>προϊόντος</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p>
          <a:p>
            <a:pPr marL="0" indent="0" algn="just">
              <a:lnSpc>
                <a:spcPct val="80000"/>
              </a:lnSpc>
              <a:buNone/>
              <a:tabLst/>
            </a:pPr>
            <a:r>
              <a:rPr lang="en-US" altLang="zh-CN" sz="2200" dirty="0" err="1" smtClean="0">
                <a:cs typeface="Segoe UI" pitchFamily="18" charset="0"/>
              </a:rPr>
              <a:t>Με</a:t>
            </a:r>
            <a:r>
              <a:rPr lang="en-US" altLang="zh-CN" sz="2200" dirty="0" smtClean="0">
                <a:cs typeface="Times New Roman" pitchFamily="18" charset="0"/>
              </a:rPr>
              <a:t> </a:t>
            </a:r>
            <a:r>
              <a:rPr lang="en-US" altLang="zh-CN" sz="2200" dirty="0" err="1" smtClean="0">
                <a:cs typeface="Segoe UI" pitchFamily="18" charset="0"/>
              </a:rPr>
              <a:t>πλήρες</a:t>
            </a:r>
            <a:r>
              <a:rPr lang="en-US" altLang="zh-CN" sz="2200" dirty="0" smtClean="0">
                <a:cs typeface="Times New Roman" pitchFamily="18" charset="0"/>
              </a:rPr>
              <a:t> </a:t>
            </a:r>
            <a:r>
              <a:rPr lang="en-US" altLang="zh-CN" sz="2200" dirty="0" err="1" smtClean="0">
                <a:cs typeface="Segoe UI" pitchFamily="18" charset="0"/>
              </a:rPr>
              <a:t>ανταγωνισµό</a:t>
            </a:r>
            <a:r>
              <a:rPr lang="en-US" altLang="zh-CN" sz="2200" dirty="0" smtClean="0">
                <a:cs typeface="Times New Roman" pitchFamily="18" charset="0"/>
              </a:rPr>
              <a:t> </a:t>
            </a:r>
            <a:r>
              <a:rPr lang="en-US" altLang="zh-CN" sz="2200" dirty="0" err="1" smtClean="0">
                <a:cs typeface="Segoe UI" pitchFamily="18" charset="0"/>
              </a:rPr>
              <a:t>στις</a:t>
            </a:r>
            <a:r>
              <a:rPr lang="en-US" altLang="zh-CN" sz="2200" dirty="0" smtClean="0">
                <a:cs typeface="Times New Roman" pitchFamily="18" charset="0"/>
              </a:rPr>
              <a:t> </a:t>
            </a:r>
            <a:r>
              <a:rPr lang="en-US" altLang="zh-CN" sz="2200" dirty="0" err="1" smtClean="0">
                <a:cs typeface="Segoe UI" pitchFamily="18" charset="0"/>
              </a:rPr>
              <a:t>αγορές</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smtClean="0">
                <a:cs typeface="Segoe UI" pitchFamily="18" charset="0"/>
              </a:rPr>
              <a:t>και</a:t>
            </a:r>
            <a:r>
              <a:rPr lang="el-GR" altLang="zh-CN" sz="2200" dirty="0" smtClean="0">
                <a:cs typeface="Segoe UI" pitchFamily="18" charset="0"/>
              </a:rPr>
              <a:t> </a:t>
            </a:r>
            <a:r>
              <a:rPr lang="en-US" altLang="zh-CN" sz="2200" dirty="0" err="1" smtClean="0">
                <a:cs typeface="Segoe UI" pitchFamily="18" charset="0"/>
              </a:rPr>
              <a:t>προϊόντος</a:t>
            </a:r>
            <a:r>
              <a:rPr lang="en-US" altLang="zh-CN" sz="2200" dirty="0" smtClean="0">
                <a:cs typeface="Times New Roman" pitchFamily="18" charset="0"/>
              </a:rPr>
              <a:t>   </a:t>
            </a:r>
            <a:r>
              <a:rPr lang="en-US" altLang="zh-CN" sz="2200" dirty="0" err="1" smtClean="0">
                <a:cs typeface="Segoe UI" pitchFamily="18" charset="0"/>
              </a:rPr>
              <a:t>επιτυγχάνεται</a:t>
            </a:r>
            <a:r>
              <a:rPr lang="en-US" altLang="zh-CN" sz="2200" dirty="0" smtClean="0">
                <a:cs typeface="Times New Roman" pitchFamily="18" charset="0"/>
              </a:rPr>
              <a:t> </a:t>
            </a: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άριστη</a:t>
            </a:r>
            <a:r>
              <a:rPr lang="en-US" altLang="zh-CN" sz="2200" dirty="0" smtClean="0">
                <a:cs typeface="Times New Roman" pitchFamily="18" charset="0"/>
              </a:rPr>
              <a:t> </a:t>
            </a:r>
            <a:r>
              <a:rPr lang="en-US" altLang="zh-CN" sz="2200" dirty="0" err="1" smtClean="0">
                <a:cs typeface="Segoe UI" pitchFamily="18" charset="0"/>
              </a:rPr>
              <a:t>κατανοµή</a:t>
            </a:r>
            <a:r>
              <a:rPr lang="en-US" altLang="zh-CN" sz="2200" dirty="0" smtClean="0">
                <a:cs typeface="Times New Roman" pitchFamily="18" charset="0"/>
              </a:rPr>
              <a:t> </a:t>
            </a:r>
            <a:r>
              <a:rPr lang="en-US" altLang="zh-CN" sz="2200" dirty="0" smtClean="0">
                <a:cs typeface="Segoe UI" pitchFamily="18" charset="0"/>
              </a:rPr>
              <a:t>της</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καθώς</a:t>
            </a:r>
            <a:r>
              <a:rPr lang="en-US" altLang="zh-CN" sz="2200" dirty="0" smtClean="0">
                <a:cs typeface="Times New Roman" pitchFamily="18" charset="0"/>
              </a:rPr>
              <a:t> </a:t>
            </a: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αξία</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οριακού</a:t>
            </a:r>
            <a:r>
              <a:rPr lang="en-US" altLang="zh-CN" sz="2200" dirty="0" smtClean="0">
                <a:cs typeface="Times New Roman" pitchFamily="18" charset="0"/>
              </a:rPr>
              <a:t> </a:t>
            </a:r>
            <a:r>
              <a:rPr lang="en-US" altLang="zh-CN" sz="2200" dirty="0" err="1" smtClean="0">
                <a:cs typeface="Segoe UI" pitchFamily="18" charset="0"/>
              </a:rPr>
              <a:t>προϊόντος</a:t>
            </a:r>
            <a:r>
              <a:rPr lang="en-US" altLang="zh-CN" sz="2200" dirty="0" smtClean="0">
                <a:cs typeface="Times New Roman" pitchFamily="18" charset="0"/>
              </a:rPr>
              <a:t> </a:t>
            </a:r>
            <a:r>
              <a:rPr lang="en-US" altLang="zh-CN" sz="2200" dirty="0" smtClean="0">
                <a:cs typeface="Segoe UI" pitchFamily="18" charset="0"/>
              </a:rPr>
              <a:t>της</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smtClean="0">
                <a:cs typeface="Segoe UI" pitchFamily="18" charset="0"/>
              </a:rPr>
              <a:t>σε</a:t>
            </a:r>
            <a:r>
              <a:rPr lang="el-GR" altLang="zh-CN" sz="2200" dirty="0" smtClean="0">
                <a:cs typeface="Segoe UI" pitchFamily="18" charset="0"/>
              </a:rPr>
              <a:t> </a:t>
            </a:r>
            <a:r>
              <a:rPr lang="en-US" altLang="zh-CN" sz="2200" dirty="0" err="1" smtClean="0">
                <a:cs typeface="Segoe UI" pitchFamily="18" charset="0"/>
              </a:rPr>
              <a:t>όλες</a:t>
            </a:r>
            <a:r>
              <a:rPr lang="en-US" altLang="zh-CN" sz="2200" dirty="0" smtClean="0">
                <a:cs typeface="Times New Roman" pitchFamily="18" charset="0"/>
              </a:rPr>
              <a:t> </a:t>
            </a:r>
            <a:r>
              <a:rPr lang="en-US" altLang="zh-CN" sz="2200" dirty="0" err="1" smtClean="0">
                <a:cs typeface="Segoe UI" pitchFamily="18" charset="0"/>
              </a:rPr>
              <a:t>τις</a:t>
            </a:r>
            <a:r>
              <a:rPr lang="en-US" altLang="zh-CN" sz="2200" dirty="0" smtClean="0">
                <a:cs typeface="Times New Roman" pitchFamily="18" charset="0"/>
              </a:rPr>
              <a:t> </a:t>
            </a:r>
            <a:r>
              <a:rPr lang="en-US" altLang="zh-CN" sz="2200" dirty="0" err="1" smtClean="0">
                <a:cs typeface="Segoe UI" pitchFamily="18" charset="0"/>
              </a:rPr>
              <a:t>χρήσεις</a:t>
            </a:r>
            <a:r>
              <a:rPr lang="en-US" altLang="zh-CN" sz="2200" dirty="0" smtClean="0">
                <a:cs typeface="Times New Roman" pitchFamily="18" charset="0"/>
              </a:rPr>
              <a:t> </a:t>
            </a:r>
            <a:r>
              <a:rPr lang="en-US" altLang="zh-CN" sz="2200" dirty="0" smtClean="0">
                <a:cs typeface="Segoe UI" pitchFamily="18" charset="0"/>
              </a:rPr>
              <a:t>της</a:t>
            </a:r>
            <a:r>
              <a:rPr lang="en-US" altLang="zh-CN" sz="2200" dirty="0" smtClean="0">
                <a:cs typeface="Times New Roman" pitchFamily="18" charset="0"/>
              </a:rPr>
              <a:t> </a:t>
            </a:r>
            <a:r>
              <a:rPr lang="en-US" altLang="zh-CN" sz="2200" dirty="0" err="1" smtClean="0">
                <a:cs typeface="Segoe UI" pitchFamily="18" charset="0"/>
              </a:rPr>
              <a:t>θα</a:t>
            </a:r>
            <a:r>
              <a:rPr lang="en-US" altLang="zh-CN" sz="2200" dirty="0" smtClean="0">
                <a:cs typeface="Times New Roman" pitchFamily="18" charset="0"/>
              </a:rPr>
              <a:t> </a:t>
            </a:r>
            <a:r>
              <a:rPr lang="en-US" altLang="zh-CN" sz="2200" dirty="0" err="1" smtClean="0">
                <a:cs typeface="Segoe UI" pitchFamily="18" charset="0"/>
              </a:rPr>
              <a:t>ισούται</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smtClean="0">
                <a:cs typeface="Segoe UI" pitchFamily="18" charset="0"/>
              </a:rPr>
              <a:t>το</a:t>
            </a:r>
            <a:r>
              <a:rPr lang="el-GR" altLang="zh-CN" sz="2200" dirty="0" smtClean="0">
                <a:cs typeface="Segoe UI" pitchFamily="18" charset="0"/>
              </a:rPr>
              <a:t> μισθό αγοράς.</a:t>
            </a:r>
            <a:endParaRPr lang="en-US" altLang="zh-CN" sz="2200" dirty="0" smtClean="0">
              <a:cs typeface="Segoe UI" pitchFamily="18" charset="0"/>
            </a:endParaRP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5" name="4 - Εικόνα" descr="σελ 10.jpg"/>
          <p:cNvPicPr>
            <a:picLocks noChangeAspect="1"/>
          </p:cNvPicPr>
          <p:nvPr/>
        </p:nvPicPr>
        <p:blipFill>
          <a:blip r:embed="rId2" cstate="print"/>
          <a:stretch>
            <a:fillRect/>
          </a:stretch>
        </p:blipFill>
        <p:spPr>
          <a:xfrm>
            <a:off x="971600" y="1921396"/>
            <a:ext cx="6192688" cy="3649588"/>
          </a:xfrm>
          <a:prstGeom prst="rect">
            <a:avLst/>
          </a:prstGeom>
        </p:spPr>
      </p:pic>
      <p:sp>
        <p:nvSpPr>
          <p:cNvPr id="6" name="TextBox 1"/>
          <p:cNvSpPr txBox="1"/>
          <p:nvPr/>
        </p:nvSpPr>
        <p:spPr>
          <a:xfrm>
            <a:off x="899592" y="1201316"/>
            <a:ext cx="5967596" cy="826316"/>
          </a:xfrm>
          <a:prstGeom prst="rect">
            <a:avLst/>
          </a:prstGeom>
          <a:noFill/>
        </p:spPr>
        <p:txBody>
          <a:bodyPr wrap="none" lIns="0" tIns="0" rIns="0" rtlCol="0">
            <a:spAutoFit/>
          </a:bodyPr>
          <a:lstStyle/>
          <a:p>
            <a:pPr>
              <a:lnSpc>
                <a:spcPts val="2900"/>
              </a:lnSpc>
              <a:tabLst>
                <a:tab pos="1104900" algn="l"/>
              </a:tabLst>
            </a:pPr>
            <a:r>
              <a:rPr lang="en-US" altLang="zh-CN" sz="2400" b="1" dirty="0" smtClean="0">
                <a:cs typeface="Segoe UI" pitchFamily="18" charset="0"/>
              </a:rPr>
              <a:t>Μεταβολές του Μισθού και της Απασχόλησης:</a:t>
            </a:r>
          </a:p>
          <a:p>
            <a:pPr>
              <a:lnSpc>
                <a:spcPts val="3400"/>
              </a:lnSpc>
              <a:tabLst>
                <a:tab pos="1104900" algn="l"/>
              </a:tabLst>
            </a:pPr>
            <a:r>
              <a:rPr lang="en-US" altLang="zh-CN" sz="2400" b="1" dirty="0" smtClean="0"/>
              <a:t>	</a:t>
            </a:r>
            <a:r>
              <a:rPr lang="en-US" altLang="zh-CN" sz="2400" b="1" dirty="0" smtClean="0">
                <a:cs typeface="Segoe UI" pitchFamily="18" charset="0"/>
              </a:rPr>
              <a:t>Αύξηση της Προσφοράς Εργασίας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4 - Εικόνα" descr="σελ 11.jpg"/>
          <p:cNvPicPr>
            <a:picLocks noChangeAspect="1"/>
          </p:cNvPicPr>
          <p:nvPr/>
        </p:nvPicPr>
        <p:blipFill>
          <a:blip r:embed="rId2" cstate="print"/>
          <a:stretch>
            <a:fillRect/>
          </a:stretch>
        </p:blipFill>
        <p:spPr>
          <a:xfrm>
            <a:off x="755576" y="2020268"/>
            <a:ext cx="5942529" cy="3694732"/>
          </a:xfrm>
          <a:prstGeom prst="rect">
            <a:avLst/>
          </a:prstGeom>
        </p:spPr>
      </p:pic>
      <p:sp>
        <p:nvSpPr>
          <p:cNvPr id="6" name="TextBox 1"/>
          <p:cNvSpPr txBox="1"/>
          <p:nvPr/>
        </p:nvSpPr>
        <p:spPr>
          <a:xfrm>
            <a:off x="467544" y="1129308"/>
            <a:ext cx="6973256" cy="744178"/>
          </a:xfrm>
          <a:prstGeom prst="rect">
            <a:avLst/>
          </a:prstGeom>
          <a:noFill/>
        </p:spPr>
        <p:txBody>
          <a:bodyPr wrap="none" lIns="0" tIns="0" rIns="0" rtlCol="0">
            <a:spAutoFit/>
          </a:bodyPr>
          <a:lstStyle/>
          <a:p>
            <a:pPr>
              <a:lnSpc>
                <a:spcPct val="80000"/>
              </a:lnSpc>
              <a:tabLst>
                <a:tab pos="1422400" algn="l"/>
              </a:tabLst>
            </a:pPr>
            <a:r>
              <a:rPr lang="en-US" altLang="zh-CN" sz="2800" b="1" dirty="0" smtClean="0">
                <a:cs typeface="Segoe UI" pitchFamily="18" charset="0"/>
              </a:rPr>
              <a:t>Μεταβολές του Μισθού και της Απασχόλησης:</a:t>
            </a:r>
          </a:p>
          <a:p>
            <a:pPr>
              <a:lnSpc>
                <a:spcPct val="80000"/>
              </a:lnSpc>
              <a:tabLst>
                <a:tab pos="1422400" algn="l"/>
              </a:tabLst>
            </a:pPr>
            <a:r>
              <a:rPr lang="en-US" altLang="zh-CN" sz="2800" b="1" dirty="0" smtClean="0"/>
              <a:t>	</a:t>
            </a:r>
            <a:r>
              <a:rPr lang="en-US" altLang="zh-CN" sz="2800" b="1" dirty="0" smtClean="0">
                <a:cs typeface="Segoe UI" pitchFamily="18" charset="0"/>
              </a:rPr>
              <a:t>Αύξηση της Ζήτησης Εργασίας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pPr>
            <a:r>
              <a:rPr lang="en-US" altLang="zh-CN" sz="2400" b="1" dirty="0" smtClean="0">
                <a:cs typeface="Segoe UI" pitchFamily="18" charset="0"/>
              </a:rPr>
              <a:t>Θεσµικός </a:t>
            </a:r>
            <a:r>
              <a:rPr lang="en-US" altLang="zh-CN" sz="2400" b="1" dirty="0" err="1" smtClean="0">
                <a:cs typeface="Segoe UI" pitchFamily="18" charset="0"/>
              </a:rPr>
              <a:t>Προσδιορισµός</a:t>
            </a:r>
            <a:r>
              <a:rPr lang="en-US" altLang="zh-CN" sz="2400" b="1" dirty="0" smtClean="0">
                <a:cs typeface="Segoe UI" pitchFamily="18" charset="0"/>
              </a:rPr>
              <a:t> </a:t>
            </a:r>
            <a:r>
              <a:rPr lang="en-US" altLang="zh-CN" sz="2400" b="1" dirty="0" err="1" smtClean="0">
                <a:cs typeface="Segoe UI" pitchFamily="18" charset="0"/>
              </a:rPr>
              <a:t>του</a:t>
            </a:r>
            <a:r>
              <a:rPr lang="en-US" altLang="zh-CN" sz="2400" b="1" dirty="0" smtClean="0">
                <a:cs typeface="Segoe UI" pitchFamily="18" charset="0"/>
              </a:rPr>
              <a:t> </a:t>
            </a:r>
            <a:r>
              <a:rPr lang="en-US" altLang="zh-CN" sz="2400" b="1" dirty="0" err="1" smtClean="0">
                <a:cs typeface="Segoe UI" pitchFamily="18" charset="0"/>
              </a:rPr>
              <a:t>Εργατικού</a:t>
            </a:r>
            <a:r>
              <a:rPr lang="en-US" altLang="zh-CN" sz="2400" b="1" dirty="0" smtClean="0">
                <a:cs typeface="Segoe UI" pitchFamily="18" charset="0"/>
              </a:rPr>
              <a:t> </a:t>
            </a:r>
            <a:r>
              <a:rPr lang="en-US" altLang="zh-CN" sz="2400" b="1" dirty="0" err="1" smtClean="0">
                <a:cs typeface="Segoe UI" pitchFamily="18" charset="0"/>
              </a:rPr>
              <a:t>Μισθού</a:t>
            </a:r>
            <a:r>
              <a:rPr lang="en-US" altLang="zh-CN" sz="2400" b="1" dirty="0" smtClean="0">
                <a:cs typeface="Segoe UI" pitchFamily="18" charset="0"/>
              </a:rPr>
              <a:t> και των </a:t>
            </a:r>
            <a:r>
              <a:rPr lang="en-US" altLang="zh-CN" sz="2400" b="1" dirty="0" err="1" smtClean="0">
                <a:cs typeface="Segoe UI" pitchFamily="18" charset="0"/>
              </a:rPr>
              <a:t>Όρων</a:t>
            </a:r>
            <a:r>
              <a:rPr lang="en-US" altLang="zh-CN" sz="2400" b="1" dirty="0" smtClean="0">
                <a:cs typeface="Segoe UI" pitchFamily="18" charset="0"/>
              </a:rPr>
              <a:t> </a:t>
            </a:r>
            <a:r>
              <a:rPr lang="en-US" altLang="zh-CN" sz="2400" b="1" dirty="0" err="1" smtClean="0">
                <a:cs typeface="Segoe UI" pitchFamily="18" charset="0"/>
              </a:rPr>
              <a:t>Εργασίας</a:t>
            </a:r>
            <a:r>
              <a:rPr lang="en-US" altLang="zh-CN" sz="2400" b="1" dirty="0" smtClean="0">
                <a:cs typeface="Segoe UI" pitchFamily="18" charset="0"/>
              </a:rPr>
              <a:t> στην </a:t>
            </a:r>
            <a:r>
              <a:rPr lang="en-US" altLang="zh-CN" sz="2400" b="1" dirty="0" err="1" smtClean="0">
                <a:cs typeface="Segoe UI" pitchFamily="18" charset="0"/>
              </a:rPr>
              <a:t>Ελληνική</a:t>
            </a:r>
            <a:r>
              <a:rPr lang="en-US" altLang="zh-CN" sz="2400" b="1" dirty="0" smtClean="0">
                <a:cs typeface="Segoe UI" pitchFamily="18" charset="0"/>
              </a:rPr>
              <a:t> </a:t>
            </a:r>
            <a:r>
              <a:rPr lang="en-US" altLang="zh-CN" sz="2400" b="1" dirty="0" err="1" smtClean="0">
                <a:cs typeface="Segoe UI" pitchFamily="18" charset="0"/>
              </a:rPr>
              <a:t>Αγορά</a:t>
            </a:r>
            <a:r>
              <a:rPr lang="en-US"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cs typeface="Segoe UI" pitchFamily="18" charset="0"/>
            </a:endParaRPr>
          </a:p>
          <a:p>
            <a:pPr marL="0" indent="0" algn="just">
              <a:lnSpc>
                <a:spcPct val="80000"/>
              </a:lnSpc>
              <a:buNone/>
              <a:tabLst>
                <a:tab pos="50800" algn="l"/>
              </a:tabLst>
            </a:pPr>
            <a:r>
              <a:rPr lang="en-US" altLang="zh-CN" sz="2200" dirty="0" err="1" smtClean="0">
                <a:cs typeface="Segoe UI" pitchFamily="18" charset="0"/>
              </a:rPr>
              <a:t>Οι</a:t>
            </a:r>
            <a:r>
              <a:rPr lang="en-US" altLang="zh-CN" sz="2200" dirty="0" smtClean="0">
                <a:cs typeface="Times New Roman" pitchFamily="18" charset="0"/>
              </a:rPr>
              <a:t> </a:t>
            </a:r>
            <a:r>
              <a:rPr lang="en-US" altLang="zh-CN" sz="2200" dirty="0" err="1" smtClean="0">
                <a:cs typeface="Segoe UI" pitchFamily="18" charset="0"/>
              </a:rPr>
              <a:t>Εργασιακές</a:t>
            </a:r>
            <a:r>
              <a:rPr lang="en-US" altLang="zh-CN" sz="2200" dirty="0" smtClean="0">
                <a:cs typeface="Times New Roman" pitchFamily="18" charset="0"/>
              </a:rPr>
              <a:t> </a:t>
            </a:r>
            <a:r>
              <a:rPr lang="en-US" altLang="zh-CN" sz="2200" dirty="0" err="1" smtClean="0">
                <a:cs typeface="Segoe UI" pitchFamily="18" charset="0"/>
              </a:rPr>
              <a:t>Σχέσεις</a:t>
            </a:r>
            <a:r>
              <a:rPr lang="en-US" altLang="zh-CN" sz="2200" dirty="0" smtClean="0">
                <a:cs typeface="Times New Roman" pitchFamily="18" charset="0"/>
              </a:rPr>
              <a:t> </a:t>
            </a:r>
            <a:r>
              <a:rPr lang="en-US" altLang="zh-CN" sz="2200" dirty="0" err="1" smtClean="0">
                <a:cs typeface="Segoe UI" pitchFamily="18" charset="0"/>
              </a:rPr>
              <a:t>εκφράζουν</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ια</a:t>
            </a:r>
            <a:r>
              <a:rPr lang="en-US" altLang="zh-CN" sz="2200" dirty="0" smtClean="0">
                <a:cs typeface="Times New Roman" pitchFamily="18" charset="0"/>
              </a:rPr>
              <a:t> </a:t>
            </a:r>
            <a:r>
              <a:rPr lang="en-US" altLang="zh-CN" sz="2200" dirty="0" err="1" smtClean="0">
                <a:cs typeface="Segoe UI" pitchFamily="18" charset="0"/>
              </a:rPr>
              <a:t>τριµερή</a:t>
            </a:r>
            <a:r>
              <a:rPr lang="en-US" altLang="zh-CN" sz="2200" dirty="0" smtClean="0">
                <a:cs typeface="Segoe UI" pitchFamily="18" charset="0"/>
              </a:rPr>
              <a:t> </a:t>
            </a:r>
            <a:r>
              <a:rPr lang="en-US" altLang="zh-CN" sz="2200" dirty="0" err="1" smtClean="0">
                <a:cs typeface="Segoe UI" pitchFamily="18" charset="0"/>
              </a:rPr>
              <a:t>σχέση</a:t>
            </a:r>
            <a:r>
              <a:rPr lang="en-US" altLang="zh-CN" sz="2200" dirty="0" smtClean="0">
                <a:cs typeface="Times New Roman" pitchFamily="18" charset="0"/>
              </a:rPr>
              <a:t> </a:t>
            </a:r>
            <a:r>
              <a:rPr lang="en-US" altLang="zh-CN" sz="2200" dirty="0" err="1" smtClean="0">
                <a:cs typeface="Segoe UI" pitchFamily="18" charset="0"/>
              </a:rPr>
              <a:t>πουαποτελείται</a:t>
            </a:r>
            <a:r>
              <a:rPr lang="en-US" altLang="zh-CN" sz="2200" dirty="0" smtClean="0">
                <a:cs typeface="Times New Roman" pitchFamily="18" charset="0"/>
              </a:rPr>
              <a:t>  </a:t>
            </a:r>
            <a:r>
              <a:rPr lang="en-US" altLang="zh-CN" sz="2200" dirty="0" err="1" smtClean="0">
                <a:cs typeface="Segoe UI" pitchFamily="18" charset="0"/>
              </a:rPr>
              <a:t>από</a:t>
            </a:r>
            <a:r>
              <a:rPr lang="en-US" altLang="zh-CN" sz="2200" dirty="0" smtClean="0">
                <a:cs typeface="Times New Roman" pitchFamily="18" charset="0"/>
              </a:rPr>
              <a:t> </a:t>
            </a:r>
            <a:r>
              <a:rPr lang="en-US" altLang="zh-CN" sz="2200" dirty="0" err="1" smtClean="0">
                <a:cs typeface="Segoe UI" pitchFamily="18" charset="0"/>
              </a:rPr>
              <a:t>τους</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ισθωτούς</a:t>
            </a:r>
            <a:r>
              <a:rPr lang="en-US" altLang="zh-CN" sz="2200" dirty="0" smtClean="0">
                <a:cs typeface="Segoe UI" pitchFamily="18" charset="0"/>
              </a:rPr>
              <a:t>, </a:t>
            </a:r>
            <a:r>
              <a:rPr lang="en-US" altLang="zh-CN" sz="2200" dirty="0" err="1" smtClean="0">
                <a:cs typeface="Segoe UI" pitchFamily="18" charset="0"/>
              </a:rPr>
              <a:t>τους</a:t>
            </a:r>
            <a:r>
              <a:rPr lang="en-US" altLang="zh-CN" sz="2200" dirty="0" smtClean="0">
                <a:cs typeface="Times New Roman" pitchFamily="18" charset="0"/>
              </a:rPr>
              <a:t> </a:t>
            </a:r>
            <a:r>
              <a:rPr lang="en-US" altLang="zh-CN" sz="2200" dirty="0" err="1" smtClean="0">
                <a:cs typeface="Segoe UI" pitchFamily="18" charset="0"/>
              </a:rPr>
              <a:t>εργοδότες</a:t>
            </a:r>
            <a:r>
              <a:rPr lang="en-US" altLang="zh-CN" sz="2200" dirty="0" smtClean="0">
                <a:cs typeface="Times New Roman"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err="1" smtClean="0">
                <a:cs typeface="Segoe UI" pitchFamily="18" charset="0"/>
              </a:rPr>
              <a:t>τους</a:t>
            </a:r>
            <a:r>
              <a:rPr lang="en-US" altLang="zh-CN" sz="2200" dirty="0" smtClean="0">
                <a:cs typeface="Times New Roman" pitchFamily="18" charset="0"/>
              </a:rPr>
              <a:t> </a:t>
            </a:r>
            <a:r>
              <a:rPr lang="en-US" altLang="zh-CN" sz="2200" dirty="0" err="1" smtClean="0">
                <a:cs typeface="Segoe UI" pitchFamily="18" charset="0"/>
              </a:rPr>
              <a:t>εργασιακούς</a:t>
            </a:r>
            <a:r>
              <a:rPr lang="en-US" altLang="zh-CN" sz="2200" dirty="0" smtClean="0">
                <a:cs typeface="Segoe UI" pitchFamily="18" charset="0"/>
              </a:rPr>
              <a:t> </a:t>
            </a:r>
            <a:r>
              <a:rPr lang="en-US" altLang="zh-CN" sz="2200" dirty="0" err="1" smtClean="0">
                <a:cs typeface="Segoe UI" pitchFamily="18" charset="0"/>
              </a:rPr>
              <a:t>εκπροσώπους</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κράτους</a:t>
            </a:r>
            <a:r>
              <a:rPr lang="en-US" altLang="zh-CN" sz="2200" dirty="0" smtClean="0">
                <a:cs typeface="Segoe UI" pitchFamily="18" charset="0"/>
              </a:rPr>
              <a:t>.</a:t>
            </a:r>
          </a:p>
          <a:p>
            <a:pPr marL="0" indent="0" algn="just">
              <a:lnSpc>
                <a:spcPct val="80000"/>
              </a:lnSpc>
              <a:buNone/>
              <a:tabLst>
                <a:tab pos="50800" algn="l"/>
              </a:tabLst>
            </a:pPr>
            <a:r>
              <a:rPr lang="en-US" altLang="zh-CN" sz="2200" dirty="0" err="1" smtClean="0">
                <a:cs typeface="Segoe UI" pitchFamily="18" charset="0"/>
              </a:rPr>
              <a:t>Κεντρικό</a:t>
            </a:r>
            <a:r>
              <a:rPr lang="en-US" altLang="zh-CN" sz="2200" dirty="0" smtClean="0">
                <a:cs typeface="Times New Roman" pitchFamily="18" charset="0"/>
              </a:rPr>
              <a:t> </a:t>
            </a:r>
            <a:r>
              <a:rPr lang="en-US" altLang="zh-CN" sz="2200" dirty="0" err="1" smtClean="0">
                <a:cs typeface="Segoe UI" pitchFamily="18" charset="0"/>
              </a:rPr>
              <a:t>σηµείο</a:t>
            </a:r>
            <a:r>
              <a:rPr lang="en-US" altLang="zh-CN" sz="2200" dirty="0" smtClean="0">
                <a:cs typeface="Times New Roman"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εργασιακών</a:t>
            </a:r>
            <a:r>
              <a:rPr lang="en-US" altLang="zh-CN" sz="2200" dirty="0" smtClean="0">
                <a:cs typeface="Times New Roman" pitchFamily="18" charset="0"/>
              </a:rPr>
              <a:t> </a:t>
            </a:r>
            <a:r>
              <a:rPr lang="en-US" altLang="zh-CN" sz="2200" dirty="0" err="1" smtClean="0">
                <a:cs typeface="Segoe UI" pitchFamily="18" charset="0"/>
              </a:rPr>
              <a:t>σχέσεων</a:t>
            </a:r>
            <a:r>
              <a:rPr lang="en-US" altLang="zh-CN" sz="2200" dirty="0" smtClean="0">
                <a:cs typeface="Segoe UI" pitchFamily="18" charset="0"/>
              </a:rPr>
              <a:t> είναι</a:t>
            </a:r>
            <a:r>
              <a:rPr lang="en-US" altLang="zh-CN" sz="2200" dirty="0" smtClean="0">
                <a:cs typeface="Times New Roman" pitchFamily="18" charset="0"/>
              </a:rPr>
              <a:t> </a:t>
            </a:r>
            <a:r>
              <a:rPr lang="en-US" altLang="zh-CN" sz="2200" dirty="0" err="1" smtClean="0">
                <a:cs typeface="Segoe UI" pitchFamily="18" charset="0"/>
              </a:rPr>
              <a:t>οι</a:t>
            </a:r>
            <a:r>
              <a:rPr lang="en-US" altLang="zh-CN" sz="2200" dirty="0" smtClean="0">
                <a:cs typeface="Times New Roman" pitchFamily="18" charset="0"/>
              </a:rPr>
              <a:t> </a:t>
            </a:r>
            <a:r>
              <a:rPr lang="en-US" altLang="zh-CN" sz="2200" dirty="0" err="1" smtClean="0">
                <a:cs typeface="Segoe UI" pitchFamily="18" charset="0"/>
              </a:rPr>
              <a:t>ελεύθερες</a:t>
            </a:r>
            <a:r>
              <a:rPr lang="en-US" altLang="zh-CN" sz="2200" dirty="0" smtClean="0">
                <a:cs typeface="Times New Roman" pitchFamily="18" charset="0"/>
              </a:rPr>
              <a:t>              </a:t>
            </a:r>
            <a:r>
              <a:rPr lang="en-US" altLang="zh-CN" sz="2200" dirty="0" err="1" smtClean="0">
                <a:cs typeface="Segoe UI" pitchFamily="18" charset="0"/>
              </a:rPr>
              <a:t>συλλογικές</a:t>
            </a:r>
            <a:r>
              <a:rPr lang="en-US" altLang="zh-CN" sz="2200" dirty="0" smtClean="0">
                <a:cs typeface="Segoe UI" pitchFamily="18" charset="0"/>
              </a:rPr>
              <a:t> </a:t>
            </a:r>
            <a:r>
              <a:rPr lang="en-US" altLang="zh-CN" sz="2200" dirty="0" err="1" smtClean="0">
                <a:cs typeface="Segoe UI" pitchFamily="18" charset="0"/>
              </a:rPr>
              <a:t>διαπραγµατεύσεις</a:t>
            </a:r>
            <a:r>
              <a:rPr lang="en-US" altLang="zh-CN" sz="2200" dirty="0" smtClean="0">
                <a:cs typeface="Segoe UI" pitchFamily="18" charset="0"/>
              </a:rPr>
              <a:t>.</a:t>
            </a:r>
          </a:p>
          <a:p>
            <a:pPr marL="0" indent="0" algn="just">
              <a:lnSpc>
                <a:spcPct val="80000"/>
              </a:lnSpc>
              <a:buNone/>
              <a:tabLst>
                <a:tab pos="50800" algn="l"/>
              </a:tabLst>
            </a:pPr>
            <a:r>
              <a:rPr lang="en-US" altLang="zh-CN" sz="2200" dirty="0" err="1" smtClean="0">
                <a:cs typeface="Segoe UI" pitchFamily="18" charset="0"/>
              </a:rPr>
              <a:t>Αποτέλεσµα</a:t>
            </a:r>
            <a:r>
              <a:rPr lang="en-US" altLang="zh-CN" sz="2200" dirty="0" smtClean="0">
                <a:cs typeface="Times New Roman"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διαπραγµατεύσεων</a:t>
            </a:r>
            <a:r>
              <a:rPr lang="en-US" altLang="zh-CN" sz="2200" dirty="0" smtClean="0">
                <a:cs typeface="Times New Roman" pitchFamily="18" charset="0"/>
              </a:rPr>
              <a:t> </a:t>
            </a:r>
            <a:r>
              <a:rPr lang="en-US" altLang="zh-CN" sz="2200" dirty="0" smtClean="0">
                <a:cs typeface="Segoe UI" pitchFamily="18" charset="0"/>
              </a:rPr>
              <a:t>είναι</a:t>
            </a:r>
            <a:r>
              <a:rPr lang="en-US" altLang="zh-CN" sz="2200" dirty="0" smtClean="0">
                <a:cs typeface="Times New Roman" pitchFamily="18" charset="0"/>
              </a:rPr>
              <a:t> </a:t>
            </a:r>
            <a:r>
              <a:rPr lang="en-US" altLang="zh-CN" sz="2200" dirty="0" err="1" smtClean="0">
                <a:cs typeface="Segoe UI" pitchFamily="18" charset="0"/>
              </a:rPr>
              <a:t>ένα</a:t>
            </a:r>
            <a:r>
              <a:rPr lang="en-US" altLang="zh-CN" sz="2200" dirty="0" smtClean="0">
                <a:cs typeface="Segoe UI" pitchFamily="18" charset="0"/>
              </a:rPr>
              <a:t> </a:t>
            </a:r>
            <a:r>
              <a:rPr lang="en-US" altLang="zh-CN" sz="2200" dirty="0" err="1" smtClean="0">
                <a:cs typeface="Segoe UI" pitchFamily="18" charset="0"/>
              </a:rPr>
              <a:t>πλήθος</a:t>
            </a:r>
            <a:r>
              <a:rPr lang="en-US" altLang="zh-CN" sz="2200" dirty="0" smtClean="0">
                <a:cs typeface="Times New Roman" pitchFamily="18" charset="0"/>
              </a:rPr>
              <a:t> </a:t>
            </a:r>
            <a:r>
              <a:rPr lang="en-US" altLang="zh-CN" sz="2200" dirty="0" err="1" smtClean="0">
                <a:cs typeface="Segoe UI" pitchFamily="18" charset="0"/>
              </a:rPr>
              <a:t>όρων</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όπως</a:t>
            </a:r>
            <a:r>
              <a:rPr lang="en-US" altLang="zh-CN" sz="2200" dirty="0" smtClean="0">
                <a:cs typeface="Times New Roman" pitchFamily="18" charset="0"/>
              </a:rPr>
              <a:t>       </a:t>
            </a:r>
            <a:r>
              <a:rPr lang="en-US" altLang="zh-CN" sz="2200" dirty="0" smtClean="0">
                <a:cs typeface="Segoe UI" pitchFamily="18" charset="0"/>
              </a:rPr>
              <a:t>π.χ.</a:t>
            </a:r>
            <a:r>
              <a:rPr lang="en-US" altLang="zh-CN" sz="2200" dirty="0" smtClean="0">
                <a:cs typeface="Times New Roman" pitchFamily="18" charset="0"/>
              </a:rPr>
              <a:t> </a:t>
            </a:r>
            <a:r>
              <a:rPr lang="el-GR" altLang="zh-CN" sz="2200" dirty="0" smtClean="0">
                <a:cs typeface="Segoe UI" pitchFamily="18" charset="0"/>
              </a:rPr>
              <a:t>Σ</a:t>
            </a:r>
            <a:r>
              <a:rPr lang="en-US" altLang="zh-CN" sz="2200" dirty="0" err="1" smtClean="0">
                <a:cs typeface="Segoe UI" pitchFamily="18" charset="0"/>
              </a:rPr>
              <a:t>υλλογικές</a:t>
            </a:r>
            <a:r>
              <a:rPr lang="en-US" altLang="zh-CN" sz="2200" dirty="0" smtClean="0">
                <a:cs typeface="Segoe UI" pitchFamily="18" charset="0"/>
              </a:rPr>
              <a:t> </a:t>
            </a:r>
            <a:r>
              <a:rPr lang="en-US" altLang="zh-CN" sz="2200" dirty="0" err="1" smtClean="0">
                <a:cs typeface="Segoe UI" pitchFamily="18" charset="0"/>
              </a:rPr>
              <a:t>συµφωνίες</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νόµοι</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έθιµα</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κ.λπ.</a:t>
            </a:r>
          </a:p>
          <a:p>
            <a:pPr marL="0" indent="0" algn="just">
              <a:lnSpc>
                <a:spcPct val="80000"/>
              </a:lnSpc>
              <a:buNone/>
              <a:tabLst>
                <a:tab pos="50800" algn="l"/>
              </a:tabLst>
            </a:pPr>
            <a:endParaRPr lang="en-US" altLang="zh-CN" sz="2200" dirty="0" smtClean="0">
              <a:cs typeface="Segoe UI" pitchFamily="18" charset="0"/>
            </a:endParaRP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pPr>
            <a:r>
              <a:rPr lang="el-GR" altLang="zh-CN" sz="2400" b="1" dirty="0" smtClean="0">
                <a:solidFill>
                  <a:srgbClr val="000000"/>
                </a:solidFill>
                <a:cs typeface="Segoe UI" pitchFamily="18" charset="0"/>
              </a:rPr>
              <a:t>Ελεύθερες Συλλογικές Διαπραγματεύσεις</a:t>
            </a:r>
          </a:p>
          <a:p>
            <a:pPr marL="0" indent="0" algn="just">
              <a:lnSpc>
                <a:spcPct val="80000"/>
              </a:lnSpc>
              <a:buNone/>
              <a:tabLst/>
            </a:pPr>
            <a:r>
              <a:rPr lang="el-GR" altLang="zh-CN" sz="2400" dirty="0" smtClean="0">
                <a:solidFill>
                  <a:srgbClr val="000000"/>
                </a:solidFill>
                <a:cs typeface="Segoe UI" pitchFamily="18" charset="0"/>
              </a:rPr>
              <a:t>Νόμος 1876/90: αποκέντρωση συλλογικών </a:t>
            </a:r>
            <a:r>
              <a:rPr lang="en-US" altLang="zh-CN" sz="2400" dirty="0" err="1" smtClean="0">
                <a:solidFill>
                  <a:srgbClr val="000000"/>
                </a:solidFill>
                <a:cs typeface="Segoe UI" pitchFamily="18" charset="0"/>
              </a:rPr>
              <a:t>διαπραγµατεύσεων</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επίπεδο</a:t>
            </a:r>
            <a:r>
              <a:rPr lang="en-US" altLang="zh-CN" sz="2400" dirty="0" smtClean="0">
                <a:cs typeface="Times New Roman" pitchFamily="18" charset="0"/>
              </a:rPr>
              <a:t> </a:t>
            </a:r>
            <a:r>
              <a:rPr lang="en-US" altLang="zh-CN" sz="2400" dirty="0" err="1" smtClean="0">
                <a:solidFill>
                  <a:srgbClr val="000000"/>
                </a:solidFill>
                <a:cs typeface="Segoe UI" pitchFamily="18" charset="0"/>
              </a:rPr>
              <a:t>κοινωνικών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εταίρων</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εργοδοτών</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εργαζοµένων).</a:t>
            </a:r>
          </a:p>
          <a:p>
            <a:pPr marL="0" indent="0" algn="just">
              <a:lnSpc>
                <a:spcPct val="80000"/>
              </a:lnSpc>
              <a:buNone/>
              <a:tabLst>
                <a:tab pos="50800" algn="l"/>
                <a:tab pos="2438400" algn="l"/>
              </a:tabLst>
            </a:pPr>
            <a:r>
              <a:rPr lang="el-GR" altLang="zh-CN" sz="2400" dirty="0" smtClean="0">
                <a:solidFill>
                  <a:srgbClr val="000000"/>
                </a:solidFill>
                <a:cs typeface="Segoe UI" pitchFamily="18" charset="0"/>
              </a:rPr>
              <a:t>Ν. 4024/ 11: αποκέντρωση συλλογικών </a:t>
            </a:r>
            <a:r>
              <a:rPr lang="en-US" altLang="zh-CN" sz="2400" dirty="0" err="1" smtClean="0">
                <a:solidFill>
                  <a:srgbClr val="000000"/>
                </a:solidFill>
                <a:cs typeface="Segoe UI" pitchFamily="18" charset="0"/>
              </a:rPr>
              <a:t>διαπραγµατεύσεων</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err="1" smtClean="0">
                <a:solidFill>
                  <a:srgbClr val="000000"/>
                </a:solidFill>
                <a:cs typeface="Segoe UI" pitchFamily="18" charset="0"/>
              </a:rPr>
              <a:t>έµφαση</a:t>
            </a:r>
            <a:r>
              <a:rPr lang="en-US" altLang="zh-CN" sz="2400" dirty="0" smtClean="0">
                <a:cs typeface="Times New Roman" pitchFamily="18" charset="0"/>
              </a:rPr>
              <a:t> </a:t>
            </a:r>
            <a:r>
              <a:rPr lang="en-US" altLang="zh-CN" sz="2400" dirty="0" err="1" smtClean="0">
                <a:solidFill>
                  <a:srgbClr val="000000"/>
                </a:solidFill>
                <a:cs typeface="Segoe UI" pitchFamily="18" charset="0"/>
              </a:rPr>
              <a:t>στο</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επίπεδο</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επιχείρησης</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p>
          <a:p>
            <a:pPr marL="0" indent="0" algn="just">
              <a:lnSpc>
                <a:spcPct val="80000"/>
              </a:lnSpc>
              <a:buNone/>
              <a:tabLst>
                <a:tab pos="50800" algn="l"/>
                <a:tab pos="2438400" algn="l"/>
              </a:tabLst>
            </a:pPr>
            <a:r>
              <a:rPr lang="en-US" altLang="zh-CN" sz="2400" dirty="0" err="1" smtClean="0">
                <a:solidFill>
                  <a:srgbClr val="000000"/>
                </a:solidFill>
                <a:cs typeface="Segoe UI" pitchFamily="18" charset="0"/>
              </a:rPr>
              <a:t>Με</a:t>
            </a:r>
            <a:r>
              <a:rPr lang="en-US" altLang="zh-CN" sz="2400" dirty="0" smtClean="0">
                <a:cs typeface="Times New Roman" pitchFamily="18" charset="0"/>
              </a:rPr>
              <a:t> </a:t>
            </a:r>
            <a:r>
              <a:rPr lang="en-US" altLang="zh-CN" sz="2400" dirty="0" smtClean="0">
                <a:solidFill>
                  <a:srgbClr val="000000"/>
                </a:solidFill>
                <a:cs typeface="Segoe UI" pitchFamily="18" charset="0"/>
              </a:rPr>
              <a:t>τη</a:t>
            </a:r>
            <a:r>
              <a:rPr lang="en-US" altLang="zh-CN" sz="2400" dirty="0" smtClean="0">
                <a:cs typeface="Times New Roman" pitchFamily="18" charset="0"/>
              </a:rPr>
              <a:t> </a:t>
            </a:r>
            <a:r>
              <a:rPr lang="en-US" altLang="zh-CN" sz="2400" dirty="0" err="1" smtClean="0">
                <a:solidFill>
                  <a:srgbClr val="000000"/>
                </a:solidFill>
                <a:cs typeface="Segoe UI" pitchFamily="18" charset="0"/>
              </a:rPr>
              <a:t>συµφωνία</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συνδικαλιστικών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οργανώσεων</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καταρτίζονται</a:t>
            </a:r>
            <a:r>
              <a:rPr lang="en-US" altLang="zh-CN" sz="2400" dirty="0" smtClean="0">
                <a:cs typeface="Times New Roman" pitchFamily="18" charset="0"/>
              </a:rPr>
              <a:t> </a:t>
            </a:r>
            <a:r>
              <a:rPr lang="en-US" altLang="zh-CN" sz="2400" dirty="0" smtClean="0">
                <a:solidFill>
                  <a:srgbClr val="000000"/>
                </a:solidFill>
                <a:cs typeface="Segoe UI" pitchFamily="18" charset="0"/>
              </a:rPr>
              <a:t>ΣΣΕ,</a:t>
            </a:r>
            <a:r>
              <a:rPr lang="en-US" altLang="zh-CN" sz="2400" dirty="0" smtClean="0">
                <a:cs typeface="Times New Roman" pitchFamily="18" charset="0"/>
              </a:rPr>
              <a:t> </a:t>
            </a:r>
            <a:r>
              <a:rPr lang="en-US" altLang="zh-CN" sz="2400" dirty="0" err="1"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οποίες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καθορίζουν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αναλυτικά</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όρους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τις</a:t>
            </a:r>
            <a:r>
              <a:rPr lang="en-US" altLang="zh-CN" sz="2400" dirty="0" smtClean="0">
                <a:cs typeface="Times New Roman" pitchFamily="18" charset="0"/>
              </a:rPr>
              <a:t> </a:t>
            </a:r>
            <a:r>
              <a:rPr lang="en-US" altLang="zh-CN" sz="2400" dirty="0" err="1" smtClean="0">
                <a:solidFill>
                  <a:srgbClr val="000000"/>
                </a:solidFill>
                <a:cs typeface="Segoe UI" pitchFamily="18" charset="0"/>
              </a:rPr>
              <a:t>αµοιβαίες</a:t>
            </a:r>
            <a:r>
              <a:rPr lang="en-US" altLang="zh-CN" sz="2400" dirty="0" smtClean="0">
                <a:cs typeface="Times New Roman" pitchFamily="18" charset="0"/>
              </a:rPr>
              <a:t> </a:t>
            </a:r>
            <a:r>
              <a:rPr lang="en-US" altLang="zh-CN" sz="2400" dirty="0" err="1" smtClean="0">
                <a:solidFill>
                  <a:srgbClr val="000000"/>
                </a:solidFill>
                <a:cs typeface="Segoe UI" pitchFamily="18" charset="0"/>
              </a:rPr>
              <a:t>υποχρεώσεις</a:t>
            </a:r>
            <a:r>
              <a:rPr lang="en-US" altLang="zh-CN" sz="2400" dirty="0" smtClean="0">
                <a:cs typeface="Times New Roman" pitchFamily="18" charset="0"/>
              </a:rPr>
              <a:t> </a:t>
            </a:r>
            <a:r>
              <a:rPr lang="el-GR" altLang="zh-CN" sz="2400" dirty="0" smtClean="0">
                <a:cs typeface="Times New Roman" pitchFamily="18" charset="0"/>
              </a:rPr>
              <a:t>μ</a:t>
            </a:r>
            <a:r>
              <a:rPr lang="en-US" altLang="zh-CN" sz="2400" dirty="0" err="1" smtClean="0">
                <a:solidFill>
                  <a:srgbClr val="000000"/>
                </a:solidFill>
                <a:cs typeface="Segoe UI" pitchFamily="18" charset="0"/>
              </a:rPr>
              <a:t>εταξύ</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συµβαλλοµένων</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ερών</a:t>
            </a:r>
            <a:r>
              <a:rPr lang="en-US" altLang="zh-CN" sz="2400" dirty="0" smtClean="0">
                <a:solidFill>
                  <a:srgbClr val="000000"/>
                </a:solidFill>
                <a:cs typeface="Segoe UI" pitchFamily="18" charset="0"/>
              </a:rPr>
              <a:t>.</a:t>
            </a: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tabLst>
                <a:tab pos="50800" algn="l"/>
              </a:tabLst>
            </a:pPr>
            <a:r>
              <a:rPr lang="en-US" altLang="zh-CN" sz="2800" b="1" dirty="0" err="1" smtClean="0">
                <a:cs typeface="Segoe UI" pitchFamily="18" charset="0"/>
              </a:rPr>
              <a:t>Περιεχόµενο</a:t>
            </a:r>
            <a:r>
              <a:rPr lang="en-US" altLang="zh-CN" sz="2800" b="1" dirty="0" smtClean="0">
                <a:cs typeface="Times New Roman" pitchFamily="18" charset="0"/>
              </a:rPr>
              <a:t>  </a:t>
            </a:r>
            <a:r>
              <a:rPr lang="en-US" altLang="zh-CN" sz="2800" b="1" dirty="0" smtClean="0">
                <a:cs typeface="Segoe UI" pitchFamily="18" charset="0"/>
              </a:rPr>
              <a:t>ΣΣΕ</a:t>
            </a:r>
            <a:r>
              <a:rPr lang="el-GR" altLang="zh-CN" sz="2800" b="1" dirty="0" smtClean="0">
                <a:cs typeface="Segoe UI" pitchFamily="18" charset="0"/>
              </a:rPr>
              <a:t> </a:t>
            </a:r>
            <a:r>
              <a:rPr lang="en-US" altLang="zh-CN" sz="2800" b="1" dirty="0" smtClean="0">
                <a:cs typeface="Segoe UI" pitchFamily="18" charset="0"/>
              </a:rPr>
              <a:t>(Ν.</a:t>
            </a:r>
            <a:r>
              <a:rPr lang="en-US" altLang="zh-CN" sz="2800" b="1" dirty="0" smtClean="0">
                <a:cs typeface="Times New Roman" pitchFamily="18" charset="0"/>
              </a:rPr>
              <a:t>  </a:t>
            </a:r>
            <a:r>
              <a:rPr lang="en-US" altLang="zh-CN" sz="2800" b="1" dirty="0" smtClean="0">
                <a:cs typeface="Segoe UI" pitchFamily="18" charset="0"/>
              </a:rPr>
              <a:t>1876/90)</a:t>
            </a:r>
            <a:endParaRPr lang="el-GR" altLang="zh-CN" sz="2800" b="1" dirty="0" smtClean="0">
              <a:cs typeface="Segoe UI" pitchFamily="18" charset="0"/>
            </a:endParaRPr>
          </a:p>
          <a:p>
            <a:pPr marL="0" indent="0">
              <a:lnSpc>
                <a:spcPct val="80000"/>
              </a:lnSpc>
              <a:buNone/>
              <a:tabLst>
                <a:tab pos="50800" algn="l"/>
              </a:tabLst>
            </a:pPr>
            <a:r>
              <a:rPr lang="en-US" altLang="zh-CN" sz="2400" dirty="0" smtClean="0">
                <a:solidFill>
                  <a:srgbClr val="000000"/>
                </a:solidFill>
                <a:cs typeface="Segoe UI" pitchFamily="18" charset="0"/>
              </a:rPr>
              <a:t>Συµπληρώνουν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γενικούς</a:t>
            </a:r>
            <a:r>
              <a:rPr lang="en-US" altLang="zh-CN" sz="2400" dirty="0" smtClean="0">
                <a:cs typeface="Times New Roman" pitchFamily="18" charset="0"/>
              </a:rPr>
              <a:t> </a:t>
            </a:r>
            <a:r>
              <a:rPr lang="en-US" altLang="zh-CN" sz="2400" dirty="0" err="1" smtClean="0">
                <a:solidFill>
                  <a:srgbClr val="000000"/>
                </a:solidFill>
                <a:cs typeface="Segoe UI" pitchFamily="18" charset="0"/>
              </a:rPr>
              <a:t>όρους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που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ρυθµίζονται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σχετικούς</a:t>
            </a:r>
            <a:r>
              <a:rPr lang="en-US" altLang="zh-CN" sz="2400" dirty="0" smtClean="0">
                <a:cs typeface="Times New Roman" pitchFamily="18" charset="0"/>
              </a:rPr>
              <a:t>  </a:t>
            </a:r>
            <a:r>
              <a:rPr lang="en-US" altLang="zh-CN" sz="2400" dirty="0" err="1" smtClean="0">
                <a:solidFill>
                  <a:srgbClr val="000000"/>
                </a:solidFill>
                <a:cs typeface="Segoe UI" pitchFamily="18" charset="0"/>
              </a:rPr>
              <a:t>νόµους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κατοχυρώνονται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Σύνταγµα</a:t>
            </a:r>
            <a:r>
              <a:rPr lang="en-US" altLang="zh-CN" sz="2400" dirty="0" smtClean="0">
                <a:solidFill>
                  <a:srgbClr val="000000"/>
                </a:solidFill>
                <a:cs typeface="Segoe UI" pitchFamily="18" charset="0"/>
              </a:rPr>
              <a:t>.</a:t>
            </a:r>
          </a:p>
          <a:p>
            <a:pPr marL="0" indent="0">
              <a:lnSpc>
                <a:spcPct val="80000"/>
              </a:lnSpc>
              <a:buNone/>
              <a:tabLst>
                <a:tab pos="50800" algn="l"/>
              </a:tabLst>
            </a:pPr>
            <a:r>
              <a:rPr lang="en-US" altLang="zh-CN" sz="2400" dirty="0" err="1" smtClean="0">
                <a:solidFill>
                  <a:srgbClr val="000000"/>
                </a:solidFill>
                <a:cs typeface="Segoe UI" pitchFamily="18" charset="0"/>
              </a:rPr>
              <a:t>Θεσπίζουν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κατώτατους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υποχρεωτικούς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ηµεροµίσθια</a:t>
            </a:r>
            <a:r>
              <a:rPr lang="en-US" altLang="zh-CN" sz="2400" dirty="0" smtClean="0">
                <a:solidFill>
                  <a:srgbClr val="000000"/>
                </a:solidFill>
                <a:cs typeface="Segoe UI" pitchFamily="18" charset="0"/>
              </a:rPr>
              <a:t>.</a:t>
            </a:r>
          </a:p>
          <a:p>
            <a:pPr marL="0" indent="0">
              <a:lnSpc>
                <a:spcPct val="80000"/>
              </a:lnSpc>
              <a:buNone/>
              <a:tabLst>
                <a:tab pos="50800" algn="l"/>
              </a:tabLst>
            </a:pPr>
            <a:r>
              <a:rPr lang="en-US" altLang="zh-CN" sz="2400" dirty="0" err="1" smtClean="0">
                <a:solidFill>
                  <a:srgbClr val="000000"/>
                </a:solidFill>
                <a:cs typeface="Segoe UI" pitchFamily="18" charset="0"/>
              </a:rPr>
              <a:t>Ρυθµίζουν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θέµατα</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συνεργασίας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εργοδοτών</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εργαζοµένων.</a:t>
            </a:r>
          </a:p>
          <a:p>
            <a:pPr marL="0" indent="0">
              <a:lnSpc>
                <a:spcPct val="80000"/>
              </a:lnSpc>
              <a:buNone/>
              <a:tabLst>
                <a:tab pos="50800" algn="l"/>
              </a:tabLst>
            </a:pPr>
            <a:r>
              <a:rPr lang="en-US" altLang="zh-CN" sz="2400" dirty="0" err="1" smtClean="0">
                <a:solidFill>
                  <a:srgbClr val="000000"/>
                </a:solidFill>
                <a:cs typeface="Segoe UI" pitchFamily="18" charset="0"/>
              </a:rPr>
              <a:t>Ορίζουν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δικαιώµατα</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υποχρεώσεις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συµβαλλόµενων</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ερών</a:t>
            </a:r>
            <a:r>
              <a:rPr lang="en-US" altLang="zh-CN" sz="2400" dirty="0" smtClean="0">
                <a:solidFill>
                  <a:srgbClr val="000000"/>
                </a:solidFill>
                <a:cs typeface="Segoe UI" pitchFamily="18" charset="0"/>
              </a:rPr>
              <a:t>.</a:t>
            </a: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tabLst>
                <a:tab pos="50800" algn="l"/>
              </a:tabLst>
            </a:pPr>
            <a:r>
              <a:rPr lang="el-GR" altLang="zh-CN" sz="2800" b="1" dirty="0" smtClean="0">
                <a:solidFill>
                  <a:srgbClr val="000000"/>
                </a:solidFill>
                <a:cs typeface="Segoe UI" pitchFamily="18" charset="0"/>
              </a:rPr>
              <a:t>Είδη ΣΣΕ:</a:t>
            </a:r>
          </a:p>
          <a:p>
            <a:pPr marL="0" indent="0">
              <a:lnSpc>
                <a:spcPct val="80000"/>
              </a:lnSpc>
              <a:buNone/>
              <a:tabLst>
                <a:tab pos="50800" algn="l"/>
              </a:tabLst>
            </a:pPr>
            <a:r>
              <a:rPr lang="el-GR" altLang="zh-CN" sz="2800" b="1" dirty="0" smtClean="0">
                <a:solidFill>
                  <a:srgbClr val="000000"/>
                </a:solidFill>
                <a:cs typeface="Segoe UI" pitchFamily="18" charset="0"/>
              </a:rPr>
              <a:t>1. ΕΓΣΣΕ (Ν. 1876 / 90)</a:t>
            </a:r>
          </a:p>
          <a:p>
            <a:pPr marL="0" indent="0">
              <a:lnSpc>
                <a:spcPct val="80000"/>
              </a:lnSpc>
              <a:buNone/>
              <a:tabLst>
                <a:tab pos="50800" algn="l"/>
              </a:tabLst>
            </a:pPr>
            <a:r>
              <a:rPr lang="en-US" altLang="zh-CN" sz="2400" dirty="0" smtClean="0">
                <a:solidFill>
                  <a:srgbClr val="000000"/>
                </a:solidFill>
                <a:cs typeface="Segoe UI" pitchFamily="18" charset="0"/>
              </a:rPr>
              <a:t>Αφορά</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ολόκληρης</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χώρας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µε</a:t>
            </a:r>
            <a:r>
              <a:rPr lang="en-US" altLang="zh-CN" sz="2400" dirty="0" smtClean="0">
                <a:cs typeface="Times New Roman" pitchFamily="18" charset="0"/>
              </a:rPr>
              <a:t> </a:t>
            </a:r>
            <a:r>
              <a:rPr lang="en-US" altLang="zh-CN" sz="2400" dirty="0" err="1" smtClean="0">
                <a:solidFill>
                  <a:srgbClr val="000000"/>
                </a:solidFill>
                <a:cs typeface="Segoe UI" pitchFamily="18" charset="0"/>
              </a:rPr>
              <a:t>αυτές</a:t>
            </a:r>
            <a:r>
              <a:rPr lang="en-US" altLang="zh-CN" sz="2400" dirty="0" smtClean="0">
                <a:cs typeface="Times New Roman" pitchFamily="18" charset="0"/>
              </a:rPr>
              <a:t>  </a:t>
            </a:r>
            <a:r>
              <a:rPr lang="en-US" altLang="zh-CN" sz="2400" dirty="0" err="1" smtClean="0">
                <a:solidFill>
                  <a:srgbClr val="000000"/>
                </a:solidFill>
                <a:cs typeface="Segoe UI" pitchFamily="18" charset="0"/>
              </a:rPr>
              <a:t>καθορίζονται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οι</a:t>
            </a:r>
            <a:r>
              <a:rPr lang="en-US" altLang="zh-CN" sz="2400" dirty="0" smtClean="0">
                <a:cs typeface="Times New Roman" pitchFamily="18" charset="0"/>
              </a:rPr>
              <a:t> </a:t>
            </a:r>
            <a:r>
              <a:rPr lang="en-US" altLang="zh-CN" sz="2400" dirty="0" err="1" smtClean="0">
                <a:solidFill>
                  <a:srgbClr val="000000"/>
                </a:solidFill>
                <a:cs typeface="Segoe UI" pitchFamily="18" charset="0"/>
              </a:rPr>
              <a:t>γενικοί</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όροι</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p>
          <a:p>
            <a:pPr marL="0" indent="0" algn="just">
              <a:lnSpc>
                <a:spcPct val="80000"/>
              </a:lnSpc>
              <a:buNone/>
              <a:tabLst>
                <a:tab pos="50800" algn="l"/>
              </a:tabLst>
            </a:pPr>
            <a:r>
              <a:rPr lang="en-US" altLang="zh-CN" sz="2400" dirty="0" smtClean="0">
                <a:solidFill>
                  <a:srgbClr val="000000"/>
                </a:solidFill>
                <a:cs typeface="Segoe UI" pitchFamily="18" charset="0"/>
              </a:rPr>
              <a:t>Συνάπτονται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err="1" smtClean="0">
                <a:solidFill>
                  <a:srgbClr val="000000"/>
                </a:solidFill>
                <a:cs typeface="Segoe UI" pitchFamily="18" charset="0"/>
              </a:rPr>
              <a:t>τις</a:t>
            </a:r>
            <a:r>
              <a:rPr lang="en-US" altLang="zh-CN" sz="2400" dirty="0" smtClean="0">
                <a:cs typeface="Times New Roman" pitchFamily="18" charset="0"/>
              </a:rPr>
              <a:t> </a:t>
            </a:r>
            <a:r>
              <a:rPr lang="en-US" altLang="zh-CN" sz="2400" dirty="0" err="1" smtClean="0">
                <a:solidFill>
                  <a:srgbClr val="000000"/>
                </a:solidFill>
                <a:cs typeface="Segoe UI" pitchFamily="18" charset="0"/>
              </a:rPr>
              <a:t>τριτοβάθµιες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οργανώσεις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smtClean="0">
                <a:solidFill>
                  <a:srgbClr val="000000"/>
                </a:solidFill>
                <a:cs typeface="Segoe UI" pitchFamily="18" charset="0"/>
              </a:rPr>
              <a:t>εργαζοµένων</a:t>
            </a:r>
            <a:r>
              <a:rPr lang="en-US" altLang="zh-CN" sz="2400" dirty="0" smtClean="0">
                <a:cs typeface="Times New Roman" pitchFamily="18" charset="0"/>
              </a:rPr>
              <a:t> </a:t>
            </a:r>
            <a:r>
              <a:rPr lang="en-US" altLang="zh-CN" sz="2400" dirty="0" smtClean="0">
                <a:solidFill>
                  <a:srgbClr val="000000"/>
                </a:solidFill>
                <a:cs typeface="Segoe UI" pitchFamily="18" charset="0"/>
              </a:rPr>
              <a:t>(ΓΣΣΕ)</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τις</a:t>
            </a:r>
            <a:r>
              <a:rPr lang="en-US" altLang="zh-CN" sz="2400" dirty="0" smtClean="0">
                <a:cs typeface="Times New Roman" pitchFamily="18" charset="0"/>
              </a:rPr>
              <a:t> </a:t>
            </a:r>
            <a:r>
              <a:rPr lang="en-US" altLang="zh-CN" sz="2400" dirty="0" err="1" smtClean="0">
                <a:solidFill>
                  <a:srgbClr val="000000"/>
                </a:solidFill>
                <a:cs typeface="Segoe UI" pitchFamily="18" charset="0"/>
              </a:rPr>
              <a:t>αναγνωριζόµενες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ως</a:t>
            </a:r>
            <a:r>
              <a:rPr lang="en-US" altLang="zh-CN" sz="2400" dirty="0" smtClean="0">
                <a:cs typeface="Times New Roman" pitchFamily="18" charset="0"/>
              </a:rPr>
              <a:t> </a:t>
            </a:r>
            <a:r>
              <a:rPr lang="en-US" altLang="zh-CN" sz="2400" dirty="0" err="1" smtClean="0">
                <a:solidFill>
                  <a:srgbClr val="000000"/>
                </a:solidFill>
                <a:cs typeface="Segoe UI" pitchFamily="18" charset="0"/>
              </a:rPr>
              <a:t>ευρύτερης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εκπροσώπησης</a:t>
            </a:r>
            <a:r>
              <a:rPr lang="en-US" altLang="zh-CN" sz="2400" dirty="0" smtClean="0">
                <a:cs typeface="Times New Roman" pitchFamily="18" charset="0"/>
              </a:rPr>
              <a:t> </a:t>
            </a:r>
            <a:r>
              <a:rPr lang="en-US" altLang="zh-CN" sz="2400" dirty="0" err="1" smtClean="0">
                <a:solidFill>
                  <a:srgbClr val="000000"/>
                </a:solidFill>
                <a:cs typeface="Segoe UI" pitchFamily="18" charset="0"/>
              </a:rPr>
              <a:t>οργανώσεις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εργοδοτών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πανελλήνιας</a:t>
            </a:r>
            <a:r>
              <a:rPr lang="en-US" altLang="zh-CN" sz="2400" dirty="0" smtClean="0">
                <a:cs typeface="Times New Roman" pitchFamily="18" charset="0"/>
              </a:rPr>
              <a:t> </a:t>
            </a:r>
            <a:r>
              <a:rPr lang="en-US" altLang="zh-CN" sz="2400" dirty="0" err="1" smtClean="0">
                <a:solidFill>
                  <a:srgbClr val="000000"/>
                </a:solidFill>
                <a:cs typeface="Segoe UI" pitchFamily="18" charset="0"/>
              </a:rPr>
              <a:t>έκτασης</a:t>
            </a:r>
            <a:r>
              <a:rPr lang="en-US" altLang="zh-CN" sz="2400" dirty="0" smtClean="0">
                <a:cs typeface="Times New Roman" pitchFamily="18" charset="0"/>
              </a:rPr>
              <a:t> </a:t>
            </a:r>
            <a:r>
              <a:rPr lang="en-US" altLang="zh-CN" sz="2400" dirty="0" smtClean="0">
                <a:solidFill>
                  <a:srgbClr val="000000"/>
                </a:solidFill>
                <a:cs typeface="Segoe UI" pitchFamily="18" charset="0"/>
              </a:rPr>
              <a:t>(ΣΕΒ,</a:t>
            </a:r>
            <a:r>
              <a:rPr lang="en-US" altLang="zh-CN" sz="2400" dirty="0" smtClean="0">
                <a:cs typeface="Times New Roman" pitchFamily="18" charset="0"/>
              </a:rPr>
              <a:t> </a:t>
            </a:r>
            <a:r>
              <a:rPr lang="en-US" altLang="zh-CN" sz="2400" dirty="0" smtClean="0">
                <a:solidFill>
                  <a:srgbClr val="000000"/>
                </a:solidFill>
                <a:cs typeface="Segoe UI" pitchFamily="18" charset="0"/>
              </a:rPr>
              <a:t>ΓΣΕΒΕΕ,</a:t>
            </a:r>
            <a:r>
              <a:rPr lang="en-US" altLang="zh-CN" sz="2400" dirty="0" smtClean="0">
                <a:cs typeface="Times New Roman" pitchFamily="18" charset="0"/>
              </a:rPr>
              <a:t> </a:t>
            </a:r>
            <a:r>
              <a:rPr lang="en-US" altLang="zh-CN" sz="2400" dirty="0" smtClean="0">
                <a:solidFill>
                  <a:srgbClr val="000000"/>
                </a:solidFill>
                <a:cs typeface="Segoe UI" pitchFamily="18" charset="0"/>
              </a:rPr>
              <a:t>ΕΣΕΕ,</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ΣΕΤΕ).</a:t>
            </a:r>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n-US" altLang="zh-CN" sz="2800" dirty="0" smtClean="0">
                <a:cs typeface="Segoe UI" pitchFamily="18" charset="0"/>
              </a:rPr>
              <a:t>Οικονοµική</a:t>
            </a:r>
            <a:r>
              <a:rPr lang="en-US" altLang="zh-CN" sz="2800" dirty="0" smtClean="0">
                <a:cs typeface="Times New Roman" pitchFamily="18" charset="0"/>
              </a:rPr>
              <a:t> </a:t>
            </a:r>
            <a:r>
              <a:rPr lang="en-US" altLang="zh-CN" sz="2800" dirty="0" err="1" smtClean="0">
                <a:cs typeface="Segoe UI" pitchFamily="18" charset="0"/>
              </a:rPr>
              <a:t>Εργασίας</a:t>
            </a:r>
            <a:r>
              <a:rPr lang="en-US" altLang="zh-CN" sz="2800" dirty="0" smtClean="0">
                <a:cs typeface="Times New Roman" pitchFamily="18" charset="0"/>
              </a:rPr>
              <a:t> </a:t>
            </a:r>
            <a:r>
              <a:rPr lang="en-US" altLang="zh-CN" sz="2800" dirty="0" smtClean="0">
                <a:cs typeface="Segoe UI" pitchFamily="18" charset="0"/>
              </a:rPr>
              <a:t>και</a:t>
            </a:r>
            <a:r>
              <a:rPr lang="en-US" altLang="zh-CN" sz="2800" dirty="0" smtClean="0">
                <a:cs typeface="Times New Roman" pitchFamily="18" charset="0"/>
              </a:rPr>
              <a:t> </a:t>
            </a:r>
            <a:r>
              <a:rPr lang="en-US" altLang="zh-CN" sz="2800" dirty="0" err="1" smtClean="0">
                <a:cs typeface="Segoe UI" pitchFamily="18" charset="0"/>
              </a:rPr>
              <a:t>Εργασιακές</a:t>
            </a:r>
            <a:r>
              <a:rPr lang="en-US" altLang="zh-CN" sz="2800" dirty="0" smtClean="0">
                <a:cs typeface="Times New Roman" pitchFamily="18" charset="0"/>
              </a:rPr>
              <a:t> </a:t>
            </a:r>
            <a:r>
              <a:rPr lang="en-US" altLang="zh-CN" sz="2800" dirty="0" err="1" smtClean="0">
                <a:cs typeface="Segoe UI" pitchFamily="18" charset="0"/>
              </a:rPr>
              <a:t>Σχέσεις</a:t>
            </a:r>
            <a:endParaRPr lang="el-GR" sz="3000" b="1" dirty="0" smtClean="0"/>
          </a:p>
          <a:p>
            <a:pPr algn="l"/>
            <a:r>
              <a:rPr lang="el-GR" sz="2800" b="1" dirty="0" smtClean="0"/>
              <a:t>Ενότητα</a:t>
            </a:r>
            <a:r>
              <a:rPr lang="en-US" sz="2800" b="1" dirty="0" smtClean="0"/>
              <a:t> </a:t>
            </a:r>
            <a:r>
              <a:rPr lang="el-GR" sz="2800" b="1" dirty="0" smtClean="0"/>
              <a:t>3: </a:t>
            </a:r>
            <a:r>
              <a:rPr lang="el-GR" altLang="zh-CN" sz="2800" b="1" dirty="0" smtClean="0">
                <a:cs typeface="Segoe UI" pitchFamily="18" charset="0"/>
              </a:rPr>
              <a:t>Προσδιορισμός Μισθού και Απασχόλησης</a:t>
            </a:r>
            <a:endParaRPr lang="en-US" sz="2800" dirty="0" smtClean="0"/>
          </a:p>
          <a:p>
            <a:pPr algn="l">
              <a:lnSpc>
                <a:spcPts val="2400"/>
              </a:lnSpc>
              <a:tabLst/>
            </a:pPr>
            <a:r>
              <a:rPr lang="en-US" altLang="zh-CN" sz="2800" dirty="0"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a:p>
            <a:pPr algn="l">
              <a:lnSpc>
                <a:spcPts val="2600"/>
              </a:lnSpc>
            </a:pPr>
            <a:r>
              <a:rPr lang="el-GR" sz="2400" dirty="0" smtClean="0"/>
              <a:t>Επίκουρος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nSpc>
                <a:spcPct val="80000"/>
              </a:lnSpc>
              <a:buNone/>
              <a:tabLst>
                <a:tab pos="50800" algn="l"/>
                <a:tab pos="2438400" algn="l"/>
              </a:tabLst>
            </a:pPr>
            <a:r>
              <a:rPr lang="el-GR" altLang="zh-CN" sz="2800" b="1" dirty="0" smtClean="0">
                <a:solidFill>
                  <a:srgbClr val="000000"/>
                </a:solidFill>
                <a:cs typeface="Segoe UI" pitchFamily="18" charset="0"/>
              </a:rPr>
              <a:t>ΕΓΣΣΕ ( Ν.4093/12 )</a:t>
            </a:r>
          </a:p>
          <a:p>
            <a:pPr marL="0" indent="0">
              <a:lnSpc>
                <a:spcPct val="80000"/>
              </a:lnSpc>
              <a:buNone/>
              <a:tabLst>
                <a:tab pos="50800" algn="l"/>
                <a:tab pos="2438400" algn="l"/>
              </a:tabLst>
            </a:pPr>
            <a:r>
              <a:rPr lang="en-US" altLang="zh-CN" sz="2400" dirty="0" smtClean="0">
                <a:solidFill>
                  <a:srgbClr val="000000"/>
                </a:solidFill>
                <a:cs typeface="Segoe UI" pitchFamily="18" charset="0"/>
              </a:rPr>
              <a:t>Καθορίζουν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ελάχιστους</a:t>
            </a:r>
            <a:r>
              <a:rPr lang="en-US" altLang="zh-CN" sz="2400" dirty="0" smtClean="0">
                <a:cs typeface="Times New Roman" pitchFamily="18" charset="0"/>
              </a:rPr>
              <a:t> </a:t>
            </a:r>
            <a:r>
              <a:rPr lang="en-US" altLang="zh-CN" sz="2400" dirty="0" smtClean="0">
                <a:solidFill>
                  <a:srgbClr val="000000"/>
                </a:solidFill>
                <a:cs typeface="Segoe UI" pitchFamily="18" charset="0"/>
              </a:rPr>
              <a:t>µη</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ισθολογικούς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όρους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err="1" smtClean="0">
                <a:solidFill>
                  <a:srgbClr val="000000"/>
                </a:solidFill>
                <a:cs typeface="Segoe UI" pitchFamily="18" charset="0"/>
              </a:rPr>
              <a:t>ισχύουν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εργαζόµενους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όλης</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smtClean="0">
                <a:solidFill>
                  <a:srgbClr val="000000"/>
                </a:solidFill>
                <a:cs typeface="Segoe UI" pitchFamily="18" charset="0"/>
              </a:rPr>
              <a:t>χώρας.</a:t>
            </a:r>
            <a:r>
              <a:rPr lang="el-GR" altLang="zh-CN" sz="2400" dirty="0" smtClean="0">
                <a:solidFill>
                  <a:srgbClr val="000000"/>
                </a:solidFill>
                <a:cs typeface="Segoe UI" pitchFamily="18" charset="0"/>
              </a:rPr>
              <a:t> </a:t>
            </a:r>
          </a:p>
          <a:p>
            <a:pPr marL="0" indent="0" algn="just">
              <a:lnSpc>
                <a:spcPct val="80000"/>
              </a:lnSpc>
              <a:buNone/>
              <a:tabLst>
                <a:tab pos="50800" algn="l"/>
                <a:tab pos="2438400" algn="l"/>
              </a:tabLst>
            </a:pPr>
            <a:r>
              <a:rPr lang="en-US" altLang="zh-CN" sz="2400" dirty="0" err="1" smtClean="0">
                <a:solidFill>
                  <a:srgbClr val="000000"/>
                </a:solidFill>
                <a:cs typeface="Segoe UI" pitchFamily="18" charset="0"/>
              </a:rPr>
              <a:t>Βασικοί</a:t>
            </a:r>
            <a:r>
              <a:rPr lang="en-US" altLang="zh-CN" sz="2400" dirty="0" smtClean="0">
                <a:cs typeface="Times New Roman" pitchFamily="18" charset="0"/>
              </a:rPr>
              <a:t> </a:t>
            </a:r>
            <a:r>
              <a:rPr lang="el-GR" altLang="zh-CN" sz="2400" dirty="0" smtClean="0">
                <a:cs typeface="Times New Roman" pitchFamily="18" charset="0"/>
              </a:rPr>
              <a:t>μ</a:t>
            </a:r>
            <a:r>
              <a:rPr lang="en-US" altLang="zh-CN" sz="2400" dirty="0" err="1" smtClean="0">
                <a:solidFill>
                  <a:srgbClr val="000000"/>
                </a:solidFill>
                <a:cs typeface="Segoe UI" pitchFamily="18" charset="0"/>
              </a:rPr>
              <a:t>ισθοί</a:t>
            </a:r>
            <a:r>
              <a:rPr lang="en-US" altLang="zh-CN" sz="2400" dirty="0" smtClean="0">
                <a:cs typeface="Times New Roman" pitchFamily="18" charset="0"/>
              </a:rPr>
              <a:t> </a:t>
            </a:r>
            <a:r>
              <a:rPr lang="en-US" altLang="zh-CN" sz="2400" dirty="0" err="1" smtClean="0">
                <a:solidFill>
                  <a:srgbClr val="000000"/>
                </a:solidFill>
                <a:cs typeface="Segoe UI" pitchFamily="18" charset="0"/>
              </a:rPr>
              <a:t>κα</a:t>
            </a:r>
            <a:r>
              <a:rPr lang="el-GR" altLang="zh-CN" sz="2400" dirty="0" smtClean="0">
                <a:solidFill>
                  <a:srgbClr val="000000"/>
                </a:solidFill>
                <a:cs typeface="Segoe UI" pitchFamily="18" charset="0"/>
              </a:rPr>
              <a:t>ι</a:t>
            </a:r>
            <a:r>
              <a:rPr lang="en-US" altLang="zh-CN" sz="2400" dirty="0" smtClean="0">
                <a:cs typeface="Times New Roman" pitchFamily="18" charset="0"/>
              </a:rPr>
              <a:t> </a:t>
            </a:r>
            <a:r>
              <a:rPr lang="en-US" altLang="zh-CN" sz="2400" dirty="0" err="1" smtClean="0">
                <a:solidFill>
                  <a:srgbClr val="000000"/>
                </a:solidFill>
                <a:cs typeface="Segoe UI" pitchFamily="18" charset="0"/>
              </a:rPr>
              <a:t>ηµεροµίσθια</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κάθε</a:t>
            </a:r>
            <a:r>
              <a:rPr lang="en-US" altLang="zh-CN" sz="2400" dirty="0" smtClean="0">
                <a:cs typeface="Times New Roman" pitchFamily="18" charset="0"/>
              </a:rPr>
              <a:t> </a:t>
            </a:r>
            <a:r>
              <a:rPr lang="en-US" altLang="zh-CN" sz="2400" dirty="0" err="1" smtClean="0">
                <a:solidFill>
                  <a:srgbClr val="000000"/>
                </a:solidFill>
                <a:cs typeface="Segoe UI" pitchFamily="18" charset="0"/>
              </a:rPr>
              <a:t>είδους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προσαυξήσεις</a:t>
            </a:r>
            <a:r>
              <a:rPr lang="en-US" altLang="zh-CN" sz="2400" dirty="0" smtClean="0">
                <a:cs typeface="Times New Roman" pitchFamily="18" charset="0"/>
              </a:rPr>
              <a:t>   </a:t>
            </a:r>
            <a:r>
              <a:rPr lang="en-US" altLang="zh-CN" sz="2400" dirty="0" err="1" smtClean="0">
                <a:solidFill>
                  <a:srgbClr val="000000"/>
                </a:solidFill>
                <a:cs typeface="Segoe UI" pitchFamily="18" charset="0"/>
              </a:rPr>
              <a:t>αυτών</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γενικά</a:t>
            </a:r>
            <a:r>
              <a:rPr lang="en-US" altLang="zh-CN" sz="2400" dirty="0" smtClean="0">
                <a:cs typeface="Times New Roman" pitchFamily="18" charset="0"/>
              </a:rPr>
              <a:t> </a:t>
            </a:r>
            <a:r>
              <a:rPr lang="en-US" altLang="zh-CN" sz="2400" dirty="0" err="1" smtClean="0">
                <a:solidFill>
                  <a:srgbClr val="000000"/>
                </a:solidFill>
                <a:cs typeface="Segoe UI" pitchFamily="18" charset="0"/>
              </a:rPr>
              <a:t>κάθε</a:t>
            </a:r>
            <a:r>
              <a:rPr lang="en-US" altLang="zh-CN" sz="2400" dirty="0" smtClean="0">
                <a:cs typeface="Times New Roman" pitchFamily="18" charset="0"/>
              </a:rPr>
              <a:t> </a:t>
            </a:r>
            <a:r>
              <a:rPr lang="en-US" altLang="zh-CN" sz="2400" dirty="0" err="1" smtClean="0">
                <a:solidFill>
                  <a:srgbClr val="000000"/>
                </a:solidFill>
                <a:cs typeface="Segoe UI" pitchFamily="18" charset="0"/>
              </a:rPr>
              <a:t>άλλος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ισθολογικός</a:t>
            </a:r>
            <a:r>
              <a:rPr lang="en-US" altLang="zh-CN" sz="2400" dirty="0" smtClean="0">
                <a:cs typeface="Times New Roman" pitchFamily="18" charset="0"/>
              </a:rPr>
              <a:t> </a:t>
            </a:r>
            <a:r>
              <a:rPr lang="en-US" altLang="zh-CN" sz="2400" dirty="0" err="1" smtClean="0">
                <a:solidFill>
                  <a:srgbClr val="000000"/>
                </a:solidFill>
                <a:cs typeface="Segoe UI" pitchFamily="18" charset="0"/>
              </a:rPr>
              <a:t>όρος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ισχύουν</a:t>
            </a:r>
            <a:r>
              <a:rPr lang="en-US" altLang="zh-CN" sz="2400" dirty="0" smtClean="0">
                <a:cs typeface="Times New Roman" pitchFamily="18" charset="0"/>
              </a:rPr>
              <a:t>   </a:t>
            </a:r>
            <a:r>
              <a:rPr lang="en-US" altLang="zh-CN" sz="2400" dirty="0" smtClean="0">
                <a:solidFill>
                  <a:srgbClr val="000000"/>
                </a:solidFill>
                <a:cs typeface="Segoe UI" pitchFamily="18" charset="0"/>
              </a:rPr>
              <a:t>ΜΟΝΟ</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εργαζόµενους</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err="1" smtClean="0">
                <a:solidFill>
                  <a:srgbClr val="000000"/>
                </a:solidFill>
                <a:cs typeface="Segoe UI" pitchFamily="18" charset="0"/>
              </a:rPr>
              <a:t>απασχολούνται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εργοδότες</a:t>
            </a:r>
            <a:r>
              <a:rPr lang="en-US" altLang="zh-CN" sz="2400" dirty="0" smtClean="0">
                <a:cs typeface="Times New Roman" pitchFamily="18" charset="0"/>
              </a:rPr>
              <a:t> </a:t>
            </a:r>
            <a:r>
              <a:rPr lang="el-GR" altLang="zh-CN" sz="2400" dirty="0" smtClean="0">
                <a:cs typeface="Times New Roman" pitchFamily="18" charset="0"/>
              </a:rPr>
              <a:t>τ</a:t>
            </a:r>
            <a:r>
              <a:rPr lang="en-US" altLang="zh-CN" sz="2400" dirty="0" err="1" smtClean="0">
                <a:solidFill>
                  <a:srgbClr val="000000"/>
                </a:solidFill>
                <a:cs typeface="Segoe UI" pitchFamily="18" charset="0"/>
              </a:rPr>
              <a:t>ων</a:t>
            </a:r>
            <a:r>
              <a:rPr lang="en-US" altLang="zh-CN" sz="2400" dirty="0" smtClean="0">
                <a:cs typeface="Times New Roman" pitchFamily="18" charset="0"/>
              </a:rPr>
              <a:t> </a:t>
            </a:r>
            <a:r>
              <a:rPr lang="en-US" altLang="zh-CN" sz="2400" dirty="0" err="1" smtClean="0">
                <a:solidFill>
                  <a:srgbClr val="000000"/>
                </a:solidFill>
                <a:cs typeface="Segoe UI" pitchFamily="18" charset="0"/>
              </a:rPr>
              <a:t>συµβαλλοµένων</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εργοδοτικών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οργανώσεων</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δεν</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επιτρέπεται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υπολείπονται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νόµιµου</a:t>
            </a:r>
            <a:r>
              <a:rPr lang="en-US" altLang="zh-CN" sz="2400" dirty="0" smtClean="0">
                <a:cs typeface="Times New Roman" pitchFamily="18" charset="0"/>
              </a:rPr>
              <a:t>      </a:t>
            </a:r>
            <a:r>
              <a:rPr lang="en-US" altLang="zh-CN" sz="2400" dirty="0" err="1" smtClean="0">
                <a:solidFill>
                  <a:srgbClr val="000000"/>
                </a:solidFill>
                <a:cs typeface="Segoe UI" pitchFamily="18" charset="0"/>
              </a:rPr>
              <a:t>νοµοθετηµένου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κατώτατου</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ηµεροµισθίου</a:t>
            </a:r>
            <a:r>
              <a:rPr lang="en-US" altLang="zh-CN" sz="2400" dirty="0" smtClean="0">
                <a:solidFill>
                  <a:srgbClr val="000000"/>
                </a:solidFill>
                <a:cs typeface="Segoe UI" pitchFamily="18" charset="0"/>
              </a:rPr>
              <a:t>.</a:t>
            </a:r>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38100" algn="l"/>
                <a:tab pos="2501900" algn="l"/>
              </a:tabLst>
            </a:pPr>
            <a:r>
              <a:rPr lang="el-GR" altLang="zh-CN" sz="2800" b="1" dirty="0" smtClean="0">
                <a:solidFill>
                  <a:srgbClr val="000000"/>
                </a:solidFill>
                <a:cs typeface="Segoe UI" pitchFamily="18" charset="0"/>
              </a:rPr>
              <a:t>Είδη ΣΣΕ:</a:t>
            </a:r>
          </a:p>
          <a:p>
            <a:pPr marL="0" indent="0" algn="just">
              <a:lnSpc>
                <a:spcPct val="80000"/>
              </a:lnSpc>
              <a:buNone/>
              <a:tabLst>
                <a:tab pos="38100" algn="l"/>
                <a:tab pos="2501900" algn="l"/>
              </a:tabLst>
            </a:pPr>
            <a:r>
              <a:rPr lang="el-GR" altLang="zh-CN" sz="2800" b="1" dirty="0" smtClean="0">
                <a:solidFill>
                  <a:srgbClr val="000000"/>
                </a:solidFill>
                <a:cs typeface="Segoe UI" pitchFamily="18" charset="0"/>
              </a:rPr>
              <a:t>2. Κλαδικές ΣΣΕ ( Ν. 1876/ 90 )</a:t>
            </a:r>
          </a:p>
          <a:p>
            <a:pPr marL="0" indent="0" algn="just">
              <a:lnSpc>
                <a:spcPct val="80000"/>
              </a:lnSpc>
              <a:buNone/>
              <a:tabLst>
                <a:tab pos="38100" algn="l"/>
                <a:tab pos="2501900" algn="l"/>
              </a:tabLst>
            </a:pPr>
            <a:r>
              <a:rPr lang="en-US" altLang="zh-CN" sz="2400" dirty="0" smtClean="0">
                <a:solidFill>
                  <a:srgbClr val="000000"/>
                </a:solidFill>
                <a:cs typeface="Segoe UI" pitchFamily="18" charset="0"/>
              </a:rPr>
              <a:t>Αφορούν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εργαζόµενους</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περισσότερων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οµοειδών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συναφών</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επιχειρήσεων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εκµεταλλεύσεων</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n-US" altLang="zh-CN" sz="2400" dirty="0" smtClean="0">
                <a:cs typeface="Times New Roman" pitchFamily="18" charset="0"/>
              </a:rPr>
              <a:t> </a:t>
            </a:r>
            <a:r>
              <a:rPr lang="en-US" altLang="zh-CN" sz="2400" dirty="0" err="1" smtClean="0">
                <a:solidFill>
                  <a:srgbClr val="000000"/>
                </a:solidFill>
                <a:cs typeface="Segoe UI" pitchFamily="18" charset="0"/>
              </a:rPr>
              <a:t>πανελλαδική</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τοπική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έκταση</a:t>
            </a:r>
            <a:r>
              <a:rPr lang="en-US" altLang="zh-CN" sz="2400" dirty="0" smtClean="0">
                <a:cs typeface="Times New Roman" pitchFamily="18" charset="0"/>
              </a:rPr>
              <a:t> </a:t>
            </a:r>
            <a:r>
              <a:rPr lang="en-US" altLang="zh-CN" sz="2400" dirty="0" smtClean="0">
                <a:solidFill>
                  <a:srgbClr val="000000"/>
                </a:solidFill>
                <a:cs typeface="Segoe UI" pitchFamily="18" charset="0"/>
              </a:rPr>
              <a:t>(π.χ.</a:t>
            </a:r>
            <a:r>
              <a:rPr lang="en-US" altLang="zh-CN" sz="2400" dirty="0" smtClean="0">
                <a:cs typeface="Times New Roman" pitchFamily="18" charset="0"/>
              </a:rPr>
              <a:t> </a:t>
            </a:r>
            <a:r>
              <a:rPr lang="en-US" altLang="zh-CN" sz="2400" dirty="0" err="1" smtClean="0">
                <a:solidFill>
                  <a:srgbClr val="000000"/>
                </a:solidFill>
                <a:cs typeface="Segoe UI" pitchFamily="18" charset="0"/>
              </a:rPr>
              <a:t>Εµπορικές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Επισιτιστικές</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Τεχνικές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κ.λπ.)</a:t>
            </a:r>
            <a:r>
              <a:rPr lang="en-US" altLang="zh-CN" sz="2400" dirty="0" smtClean="0">
                <a:cs typeface="Times New Roman" pitchFamily="18" charset="0"/>
              </a:rPr>
              <a:t> </a:t>
            </a:r>
            <a:r>
              <a:rPr lang="en-US" altLang="zh-CN" sz="2400" dirty="0" smtClean="0">
                <a:solidFill>
                  <a:srgbClr val="000000"/>
                </a:solidFill>
                <a:cs typeface="Segoe UI" pitchFamily="18" charset="0"/>
              </a:rPr>
              <a:t>.</a:t>
            </a:r>
            <a:endParaRPr lang="el-GR" altLang="zh-CN" sz="2400" dirty="0" smtClean="0">
              <a:solidFill>
                <a:srgbClr val="000000"/>
              </a:solidFill>
              <a:cs typeface="Segoe UI" pitchFamily="18" charset="0"/>
            </a:endParaRPr>
          </a:p>
          <a:p>
            <a:pPr marL="0" indent="0" algn="just">
              <a:lnSpc>
                <a:spcPct val="80000"/>
              </a:lnSpc>
              <a:buNone/>
              <a:tabLst>
                <a:tab pos="38100" algn="l"/>
                <a:tab pos="2501900" algn="l"/>
              </a:tabLst>
            </a:pPr>
            <a:r>
              <a:rPr lang="en-US" altLang="zh-CN" sz="2400" dirty="0" smtClean="0">
                <a:solidFill>
                  <a:srgbClr val="000000"/>
                </a:solidFill>
                <a:cs typeface="Segoe UI" pitchFamily="18" charset="0"/>
              </a:rPr>
              <a:t>Συνάπτονται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err="1" smtClean="0">
                <a:solidFill>
                  <a:srgbClr val="000000"/>
                </a:solidFill>
                <a:cs typeface="Segoe UI" pitchFamily="18" charset="0"/>
              </a:rPr>
              <a:t>πρωτοβάθµιες</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δευτεροβάθµιες</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συνδικαλιστικές</a:t>
            </a:r>
            <a:r>
              <a:rPr lang="en-US" altLang="zh-CN" sz="2400" dirty="0" smtClean="0">
                <a:cs typeface="Times New Roman" pitchFamily="18" charset="0"/>
              </a:rPr>
              <a:t> </a:t>
            </a:r>
            <a:r>
              <a:rPr lang="en-US" altLang="zh-CN" sz="2400" dirty="0" err="1" smtClean="0">
                <a:solidFill>
                  <a:srgbClr val="000000"/>
                </a:solidFill>
                <a:cs typeface="Segoe UI" pitchFamily="18" charset="0"/>
              </a:rPr>
              <a:t>οργανώσεις</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καλύπτουν</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εργαζόµενους</a:t>
            </a:r>
            <a:r>
              <a:rPr lang="en-US" altLang="zh-CN" sz="2400" dirty="0" smtClean="0">
                <a:cs typeface="Times New Roman" pitchFamily="18" charset="0"/>
              </a:rPr>
              <a:t>   </a:t>
            </a:r>
            <a:r>
              <a:rPr lang="en-US" altLang="zh-CN" sz="2400" dirty="0" smtClean="0">
                <a:solidFill>
                  <a:srgbClr val="000000"/>
                </a:solidFill>
                <a:cs typeface="Segoe UI" pitchFamily="18" charset="0"/>
              </a:rPr>
              <a:t>(</a:t>
            </a:r>
            <a:r>
              <a:rPr lang="en-US" altLang="zh-CN" sz="2400" dirty="0" err="1" smtClean="0">
                <a:solidFill>
                  <a:srgbClr val="000000"/>
                </a:solidFill>
                <a:cs typeface="Segoe UI" pitchFamily="18" charset="0"/>
              </a:rPr>
              <a:t>ανεξάρτητα</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επάγγελµα</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ειδικότητά</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τους</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οµοειδών</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συναφών</a:t>
            </a:r>
            <a:r>
              <a:rPr lang="en-US" altLang="zh-CN" sz="2400" dirty="0" smtClean="0">
                <a:cs typeface="Times New Roman" pitchFamily="18" charset="0"/>
              </a:rPr>
              <a:t> </a:t>
            </a:r>
            <a:r>
              <a:rPr lang="en-US" altLang="zh-CN" sz="2400" dirty="0" err="1" smtClean="0">
                <a:solidFill>
                  <a:srgbClr val="000000"/>
                </a:solidFill>
                <a:cs typeface="Segoe UI" pitchFamily="18" charset="0"/>
              </a:rPr>
              <a:t>επιχειρήσεων</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ίδιου</a:t>
            </a:r>
            <a:r>
              <a:rPr lang="en-US" altLang="zh-CN" sz="2400" dirty="0" smtClean="0">
                <a:cs typeface="Times New Roman" pitchFamily="18" charset="0"/>
              </a:rPr>
              <a:t> </a:t>
            </a:r>
            <a:r>
              <a:rPr lang="en-US" altLang="zh-CN" sz="2400" dirty="0" err="1" smtClean="0">
                <a:solidFill>
                  <a:srgbClr val="000000"/>
                </a:solidFill>
                <a:cs typeface="Segoe UI" pitchFamily="18" charset="0"/>
              </a:rPr>
              <a:t>κλάδου</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εργοδοτικές</a:t>
            </a:r>
            <a:r>
              <a:rPr lang="en-US" altLang="zh-CN" sz="2400" dirty="0" smtClean="0">
                <a:cs typeface="Times New Roman" pitchFamily="18" charset="0"/>
              </a:rPr>
              <a:t> </a:t>
            </a:r>
            <a:r>
              <a:rPr lang="en-US" altLang="zh-CN" sz="2400" dirty="0" err="1" smtClean="0">
                <a:solidFill>
                  <a:srgbClr val="000000"/>
                </a:solidFill>
                <a:cs typeface="Segoe UI" pitchFamily="18" charset="0"/>
              </a:rPr>
              <a:t>οργανώσεις</a:t>
            </a:r>
            <a:r>
              <a:rPr lang="en-US" altLang="zh-CN" sz="2400" dirty="0" smtClean="0">
                <a:solidFill>
                  <a:srgbClr val="000000"/>
                </a:solidFill>
                <a:cs typeface="Segoe UI" pitchFamily="18" charset="0"/>
              </a:rPr>
              <a:t>.</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a:lnSpc>
                <a:spcPct val="80000"/>
              </a:lnSpc>
              <a:buNone/>
              <a:tabLst>
                <a:tab pos="38100" algn="l"/>
                <a:tab pos="190500" algn="l"/>
                <a:tab pos="342900" algn="l"/>
              </a:tabLst>
            </a:pPr>
            <a:r>
              <a:rPr lang="el-GR" altLang="zh-CN" sz="2800" b="1" dirty="0" smtClean="0">
                <a:cs typeface="Segoe UI" pitchFamily="18" charset="0"/>
              </a:rPr>
              <a:t>Είδη ΣΣΕ:</a:t>
            </a:r>
          </a:p>
          <a:p>
            <a:pPr>
              <a:lnSpc>
                <a:spcPct val="80000"/>
              </a:lnSpc>
              <a:buNone/>
              <a:tabLst>
                <a:tab pos="38100" algn="l"/>
                <a:tab pos="190500" algn="l"/>
                <a:tab pos="342900" algn="l"/>
              </a:tabLst>
            </a:pPr>
            <a:r>
              <a:rPr lang="en-US" altLang="zh-CN" sz="2800" b="1" dirty="0" smtClean="0">
                <a:cs typeface="Segoe UI" pitchFamily="18" charset="0"/>
              </a:rPr>
              <a:t>3. </a:t>
            </a:r>
            <a:r>
              <a:rPr lang="en-US" altLang="zh-CN" sz="2800" b="1" dirty="0" err="1" smtClean="0">
                <a:cs typeface="Segoe UI" pitchFamily="18" charset="0"/>
              </a:rPr>
              <a:t>Οµοιοεπαγγελµατικές</a:t>
            </a:r>
            <a:r>
              <a:rPr lang="en-US" altLang="zh-CN" sz="2800" b="1" dirty="0" smtClean="0">
                <a:cs typeface="Times New Roman" pitchFamily="18" charset="0"/>
              </a:rPr>
              <a:t>  </a:t>
            </a:r>
            <a:r>
              <a:rPr lang="en-US" altLang="zh-CN" sz="2800" b="1" dirty="0" smtClean="0">
                <a:cs typeface="Segoe UI" pitchFamily="18" charset="0"/>
              </a:rPr>
              <a:t>ΣΣΕ</a:t>
            </a:r>
            <a:r>
              <a:rPr lang="en-US" altLang="zh-CN" sz="2800" b="1" dirty="0" smtClean="0">
                <a:cs typeface="Times New Roman" pitchFamily="18" charset="0"/>
              </a:rPr>
              <a:t>  </a:t>
            </a:r>
            <a:r>
              <a:rPr lang="en-US" altLang="zh-CN" sz="2800" b="1" dirty="0" smtClean="0">
                <a:cs typeface="Segoe UI" pitchFamily="18" charset="0"/>
              </a:rPr>
              <a:t>(Ν. 1876/90)</a:t>
            </a:r>
          </a:p>
          <a:p>
            <a:pPr marL="0" indent="0">
              <a:lnSpc>
                <a:spcPct val="80000"/>
              </a:lnSpc>
              <a:buNone/>
              <a:tabLst>
                <a:tab pos="38100" algn="l"/>
                <a:tab pos="190500" algn="l"/>
                <a:tab pos="342900" algn="l"/>
              </a:tabLst>
            </a:pPr>
            <a:r>
              <a:rPr lang="en-US" altLang="zh-CN" sz="2200" dirty="0" smtClean="0">
                <a:cs typeface="Segoe UI" pitchFamily="18" charset="0"/>
              </a:rPr>
              <a:t>Αφορούν</a:t>
            </a:r>
            <a:r>
              <a:rPr lang="en-US" altLang="zh-CN" sz="2200" dirty="0" smtClean="0">
                <a:cs typeface="Times New Roman" pitchFamily="18" charset="0"/>
              </a:rPr>
              <a:t> </a:t>
            </a:r>
            <a:r>
              <a:rPr lang="en-US" altLang="zh-CN" sz="2200" dirty="0" err="1" smtClean="0">
                <a:cs typeface="Segoe UI" pitchFamily="18" charset="0"/>
              </a:rPr>
              <a:t>τους</a:t>
            </a:r>
            <a:r>
              <a:rPr lang="en-US" altLang="zh-CN" sz="2200" dirty="0" smtClean="0">
                <a:cs typeface="Times New Roman" pitchFamily="18" charset="0"/>
              </a:rPr>
              <a:t> </a:t>
            </a:r>
            <a:r>
              <a:rPr lang="en-US" altLang="zh-CN" sz="2200" dirty="0" err="1" smtClean="0">
                <a:cs typeface="Segoe UI" pitchFamily="18" charset="0"/>
              </a:rPr>
              <a:t>εργαζόµενους</a:t>
            </a:r>
            <a:r>
              <a:rPr lang="en-US" altLang="zh-CN" sz="2200" dirty="0" smtClean="0">
                <a:cs typeface="Times New Roman" pitchFamily="18" charset="0"/>
              </a:rPr>
              <a:t> </a:t>
            </a:r>
            <a:r>
              <a:rPr lang="en-US" altLang="zh-CN" sz="2200" dirty="0" err="1" smtClean="0">
                <a:cs typeface="Segoe UI" pitchFamily="18" charset="0"/>
              </a:rPr>
              <a:t>ορισµένου</a:t>
            </a:r>
            <a:r>
              <a:rPr lang="el-GR" altLang="zh-CN" sz="2200" dirty="0" smtClean="0">
                <a:cs typeface="Segoe UI" pitchFamily="18" charset="0"/>
              </a:rPr>
              <a:t> </a:t>
            </a:r>
            <a:r>
              <a:rPr lang="en-US" altLang="zh-CN" sz="2200" dirty="0" err="1" smtClean="0">
                <a:cs typeface="Segoe UI" pitchFamily="18" charset="0"/>
              </a:rPr>
              <a:t>επαγγέλµατος</a:t>
            </a:r>
            <a:r>
              <a:rPr lang="el-GR" altLang="zh-CN" sz="2200" dirty="0" smtClean="0">
                <a:cs typeface="Segoe UI"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συναφών</a:t>
            </a:r>
            <a:r>
              <a:rPr lang="en-US" altLang="zh-CN" sz="2200" dirty="0" smtClean="0">
                <a:cs typeface="Times New Roman" pitchFamily="18" charset="0"/>
              </a:rPr>
              <a:t> </a:t>
            </a:r>
            <a:r>
              <a:rPr lang="en-US" altLang="zh-CN" sz="2200" dirty="0" err="1" smtClean="0">
                <a:cs typeface="Segoe UI" pitchFamily="18" charset="0"/>
              </a:rPr>
              <a:t>προς</a:t>
            </a:r>
            <a:r>
              <a:rPr lang="en-US" altLang="zh-CN" sz="2200" dirty="0" smtClean="0">
                <a:cs typeface="Times New Roman" pitchFamily="18" charset="0"/>
              </a:rPr>
              <a:t> </a:t>
            </a:r>
            <a:r>
              <a:rPr lang="en-US" altLang="zh-CN" sz="2200" dirty="0" smtClean="0">
                <a:cs typeface="Segoe UI" pitchFamily="18" charset="0"/>
              </a:rPr>
              <a:t>το</a:t>
            </a:r>
            <a:r>
              <a:rPr lang="el-GR" altLang="zh-CN" sz="2200" dirty="0" smtClean="0">
                <a:cs typeface="Segoe UI" pitchFamily="18" charset="0"/>
              </a:rPr>
              <a:t> </a:t>
            </a:r>
            <a:r>
              <a:rPr lang="en-US" altLang="zh-CN" sz="2200" dirty="0" err="1" smtClean="0">
                <a:cs typeface="Segoe UI" pitchFamily="18" charset="0"/>
              </a:rPr>
              <a:t>επάγγελµα</a:t>
            </a:r>
            <a:r>
              <a:rPr lang="en-US" altLang="zh-CN" sz="2200" dirty="0" smtClean="0">
                <a:cs typeface="Times New Roman" pitchFamily="18" charset="0"/>
              </a:rPr>
              <a:t> </a:t>
            </a:r>
            <a:r>
              <a:rPr lang="en-US" altLang="zh-CN" sz="2200" dirty="0" err="1" smtClean="0">
                <a:cs typeface="Segoe UI" pitchFamily="18" charset="0"/>
              </a:rPr>
              <a:t>ειδικοτήτων</a:t>
            </a:r>
            <a:r>
              <a:rPr lang="en-US" altLang="zh-CN" sz="2200" dirty="0" smtClean="0">
                <a:cs typeface="Times New Roman" pitchFamily="18" charset="0"/>
              </a:rPr>
              <a:t> </a:t>
            </a:r>
            <a:r>
              <a:rPr lang="en-US" altLang="zh-CN" sz="2200" dirty="0" smtClean="0">
                <a:cs typeface="Segoe UI" pitchFamily="18" charset="0"/>
              </a:rPr>
              <a:t>(π.χ.</a:t>
            </a:r>
            <a:r>
              <a:rPr lang="en-US" altLang="zh-CN" sz="2200" dirty="0" smtClean="0">
                <a:cs typeface="Times New Roman" pitchFamily="18" charset="0"/>
              </a:rPr>
              <a:t> </a:t>
            </a:r>
            <a:r>
              <a:rPr lang="en-US" altLang="zh-CN" sz="2200" dirty="0" err="1" smtClean="0">
                <a:cs typeface="Segoe UI" pitchFamily="18" charset="0"/>
              </a:rPr>
              <a:t>Λογιστών</a:t>
            </a:r>
            <a:r>
              <a:rPr lang="en-US" altLang="zh-CN" sz="2200" dirty="0" smtClean="0">
                <a:cs typeface="Times New Roman" pitchFamily="18" charset="0"/>
              </a:rPr>
              <a:t> </a:t>
            </a:r>
            <a:r>
              <a:rPr lang="en-US" altLang="zh-CN" sz="2200" dirty="0" smtClean="0">
                <a:cs typeface="Segoe UI" pitchFamily="18" charset="0"/>
              </a:rPr>
              <a:t>κ.λπ.).</a:t>
            </a:r>
            <a:r>
              <a:rPr lang="el-GR" altLang="zh-CN" sz="2200" dirty="0" smtClean="0">
                <a:cs typeface="Segoe UI" pitchFamily="18" charset="0"/>
              </a:rPr>
              <a:t> </a:t>
            </a:r>
          </a:p>
          <a:p>
            <a:pPr marL="0" indent="0">
              <a:lnSpc>
                <a:spcPct val="80000"/>
              </a:lnSpc>
              <a:buNone/>
              <a:tabLst>
                <a:tab pos="38100" algn="l"/>
                <a:tab pos="190500" algn="l"/>
                <a:tab pos="342900" algn="l"/>
              </a:tabLst>
            </a:pPr>
            <a:r>
              <a:rPr lang="el-GR" altLang="zh-CN" sz="2200" dirty="0" smtClean="0">
                <a:cs typeface="Segoe UI" pitchFamily="18" charset="0"/>
              </a:rPr>
              <a:t>Δια</a:t>
            </a:r>
            <a:r>
              <a:rPr lang="en-US" altLang="zh-CN" sz="2200" dirty="0" err="1" smtClean="0">
                <a:cs typeface="Segoe UI" pitchFamily="18" charset="0"/>
              </a:rPr>
              <a:t>κρίνονται</a:t>
            </a:r>
            <a:r>
              <a:rPr lang="en-US" altLang="zh-CN" sz="2200" dirty="0" smtClean="0">
                <a:cs typeface="Times New Roman" pitchFamily="18" charset="0"/>
              </a:rPr>
              <a:t> </a:t>
            </a:r>
            <a:r>
              <a:rPr lang="en-US" altLang="zh-CN" sz="2200" dirty="0" smtClean="0">
                <a:cs typeface="Segoe UI" pitchFamily="18" charset="0"/>
              </a:rPr>
              <a:t>σε</a:t>
            </a:r>
            <a:r>
              <a:rPr lang="en-US" altLang="zh-CN" sz="2200" dirty="0" smtClean="0">
                <a:cs typeface="Times New Roman" pitchFamily="18" charset="0"/>
              </a:rPr>
              <a:t> </a:t>
            </a:r>
            <a:r>
              <a:rPr lang="en-US" altLang="zh-CN" sz="2200" dirty="0" err="1" smtClean="0">
                <a:cs typeface="Segoe UI" pitchFamily="18" charset="0"/>
              </a:rPr>
              <a:t>εθνικές</a:t>
            </a:r>
            <a:r>
              <a:rPr lang="en-US" altLang="zh-CN" sz="2200" dirty="0" smtClean="0">
                <a:cs typeface="Times New Roman"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smtClean="0">
                <a:cs typeface="Segoe UI" pitchFamily="18" charset="0"/>
              </a:rPr>
              <a:t>σε</a:t>
            </a:r>
            <a:r>
              <a:rPr lang="en-US" altLang="zh-CN" sz="2200" dirty="0" smtClean="0">
                <a:cs typeface="Times New Roman" pitchFamily="18" charset="0"/>
              </a:rPr>
              <a:t> </a:t>
            </a:r>
            <a:r>
              <a:rPr lang="en-US" altLang="zh-CN" sz="2200" dirty="0" err="1" smtClean="0">
                <a:cs typeface="Segoe UI" pitchFamily="18" charset="0"/>
              </a:rPr>
              <a:t>τοπικές</a:t>
            </a:r>
            <a:r>
              <a:rPr lang="el-GR" altLang="zh-CN" sz="2200" dirty="0" smtClean="0">
                <a:cs typeface="Segoe UI" pitchFamily="18" charset="0"/>
              </a:rPr>
              <a:t> </a:t>
            </a:r>
            <a:r>
              <a:rPr lang="en-US" altLang="zh-CN" sz="2200" dirty="0" smtClean="0">
                <a:cs typeface="Segoe UI" pitchFamily="18" charset="0"/>
              </a:rPr>
              <a:t>(</a:t>
            </a:r>
            <a:r>
              <a:rPr lang="en-US" altLang="zh-CN" sz="2200" dirty="0" err="1" smtClean="0">
                <a:cs typeface="Segoe UI" pitchFamily="18" charset="0"/>
              </a:rPr>
              <a:t>ορισµένης</a:t>
            </a:r>
            <a:r>
              <a:rPr lang="en-US" altLang="zh-CN" sz="2200" dirty="0" smtClean="0">
                <a:cs typeface="Times New Roman" pitchFamily="18" charset="0"/>
              </a:rPr>
              <a:t> </a:t>
            </a:r>
            <a:r>
              <a:rPr lang="en-US" altLang="zh-CN" sz="2200" dirty="0" err="1" smtClean="0">
                <a:cs typeface="Segoe UI" pitchFamily="18" charset="0"/>
              </a:rPr>
              <a:t>πόλης</a:t>
            </a:r>
            <a:r>
              <a:rPr lang="en-US" altLang="zh-CN" sz="2200" dirty="0" smtClean="0">
                <a:cs typeface="Times New Roman" pitchFamily="18" charset="0"/>
              </a:rPr>
              <a:t> </a:t>
            </a:r>
            <a:r>
              <a:rPr lang="en-US" altLang="zh-CN" sz="2200" dirty="0" smtClean="0">
                <a:cs typeface="Segoe UI" pitchFamily="18" charset="0"/>
              </a:rPr>
              <a:t>ή</a:t>
            </a:r>
            <a:r>
              <a:rPr lang="el-GR" altLang="zh-CN" sz="2200" dirty="0" smtClean="0">
                <a:cs typeface="Times New Roman" pitchFamily="18" charset="0"/>
              </a:rPr>
              <a:t> </a:t>
            </a:r>
            <a:r>
              <a:rPr lang="en-US" altLang="zh-CN" sz="2200" dirty="0" err="1" smtClean="0">
                <a:cs typeface="Segoe UI" pitchFamily="18" charset="0"/>
              </a:rPr>
              <a:t>περιφέρειας</a:t>
            </a:r>
            <a:r>
              <a:rPr lang="en-US" altLang="zh-CN" sz="2200" dirty="0" smtClean="0">
                <a:cs typeface="Segoe UI" pitchFamily="18" charset="0"/>
              </a:rPr>
              <a:t>).</a:t>
            </a:r>
            <a:endParaRPr lang="el-GR" altLang="zh-CN" sz="2200" dirty="0" smtClean="0">
              <a:cs typeface="Segoe UI" pitchFamily="18" charset="0"/>
            </a:endParaRPr>
          </a:p>
          <a:p>
            <a:pPr marL="0" indent="0">
              <a:lnSpc>
                <a:spcPct val="80000"/>
              </a:lnSpc>
              <a:buNone/>
              <a:tabLst>
                <a:tab pos="38100" algn="l"/>
              </a:tabLst>
            </a:pPr>
            <a:r>
              <a:rPr lang="en-US" altLang="zh-CN" sz="2200" dirty="0" smtClean="0">
                <a:cs typeface="Segoe UI" pitchFamily="18" charset="0"/>
              </a:rPr>
              <a:t>Συνάπτονται</a:t>
            </a:r>
            <a:r>
              <a:rPr lang="en-US" altLang="zh-CN" sz="2200" dirty="0" smtClean="0">
                <a:cs typeface="Times New Roman" pitchFamily="18" charset="0"/>
              </a:rPr>
              <a:t> </a:t>
            </a:r>
            <a:r>
              <a:rPr lang="en-US" altLang="zh-CN" sz="2200" dirty="0" err="1" smtClean="0">
                <a:cs typeface="Segoe UI" pitchFamily="18" charset="0"/>
              </a:rPr>
              <a:t>από</a:t>
            </a:r>
            <a:r>
              <a:rPr lang="en-US" altLang="zh-CN" sz="2200" dirty="0" smtClean="0">
                <a:cs typeface="Times New Roman" pitchFamily="18" charset="0"/>
              </a:rPr>
              <a:t> </a:t>
            </a:r>
            <a:r>
              <a:rPr lang="en-US" altLang="zh-CN" sz="2200" dirty="0" err="1" smtClean="0">
                <a:cs typeface="Segoe UI" pitchFamily="18" charset="0"/>
              </a:rPr>
              <a:t>δευτεροβάθµιες</a:t>
            </a:r>
            <a:r>
              <a:rPr lang="en-US" altLang="zh-CN" sz="2200" dirty="0" smtClean="0">
                <a:cs typeface="Times New Roman" pitchFamily="18" charset="0"/>
              </a:rPr>
              <a:t> </a:t>
            </a:r>
            <a:r>
              <a:rPr lang="en-US" altLang="zh-CN" sz="2200" dirty="0" smtClean="0">
                <a:cs typeface="Segoe UI" pitchFamily="18" charset="0"/>
              </a:rPr>
              <a:t>ή</a:t>
            </a:r>
            <a:r>
              <a:rPr lang="en-US" altLang="zh-CN" sz="2200" dirty="0" smtClean="0">
                <a:cs typeface="Times New Roman" pitchFamily="18" charset="0"/>
              </a:rPr>
              <a:t> </a:t>
            </a:r>
            <a:r>
              <a:rPr lang="en-US" altLang="zh-CN" sz="2200" dirty="0" err="1" smtClean="0">
                <a:cs typeface="Segoe UI" pitchFamily="18" charset="0"/>
              </a:rPr>
              <a:t>πρωτοβάθµιες</a:t>
            </a:r>
            <a:r>
              <a:rPr lang="el-GR" altLang="zh-CN" sz="2200" dirty="0" smtClean="0">
                <a:cs typeface="Segoe UI" pitchFamily="18" charset="0"/>
              </a:rPr>
              <a:t> </a:t>
            </a:r>
            <a:r>
              <a:rPr lang="en-US" altLang="zh-CN" sz="2200" dirty="0" err="1" smtClean="0">
                <a:cs typeface="Segoe UI" pitchFamily="18" charset="0"/>
              </a:rPr>
              <a:t>οµοιοεπαγγελµατικές</a:t>
            </a:r>
            <a:r>
              <a:rPr lang="en-US" altLang="zh-CN" sz="2200" dirty="0" smtClean="0">
                <a:cs typeface="Times New Roman" pitchFamily="18" charset="0"/>
              </a:rPr>
              <a:t> </a:t>
            </a:r>
            <a:r>
              <a:rPr lang="en-US" altLang="zh-CN" sz="2200" dirty="0" err="1" smtClean="0">
                <a:cs typeface="Segoe UI" pitchFamily="18" charset="0"/>
              </a:rPr>
              <a:t>συνδικαλιστικές</a:t>
            </a:r>
            <a:r>
              <a:rPr lang="en-US" altLang="zh-CN" sz="2200" dirty="0" smtClean="0">
                <a:cs typeface="Times New Roman" pitchFamily="18" charset="0"/>
              </a:rPr>
              <a:t> </a:t>
            </a:r>
            <a:r>
              <a:rPr lang="en-US" altLang="zh-CN" sz="2200" dirty="0" err="1" smtClean="0">
                <a:cs typeface="Segoe UI" pitchFamily="18" charset="0"/>
              </a:rPr>
              <a:t>οργανώσεις</a:t>
            </a:r>
            <a:r>
              <a:rPr lang="el-GR" altLang="zh-CN" sz="2200" dirty="0" smtClean="0">
                <a:cs typeface="Segoe UI" pitchFamily="18" charset="0"/>
              </a:rPr>
              <a:t> </a:t>
            </a:r>
            <a:r>
              <a:rPr lang="en-US" altLang="zh-CN" sz="2200" dirty="0" err="1" smtClean="0">
                <a:cs typeface="Segoe UI" pitchFamily="18" charset="0"/>
              </a:rPr>
              <a:t>πανελλήνιας</a:t>
            </a:r>
            <a:r>
              <a:rPr lang="en-US" altLang="zh-CN" sz="2200" dirty="0" smtClean="0">
                <a:cs typeface="Times New Roman" pitchFamily="18" charset="0"/>
              </a:rPr>
              <a:t> </a:t>
            </a:r>
            <a:r>
              <a:rPr lang="en-US" altLang="zh-CN" sz="2200" dirty="0" smtClean="0">
                <a:cs typeface="Segoe UI" pitchFamily="18" charset="0"/>
              </a:rPr>
              <a:t>ή</a:t>
            </a:r>
            <a:r>
              <a:rPr lang="en-US" altLang="zh-CN" sz="2200" dirty="0" smtClean="0">
                <a:cs typeface="Times New Roman" pitchFamily="18" charset="0"/>
              </a:rPr>
              <a:t>      </a:t>
            </a:r>
            <a:r>
              <a:rPr lang="en-US" altLang="zh-CN" sz="2200" dirty="0" err="1" smtClean="0">
                <a:cs typeface="Segoe UI" pitchFamily="18" charset="0"/>
              </a:rPr>
              <a:t>τοπικής</a:t>
            </a:r>
            <a:r>
              <a:rPr lang="en-US" altLang="zh-CN" sz="2200" dirty="0" smtClean="0">
                <a:cs typeface="Times New Roman" pitchFamily="18" charset="0"/>
              </a:rPr>
              <a:t>  </a:t>
            </a:r>
            <a:r>
              <a:rPr lang="en-US" altLang="zh-CN" sz="2200" dirty="0" err="1" smtClean="0">
                <a:cs typeface="Segoe UI" pitchFamily="18" charset="0"/>
              </a:rPr>
              <a:t>έκτασης</a:t>
            </a:r>
            <a:r>
              <a:rPr lang="en-US" altLang="zh-CN" sz="2200" dirty="0" smtClean="0">
                <a:cs typeface="Times New Roman"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err="1" smtClean="0">
                <a:cs typeface="Segoe UI" pitchFamily="18" charset="0"/>
              </a:rPr>
              <a:t>τις</a:t>
            </a:r>
            <a:r>
              <a:rPr lang="el-GR" altLang="zh-CN" sz="2200" dirty="0" smtClean="0">
                <a:cs typeface="Segoe UI" pitchFamily="18" charset="0"/>
              </a:rPr>
              <a:t> </a:t>
            </a:r>
            <a:r>
              <a:rPr lang="en-US" altLang="zh-CN" sz="2200" dirty="0" err="1" smtClean="0">
                <a:cs typeface="Segoe UI" pitchFamily="18" charset="0"/>
              </a:rPr>
              <a:t>εργοδοτικές</a:t>
            </a:r>
            <a:r>
              <a:rPr lang="en-US" altLang="zh-CN" sz="2200" dirty="0" smtClean="0">
                <a:cs typeface="Times New Roman" pitchFamily="18" charset="0"/>
              </a:rPr>
              <a:t> </a:t>
            </a:r>
            <a:r>
              <a:rPr lang="en-US" altLang="zh-CN" sz="2200" dirty="0" err="1" smtClean="0">
                <a:cs typeface="Segoe UI" pitchFamily="18" charset="0"/>
              </a:rPr>
              <a:t>οργανώσεις</a:t>
            </a:r>
            <a:r>
              <a:rPr lang="en-US" altLang="zh-CN" sz="2200" dirty="0" smtClean="0">
                <a:cs typeface="Times New Roman" pitchFamily="18" charset="0"/>
              </a:rPr>
              <a:t> </a:t>
            </a:r>
            <a:r>
              <a:rPr lang="en-US" altLang="zh-CN" sz="2200" dirty="0" err="1" smtClean="0">
                <a:cs typeface="Segoe UI" pitchFamily="18" charset="0"/>
              </a:rPr>
              <a:t>ευρύτερης</a:t>
            </a:r>
            <a:r>
              <a:rPr lang="el-GR" altLang="zh-CN" sz="2200" dirty="0" smtClean="0">
                <a:cs typeface="Segoe UI" pitchFamily="18" charset="0"/>
              </a:rPr>
              <a:t> </a:t>
            </a:r>
            <a:r>
              <a:rPr lang="en-US" altLang="zh-CN" sz="2200" dirty="0" err="1" smtClean="0">
                <a:cs typeface="Segoe UI" pitchFamily="18" charset="0"/>
              </a:rPr>
              <a:t>εκπροσώπησης</a:t>
            </a:r>
            <a:r>
              <a:rPr lang="en-US" altLang="zh-CN" sz="2200" dirty="0" smtClean="0">
                <a:cs typeface="Times New Roman" pitchFamily="18" charset="0"/>
              </a:rPr>
              <a:t> </a:t>
            </a:r>
            <a:r>
              <a:rPr lang="en-US" altLang="zh-CN" sz="2200" dirty="0" err="1" smtClean="0">
                <a:cs typeface="Segoe UI" pitchFamily="18" charset="0"/>
              </a:rPr>
              <a:t>πανελλήνιας</a:t>
            </a:r>
            <a:r>
              <a:rPr lang="en-US" altLang="zh-CN" sz="2200" dirty="0" smtClean="0">
                <a:cs typeface="Times New Roman" pitchFamily="18" charset="0"/>
              </a:rPr>
              <a:t> </a:t>
            </a:r>
            <a:r>
              <a:rPr lang="en-US" altLang="zh-CN" sz="2200" dirty="0" err="1" smtClean="0">
                <a:cs typeface="Segoe UI" pitchFamily="18" charset="0"/>
              </a:rPr>
              <a:t>έκτασης</a:t>
            </a:r>
            <a:r>
              <a:rPr lang="en-US" altLang="zh-CN" sz="2200" dirty="0" smtClean="0">
                <a:cs typeface="Times New Roman" pitchFamily="18" charset="0"/>
              </a:rPr>
              <a:t> </a:t>
            </a:r>
            <a:r>
              <a:rPr lang="en-US" altLang="zh-CN" sz="2200" dirty="0" smtClean="0">
                <a:cs typeface="Segoe UI" pitchFamily="18" charset="0"/>
              </a:rPr>
              <a:t>ή</a:t>
            </a:r>
            <a:r>
              <a:rPr lang="en-US" altLang="zh-CN" sz="2200" dirty="0" smtClean="0">
                <a:cs typeface="Times New Roman" pitchFamily="18" charset="0"/>
              </a:rPr>
              <a:t> </a:t>
            </a:r>
            <a:r>
              <a:rPr lang="en-US" altLang="zh-CN" sz="2200" dirty="0" smtClean="0">
                <a:cs typeface="Segoe UI" pitchFamily="18" charset="0"/>
              </a:rPr>
              <a:t>και</a:t>
            </a:r>
            <a:r>
              <a:rPr lang="el-GR" altLang="zh-CN" sz="2200" dirty="0" smtClean="0">
                <a:cs typeface="Segoe UI" pitchFamily="18" charset="0"/>
              </a:rPr>
              <a:t> </a:t>
            </a:r>
            <a:r>
              <a:rPr lang="en-US" altLang="zh-CN" sz="2200" dirty="0" err="1" smtClean="0">
                <a:cs typeface="Segoe UI" pitchFamily="18" charset="0"/>
              </a:rPr>
              <a:t>ξεχωριστούς</a:t>
            </a:r>
            <a:r>
              <a:rPr lang="en-US" altLang="zh-CN" sz="2200" dirty="0" smtClean="0">
                <a:cs typeface="Times New Roman" pitchFamily="18" charset="0"/>
              </a:rPr>
              <a:t> </a:t>
            </a:r>
            <a:r>
              <a:rPr lang="en-US" altLang="zh-CN" sz="2200" dirty="0" err="1" smtClean="0">
                <a:cs typeface="Segoe UI" pitchFamily="18" charset="0"/>
              </a:rPr>
              <a:t>εργοδότες</a:t>
            </a:r>
            <a:r>
              <a:rPr lang="en-US" altLang="zh-CN" sz="2200" dirty="0" smtClean="0">
                <a:cs typeface="Segoe UI" pitchFamily="18" charset="0"/>
              </a:rPr>
              <a:t>.</a:t>
            </a:r>
          </a:p>
          <a:p>
            <a:pPr marL="0" indent="0">
              <a:lnSpc>
                <a:spcPct val="80000"/>
              </a:lnSpc>
              <a:buNone/>
            </a:pPr>
            <a:endParaRPr lang="en-US" altLang="zh-CN" sz="2200" dirty="0" smtClean="0">
              <a:cs typeface="Segoe UI" pitchFamily="18" charset="0"/>
            </a:endParaRP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sz="3500" dirty="0" smtClean="0">
                <a:cs typeface="Segoe UI" pitchFamily="18" charset="0"/>
              </a:rPr>
              <a:t>Προσδιορισμός Μισθού και Απασχόλησης</a:t>
            </a:r>
            <a:endParaRPr lang="en-US" sz="3500"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50800" algn="l"/>
              </a:tabLst>
            </a:pPr>
            <a:r>
              <a:rPr lang="el-GR" altLang="zh-CN" sz="2400" b="1" dirty="0" smtClean="0">
                <a:cs typeface="Segoe UI" pitchFamily="18" charset="0"/>
              </a:rPr>
              <a:t>Είδη ΣΣΕ</a:t>
            </a:r>
          </a:p>
          <a:p>
            <a:pPr marL="0" indent="0" algn="just">
              <a:lnSpc>
                <a:spcPct val="80000"/>
              </a:lnSpc>
              <a:buNone/>
              <a:tabLst>
                <a:tab pos="50800" algn="l"/>
              </a:tabLst>
            </a:pPr>
            <a:r>
              <a:rPr lang="el-GR" altLang="zh-CN" sz="2400" b="1" dirty="0" smtClean="0">
                <a:cs typeface="Segoe UI" pitchFamily="18" charset="0"/>
              </a:rPr>
              <a:t>4. Επιχειρησιακές Συμβάσεις </a:t>
            </a:r>
            <a:r>
              <a:rPr lang="en-US" altLang="zh-CN" sz="2400" b="1" dirty="0" smtClean="0">
                <a:cs typeface="Segoe UI" pitchFamily="18" charset="0"/>
              </a:rPr>
              <a:t>(Ν. 1876/90 &amp; Ν. 4024/11 άρθρο37)</a:t>
            </a:r>
            <a:endParaRPr lang="el-GR" altLang="zh-CN" sz="2200" dirty="0" smtClean="0">
              <a:solidFill>
                <a:srgbClr val="000000"/>
              </a:solidFill>
              <a:cs typeface="Segoe UI" pitchFamily="18" charset="0"/>
            </a:endParaRPr>
          </a:p>
          <a:p>
            <a:pPr marL="0" indent="0" algn="just">
              <a:lnSpc>
                <a:spcPct val="80000"/>
              </a:lnSpc>
              <a:buNone/>
              <a:tabLst>
                <a:tab pos="50800" algn="l"/>
              </a:tabLst>
            </a:pPr>
            <a:r>
              <a:rPr lang="en-US" altLang="zh-CN" sz="2200" dirty="0" smtClean="0">
                <a:solidFill>
                  <a:srgbClr val="000000"/>
                </a:solidFill>
                <a:cs typeface="Segoe UI" pitchFamily="18" charset="0"/>
              </a:rPr>
              <a:t>Αφορούν</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εργαζόµενους</a:t>
            </a:r>
            <a:r>
              <a:rPr lang="en-US" altLang="zh-CN" sz="2200" dirty="0" smtClean="0">
                <a:cs typeface="Times New Roman" pitchFamily="18" charset="0"/>
              </a:rPr>
              <a:t> </a:t>
            </a:r>
            <a:r>
              <a:rPr lang="en-US" altLang="zh-CN" sz="2200" dirty="0" smtClean="0">
                <a:solidFill>
                  <a:srgbClr val="000000"/>
                </a:solidFill>
                <a:cs typeface="Segoe UI" pitchFamily="18" charset="0"/>
              </a:rPr>
              <a:t>µιας</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επιχείρηση</a:t>
            </a:r>
            <a:r>
              <a:rPr lang="el-GR" altLang="zh-CN" sz="2200" dirty="0" smtClean="0">
                <a:solidFill>
                  <a:srgbClr val="000000"/>
                </a:solidFill>
                <a:cs typeface="Segoe UI" pitchFamily="18" charset="0"/>
              </a:rPr>
              <a:t> ή εκμετάλλευσης.</a:t>
            </a:r>
          </a:p>
          <a:p>
            <a:pPr marL="0" indent="0" algn="just">
              <a:lnSpc>
                <a:spcPct val="80000"/>
              </a:lnSpc>
              <a:buNone/>
              <a:tabLst>
                <a:tab pos="50800" algn="l"/>
              </a:tabLst>
            </a:pPr>
            <a:r>
              <a:rPr lang="en-US" altLang="zh-CN" sz="2200" dirty="0" smtClean="0">
                <a:solidFill>
                  <a:srgbClr val="000000"/>
                </a:solidFill>
                <a:cs typeface="Segoe UI" pitchFamily="18" charset="0"/>
              </a:rPr>
              <a:t>Συνάπτονται</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επιχειρησιακή</a:t>
            </a:r>
            <a:r>
              <a:rPr lang="en-US" altLang="zh-CN" sz="2200" dirty="0" smtClean="0">
                <a:cs typeface="Times New Roman" pitchFamily="18" charset="0"/>
              </a:rPr>
              <a:t> </a:t>
            </a:r>
            <a:r>
              <a:rPr lang="en-US" altLang="zh-CN" sz="2200" dirty="0" err="1" smtClean="0">
                <a:solidFill>
                  <a:srgbClr val="000000"/>
                </a:solidFill>
                <a:cs typeface="Segoe UI" pitchFamily="18" charset="0"/>
              </a:rPr>
              <a:t>συλλογική</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οργάνωσ</a:t>
            </a:r>
            <a:r>
              <a:rPr lang="el-GR"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n-US" altLang="zh-CN" sz="2200" dirty="0" smtClean="0">
                <a:cs typeface="Times New Roman" pitchFamily="18" charset="0"/>
              </a:rPr>
              <a:t>  </a:t>
            </a:r>
            <a:r>
              <a:rPr lang="en-US" altLang="zh-CN" sz="2200" dirty="0" err="1" smtClean="0">
                <a:solidFill>
                  <a:srgbClr val="000000"/>
                </a:solidFill>
                <a:cs typeface="Segoe UI" pitchFamily="18" charset="0"/>
              </a:rPr>
              <a:t>εφόσον</a:t>
            </a:r>
            <a:r>
              <a:rPr lang="en-US" altLang="zh-CN" sz="2200" dirty="0" smtClean="0">
                <a:cs typeface="Times New Roman" pitchFamily="18" charset="0"/>
              </a:rPr>
              <a:t> </a:t>
            </a:r>
            <a:r>
              <a:rPr lang="en-US" altLang="zh-CN" sz="2200" dirty="0" err="1" smtClean="0">
                <a:solidFill>
                  <a:srgbClr val="000000"/>
                </a:solidFill>
                <a:cs typeface="Segoe UI" pitchFamily="18" charset="0"/>
              </a:rPr>
              <a:t>αυτή</a:t>
            </a:r>
            <a:r>
              <a:rPr lang="en-US" altLang="zh-CN" sz="2200" dirty="0" smtClean="0">
                <a:cs typeface="Times New Roman" pitchFamily="18" charset="0"/>
              </a:rPr>
              <a:t> </a:t>
            </a:r>
            <a:r>
              <a:rPr lang="en-US" altLang="zh-CN" sz="2200" dirty="0" smtClean="0">
                <a:solidFill>
                  <a:srgbClr val="000000"/>
                </a:solidFill>
                <a:cs typeface="Segoe UI" pitchFamily="18" charset="0"/>
              </a:rPr>
              <a:t>δεν</a:t>
            </a:r>
            <a:r>
              <a:rPr lang="en-US" altLang="zh-CN" sz="2200" dirty="0" smtClean="0">
                <a:cs typeface="Times New Roman" pitchFamily="18" charset="0"/>
              </a:rPr>
              <a:t> </a:t>
            </a:r>
            <a:r>
              <a:rPr lang="en-US" altLang="zh-CN" sz="2200" dirty="0" err="1" smtClean="0">
                <a:solidFill>
                  <a:srgbClr val="000000"/>
                </a:solidFill>
                <a:cs typeface="Segoe UI" pitchFamily="18" charset="0"/>
              </a:rPr>
              <a:t>υπάρχει</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ένωση</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προσώπων</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smtClean="0">
                <a:solidFill>
                  <a:srgbClr val="000000"/>
                </a:solidFill>
                <a:cs typeface="Segoe UI" pitchFamily="18" charset="0"/>
              </a:rPr>
              <a:t>εργαζοµένων</a:t>
            </a:r>
            <a:r>
              <a:rPr lang="en-US" altLang="zh-CN" sz="2200" dirty="0" smtClean="0">
                <a:cs typeface="Times New Roman" pitchFamily="18" charset="0"/>
              </a:rPr>
              <a:t> </a:t>
            </a:r>
            <a:r>
              <a:rPr lang="en-US" altLang="zh-CN" sz="2200" dirty="0" smtClean="0">
                <a:solidFill>
                  <a:srgbClr val="000000"/>
                </a:solidFill>
                <a:cs typeface="Segoe UI" pitchFamily="18" charset="0"/>
              </a:rPr>
              <a:t>στην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επιχείρηση</a:t>
            </a:r>
            <a:r>
              <a:rPr lang="en-US" altLang="zh-CN" sz="2200" dirty="0" smtClean="0">
                <a:solidFill>
                  <a:srgbClr val="000000"/>
                </a:solidFill>
                <a:cs typeface="Segoe UI" pitchFamily="18" charset="0"/>
              </a:rPr>
              <a:t>.</a:t>
            </a:r>
            <a:r>
              <a:rPr lang="en-US" altLang="zh-CN" sz="2200" dirty="0" smtClean="0"/>
              <a:t> 	</a:t>
            </a:r>
            <a:endParaRPr lang="el-GR" altLang="zh-CN" sz="2200" dirty="0" smtClean="0"/>
          </a:p>
          <a:p>
            <a:pPr marL="0" indent="0" algn="just">
              <a:lnSpc>
                <a:spcPct val="80000"/>
              </a:lnSpc>
              <a:buNone/>
              <a:tabLst>
                <a:tab pos="50800" algn="l"/>
              </a:tabLst>
            </a:pPr>
            <a:r>
              <a:rPr lang="en-US" altLang="zh-CN" sz="2200" dirty="0" err="1" smtClean="0">
                <a:solidFill>
                  <a:srgbClr val="000000"/>
                </a:solidFill>
                <a:cs typeface="Segoe UI" pitchFamily="18" charset="0"/>
              </a:rPr>
              <a:t>Επιχειρησιακή</a:t>
            </a:r>
            <a:r>
              <a:rPr lang="en-US" altLang="zh-CN" sz="2200" dirty="0" smtClean="0">
                <a:cs typeface="Times New Roman" pitchFamily="18" charset="0"/>
              </a:rPr>
              <a:t> </a:t>
            </a:r>
            <a:r>
              <a:rPr lang="en-US" altLang="zh-CN" sz="2200" dirty="0" smtClean="0">
                <a:solidFill>
                  <a:srgbClr val="000000"/>
                </a:solidFill>
                <a:cs typeface="Segoe UI" pitchFamily="18" charset="0"/>
              </a:rPr>
              <a:t>ΣΣΕ</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πορεί</a:t>
            </a:r>
            <a:r>
              <a:rPr lang="en-US" altLang="zh-CN" sz="2200" dirty="0" smtClean="0">
                <a:cs typeface="Times New Roman" pitchFamily="18" charset="0"/>
              </a:rPr>
              <a:t> </a:t>
            </a:r>
            <a:r>
              <a:rPr lang="en-US" altLang="zh-CN" sz="2200" dirty="0" smtClean="0">
                <a:solidFill>
                  <a:srgbClr val="000000"/>
                </a:solidFill>
                <a:cs typeface="Segoe UI" pitchFamily="18" charset="0"/>
              </a:rPr>
              <a:t>να</a:t>
            </a:r>
            <a:r>
              <a:rPr lang="en-US" altLang="zh-CN" sz="2200" dirty="0" smtClean="0">
                <a:cs typeface="Times New Roman" pitchFamily="18" charset="0"/>
              </a:rPr>
              <a:t> </a:t>
            </a:r>
            <a:r>
              <a:rPr lang="en-US" altLang="zh-CN" sz="2200" dirty="0" err="1" smtClean="0">
                <a:solidFill>
                  <a:srgbClr val="000000"/>
                </a:solidFill>
                <a:cs typeface="Segoe UI" pitchFamily="18" charset="0"/>
              </a:rPr>
              <a:t>υπογραφεί</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ανεξάρτητα</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err="1" smtClean="0">
                <a:solidFill>
                  <a:srgbClr val="000000"/>
                </a:solidFill>
                <a:cs typeface="Segoe UI" pitchFamily="18" charset="0"/>
              </a:rPr>
              <a:t>τον</a:t>
            </a:r>
            <a:r>
              <a:rPr lang="en-US" altLang="zh-CN" sz="2200" dirty="0" smtClean="0">
                <a:cs typeface="Times New Roman" pitchFamily="18" charset="0"/>
              </a:rPr>
              <a:t> </a:t>
            </a:r>
            <a:r>
              <a:rPr lang="en-US" altLang="zh-CN" sz="2200" dirty="0" err="1" smtClean="0">
                <a:solidFill>
                  <a:srgbClr val="000000"/>
                </a:solidFill>
                <a:cs typeface="Segoe UI" pitchFamily="18" charset="0"/>
              </a:rPr>
              <a:t>αριθµό</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smtClean="0">
                <a:solidFill>
                  <a:srgbClr val="000000"/>
                </a:solidFill>
                <a:cs typeface="Segoe UI" pitchFamily="18" charset="0"/>
              </a:rPr>
              <a:t>εργαζοµένων</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που</a:t>
            </a:r>
            <a:r>
              <a:rPr lang="en-US" altLang="zh-CN" sz="2200" dirty="0" smtClean="0">
                <a:cs typeface="Times New Roman" pitchFamily="18" charset="0"/>
              </a:rPr>
              <a:t> </a:t>
            </a:r>
            <a:r>
              <a:rPr lang="en-US" altLang="zh-CN" sz="2200" dirty="0" err="1" smtClean="0">
                <a:solidFill>
                  <a:srgbClr val="000000"/>
                </a:solidFill>
                <a:cs typeface="Segoe UI" pitchFamily="18" charset="0"/>
              </a:rPr>
              <a:t>απασχολεί</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επιχείρηση</a:t>
            </a:r>
            <a:r>
              <a:rPr lang="en-US" altLang="zh-CN" sz="2200" dirty="0" smtClean="0">
                <a:solidFill>
                  <a:srgbClr val="000000"/>
                </a:solidFill>
                <a:cs typeface="Segoe UI" pitchFamily="18" charset="0"/>
              </a:rPr>
              <a:t>.</a:t>
            </a:r>
          </a:p>
          <a:p>
            <a:pPr marL="0" indent="0" algn="just">
              <a:lnSpc>
                <a:spcPct val="80000"/>
              </a:lnSpc>
              <a:tabLst>
                <a:tab pos="50800" algn="l"/>
              </a:tabLst>
            </a:pPr>
            <a:endParaRPr lang="en-US" altLang="zh-CN" sz="2200" dirty="0" smtClean="0">
              <a:solidFill>
                <a:srgbClr val="000000"/>
              </a:solidFill>
              <a:cs typeface="Segoe UI" pitchFamily="18" charset="0"/>
            </a:endParaRP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(1998),</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Λιανός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Νταούλη-Ντεµούση</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Α.</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Εργασιακές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Σχέσεις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(2001),</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Κατσανέβας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smtClean="0">
                <a:latin typeface="Segoe UI" pitchFamily="18" charset="0"/>
                <a:cs typeface="Segoe UI" pitchFamily="18" charset="0"/>
              </a:rPr>
              <a:t>Οικονοµικά</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(2013),</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Boeri</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T.</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and</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van</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Ours</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J.</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Καραμάνης</a:t>
            </a:r>
            <a:r>
              <a:rPr lang="el-GR" sz="2400" dirty="0" smtClean="0">
                <a:solidFill>
                  <a:schemeClr val="bg1">
                    <a:lumMod val="50000"/>
                  </a:schemeClr>
                </a:solidFill>
              </a:rPr>
              <a:t> Κ. (2015) </a:t>
            </a:r>
            <a:r>
              <a:rPr lang="en-US" altLang="zh-CN" sz="2400" dirty="0" err="1" smtClean="0">
                <a:solidFill>
                  <a:schemeClr val="bg1">
                    <a:lumMod val="50000"/>
                  </a:schemeClr>
                </a:solidFill>
                <a:cs typeface="Segoe UI" pitchFamily="18" charset="0"/>
              </a:rPr>
              <a:t>Οικονοµική</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Εργασίας</a:t>
            </a:r>
            <a:r>
              <a:rPr lang="en-US" altLang="zh-CN" sz="2400" dirty="0" smtClean="0">
                <a:solidFill>
                  <a:schemeClr val="bg1">
                    <a:lumMod val="50000"/>
                  </a:schemeClr>
                </a:solidFill>
                <a:cs typeface="Times New Roman" pitchFamily="18" charset="0"/>
              </a:rPr>
              <a:t> </a:t>
            </a:r>
            <a:r>
              <a:rPr lang="en-US" altLang="zh-CN" sz="2400" dirty="0" smtClean="0">
                <a:solidFill>
                  <a:schemeClr val="bg1">
                    <a:lumMod val="50000"/>
                  </a:schemeClr>
                </a:solidFill>
                <a:cs typeface="Segoe UI" pitchFamily="18" charset="0"/>
              </a:rPr>
              <a:t>και</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Εργασιακές</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Σχέσεις</a:t>
            </a:r>
            <a:r>
              <a:rPr lang="el-GR" sz="2400" dirty="0" smtClean="0">
                <a:solidFill>
                  <a:schemeClr val="bg1">
                    <a:lumMod val="50000"/>
                  </a:schemeClr>
                </a:solidFill>
              </a:rPr>
              <a:t>. ΤΕΙ Ηπείρου. Διαθέσιμο από:</a:t>
            </a:r>
          </a:p>
          <a:p>
            <a:pPr algn="just"/>
            <a:r>
              <a:rPr lang="en-US" sz="2400" dirty="0" smtClean="0">
                <a:solidFill>
                  <a:schemeClr val="bg1">
                    <a:lumMod val="50000"/>
                  </a:schemeClr>
                </a:solidFill>
                <a:hlinkClick r:id="rId5"/>
              </a:rPr>
              <a:t>http://</a:t>
            </a:r>
            <a:r>
              <a:rPr lang="en-US" sz="2400" smtClean="0">
                <a:solidFill>
                  <a:schemeClr val="bg1">
                    <a:lumMod val="50000"/>
                  </a:schemeClr>
                </a:solidFill>
                <a:hlinkClick r:id="rId5"/>
              </a:rPr>
              <a:t>oc-web.ioa.teiep.gr/OpenClass/courses/LOGO125/</a:t>
            </a:r>
            <a:endParaRPr lang="el-GR" sz="240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a:t>
            </a:r>
            <a:r>
              <a:rPr lang="el-GR" sz="2900" smtClean="0"/>
              <a:t>, </a:t>
            </a:r>
            <a:r>
              <a:rPr lang="el-GR" sz="2900" smtClean="0"/>
              <a:t>2015</a:t>
            </a:r>
            <a:endParaRPr lang="el-GR" sz="290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lgn="just">
              <a:buNone/>
            </a:pPr>
            <a:r>
              <a:rPr lang="el-GR" sz="2800" dirty="0" smtClean="0"/>
              <a:t>Στην ενότητα γίνεται διάκριση της αμοιβής κατά χρόνο και κατ' απόδοση. Γίνεται αναφορά στον προσδιορισμό του μισθού και της απασχόλησης, υπό την υπόθεση πλήρους ανταγωνισμού τόσο στην αγορά εργασίας όσο και σ' εκείνη του προϊόντος, ενώ παράλληλα  εξετάζονται οι μεταβολές στον μισθό και την απασχόληση που προκύπτουν έπειτα από αύξηση είτε της προσφοράς, είτε της ζήτησης για εργασία. Τέλος η ενότητα κλείνει  με αναφορά στο περιεχόμενο και τα είδη των συλλογικών συμβάσεων εργασίας.</a:t>
            </a:r>
            <a:endParaRPr lang="el-GR" sz="28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Προσδιορισμός Μισθού και Απασχόλησης</a:t>
            </a:r>
            <a:endParaRPr lang="en-US" dirty="0"/>
          </a:p>
        </p:txBody>
      </p:sp>
      <p:sp>
        <p:nvSpPr>
          <p:cNvPr id="3" name="2 - Θέση περιεχομένου"/>
          <p:cNvSpPr>
            <a:spLocks noGrp="1"/>
          </p:cNvSpPr>
          <p:nvPr>
            <p:ph idx="1"/>
          </p:nvPr>
        </p:nvSpPr>
        <p:spPr/>
        <p:txBody>
          <a:bodyPr>
            <a:noAutofit/>
          </a:bodyPr>
          <a:lstStyle/>
          <a:p>
            <a:pPr algn="just">
              <a:lnSpc>
                <a:spcPct val="80000"/>
              </a:lnSpc>
              <a:buNone/>
              <a:tabLst>
                <a:tab pos="38100" algn="l"/>
              </a:tabLst>
            </a:pPr>
            <a:r>
              <a:rPr lang="el-GR" altLang="zh-CN" sz="2800" b="1" dirty="0" smtClean="0">
                <a:solidFill>
                  <a:srgbClr val="000000"/>
                </a:solidFill>
                <a:cs typeface="Segoe UI" pitchFamily="18" charset="0"/>
              </a:rPr>
              <a:t>Αποδοχές Εργασίας</a:t>
            </a:r>
          </a:p>
          <a:p>
            <a:pPr marL="0" indent="0" algn="just">
              <a:lnSpc>
                <a:spcPct val="80000"/>
              </a:lnSpc>
              <a:buNone/>
              <a:tabLst>
                <a:tab pos="38100" algn="l"/>
              </a:tabLst>
            </a:pPr>
            <a:r>
              <a:rPr lang="en-US" altLang="zh-CN" sz="2200" dirty="0" smtClean="0">
                <a:solidFill>
                  <a:srgbClr val="000000"/>
                </a:solidFill>
                <a:cs typeface="Segoe UI" pitchFamily="18" charset="0"/>
              </a:rPr>
              <a:t>Κάθε</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ισθωτός</a:t>
            </a:r>
            <a:r>
              <a:rPr lang="en-US" altLang="zh-CN" sz="2200" dirty="0" smtClean="0">
                <a:cs typeface="Times New Roman" pitchFamily="18" charset="0"/>
              </a:rPr>
              <a:t> </a:t>
            </a:r>
            <a:r>
              <a:rPr lang="en-US" altLang="zh-CN" sz="2200" dirty="0" err="1" smtClean="0">
                <a:solidFill>
                  <a:srgbClr val="000000"/>
                </a:solidFill>
                <a:cs typeface="Segoe UI" pitchFamily="18" charset="0"/>
              </a:rPr>
              <a:t>δικαιούται</a:t>
            </a:r>
            <a:r>
              <a:rPr lang="en-US" altLang="zh-CN" sz="2200" dirty="0" smtClean="0">
                <a:cs typeface="Times New Roman" pitchFamily="18" charset="0"/>
              </a:rPr>
              <a:t> </a:t>
            </a:r>
            <a:r>
              <a:rPr lang="en-US" altLang="zh-CN" sz="2200" dirty="0" err="1" smtClean="0">
                <a:solidFill>
                  <a:srgbClr val="000000"/>
                </a:solidFill>
                <a:cs typeface="Segoe UI" pitchFamily="18" charset="0"/>
              </a:rPr>
              <a:t>αµοιβή</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a:t>
            </a:r>
            <a:r>
              <a:rPr lang="el-GR"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για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εργασία</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οποία</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παρέχει</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οποία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διακρίνεται</a:t>
            </a:r>
            <a:r>
              <a:rPr lang="en-US" altLang="zh-CN" sz="2200" dirty="0" smtClean="0">
                <a:cs typeface="Times New Roman" pitchFamily="18" charset="0"/>
              </a:rPr>
              <a:t> </a:t>
            </a:r>
            <a:r>
              <a:rPr lang="en-US" altLang="zh-CN" sz="2200" dirty="0" smtClean="0">
                <a:solidFill>
                  <a:srgbClr val="000000"/>
                </a:solidFill>
                <a:cs typeface="Segoe UI" pitchFamily="18" charset="0"/>
              </a:rPr>
              <a:t>σε:</a:t>
            </a:r>
            <a:endParaRPr lang="el-GR" altLang="zh-CN" sz="2200" dirty="0" smtClean="0">
              <a:solidFill>
                <a:srgbClr val="000000"/>
              </a:solidFill>
              <a:cs typeface="Segoe UI" pitchFamily="18" charset="0"/>
            </a:endParaRPr>
          </a:p>
          <a:p>
            <a:pPr algn="just">
              <a:lnSpc>
                <a:spcPct val="80000"/>
              </a:lnSpc>
              <a:tabLst/>
            </a:pPr>
            <a:r>
              <a:rPr lang="en-US" altLang="zh-CN" sz="2200" dirty="0" err="1" smtClean="0">
                <a:solidFill>
                  <a:srgbClr val="000000"/>
                </a:solidFill>
                <a:cs typeface="Segoe UI" pitchFamily="18" charset="0"/>
              </a:rPr>
              <a:t>Αµοιβή</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κατά</a:t>
            </a:r>
            <a:r>
              <a:rPr lang="en-US" altLang="zh-CN" sz="2200" dirty="0" smtClean="0">
                <a:cs typeface="Times New Roman" pitchFamily="18" charset="0"/>
              </a:rPr>
              <a:t> </a:t>
            </a:r>
            <a:r>
              <a:rPr lang="en-US" altLang="zh-CN" sz="2200" dirty="0" err="1" smtClean="0">
                <a:solidFill>
                  <a:srgbClr val="000000"/>
                </a:solidFill>
                <a:cs typeface="Segoe UI" pitchFamily="18" charset="0"/>
              </a:rPr>
              <a:t>χρόνο</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a:t>
            </a:r>
            <a:r>
              <a:rPr lang="en-US" altLang="zh-CN" sz="2200" dirty="0" err="1" smtClean="0">
                <a:solidFill>
                  <a:srgbClr val="000000"/>
                </a:solidFill>
                <a:cs typeface="Segoe UI" pitchFamily="18" charset="0"/>
              </a:rPr>
              <a:t>λαµβάνεται</a:t>
            </a:r>
            <a:r>
              <a:rPr lang="en-US" altLang="zh-CN" sz="2200" dirty="0" smtClean="0">
                <a:cs typeface="Times New Roman" pitchFamily="18" charset="0"/>
              </a:rPr>
              <a:t> </a:t>
            </a:r>
            <a:r>
              <a:rPr lang="en-US" altLang="zh-CN" sz="2200" dirty="0" err="1" smtClean="0">
                <a:solidFill>
                  <a:srgbClr val="000000"/>
                </a:solidFill>
                <a:cs typeface="Segoe UI" pitchFamily="18" charset="0"/>
              </a:rPr>
              <a:t>υπόψη</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ονάδα</a:t>
            </a:r>
            <a:r>
              <a:rPr lang="en-US" altLang="zh-CN" sz="2200" dirty="0" smtClean="0">
                <a:cs typeface="Times New Roman" pitchFamily="18" charset="0"/>
              </a:rPr>
              <a:t> </a:t>
            </a:r>
            <a:r>
              <a:rPr lang="en-US" altLang="zh-CN" sz="2200" dirty="0" err="1" smtClean="0">
                <a:solidFill>
                  <a:srgbClr val="000000"/>
                </a:solidFill>
                <a:cs typeface="Segoe UI" pitchFamily="18" charset="0"/>
              </a:rPr>
              <a:t>χρόνου</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l-GR" altLang="zh-CN" sz="2200" dirty="0" smtClean="0">
                <a:cs typeface="Times New Roman" pitchFamily="18" charset="0"/>
              </a:rPr>
              <a:t>π</a:t>
            </a:r>
            <a:r>
              <a:rPr lang="en-US" altLang="zh-CN" sz="2200" dirty="0" smtClean="0">
                <a:solidFill>
                  <a:srgbClr val="000000"/>
                </a:solidFill>
                <a:cs typeface="Segoe UI" pitchFamily="18" charset="0"/>
              </a:rPr>
              <a:t>.χ.</a:t>
            </a:r>
            <a:r>
              <a:rPr lang="en-US" altLang="zh-CN" sz="2200" dirty="0" smtClean="0">
                <a:cs typeface="Times New Roman" pitchFamily="18" charset="0"/>
              </a:rPr>
              <a:t>   </a:t>
            </a:r>
            <a:r>
              <a:rPr lang="en-US" altLang="zh-CN" sz="2200" dirty="0" err="1" smtClean="0">
                <a:solidFill>
                  <a:srgbClr val="000000"/>
                </a:solidFill>
                <a:cs typeface="Segoe UI" pitchFamily="18" charset="0"/>
              </a:rPr>
              <a:t>ώρα</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ηµέρα</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εβδοµάδα</a:t>
            </a:r>
            <a:r>
              <a:rPr lang="en-US" altLang="zh-CN" sz="2200" dirty="0" smtClean="0">
                <a:solidFill>
                  <a:srgbClr val="000000"/>
                </a:solidFill>
                <a:cs typeface="Segoe UI" pitchFamily="18" charset="0"/>
              </a:rPr>
              <a:t>,</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ήνας</a:t>
            </a:r>
            <a:r>
              <a:rPr lang="en-US" altLang="zh-CN" sz="2200" dirty="0" smtClean="0">
                <a:cs typeface="Times New Roman" pitchFamily="18" charset="0"/>
              </a:rPr>
              <a:t> </a:t>
            </a:r>
            <a:r>
              <a:rPr lang="en-US" altLang="zh-CN" sz="2200" dirty="0" err="1" smtClean="0">
                <a:solidFill>
                  <a:srgbClr val="000000"/>
                </a:solidFill>
                <a:cs typeface="Segoe UI" pitchFamily="18" charset="0"/>
              </a:rPr>
              <a:t>κυρίως</a:t>
            </a:r>
            <a:r>
              <a:rPr lang="en-US" altLang="zh-CN" sz="2200" dirty="0" smtClean="0">
                <a:cs typeface="Times New Roman" pitchFamily="18" charset="0"/>
              </a:rPr>
              <a:t> </a:t>
            </a:r>
            <a:r>
              <a:rPr lang="en-US" altLang="zh-CN" sz="2200" dirty="0" err="1" smtClean="0">
                <a:solidFill>
                  <a:srgbClr val="000000"/>
                </a:solidFill>
                <a:cs typeface="Segoe UI" pitchFamily="18" charset="0"/>
              </a:rPr>
              <a:t>όταν</a:t>
            </a:r>
            <a:r>
              <a:rPr lang="en-US" altLang="zh-CN" sz="2200" dirty="0" smtClean="0">
                <a:cs typeface="Times New Roman" pitchFamily="18" charset="0"/>
              </a:rPr>
              <a:t> </a:t>
            </a:r>
            <a:r>
              <a:rPr lang="en-US" altLang="zh-CN" sz="2200" dirty="0" smtClean="0">
                <a:solidFill>
                  <a:srgbClr val="000000"/>
                </a:solidFill>
                <a:cs typeface="Segoe UI" pitchFamily="18" charset="0"/>
              </a:rPr>
              <a:t>ο</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ποσοτικός</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προσδιορισµός</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της</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παραγωγής</a:t>
            </a:r>
            <a:r>
              <a:rPr lang="en-US" altLang="zh-CN" sz="2200" dirty="0" smtClean="0">
                <a:cs typeface="Times New Roman" pitchFamily="18" charset="0"/>
              </a:rPr>
              <a:t> </a:t>
            </a:r>
            <a:r>
              <a:rPr lang="en-US" altLang="zh-CN" sz="2200" dirty="0" smtClean="0">
                <a:solidFill>
                  <a:srgbClr val="000000"/>
                </a:solidFill>
                <a:cs typeface="Segoe UI" pitchFamily="18" charset="0"/>
              </a:rPr>
              <a:t>δεν</a:t>
            </a:r>
            <a:r>
              <a:rPr lang="en-US" altLang="zh-CN" sz="2200" dirty="0" smtClean="0">
                <a:cs typeface="Times New Roman" pitchFamily="18" charset="0"/>
              </a:rPr>
              <a:t>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err="1" smtClean="0">
                <a:solidFill>
                  <a:srgbClr val="000000"/>
                </a:solidFill>
                <a:cs typeface="Segoe UI" pitchFamily="18" charset="0"/>
              </a:rPr>
              <a:t>δυνατός</a:t>
            </a:r>
            <a:r>
              <a:rPr lang="en-US" altLang="zh-CN" sz="2200" dirty="0" smtClean="0">
                <a:cs typeface="Times New Roman" pitchFamily="18" charset="0"/>
              </a:rPr>
              <a:t> </a:t>
            </a:r>
            <a:r>
              <a:rPr lang="en-US" altLang="zh-CN" sz="2200" dirty="0" smtClean="0">
                <a:solidFill>
                  <a:srgbClr val="000000"/>
                </a:solidFill>
                <a:cs typeface="Segoe UI" pitchFamily="18" charset="0"/>
              </a:rPr>
              <a:t>π.χ.</a:t>
            </a:r>
            <a:r>
              <a:rPr lang="en-US" altLang="zh-CN" sz="2200" dirty="0" smtClean="0">
                <a:cs typeface="Times New Roman" pitchFamily="18" charset="0"/>
              </a:rPr>
              <a:t> </a:t>
            </a:r>
            <a:r>
              <a:rPr lang="en-US" altLang="zh-CN" sz="2200" dirty="0" err="1" smtClean="0">
                <a:solidFill>
                  <a:srgbClr val="000000"/>
                </a:solidFill>
                <a:cs typeface="Segoe UI" pitchFamily="18" charset="0"/>
              </a:rPr>
              <a:t>υπάλληλοι</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γραφείου</a:t>
            </a:r>
            <a:r>
              <a:rPr lang="en-US" altLang="zh-CN" sz="2200" dirty="0" smtClean="0">
                <a:solidFill>
                  <a:srgbClr val="000000"/>
                </a:solidFill>
                <a:cs typeface="Segoe UI" pitchFamily="18" charset="0"/>
              </a:rPr>
              <a:t>).</a:t>
            </a:r>
          </a:p>
          <a:p>
            <a:pPr algn="just">
              <a:lnSpc>
                <a:spcPct val="80000"/>
              </a:lnSpc>
              <a:tabLst/>
            </a:pPr>
            <a:r>
              <a:rPr lang="en-US" altLang="zh-CN" sz="2200" dirty="0" err="1" smtClean="0">
                <a:solidFill>
                  <a:srgbClr val="000000"/>
                </a:solidFill>
                <a:cs typeface="Segoe UI" pitchFamily="18" charset="0"/>
              </a:rPr>
              <a:t>Αµοιβή</a:t>
            </a:r>
            <a:r>
              <a:rPr lang="en-US" altLang="zh-CN" sz="2200" dirty="0" smtClean="0">
                <a:cs typeface="Times New Roman" pitchFamily="18" charset="0"/>
              </a:rPr>
              <a:t> </a:t>
            </a:r>
            <a:r>
              <a:rPr lang="en-US" altLang="zh-CN" sz="2200" dirty="0" err="1" smtClean="0">
                <a:solidFill>
                  <a:srgbClr val="000000"/>
                </a:solidFill>
                <a:cs typeface="Segoe UI" pitchFamily="18" charset="0"/>
              </a:rPr>
              <a:t>κατ</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απόδοση</a:t>
            </a:r>
            <a:r>
              <a:rPr lang="en-US" altLang="zh-CN" sz="2200" dirty="0" smtClean="0">
                <a:cs typeface="Times New Roman" pitchFamily="18" charset="0"/>
              </a:rPr>
              <a:t> </a:t>
            </a:r>
            <a:r>
              <a:rPr lang="en-US" altLang="zh-CN" sz="2200" dirty="0" smtClean="0">
                <a:solidFill>
                  <a:srgbClr val="000000"/>
                </a:solidFill>
                <a:cs typeface="Segoe UI" pitchFamily="18" charset="0"/>
              </a:rPr>
              <a:t>(</a:t>
            </a:r>
            <a:r>
              <a:rPr lang="en-US" altLang="zh-CN" sz="2200" dirty="0" err="1" smtClean="0">
                <a:solidFill>
                  <a:srgbClr val="000000"/>
                </a:solidFill>
                <a:cs typeface="Segoe UI" pitchFamily="18" charset="0"/>
              </a:rPr>
              <a:t>λαµβάνεται</a:t>
            </a:r>
            <a:r>
              <a:rPr lang="en-US" altLang="zh-CN" sz="2200" dirty="0" smtClean="0">
                <a:cs typeface="Times New Roman" pitchFamily="18" charset="0"/>
              </a:rPr>
              <a:t> </a:t>
            </a:r>
            <a:r>
              <a:rPr lang="en-US" altLang="zh-CN" sz="2200" dirty="0" err="1" smtClean="0">
                <a:solidFill>
                  <a:srgbClr val="000000"/>
                </a:solidFill>
                <a:cs typeface="Segoe UI" pitchFamily="18" charset="0"/>
              </a:rPr>
              <a:t>υπόψη</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τεµάχιο</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έτρο</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κατ</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αποκοπή</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εργασία</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όταν</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ο</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εργαζόµενος</a:t>
            </a:r>
            <a:r>
              <a:rPr lang="en-US" altLang="zh-CN" sz="2200" dirty="0" smtClean="0">
                <a:cs typeface="Times New Roman" pitchFamily="18" charset="0"/>
              </a:rPr>
              <a:t> </a:t>
            </a:r>
            <a:r>
              <a:rPr lang="en-US" altLang="zh-CN" sz="2200" dirty="0" err="1" smtClean="0">
                <a:solidFill>
                  <a:srgbClr val="000000"/>
                </a:solidFill>
                <a:cs typeface="Segoe UI" pitchFamily="18" charset="0"/>
              </a:rPr>
              <a:t>αναλαµβάνει</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εργολαβικά</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εκτέλεση</a:t>
            </a:r>
            <a:r>
              <a:rPr lang="en-US" altLang="zh-CN" sz="2200" dirty="0" smtClean="0">
                <a:cs typeface="Times New Roman" pitchFamily="18" charset="0"/>
              </a:rPr>
              <a:t> </a:t>
            </a:r>
            <a:r>
              <a:rPr lang="en-US" altLang="zh-CN" sz="2200" dirty="0" smtClean="0">
                <a:solidFill>
                  <a:srgbClr val="000000"/>
                </a:solidFill>
                <a:cs typeface="Segoe UI" pitchFamily="18" charset="0"/>
              </a:rPr>
              <a:t>µιας</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εργασίας</a:t>
            </a:r>
            <a:r>
              <a:rPr lang="en-US" altLang="zh-CN" sz="2200" dirty="0" smtClean="0">
                <a:solidFill>
                  <a:srgbClr val="000000"/>
                </a:solidFill>
                <a:cs typeface="Segoe UI" pitchFamily="18" charset="0"/>
              </a:rPr>
              <a:t>).</a:t>
            </a:r>
          </a:p>
          <a:p>
            <a:pPr algn="just">
              <a:lnSpc>
                <a:spcPct val="80000"/>
              </a:lnSpc>
              <a:tabLst>
                <a:tab pos="38100" algn="l"/>
              </a:tabLst>
            </a:pPr>
            <a:endParaRPr lang="en-US" altLang="zh-CN" sz="2200" dirty="0" smtClean="0">
              <a:solidFill>
                <a:srgbClr val="000000"/>
              </a:solidFill>
              <a:cs typeface="Segoe UI" pitchFamily="18" charset="0"/>
            </a:endParaRP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Προσδιορισμός Μισθού και Απασχόλησης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pPr>
            <a:r>
              <a:rPr lang="en-US" altLang="zh-CN" sz="2800" b="1" dirty="0" smtClean="0">
                <a:cs typeface="Segoe UI" pitchFamily="18" charset="0"/>
              </a:rPr>
              <a:t>Προσδιορισµός </a:t>
            </a:r>
            <a:r>
              <a:rPr lang="en-US" altLang="zh-CN" sz="2800" b="1" dirty="0" err="1" smtClean="0">
                <a:cs typeface="Segoe UI" pitchFamily="18" charset="0"/>
              </a:rPr>
              <a:t>Μισθού</a:t>
            </a:r>
            <a:r>
              <a:rPr lang="en-US" altLang="zh-CN" sz="2800" b="1" dirty="0" smtClean="0">
                <a:cs typeface="Segoe UI" pitchFamily="18" charset="0"/>
              </a:rPr>
              <a:t> και </a:t>
            </a:r>
            <a:r>
              <a:rPr lang="en-US" altLang="zh-CN" sz="2800" b="1" dirty="0" err="1" smtClean="0">
                <a:cs typeface="Segoe UI" pitchFamily="18" charset="0"/>
              </a:rPr>
              <a:t>Απασχόλησης</a:t>
            </a:r>
            <a:endParaRPr lang="en-US" altLang="zh-CN" sz="2800" b="1" dirty="0" smtClean="0">
              <a:cs typeface="Segoe UI" pitchFamily="18" charset="0"/>
            </a:endParaRPr>
          </a:p>
          <a:p>
            <a:pPr marL="0" indent="0" algn="just">
              <a:lnSpc>
                <a:spcPct val="80000"/>
              </a:lnSpc>
              <a:buNone/>
              <a:tabLst/>
            </a:pPr>
            <a:r>
              <a:rPr lang="en-US" altLang="zh-CN" sz="2400" dirty="0" smtClean="0">
                <a:cs typeface="Segoe UI" pitchFamily="18" charset="0"/>
              </a:rPr>
              <a:t>Ο</a:t>
            </a:r>
            <a:r>
              <a:rPr lang="en-US" altLang="zh-CN" sz="2400" dirty="0" smtClean="0">
                <a:cs typeface="Times New Roman" pitchFamily="18" charset="0"/>
              </a:rPr>
              <a:t> </a:t>
            </a:r>
            <a:r>
              <a:rPr lang="en-US" altLang="zh-CN" sz="2400" dirty="0" err="1" smtClean="0">
                <a:cs typeface="Segoe UI" pitchFamily="18" charset="0"/>
              </a:rPr>
              <a:t>εργατικός</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ισθός</a:t>
            </a:r>
            <a:r>
              <a:rPr lang="en-US" altLang="zh-CN" sz="2400" dirty="0" smtClean="0">
                <a:cs typeface="Times New Roman" pitchFamily="18" charset="0"/>
              </a:rPr>
              <a:t> </a:t>
            </a:r>
            <a:r>
              <a:rPr lang="en-US" altLang="zh-CN" sz="2400" dirty="0" err="1" smtClean="0">
                <a:cs typeface="Segoe UI" pitchFamily="18" charset="0"/>
              </a:rPr>
              <a:t>προσδιορίζεται</a:t>
            </a:r>
            <a:r>
              <a:rPr lang="en-US" altLang="zh-CN" sz="2400" dirty="0" smtClean="0">
                <a:cs typeface="Times New Roman" pitchFamily="18" charset="0"/>
              </a:rPr>
              <a:t>  </a:t>
            </a:r>
            <a:r>
              <a:rPr lang="en-US" altLang="zh-CN" sz="2400" dirty="0" err="1" smtClean="0">
                <a:cs typeface="Segoe UI" pitchFamily="18" charset="0"/>
              </a:rPr>
              <a:t>αγοραία</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ως</a:t>
            </a:r>
            <a:r>
              <a:rPr lang="el-GR" altLang="zh-CN" sz="2400" dirty="0" smtClean="0">
                <a:cs typeface="Segoe UI" pitchFamily="18" charset="0"/>
              </a:rPr>
              <a:t> </a:t>
            </a:r>
            <a:r>
              <a:rPr lang="en-US" altLang="zh-CN" sz="2400" dirty="0" err="1" smtClean="0">
                <a:cs typeface="Segoe UI" pitchFamily="18" charset="0"/>
              </a:rPr>
              <a:t>αποτέλεσµα</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err="1" smtClean="0">
                <a:cs typeface="Segoe UI" pitchFamily="18" charset="0"/>
              </a:rPr>
              <a:t>δυνάµεων</a:t>
            </a:r>
            <a:r>
              <a:rPr lang="en-US" altLang="zh-CN" sz="2400" dirty="0" smtClean="0">
                <a:cs typeface="Times New Roman" pitchFamily="18" charset="0"/>
              </a:rPr>
              <a:t> </a:t>
            </a:r>
            <a:r>
              <a:rPr lang="en-US" altLang="zh-CN" sz="2400" dirty="0" smtClean="0">
                <a:cs typeface="Segoe UI" pitchFamily="18" charset="0"/>
              </a:rPr>
              <a:t>της</a:t>
            </a:r>
            <a:r>
              <a:rPr lang="en-US" altLang="zh-CN" sz="2400" dirty="0" smtClean="0">
                <a:cs typeface="Times New Roman" pitchFamily="18" charset="0"/>
              </a:rPr>
              <a:t> </a:t>
            </a:r>
            <a:r>
              <a:rPr lang="en-US" altLang="zh-CN" sz="2400" dirty="0" err="1" smtClean="0">
                <a:cs typeface="Segoe UI" pitchFamily="18" charset="0"/>
              </a:rPr>
              <a:t>προσφοράς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της</a:t>
            </a:r>
            <a:r>
              <a:rPr lang="el-GR" altLang="zh-CN" sz="2400" dirty="0" smtClean="0">
                <a:cs typeface="Segoe UI" pitchFamily="18" charset="0"/>
              </a:rPr>
              <a:t> </a:t>
            </a:r>
            <a:r>
              <a:rPr lang="en-US" altLang="zh-CN" sz="2400" dirty="0" err="1" smtClean="0">
                <a:cs typeface="Segoe UI" pitchFamily="18" charset="0"/>
              </a:rPr>
              <a:t>ζήτησης</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εξαρτάται</a:t>
            </a:r>
            <a:r>
              <a:rPr lang="en-US" altLang="zh-CN" sz="2400" dirty="0" smtClean="0">
                <a:cs typeface="Times New Roman" pitchFamily="18" charset="0"/>
              </a:rPr>
              <a:t> </a:t>
            </a:r>
            <a:r>
              <a:rPr lang="en-US" altLang="zh-CN" sz="2400" dirty="0" err="1" smtClean="0">
                <a:cs typeface="Segoe UI" pitchFamily="18" charset="0"/>
              </a:rPr>
              <a:t>από</a:t>
            </a:r>
            <a:r>
              <a:rPr lang="en-US" altLang="zh-CN" sz="2400" dirty="0" smtClean="0">
                <a:cs typeface="Times New Roman" pitchFamily="18" charset="0"/>
              </a:rPr>
              <a:t> </a:t>
            </a:r>
            <a:r>
              <a:rPr lang="en-US" altLang="zh-CN" sz="2400" dirty="0" err="1" smtClean="0">
                <a:cs typeface="Segoe UI" pitchFamily="18" charset="0"/>
              </a:rPr>
              <a:t>τις</a:t>
            </a:r>
            <a:r>
              <a:rPr lang="en-US" altLang="zh-CN" sz="2400" dirty="0" smtClean="0">
                <a:cs typeface="Times New Roman" pitchFamily="18" charset="0"/>
              </a:rPr>
              <a:t> </a:t>
            </a:r>
            <a:r>
              <a:rPr lang="en-US" altLang="zh-CN" sz="2400" dirty="0" err="1" smtClean="0">
                <a:cs typeface="Segoe UI" pitchFamily="18" charset="0"/>
              </a:rPr>
              <a:t>συνθήκες</a:t>
            </a:r>
            <a:r>
              <a:rPr lang="el-GR" altLang="zh-CN" sz="2400" dirty="0" smtClean="0">
                <a:cs typeface="Segoe UI" pitchFamily="18" charset="0"/>
              </a:rPr>
              <a:t> </a:t>
            </a:r>
            <a:r>
              <a:rPr lang="en-US" altLang="zh-CN" sz="2400" dirty="0" smtClean="0">
                <a:cs typeface="Segoe UI" pitchFamily="18" charset="0"/>
              </a:rPr>
              <a:t>που</a:t>
            </a:r>
            <a:r>
              <a:rPr lang="el-GR" altLang="zh-CN" sz="2400" dirty="0" smtClean="0">
                <a:cs typeface="Segoe UI" pitchFamily="18" charset="0"/>
              </a:rPr>
              <a:t> </a:t>
            </a:r>
            <a:r>
              <a:rPr lang="en-US" altLang="zh-CN" sz="2400" dirty="0" err="1" smtClean="0">
                <a:cs typeface="Segoe UI" pitchFamily="18" charset="0"/>
              </a:rPr>
              <a:t>επικρατούν</a:t>
            </a:r>
            <a:r>
              <a:rPr lang="el-GR" altLang="zh-CN" sz="2400" dirty="0" smtClean="0">
                <a:cs typeface="Segoe UI" pitchFamily="18" charset="0"/>
              </a:rPr>
              <a:t> </a:t>
            </a:r>
            <a:r>
              <a:rPr lang="en-US" altLang="zh-CN" sz="2400" dirty="0" smtClean="0">
                <a:cs typeface="Segoe UI" pitchFamily="18" charset="0"/>
              </a:rPr>
              <a:t>στην</a:t>
            </a:r>
            <a:r>
              <a:rPr lang="en-US" altLang="zh-CN" sz="2400" dirty="0" smtClean="0">
                <a:cs typeface="Times New Roman" pitchFamily="18" charset="0"/>
              </a:rPr>
              <a:t> </a:t>
            </a:r>
            <a:r>
              <a:rPr lang="en-US" altLang="zh-CN" sz="2400" dirty="0" err="1" smtClean="0">
                <a:cs typeface="Segoe UI" pitchFamily="18" charset="0"/>
              </a:rPr>
              <a:t>αγορά</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a:t>
            </a:r>
            <a:r>
              <a:rPr lang="en-US" altLang="zh-CN" sz="2400" dirty="0" err="1" smtClean="0">
                <a:cs typeface="Segoe UI" pitchFamily="18" charset="0"/>
              </a:rPr>
              <a:t>προϊόντος</a:t>
            </a:r>
            <a:r>
              <a:rPr lang="en-US" altLang="zh-CN" sz="2400" dirty="0" smtClean="0">
                <a:cs typeface="Times New Roman" pitchFamily="18" charset="0"/>
              </a:rPr>
              <a:t> </a:t>
            </a:r>
            <a:r>
              <a:rPr lang="en-US" altLang="zh-CN" sz="2400" dirty="0" smtClean="0">
                <a:cs typeface="Segoe UI" pitchFamily="18" charset="0"/>
              </a:rPr>
              <a:t>(</a:t>
            </a:r>
            <a:r>
              <a:rPr lang="en-US" altLang="zh-CN" sz="2400" dirty="0" err="1" smtClean="0">
                <a:cs typeface="Segoe UI" pitchFamily="18" charset="0"/>
              </a:rPr>
              <a:t>όπως</a:t>
            </a:r>
            <a:r>
              <a:rPr lang="en-US" altLang="zh-CN" sz="2400" dirty="0" smtClean="0">
                <a:cs typeface="Times New Roman" pitchFamily="18" charset="0"/>
              </a:rPr>
              <a:t> </a:t>
            </a:r>
            <a:r>
              <a:rPr lang="en-US" altLang="zh-CN" sz="2400" dirty="0" err="1" smtClean="0">
                <a:cs typeface="Segoe UI" pitchFamily="18" charset="0"/>
              </a:rPr>
              <a:t>πλήρης</a:t>
            </a:r>
            <a:r>
              <a:rPr lang="en-US" altLang="zh-CN" sz="2400" dirty="0" smtClean="0">
                <a:cs typeface="Times New Roman" pitchFamily="18" charset="0"/>
              </a:rPr>
              <a:t> </a:t>
            </a:r>
            <a:r>
              <a:rPr lang="en-US" altLang="zh-CN" sz="2400" dirty="0" err="1" smtClean="0">
                <a:cs typeface="Segoe UI" pitchFamily="18" charset="0"/>
              </a:rPr>
              <a:t>ανταγωνισµός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ονοπώλιο</a:t>
            </a:r>
            <a:r>
              <a:rPr lang="el-GR" altLang="zh-CN" sz="2400" dirty="0" smtClean="0">
                <a:cs typeface="Segoe UI" pitchFamily="18" charset="0"/>
              </a:rPr>
              <a:t> στην αγορά </a:t>
            </a:r>
            <a:r>
              <a:rPr lang="el-GR" altLang="zh-CN" sz="2400" dirty="0" err="1" smtClean="0">
                <a:cs typeface="Segoe UI" pitchFamily="18" charset="0"/>
              </a:rPr>
              <a:t>προιοντος</a:t>
            </a:r>
            <a:r>
              <a:rPr lang="el-GR" altLang="zh-CN" sz="2400" dirty="0" smtClean="0">
                <a:cs typeface="Segoe UI" pitchFamily="18" charset="0"/>
              </a:rPr>
              <a:t>, </a:t>
            </a:r>
            <a:r>
              <a:rPr lang="el-GR" altLang="zh-CN" sz="2400" dirty="0" err="1" smtClean="0">
                <a:cs typeface="Segoe UI" pitchFamily="18" charset="0"/>
              </a:rPr>
              <a:t>μονοψώνιο</a:t>
            </a:r>
            <a:r>
              <a:rPr lang="el-GR" altLang="zh-CN" sz="2400" dirty="0" smtClean="0">
                <a:cs typeface="Segoe UI" pitchFamily="18" charset="0"/>
              </a:rPr>
              <a:t> στην αγορά </a:t>
            </a:r>
            <a:r>
              <a:rPr lang="en-US" altLang="zh-CN" sz="2400" dirty="0" err="1" smtClean="0">
                <a:cs typeface="Segoe UI" pitchFamily="18" charset="0"/>
              </a:rPr>
              <a:t>εργασίας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ονοπώλιο</a:t>
            </a:r>
            <a:r>
              <a:rPr lang="en-US" altLang="zh-CN" sz="2400" dirty="0" smtClean="0">
                <a:cs typeface="Times New Roman" pitchFamily="18" charset="0"/>
              </a:rPr>
              <a:t> </a:t>
            </a:r>
            <a:r>
              <a:rPr lang="en-US" altLang="zh-CN" sz="2400" dirty="0" smtClean="0">
                <a:cs typeface="Segoe UI" pitchFamily="18" charset="0"/>
              </a:rPr>
              <a:t>στην</a:t>
            </a:r>
            <a:r>
              <a:rPr lang="en-US" altLang="zh-CN" sz="2400" dirty="0" smtClean="0">
                <a:cs typeface="Times New Roman" pitchFamily="18" charset="0"/>
              </a:rPr>
              <a:t> </a:t>
            </a:r>
            <a:r>
              <a:rPr lang="en-US" altLang="zh-CN" sz="2400" dirty="0" err="1" smtClean="0">
                <a:cs typeface="Segoe UI" pitchFamily="18" charset="0"/>
              </a:rPr>
              <a:t>αγορά</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Segoe UI" pitchFamily="18" charset="0"/>
              </a:rPr>
              <a:t>).</a:t>
            </a:r>
            <a:r>
              <a:rPr lang="el-GR" altLang="zh-CN" sz="2400" dirty="0" smtClean="0">
                <a:cs typeface="Segoe UI"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εταβάλλεται</a:t>
            </a:r>
            <a:r>
              <a:rPr lang="en-US" altLang="zh-CN" sz="2400" dirty="0" smtClean="0">
                <a:cs typeface="Times New Roman" pitchFamily="18" charset="0"/>
              </a:rPr>
              <a:t>   </a:t>
            </a:r>
            <a:r>
              <a:rPr lang="en-US" altLang="zh-CN" sz="2400" dirty="0" err="1" smtClean="0">
                <a:cs typeface="Segoe UI" pitchFamily="18" charset="0"/>
              </a:rPr>
              <a:t>θεσµικά</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έσω</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err="1" smtClean="0">
                <a:cs typeface="Segoe UI" pitchFamily="18" charset="0"/>
              </a:rPr>
              <a:t>κρατικών</a:t>
            </a:r>
            <a:r>
              <a:rPr lang="el-GR" altLang="zh-CN" sz="2400" dirty="0" smtClean="0">
                <a:cs typeface="Segoe UI" pitchFamily="18" charset="0"/>
              </a:rPr>
              <a:t> </a:t>
            </a:r>
            <a:r>
              <a:rPr lang="en-US" altLang="zh-CN" sz="2400" dirty="0" err="1" smtClean="0">
                <a:cs typeface="Segoe UI" pitchFamily="18" charset="0"/>
              </a:rPr>
              <a:t>παρεµβάσεων</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err="1" smtClean="0">
                <a:cs typeface="Segoe UI" pitchFamily="18" charset="0"/>
              </a:rPr>
              <a:t>ελεύθερων</a:t>
            </a:r>
            <a:r>
              <a:rPr lang="en-US" altLang="zh-CN" sz="2400" dirty="0" smtClean="0">
                <a:cs typeface="Times New Roman" pitchFamily="18" charset="0"/>
              </a:rPr>
              <a:t> </a:t>
            </a:r>
            <a:r>
              <a:rPr lang="en-US" altLang="zh-CN" sz="2400" dirty="0" err="1" smtClean="0">
                <a:cs typeface="Segoe UI" pitchFamily="18" charset="0"/>
              </a:rPr>
              <a:t>συλλογικών</a:t>
            </a:r>
            <a:r>
              <a:rPr lang="el-GR" altLang="zh-CN" sz="2400" dirty="0" smtClean="0">
                <a:cs typeface="Segoe UI" pitchFamily="18" charset="0"/>
              </a:rPr>
              <a:t> </a:t>
            </a:r>
            <a:r>
              <a:rPr lang="en-US" altLang="zh-CN" sz="2400" dirty="0" err="1" smtClean="0">
                <a:cs typeface="Segoe UI" pitchFamily="18" charset="0"/>
              </a:rPr>
              <a:t>διαπραγµατεύσεων</a:t>
            </a:r>
            <a:r>
              <a:rPr lang="el-GR" altLang="zh-CN" sz="2400" dirty="0" smtClean="0">
                <a:cs typeface="Segoe UI" pitchFamily="18" charset="0"/>
              </a:rPr>
              <a:t> </a:t>
            </a:r>
            <a:r>
              <a:rPr lang="en-US" altLang="zh-CN" sz="2400" dirty="0" smtClean="0">
                <a:cs typeface="Segoe UI" pitchFamily="18" charset="0"/>
              </a:rPr>
              <a:t>των</a:t>
            </a:r>
            <a:r>
              <a:rPr lang="en-US" altLang="zh-CN" sz="2400" dirty="0" smtClean="0">
                <a:cs typeface="Times New Roman" pitchFamily="18" charset="0"/>
              </a:rPr>
              <a:t>  </a:t>
            </a:r>
            <a:r>
              <a:rPr lang="en-US" altLang="zh-CN" sz="2400" dirty="0" err="1" smtClean="0">
                <a:cs typeface="Segoe UI" pitchFamily="18" charset="0"/>
              </a:rPr>
              <a:t>εργατικών</a:t>
            </a:r>
            <a:r>
              <a:rPr lang="en-US" altLang="zh-CN" sz="2400" dirty="0" smtClean="0">
                <a:cs typeface="Times New Roman" pitchFamily="18" charset="0"/>
              </a:rPr>
              <a:t>  </a:t>
            </a:r>
            <a:r>
              <a:rPr lang="en-US" altLang="zh-CN" sz="2400" dirty="0" err="1" smtClean="0">
                <a:cs typeface="Segoe UI" pitchFamily="18" charset="0"/>
              </a:rPr>
              <a:t>σωµατείων</a:t>
            </a:r>
            <a:r>
              <a:rPr lang="en-US" altLang="zh-CN" sz="2400" dirty="0" smtClean="0">
                <a:cs typeface="Times New Roman" pitchFamily="18" charset="0"/>
              </a:rPr>
              <a:t>  </a:t>
            </a:r>
            <a:r>
              <a:rPr lang="en-US" altLang="zh-CN" sz="2400" dirty="0" smtClean="0">
                <a:cs typeface="Segoe UI" pitchFamily="18" charset="0"/>
              </a:rPr>
              <a:t>και</a:t>
            </a:r>
            <a:r>
              <a:rPr lang="el-GR" altLang="zh-CN" sz="2400" dirty="0" smtClean="0">
                <a:cs typeface="Segoe UI" pitchFamily="18" charset="0"/>
              </a:rPr>
              <a:t> των εργοδοτικών ενώσεων ( όπως ο κατώτατος μισθός, εργοδοτικές εισφορές, εργοδοτικές ασφαλιστικές εισφορές, συνθήκες και όροι εργασίας ).</a:t>
            </a:r>
            <a:endParaRPr lang="en-US" altLang="zh-CN" sz="2400" dirty="0" smtClean="0">
              <a:cs typeface="Segoe UI" pitchFamily="18" charset="0"/>
            </a:endParaRPr>
          </a:p>
          <a:p>
            <a:pPr marL="0" indent="0" algn="just">
              <a:lnSpc>
                <a:spcPct val="80000"/>
              </a:lnSpc>
              <a:buNone/>
              <a:tabLst/>
            </a:pPr>
            <a:endParaRPr lang="en-US" altLang="zh-CN" sz="2200" dirty="0" smtClean="0">
              <a:cs typeface="Segoe UI" pitchFamily="18" charset="0"/>
            </a:endParaRP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Προσδιορισμός Μισθού και Απασχόλησης</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tabLst>
                <a:tab pos="495300" algn="l"/>
                <a:tab pos="673100" algn="l"/>
              </a:tabLst>
            </a:pPr>
            <a:r>
              <a:rPr lang="en-US" altLang="zh-CN" sz="2400" b="1" dirty="0" smtClean="0">
                <a:cs typeface="Segoe UI" pitchFamily="18" charset="0"/>
              </a:rPr>
              <a:t>Προσδιορισµός </a:t>
            </a:r>
            <a:r>
              <a:rPr lang="en-US" altLang="zh-CN" sz="2400" b="1" dirty="0" err="1" smtClean="0">
                <a:cs typeface="Segoe UI" pitchFamily="18" charset="0"/>
              </a:rPr>
              <a:t>Μισθού</a:t>
            </a:r>
            <a:r>
              <a:rPr lang="en-US" altLang="zh-CN" sz="2400" b="1" dirty="0" smtClean="0">
                <a:cs typeface="Segoe UI" pitchFamily="18" charset="0"/>
              </a:rPr>
              <a:t> και </a:t>
            </a:r>
            <a:r>
              <a:rPr lang="en-US" altLang="zh-CN" sz="2400" b="1" dirty="0" err="1" smtClean="0">
                <a:cs typeface="Segoe UI" pitchFamily="18" charset="0"/>
              </a:rPr>
              <a:t>Απασχόλησης</a:t>
            </a:r>
            <a:r>
              <a:rPr lang="en-US" altLang="zh-CN" sz="2400" b="1" dirty="0" smtClean="0">
                <a:cs typeface="Segoe UI" pitchFamily="18" charset="0"/>
              </a:rPr>
              <a:t>:</a:t>
            </a:r>
          </a:p>
          <a:p>
            <a:pPr marL="0" indent="0">
              <a:lnSpc>
                <a:spcPct val="80000"/>
              </a:lnSpc>
              <a:buNone/>
              <a:tabLst>
                <a:tab pos="495300" algn="l"/>
                <a:tab pos="673100" algn="l"/>
              </a:tabLst>
            </a:pPr>
            <a:r>
              <a:rPr lang="en-US" altLang="zh-CN" sz="2400" b="1" dirty="0" err="1" smtClean="0">
                <a:cs typeface="Segoe UI" pitchFamily="18" charset="0"/>
              </a:rPr>
              <a:t>Με</a:t>
            </a:r>
            <a:r>
              <a:rPr lang="en-US" altLang="zh-CN" sz="2400" b="1" dirty="0" smtClean="0">
                <a:cs typeface="Segoe UI" pitchFamily="18" charset="0"/>
              </a:rPr>
              <a:t> </a:t>
            </a:r>
            <a:r>
              <a:rPr lang="en-US" altLang="zh-CN" sz="2400" b="1" dirty="0" err="1" smtClean="0">
                <a:cs typeface="Segoe UI" pitchFamily="18" charset="0"/>
              </a:rPr>
              <a:t>Πλήρη</a:t>
            </a:r>
            <a:r>
              <a:rPr lang="en-US" altLang="zh-CN" sz="2400" b="1" dirty="0" smtClean="0">
                <a:cs typeface="Segoe UI" pitchFamily="18" charset="0"/>
              </a:rPr>
              <a:t> </a:t>
            </a:r>
            <a:r>
              <a:rPr lang="en-US" altLang="zh-CN" sz="2400" b="1" dirty="0" err="1" smtClean="0">
                <a:cs typeface="Segoe UI" pitchFamily="18" charset="0"/>
              </a:rPr>
              <a:t>Ανταγωνισµό</a:t>
            </a:r>
            <a:r>
              <a:rPr lang="en-US" altLang="zh-CN" sz="2400" b="1" dirty="0" smtClean="0">
                <a:cs typeface="Segoe UI" pitchFamily="18" charset="0"/>
              </a:rPr>
              <a:t> </a:t>
            </a:r>
            <a:r>
              <a:rPr lang="en-US" altLang="zh-CN" sz="2400" b="1" dirty="0" err="1" smtClean="0">
                <a:cs typeface="Segoe UI" pitchFamily="18" charset="0"/>
              </a:rPr>
              <a:t>στις</a:t>
            </a:r>
            <a:r>
              <a:rPr lang="en-US" altLang="zh-CN" sz="2400" b="1" dirty="0" smtClean="0">
                <a:cs typeface="Segoe UI" pitchFamily="18" charset="0"/>
              </a:rPr>
              <a:t> </a:t>
            </a:r>
            <a:r>
              <a:rPr lang="en-US" altLang="zh-CN" sz="2400" b="1" dirty="0" err="1" smtClean="0">
                <a:cs typeface="Segoe UI" pitchFamily="18" charset="0"/>
              </a:rPr>
              <a:t>Αγορές</a:t>
            </a:r>
            <a:r>
              <a:rPr lang="en-US" altLang="zh-CN" sz="2400" b="1" dirty="0" smtClean="0">
                <a:cs typeface="Segoe UI" pitchFamily="18" charset="0"/>
              </a:rPr>
              <a:t> </a:t>
            </a:r>
            <a:r>
              <a:rPr lang="en-US" altLang="zh-CN" sz="2400" b="1" dirty="0" err="1" smtClean="0">
                <a:cs typeface="Segoe UI" pitchFamily="18" charset="0"/>
              </a:rPr>
              <a:t>Εργασίας</a:t>
            </a:r>
            <a:r>
              <a:rPr lang="en-US" altLang="zh-CN" sz="2400" b="1" dirty="0" smtClean="0">
                <a:cs typeface="Segoe UI" pitchFamily="18" charset="0"/>
              </a:rPr>
              <a:t> και </a:t>
            </a:r>
            <a:r>
              <a:rPr lang="en-US" altLang="zh-CN" sz="2400" b="1" dirty="0" err="1" smtClean="0">
                <a:cs typeface="Segoe UI" pitchFamily="18" charset="0"/>
              </a:rPr>
              <a:t>Προϊόντος</a:t>
            </a:r>
            <a:endParaRPr lang="en-US" altLang="zh-CN" sz="2400" b="1" dirty="0" smtClean="0">
              <a:cs typeface="Segoe UI" pitchFamily="18" charset="0"/>
            </a:endParaRPr>
          </a:p>
          <a:p>
            <a:pPr marL="0" indent="0">
              <a:lnSpc>
                <a:spcPct val="80000"/>
              </a:lnSpc>
              <a:buNone/>
              <a:tabLst>
                <a:tab pos="495300" algn="l"/>
                <a:tab pos="673100" algn="l"/>
              </a:tabLst>
            </a:pPr>
            <a:r>
              <a:rPr lang="en-US" altLang="zh-CN" sz="2000" dirty="0" err="1" smtClean="0">
                <a:cs typeface="Segoe UI" pitchFamily="18" charset="0"/>
              </a:rPr>
              <a:t>Υποθέσεις</a:t>
            </a:r>
            <a:r>
              <a:rPr lang="en-US" altLang="zh-CN" sz="2000" dirty="0" smtClean="0">
                <a:cs typeface="Segoe UI" pitchFamily="18" charset="0"/>
              </a:rPr>
              <a:t>:</a:t>
            </a:r>
          </a:p>
          <a:p>
            <a:pPr marL="0" indent="0">
              <a:lnSpc>
                <a:spcPct val="80000"/>
              </a:lnSpc>
              <a:tabLst>
                <a:tab pos="495300" algn="l"/>
                <a:tab pos="673100" algn="l"/>
              </a:tabLst>
            </a:pPr>
            <a:r>
              <a:rPr lang="el-GR" altLang="zh-CN" sz="2000" dirty="0" smtClean="0"/>
              <a:t>   Δ</a:t>
            </a:r>
            <a:r>
              <a:rPr lang="en-US" altLang="zh-CN" sz="2000" dirty="0" err="1" smtClean="0">
                <a:cs typeface="Segoe UI" pitchFamily="18" charset="0"/>
              </a:rPr>
              <a:t>εν</a:t>
            </a:r>
            <a:r>
              <a:rPr lang="en-US" altLang="zh-CN" sz="2000" dirty="0" smtClean="0">
                <a:cs typeface="Times New Roman" pitchFamily="18" charset="0"/>
              </a:rPr>
              <a:t> </a:t>
            </a:r>
            <a:r>
              <a:rPr lang="en-US" altLang="zh-CN" sz="2000" dirty="0" err="1" smtClean="0">
                <a:cs typeface="Segoe UI" pitchFamily="18" charset="0"/>
              </a:rPr>
              <a:t>υπάρχουν</a:t>
            </a:r>
            <a:r>
              <a:rPr lang="en-US" altLang="zh-CN" sz="2000" dirty="0" smtClean="0">
                <a:cs typeface="Times New Roman" pitchFamily="18" charset="0"/>
              </a:rPr>
              <a:t> </a:t>
            </a:r>
            <a:r>
              <a:rPr lang="el-GR" altLang="zh-CN" sz="2000" dirty="0" smtClean="0">
                <a:cs typeface="Times New Roman" pitchFamily="18" charset="0"/>
              </a:rPr>
              <a:t>ε</a:t>
            </a:r>
            <a:r>
              <a:rPr lang="en-US" altLang="zh-CN" sz="2000" dirty="0" err="1" smtClean="0">
                <a:cs typeface="Segoe UI" pitchFamily="18" charset="0"/>
              </a:rPr>
              <a:t>ργατικά</a:t>
            </a:r>
            <a:r>
              <a:rPr lang="en-US" altLang="zh-CN" sz="2000" dirty="0" smtClean="0">
                <a:cs typeface="Times New Roman" pitchFamily="18" charset="0"/>
              </a:rPr>
              <a:t> </a:t>
            </a:r>
            <a:r>
              <a:rPr lang="en-US" altLang="zh-CN" sz="2000" dirty="0" err="1" smtClean="0">
                <a:cs typeface="Segoe UI" pitchFamily="18" charset="0"/>
              </a:rPr>
              <a:t>σωµατεία</a:t>
            </a:r>
            <a:r>
              <a:rPr lang="en-US" altLang="zh-CN" sz="2000" dirty="0" smtClean="0">
                <a:cs typeface="Times New Roman" pitchFamily="18" charset="0"/>
              </a:rPr>
              <a:t> </a:t>
            </a:r>
            <a:r>
              <a:rPr lang="en-US" altLang="zh-CN" sz="2000" dirty="0" smtClean="0">
                <a:cs typeface="Segoe UI" pitchFamily="18" charset="0"/>
              </a:rPr>
              <a:t>(</a:t>
            </a:r>
            <a:r>
              <a:rPr lang="en-US" altLang="zh-CN" sz="2000" dirty="0" err="1" smtClean="0">
                <a:cs typeface="Segoe UI" pitchFamily="18" charset="0"/>
              </a:rPr>
              <a:t>κάθε</a:t>
            </a:r>
            <a:r>
              <a:rPr lang="el-GR" altLang="zh-CN" sz="2000" dirty="0" smtClean="0">
                <a:cs typeface="Segoe UI" pitchFamily="18" charset="0"/>
              </a:rPr>
              <a:t> </a:t>
            </a:r>
            <a:r>
              <a:rPr lang="en-US" altLang="zh-CN" sz="2000" dirty="0" err="1" smtClean="0">
                <a:cs typeface="Segoe UI" pitchFamily="18" charset="0"/>
              </a:rPr>
              <a:t>εργαζόµενος</a:t>
            </a:r>
            <a:r>
              <a:rPr lang="en-US" altLang="zh-CN" sz="2000" dirty="0" smtClean="0">
                <a:cs typeface="Times New Roman" pitchFamily="18" charset="0"/>
              </a:rPr>
              <a:t> </a:t>
            </a:r>
            <a:r>
              <a:rPr lang="en-US" altLang="zh-CN" sz="2000" dirty="0" err="1" smtClean="0">
                <a:cs typeface="Segoe UI" pitchFamily="18" charset="0"/>
              </a:rPr>
              <a:t>δρα</a:t>
            </a:r>
            <a:r>
              <a:rPr lang="en-US" altLang="zh-CN" sz="2000" dirty="0" smtClean="0">
                <a:cs typeface="Times New Roman" pitchFamily="18" charset="0"/>
              </a:rPr>
              <a:t> </a:t>
            </a:r>
            <a:r>
              <a:rPr lang="en-US" altLang="zh-CN" sz="2000" dirty="0" err="1" smtClean="0">
                <a:cs typeface="Segoe UI" pitchFamily="18" charset="0"/>
              </a:rPr>
              <a:t>ανεξάρτητα</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τους</a:t>
            </a:r>
            <a:r>
              <a:rPr lang="en-US" altLang="zh-CN" sz="2000" dirty="0" smtClean="0">
                <a:cs typeface="Times New Roman" pitchFamily="18" charset="0"/>
              </a:rPr>
              <a:t> </a:t>
            </a:r>
            <a:r>
              <a:rPr lang="en-US" altLang="zh-CN" sz="2000" dirty="0" err="1" smtClean="0">
                <a:cs typeface="Segoe UI" pitchFamily="18" charset="0"/>
              </a:rPr>
              <a:t>άλλους</a:t>
            </a:r>
            <a:r>
              <a:rPr lang="en-US" altLang="zh-CN" sz="2000" dirty="0" smtClean="0">
                <a:cs typeface="Segoe UI" pitchFamily="18" charset="0"/>
              </a:rPr>
              <a:t>)</a:t>
            </a:r>
          </a:p>
          <a:p>
            <a:pPr marL="0" indent="0">
              <a:lnSpc>
                <a:spcPct val="80000"/>
              </a:lnSpc>
              <a:tabLst/>
            </a:pPr>
            <a:r>
              <a:rPr lang="el-GR" altLang="zh-CN" sz="2000" dirty="0" smtClean="0">
                <a:cs typeface="Times New Roman" pitchFamily="18" charset="0"/>
              </a:rPr>
              <a:t>  </a:t>
            </a:r>
            <a:r>
              <a:rPr lang="en-US" altLang="zh-CN" sz="2000" dirty="0" smtClean="0">
                <a:cs typeface="Times New Roman" pitchFamily="18" charset="0"/>
              </a:rPr>
              <a:t> </a:t>
            </a:r>
            <a:r>
              <a:rPr lang="el-GR" altLang="zh-CN" sz="2000" dirty="0" smtClean="0">
                <a:cs typeface="Times New Roman" pitchFamily="18" charset="0"/>
              </a:rPr>
              <a:t>Δ</a:t>
            </a:r>
            <a:r>
              <a:rPr lang="en-US" altLang="zh-CN" sz="2000" dirty="0" err="1" smtClean="0">
                <a:cs typeface="Segoe UI" pitchFamily="18" charset="0"/>
              </a:rPr>
              <a:t>εν</a:t>
            </a:r>
            <a:r>
              <a:rPr lang="en-US" altLang="zh-CN" sz="2000" dirty="0" smtClean="0">
                <a:cs typeface="Times New Roman" pitchFamily="18" charset="0"/>
              </a:rPr>
              <a:t> </a:t>
            </a:r>
            <a:r>
              <a:rPr lang="en-US" altLang="zh-CN" sz="2000" dirty="0" err="1" smtClean="0">
                <a:cs typeface="Segoe UI" pitchFamily="18" charset="0"/>
              </a:rPr>
              <a:t>υπάρχουν</a:t>
            </a:r>
            <a:r>
              <a:rPr lang="en-US" altLang="zh-CN" sz="2000" dirty="0" smtClean="0">
                <a:cs typeface="Times New Roman" pitchFamily="18" charset="0"/>
              </a:rPr>
              <a:t> </a:t>
            </a:r>
            <a:r>
              <a:rPr lang="en-US" altLang="zh-CN" sz="2000" dirty="0" err="1" smtClean="0">
                <a:cs typeface="Segoe UI" pitchFamily="18" charset="0"/>
              </a:rPr>
              <a:t>εργοδοτικές</a:t>
            </a:r>
            <a:r>
              <a:rPr lang="en-US" altLang="zh-CN" sz="2000" dirty="0" smtClean="0">
                <a:cs typeface="Times New Roman" pitchFamily="18" charset="0"/>
              </a:rPr>
              <a:t> </a:t>
            </a:r>
            <a:r>
              <a:rPr lang="en-US" altLang="zh-CN" sz="2000" dirty="0" err="1" smtClean="0">
                <a:cs typeface="Segoe UI" pitchFamily="18" charset="0"/>
              </a:rPr>
              <a:t>ενώσεις</a:t>
            </a:r>
            <a:r>
              <a:rPr lang="el-GR" altLang="zh-CN" sz="2000" dirty="0" smtClean="0">
                <a:cs typeface="Segoe UI" pitchFamily="18" charset="0"/>
              </a:rPr>
              <a:t> </a:t>
            </a:r>
            <a:r>
              <a:rPr lang="en-US" altLang="zh-CN" sz="2000" dirty="0" err="1" smtClean="0">
                <a:cs typeface="Segoe UI" pitchFamily="18" charset="0"/>
              </a:rPr>
              <a:t>επιχείρηση</a:t>
            </a:r>
            <a:r>
              <a:rPr lang="en-US" altLang="zh-CN" sz="2000" dirty="0" smtClean="0">
                <a:cs typeface="Times New Roman" pitchFamily="18" charset="0"/>
              </a:rPr>
              <a:t> </a:t>
            </a:r>
            <a:r>
              <a:rPr lang="en-US" altLang="zh-CN" sz="2000" dirty="0" err="1" smtClean="0">
                <a:cs typeface="Segoe UI" pitchFamily="18" charset="0"/>
              </a:rPr>
              <a:t>δρα</a:t>
            </a:r>
            <a:r>
              <a:rPr lang="en-US" altLang="zh-CN" sz="2000" dirty="0" smtClean="0">
                <a:cs typeface="Times New Roman" pitchFamily="18" charset="0"/>
              </a:rPr>
              <a:t> </a:t>
            </a:r>
            <a:r>
              <a:rPr lang="en-US" altLang="zh-CN" sz="2000" dirty="0" err="1" smtClean="0">
                <a:cs typeface="Segoe UI" pitchFamily="18" charset="0"/>
              </a:rPr>
              <a:t>ανεξάρτητα</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τις</a:t>
            </a:r>
            <a:r>
              <a:rPr lang="en-US" altLang="zh-CN" sz="2000" dirty="0" smtClean="0">
                <a:cs typeface="Times New Roman" pitchFamily="18" charset="0"/>
              </a:rPr>
              <a:t> </a:t>
            </a:r>
            <a:r>
              <a:rPr lang="en-US" altLang="zh-CN" sz="2000" dirty="0" err="1" smtClean="0">
                <a:cs typeface="Segoe UI" pitchFamily="18" charset="0"/>
              </a:rPr>
              <a:t>άλλες</a:t>
            </a:r>
            <a:r>
              <a:rPr lang="en-US" altLang="zh-CN" sz="2000" dirty="0" smtClean="0">
                <a:cs typeface="Segoe UI" pitchFamily="18" charset="0"/>
              </a:rPr>
              <a:t>)</a:t>
            </a:r>
          </a:p>
          <a:p>
            <a:pPr marL="0" indent="0">
              <a:lnSpc>
                <a:spcPct val="80000"/>
              </a:lnSpc>
              <a:tabLst>
                <a:tab pos="2362200" algn="l"/>
              </a:tabLst>
            </a:pPr>
            <a:r>
              <a:rPr lang="el-GR" altLang="zh-CN" sz="2000" dirty="0" smtClean="0">
                <a:cs typeface="Times New Roman" pitchFamily="18" charset="0"/>
              </a:rPr>
              <a:t>   </a:t>
            </a:r>
            <a:r>
              <a:rPr lang="en-US" altLang="zh-CN" sz="2000" dirty="0" err="1" smtClean="0">
                <a:cs typeface="Segoe UI" pitchFamily="18" charset="0"/>
              </a:rPr>
              <a:t>Οι</a:t>
            </a:r>
            <a:r>
              <a:rPr lang="en-US" altLang="zh-CN" sz="2000" dirty="0" smtClean="0">
                <a:cs typeface="Times New Roman" pitchFamily="18" charset="0"/>
              </a:rPr>
              <a:t> </a:t>
            </a:r>
            <a:r>
              <a:rPr lang="en-US" altLang="zh-CN" sz="2000" dirty="0" err="1" smtClean="0">
                <a:cs typeface="Segoe UI" pitchFamily="18" charset="0"/>
              </a:rPr>
              <a:t>εργαζόµενοι</a:t>
            </a:r>
            <a:r>
              <a:rPr lang="en-US" altLang="zh-CN" sz="2000" dirty="0" smtClean="0">
                <a:cs typeface="Times New Roman" pitchFamily="18" charset="0"/>
              </a:rPr>
              <a:t> </a:t>
            </a:r>
            <a:r>
              <a:rPr lang="en-US" altLang="zh-CN" sz="2000" dirty="0" err="1" smtClean="0">
                <a:cs typeface="Segoe UI" pitchFamily="18" charset="0"/>
              </a:rPr>
              <a:t>δρουν</a:t>
            </a:r>
            <a:r>
              <a:rPr lang="en-US" altLang="zh-CN" sz="2000" dirty="0" smtClean="0">
                <a:cs typeface="Times New Roman" pitchFamily="18" charset="0"/>
              </a:rPr>
              <a:t> </a:t>
            </a:r>
            <a:r>
              <a:rPr lang="en-US" altLang="zh-CN" sz="2000" dirty="0" err="1" smtClean="0">
                <a:cs typeface="Segoe UI" pitchFamily="18" charset="0"/>
              </a:rPr>
              <a:t>ανεξάρτητα</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τις</a:t>
            </a:r>
            <a:r>
              <a:rPr lang="el-GR" altLang="zh-CN" sz="2000" dirty="0" smtClean="0">
                <a:cs typeface="Segoe UI" pitchFamily="18" charset="0"/>
              </a:rPr>
              <a:t> </a:t>
            </a:r>
            <a:r>
              <a:rPr lang="en-US" altLang="zh-CN" sz="2000" dirty="0" err="1" smtClean="0">
                <a:cs typeface="Segoe UI" pitchFamily="18" charset="0"/>
              </a:rPr>
              <a:t>επιχειρήσεις</a:t>
            </a:r>
            <a:endParaRPr lang="en-US" altLang="zh-CN" sz="2000" dirty="0" smtClean="0">
              <a:cs typeface="Segoe UI" pitchFamily="18" charset="0"/>
            </a:endParaRPr>
          </a:p>
          <a:p>
            <a:pPr marL="0" indent="0">
              <a:lnSpc>
                <a:spcPct val="80000"/>
              </a:lnSpc>
              <a:tabLst>
                <a:tab pos="2362200" algn="l"/>
              </a:tabLst>
            </a:pPr>
            <a:r>
              <a:rPr lang="el-GR" altLang="zh-CN" sz="2000" dirty="0" smtClean="0">
                <a:cs typeface="Times New Roman" pitchFamily="18" charset="0"/>
              </a:rPr>
              <a:t>    </a:t>
            </a:r>
            <a:r>
              <a:rPr lang="en-US" altLang="zh-CN" sz="2000" dirty="0" err="1" smtClean="0">
                <a:cs typeface="Segoe UI" pitchFamily="18" charset="0"/>
              </a:rPr>
              <a:t>Οι</a:t>
            </a:r>
            <a:r>
              <a:rPr lang="en-US" altLang="zh-CN" sz="2000" dirty="0" smtClean="0">
                <a:cs typeface="Times New Roman" pitchFamily="18" charset="0"/>
              </a:rPr>
              <a:t> </a:t>
            </a:r>
            <a:r>
              <a:rPr lang="en-US" altLang="zh-CN" sz="2000" dirty="0" err="1" smtClean="0">
                <a:cs typeface="Segoe UI" pitchFamily="18" charset="0"/>
              </a:rPr>
              <a:t>επιχειρήσεις</a:t>
            </a:r>
            <a:r>
              <a:rPr lang="en-US" altLang="zh-CN" sz="2000" dirty="0" smtClean="0">
                <a:cs typeface="Times New Roman" pitchFamily="18" charset="0"/>
              </a:rPr>
              <a:t> </a:t>
            </a:r>
            <a:r>
              <a:rPr lang="en-US" altLang="zh-CN" sz="2000" dirty="0" err="1" smtClean="0">
                <a:cs typeface="Segoe UI" pitchFamily="18" charset="0"/>
              </a:rPr>
              <a:t>δρουν</a:t>
            </a:r>
            <a:r>
              <a:rPr lang="en-US" altLang="zh-CN" sz="2000" dirty="0" smtClean="0">
                <a:cs typeface="Times New Roman" pitchFamily="18" charset="0"/>
              </a:rPr>
              <a:t> </a:t>
            </a:r>
            <a:r>
              <a:rPr lang="en-US" altLang="zh-CN" sz="2000" dirty="0" err="1" smtClean="0">
                <a:cs typeface="Segoe UI" pitchFamily="18" charset="0"/>
              </a:rPr>
              <a:t>ανεξάρτητα</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τους</a:t>
            </a:r>
            <a:r>
              <a:rPr lang="el-GR" altLang="zh-CN" sz="2000" dirty="0" smtClean="0">
                <a:cs typeface="Segoe UI" pitchFamily="18" charset="0"/>
              </a:rPr>
              <a:t> </a:t>
            </a:r>
            <a:r>
              <a:rPr lang="en-US" altLang="zh-CN" sz="2000" dirty="0" err="1" smtClean="0">
                <a:cs typeface="Segoe UI" pitchFamily="18" charset="0"/>
              </a:rPr>
              <a:t>εργαζόµενους</a:t>
            </a:r>
            <a:r>
              <a:rPr lang="en-US" altLang="zh-CN" sz="2000" dirty="0" smtClean="0">
                <a:cs typeface="Segoe UI" pitchFamily="18" charset="0"/>
              </a:rPr>
              <a:t>,</a:t>
            </a:r>
          </a:p>
          <a:p>
            <a:pPr marL="0" indent="0">
              <a:lnSpc>
                <a:spcPct val="80000"/>
              </a:lnSpc>
              <a:tabLst>
                <a:tab pos="2362200" algn="l"/>
              </a:tabLst>
            </a:pPr>
            <a:r>
              <a:rPr lang="el-GR" altLang="zh-CN" sz="2000" dirty="0" smtClean="0">
                <a:cs typeface="Times New Roman" pitchFamily="18" charset="0"/>
              </a:rPr>
              <a:t>    Δ</a:t>
            </a:r>
            <a:r>
              <a:rPr lang="en-US" altLang="zh-CN" sz="2000" dirty="0" err="1" smtClean="0">
                <a:cs typeface="Segoe UI" pitchFamily="18" charset="0"/>
              </a:rPr>
              <a:t>εν</a:t>
            </a:r>
            <a:r>
              <a:rPr lang="en-US" altLang="zh-CN" sz="2000" dirty="0" smtClean="0">
                <a:cs typeface="Times New Roman" pitchFamily="18" charset="0"/>
              </a:rPr>
              <a:t> </a:t>
            </a:r>
            <a:r>
              <a:rPr lang="en-US" altLang="zh-CN" sz="2000" dirty="0" err="1" smtClean="0">
                <a:cs typeface="Segoe UI" pitchFamily="18" charset="0"/>
              </a:rPr>
              <a:t>υπάρχουν</a:t>
            </a:r>
            <a:r>
              <a:rPr lang="en-US" altLang="zh-CN" sz="2000" dirty="0" smtClean="0">
                <a:cs typeface="Times New Roman" pitchFamily="18" charset="0"/>
              </a:rPr>
              <a:t> </a:t>
            </a:r>
            <a:r>
              <a:rPr lang="en-US" altLang="zh-CN" sz="2000" dirty="0" err="1" smtClean="0">
                <a:cs typeface="Segoe UI" pitchFamily="18" charset="0"/>
              </a:rPr>
              <a:t>θεσµικοί</a:t>
            </a:r>
            <a:r>
              <a:rPr lang="en-US" altLang="zh-CN" sz="2000" dirty="0" smtClean="0">
                <a:cs typeface="Times New Roman" pitchFamily="18" charset="0"/>
              </a:rPr>
              <a:t>  </a:t>
            </a:r>
            <a:r>
              <a:rPr lang="en-US" altLang="zh-CN" sz="2000" dirty="0" err="1" smtClean="0">
                <a:cs typeface="Segoe UI" pitchFamily="18" charset="0"/>
              </a:rPr>
              <a:t>περιορισµοί</a:t>
            </a:r>
            <a:r>
              <a:rPr lang="en-US" altLang="zh-CN" sz="2000" dirty="0" smtClean="0">
                <a:cs typeface="Times New Roman" pitchFamily="18" charset="0"/>
              </a:rPr>
              <a:t> </a:t>
            </a:r>
            <a:r>
              <a:rPr lang="en-US" altLang="zh-CN" sz="2000" dirty="0" smtClean="0">
                <a:cs typeface="Segoe UI" pitchFamily="18" charset="0"/>
              </a:rPr>
              <a:t>(</a:t>
            </a:r>
            <a:r>
              <a:rPr lang="en-US" altLang="zh-CN" sz="2000" dirty="0" err="1" smtClean="0">
                <a:cs typeface="Segoe UI" pitchFamily="18" charset="0"/>
              </a:rPr>
              <a:t>όπως</a:t>
            </a:r>
            <a:r>
              <a:rPr lang="el-GR" altLang="zh-CN" sz="2000" dirty="0" smtClean="0">
                <a:cs typeface="Segoe UI" pitchFamily="18" charset="0"/>
              </a:rPr>
              <a:t> </a:t>
            </a:r>
            <a:r>
              <a:rPr lang="en-US" altLang="zh-CN" sz="2000" dirty="0" err="1" smtClean="0">
                <a:cs typeface="Segoe UI" pitchFamily="18" charset="0"/>
              </a:rPr>
              <a:t>κατώτατος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ισθός</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εργοδοτικές</a:t>
            </a:r>
            <a:r>
              <a:rPr lang="en-US" altLang="zh-CN" sz="2000" dirty="0" smtClean="0">
                <a:cs typeface="Times New Roman" pitchFamily="18" charset="0"/>
              </a:rPr>
              <a:t> </a:t>
            </a:r>
            <a:r>
              <a:rPr lang="en-US" altLang="zh-CN" sz="2000" dirty="0" err="1" smtClean="0">
                <a:cs typeface="Segoe UI" pitchFamily="18" charset="0"/>
              </a:rPr>
              <a:t>εισφορές</a:t>
            </a:r>
            <a:r>
              <a:rPr lang="en-US" altLang="zh-CN" sz="2000" dirty="0" smtClean="0">
                <a:cs typeface="Times New Roman" pitchFamily="18" charset="0"/>
              </a:rPr>
              <a:t> </a:t>
            </a:r>
            <a:r>
              <a:rPr lang="en-US" altLang="zh-CN" sz="2000" dirty="0" smtClean="0">
                <a:cs typeface="Segoe UI" pitchFamily="18" charset="0"/>
              </a:rPr>
              <a:t>κ.λπ.)</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Προσδιορισμός Μισθού και Απασχόλησης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tab pos="165100" algn="l"/>
                <a:tab pos="279400" algn="l"/>
              </a:tabLst>
            </a:pPr>
            <a:r>
              <a:rPr lang="el-GR" altLang="zh-CN" sz="2400" dirty="0" smtClean="0">
                <a:solidFill>
                  <a:srgbClr val="000000"/>
                </a:solidFill>
                <a:cs typeface="Segoe UI" pitchFamily="18" charset="0"/>
              </a:rPr>
              <a:t>Ισορροπία στην Αγορά Εργασίας</a:t>
            </a:r>
          </a:p>
          <a:p>
            <a:pPr>
              <a:lnSpc>
                <a:spcPct val="80000"/>
              </a:lnSpc>
              <a:buNone/>
              <a:tabLst>
                <a:tab pos="165100" algn="l"/>
                <a:tab pos="279400" algn="l"/>
              </a:tabLst>
            </a:pPr>
            <a:r>
              <a:rPr lang="el-GR" altLang="zh-CN" sz="2400" dirty="0" smtClean="0">
                <a:solidFill>
                  <a:srgbClr val="000000"/>
                </a:solidFill>
                <a:cs typeface="Segoe UI" pitchFamily="18" charset="0"/>
              </a:rPr>
              <a:t>Ο εργατικός μισθός:</a:t>
            </a:r>
          </a:p>
          <a:p>
            <a:pPr>
              <a:lnSpc>
                <a:spcPct val="80000"/>
              </a:lnSpc>
              <a:buNone/>
              <a:tabLst>
                <a:tab pos="165100" algn="l"/>
                <a:tab pos="279400" algn="l"/>
              </a:tabLst>
            </a:pPr>
            <a:r>
              <a:rPr lang="el-GR" altLang="zh-CN" sz="2400" dirty="0" smtClean="0">
                <a:solidFill>
                  <a:srgbClr val="000000"/>
                </a:solidFill>
                <a:cs typeface="Segoe UI" pitchFamily="18" charset="0"/>
              </a:rPr>
              <a:t>Α. προσαρμόζεται ώστε να εξισορροπεί την προσφορά και ζήτηση εργασίας</a:t>
            </a:r>
          </a:p>
          <a:p>
            <a:pPr>
              <a:lnSpc>
                <a:spcPct val="80000"/>
              </a:lnSpc>
              <a:buNone/>
              <a:tabLst>
                <a:tab pos="165100" algn="l"/>
                <a:tab pos="279400" algn="l"/>
              </a:tabLst>
            </a:pPr>
            <a:r>
              <a:rPr lang="el-GR" altLang="zh-CN" sz="2400" dirty="0" smtClean="0">
                <a:solidFill>
                  <a:srgbClr val="000000"/>
                </a:solidFill>
                <a:cs typeface="Segoe UI" pitchFamily="18" charset="0"/>
              </a:rPr>
              <a:t>Β. είναι ίσος με την αξία του οριακού προϊόντος της εργασίας.</a:t>
            </a:r>
          </a:p>
          <a:p>
            <a:pPr marL="0" indent="0" algn="just">
              <a:lnSpc>
                <a:spcPct val="80000"/>
              </a:lnSpc>
              <a:buNone/>
              <a:tabLst>
                <a:tab pos="165100" algn="l"/>
                <a:tab pos="279400" algn="l"/>
              </a:tabLst>
            </a:pPr>
            <a:r>
              <a:rPr lang="el-GR" altLang="zh-CN" sz="2400" dirty="0" smtClean="0">
                <a:solidFill>
                  <a:srgbClr val="000000"/>
                </a:solidFill>
                <a:cs typeface="Segoe UI" pitchFamily="18" charset="0"/>
              </a:rPr>
              <a:t>Δ</a:t>
            </a:r>
            <a:r>
              <a:rPr lang="en-US" altLang="zh-CN" sz="2400" dirty="0" err="1" smtClean="0">
                <a:solidFill>
                  <a:srgbClr val="000000"/>
                </a:solidFill>
                <a:cs typeface="Segoe UI" pitchFamily="18" charset="0"/>
              </a:rPr>
              <a:t>ηλαδή</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κάθε</a:t>
            </a:r>
            <a:r>
              <a:rPr lang="en-US" altLang="zh-CN" sz="2400" dirty="0" smtClean="0">
                <a:cs typeface="Times New Roman" pitchFamily="18" charset="0"/>
              </a:rPr>
              <a:t> </a:t>
            </a:r>
            <a:r>
              <a:rPr lang="en-US" altLang="zh-CN" sz="2400" dirty="0" err="1" smtClean="0">
                <a:solidFill>
                  <a:srgbClr val="000000"/>
                </a:solidFill>
                <a:cs typeface="Segoe UI" pitchFamily="18" charset="0"/>
              </a:rPr>
              <a:t>γεγονός</a:t>
            </a:r>
            <a:r>
              <a:rPr lang="en-US" altLang="zh-CN" sz="2400" dirty="0" smtClean="0">
                <a:cs typeface="Times New Roman" pitchFamily="18" charset="0"/>
              </a:rPr>
              <a:t> </a:t>
            </a:r>
            <a:r>
              <a:rPr lang="en-US" altLang="zh-CN" sz="2400" dirty="0" smtClean="0">
                <a:solidFill>
                  <a:srgbClr val="000000"/>
                </a:solidFill>
                <a:cs typeface="Segoe UI" pitchFamily="18" charset="0"/>
              </a:rPr>
              <a:t>που</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εταβάλλει</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προσφορά</a:t>
            </a:r>
            <a:r>
              <a:rPr lang="en-US" altLang="zh-CN" sz="2400" dirty="0" smtClean="0">
                <a:cs typeface="Times New Roman" pitchFamily="18" charset="0"/>
              </a:rPr>
              <a:t> </a:t>
            </a:r>
            <a:r>
              <a:rPr lang="en-US" altLang="zh-CN" sz="2400" dirty="0" smtClean="0">
                <a:solidFill>
                  <a:srgbClr val="000000"/>
                </a:solidFill>
                <a:cs typeface="Segoe UI" pitchFamily="18" charset="0"/>
              </a:rPr>
              <a:t>ή</a:t>
            </a:r>
            <a:r>
              <a:rPr lang="en-US" altLang="zh-CN" sz="2400" dirty="0" smtClean="0">
                <a:cs typeface="Times New Roman" pitchFamily="18" charset="0"/>
              </a:rPr>
              <a:t> </a:t>
            </a:r>
            <a:r>
              <a:rPr lang="en-US" altLang="zh-CN" sz="2400" dirty="0" smtClean="0">
                <a:solidFill>
                  <a:srgbClr val="000000"/>
                </a:solidFill>
                <a:cs typeface="Segoe UI" pitchFamily="18" charset="0"/>
              </a:rPr>
              <a:t>τη</a:t>
            </a:r>
            <a:r>
              <a:rPr lang="en-US" altLang="zh-CN" sz="2400" dirty="0" smtClean="0">
                <a:cs typeface="Times New Roman" pitchFamily="18" charset="0"/>
              </a:rPr>
              <a:t>  </a:t>
            </a:r>
            <a:r>
              <a:rPr lang="en-US" altLang="zh-CN" sz="2400" dirty="0" err="1" smtClean="0">
                <a:solidFill>
                  <a:srgbClr val="000000"/>
                </a:solidFill>
                <a:cs typeface="Segoe UI" pitchFamily="18" charset="0"/>
              </a:rPr>
              <a:t>ζήτηση</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err="1" smtClean="0">
                <a:solidFill>
                  <a:srgbClr val="000000"/>
                </a:solidFill>
                <a:cs typeface="Segoe UI" pitchFamily="18" charset="0"/>
              </a:rPr>
              <a:t>πρέπει</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εταβάλλει</a:t>
            </a:r>
            <a:r>
              <a:rPr lang="en-US" altLang="zh-CN" sz="2400" dirty="0" smtClean="0">
                <a:cs typeface="Times New Roman" pitchFamily="18" charset="0"/>
              </a:rPr>
              <a:t> </a:t>
            </a:r>
            <a:r>
              <a:rPr lang="el-GR" altLang="zh-CN" sz="2400" dirty="0" smtClean="0">
                <a:cs typeface="Times New Roman" pitchFamily="18" charset="0"/>
              </a:rPr>
              <a:t>τ</a:t>
            </a:r>
            <a:r>
              <a:rPr lang="en-US" altLang="zh-CN" sz="2400" dirty="0" smtClean="0">
                <a:solidFill>
                  <a:srgbClr val="000000"/>
                </a:solidFill>
                <a:cs typeface="Segoe UI" pitchFamily="18" charset="0"/>
              </a:rPr>
              <a:t>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ισθό</a:t>
            </a:r>
            <a:r>
              <a:rPr lang="en-US" altLang="zh-CN" sz="2400" dirty="0" smtClean="0">
                <a:cs typeface="Times New Roman" pitchFamily="18" charset="0"/>
              </a:rPr>
              <a:t> </a:t>
            </a:r>
            <a:r>
              <a:rPr lang="en-US" altLang="zh-CN" sz="2400" dirty="0" err="1" smtClean="0">
                <a:solidFill>
                  <a:srgbClr val="000000"/>
                </a:solidFill>
                <a:cs typeface="Segoe UI" pitchFamily="18" charset="0"/>
              </a:rPr>
              <a:t>ισορροπίας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αξία</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οριακού</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προϊόντος</a:t>
            </a:r>
            <a:r>
              <a:rPr lang="en-US" altLang="zh-CN" sz="2400" dirty="0" smtClean="0">
                <a:cs typeface="Times New Roman"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err="1" smtClean="0">
                <a:solidFill>
                  <a:srgbClr val="000000"/>
                </a:solidFill>
                <a:cs typeface="Segoe UI" pitchFamily="18" charset="0"/>
              </a:rPr>
              <a:t>κατά</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l-GR" altLang="zh-CN" sz="2400" dirty="0" smtClean="0">
                <a:solidFill>
                  <a:srgbClr val="000000"/>
                </a:solidFill>
                <a:cs typeface="Segoe UI" pitchFamily="18" charset="0"/>
              </a:rPr>
              <a:t> ίδιο ποσό.</a:t>
            </a:r>
            <a:endParaRPr lang="en-US" altLang="zh-CN" sz="2400" dirty="0" smtClean="0">
              <a:solidFill>
                <a:srgbClr val="000000"/>
              </a:solidFill>
              <a:cs typeface="Segoe UI" pitchFamily="18" charset="0"/>
            </a:endParaRPr>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2551</TotalTime>
  <Words>1532</Words>
  <Application>Microsoft Office PowerPoint</Application>
  <PresentationFormat>Προβολή στην οθόνη (16:10)</PresentationFormat>
  <Paragraphs>177</Paragraphs>
  <Slides>30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Οικονοµική Εργασίας και Εργασιακές Σχέσεις</vt:lpstr>
      <vt:lpstr>Διαφάνεια 2</vt:lpstr>
      <vt:lpstr>Άδειες Χρήσης</vt:lpstr>
      <vt:lpstr>Χρηματοδότηση</vt:lpstr>
      <vt:lpstr>Σκοποί  ενότητας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Προσδιορισμός Μισθού και Απασχόλησης</vt:lpstr>
      <vt:lpstr>Βιβλιογραφία</vt:lpstr>
      <vt:lpstr>Σημείωμα Αναφοράς</vt:lpstr>
      <vt:lpstr>Σημείωμα Αδειοδότησης</vt:lpstr>
      <vt:lpstr>Διαφάνεια 27</vt:lpstr>
      <vt:lpstr>Διαφάνεια 28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439</cp:revision>
  <dcterms:created xsi:type="dcterms:W3CDTF">2012-09-06T09:03:05Z</dcterms:created>
  <dcterms:modified xsi:type="dcterms:W3CDTF">2015-10-31T20:25:49Z</dcterms:modified>
</cp:coreProperties>
</file>