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56" r:id="rId2"/>
    <p:sldId id="289" r:id="rId3"/>
    <p:sldId id="257" r:id="rId4"/>
    <p:sldId id="259" r:id="rId5"/>
    <p:sldId id="435" r:id="rId6"/>
    <p:sldId id="436" r:id="rId7"/>
    <p:sldId id="437" r:id="rId8"/>
    <p:sldId id="438" r:id="rId9"/>
    <p:sldId id="439" r:id="rId10"/>
    <p:sldId id="440" r:id="rId11"/>
    <p:sldId id="441" r:id="rId12"/>
    <p:sldId id="442" r:id="rId13"/>
    <p:sldId id="443" r:id="rId14"/>
    <p:sldId id="444" r:id="rId15"/>
    <p:sldId id="445" r:id="rId16"/>
    <p:sldId id="446" r:id="rId17"/>
    <p:sldId id="447" r:id="rId18"/>
    <p:sldId id="448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5" r:id="rId36"/>
    <p:sldId id="466" r:id="rId37"/>
    <p:sldId id="467" r:id="rId38"/>
    <p:sldId id="468" r:id="rId39"/>
    <p:sldId id="469" r:id="rId40"/>
    <p:sldId id="470" r:id="rId41"/>
    <p:sldId id="471" r:id="rId42"/>
    <p:sldId id="472" r:id="rId43"/>
    <p:sldId id="391" r:id="rId44"/>
    <p:sldId id="291" r:id="rId45"/>
    <p:sldId id="292" r:id="rId46"/>
    <p:sldId id="293" r:id="rId47"/>
    <p:sldId id="280" r:id="rId48"/>
  </p:sldIdLst>
  <p:sldSz cx="9144000" cy="5715000" type="screen16x10"/>
  <p:notesSz cx="6858000" cy="9144000"/>
  <p:custDataLst>
    <p:tags r:id="rId5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18/09/2015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34694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7924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15214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09864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10659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589046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5572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2436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41167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4282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58800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2629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82509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196196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3145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95549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79767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345695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53893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28234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57988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93320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74315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62175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22929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092263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853929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872332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40398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955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4275273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5448036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53742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49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2245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8707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3364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2814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Λειτουργικά</a:t>
            </a:r>
            <a:r>
              <a:rPr lang="el-GR" sz="1000" b="1" baseline="0" dirty="0" smtClean="0">
                <a:solidFill>
                  <a:schemeClr val="bg1"/>
                </a:solidFill>
              </a:rPr>
              <a:t> Συστήματα </a:t>
            </a:r>
            <a:r>
              <a:rPr lang="el-GR" sz="1000" b="1" dirty="0" smtClean="0">
                <a:solidFill>
                  <a:schemeClr val="bg1"/>
                </a:solidFill>
              </a:rPr>
              <a:t>– Αμοιβαίος Αποκλεισμός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COMP116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Λειτουργικά Συστήματα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5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Αμοιβαίος </a:t>
            </a:r>
            <a:r>
              <a:rPr lang="el-GR" sz="2800" b="1" dirty="0" smtClean="0"/>
              <a:t>Αποκλεισμός</a:t>
            </a:r>
          </a:p>
          <a:p>
            <a:endParaRPr lang="el-GR" sz="2800" b="1" dirty="0"/>
          </a:p>
          <a:p>
            <a:r>
              <a:rPr lang="el-GR" sz="2800" dirty="0" smtClean="0"/>
              <a:t>Δημήτριος Λιαροκάπης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Κρίσιμα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Όταν μια διεργασία εκτελεί το κρίσιμο τμήμα της (ΚΤ), </a:t>
            </a:r>
            <a:r>
              <a:rPr lang="el-GR" sz="2200" dirty="0" smtClean="0"/>
              <a:t>σε καμιά </a:t>
            </a:r>
            <a:r>
              <a:rPr lang="el-GR" sz="2200" dirty="0"/>
              <a:t>άλλη δεν μπορεί να επιτραπεί να εκτελεί το δικό </a:t>
            </a:r>
            <a:r>
              <a:rPr lang="el-GR" sz="2200" dirty="0" smtClean="0"/>
              <a:t>της κρίσιμο </a:t>
            </a:r>
            <a:r>
              <a:rPr lang="el-GR" sz="2200" dirty="0"/>
              <a:t>τμήμα.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Αν </a:t>
            </a:r>
            <a:r>
              <a:rPr lang="el-GR" sz="2200" dirty="0"/>
              <a:t>μπορούσε να διασφαλισθεί ότι ποτέ δύο ή </a:t>
            </a:r>
            <a:r>
              <a:rPr lang="el-GR" sz="2200" dirty="0" smtClean="0"/>
              <a:t>περισσότερες διεργασίες </a:t>
            </a:r>
            <a:r>
              <a:rPr lang="el-GR" sz="2200" dirty="0"/>
              <a:t>δεν θα βρίσκονται ταυτόχρονα σε </a:t>
            </a:r>
            <a:r>
              <a:rPr lang="el-GR" sz="2200" dirty="0" smtClean="0"/>
              <a:t>κρίσιμα τμήματα</a:t>
            </a:r>
            <a:r>
              <a:rPr lang="el-GR" sz="2200" dirty="0"/>
              <a:t>, τότε θα είχε επιτευχθεί η αποφυγή των </a:t>
            </a:r>
            <a:r>
              <a:rPr lang="el-GR" sz="2200" dirty="0" smtClean="0"/>
              <a:t>συνθηκών ανταγωνισμού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Ω</a:t>
            </a:r>
            <a:r>
              <a:rPr lang="el-GR" sz="2200" dirty="0" smtClean="0"/>
              <a:t>στόσο </a:t>
            </a:r>
            <a:r>
              <a:rPr lang="el-GR" sz="2200" dirty="0"/>
              <a:t>αυτό δεν είναι αρκετό για τη σωστή και </a:t>
            </a:r>
            <a:r>
              <a:rPr lang="el-GR" sz="2200" dirty="0" smtClean="0"/>
              <a:t>αποδοτική συνεργασία </a:t>
            </a:r>
            <a:r>
              <a:rPr lang="el-GR" sz="2200" dirty="0"/>
              <a:t>δύο ή περισσότερων παράλληλων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Μια </a:t>
            </a:r>
            <a:r>
              <a:rPr lang="el-GR" sz="2200" dirty="0"/>
              <a:t>καλή λύση προϋποθέτει τις παρακάτω συνθήκες: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603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Συνθήκες για κρίσιμα τμήματα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/>
              <a:t>Κάθε διεργασία μπορεί να διαιρεθεί σε δύο </a:t>
            </a:r>
            <a:r>
              <a:rPr lang="el-GR" sz="2000" dirty="0" smtClean="0"/>
              <a:t>ακολουθίες (</a:t>
            </a:r>
            <a:r>
              <a:rPr lang="el-GR" sz="2000" dirty="0"/>
              <a:t>τμήματα ή περιοχές εντολών): το κρίσιμο τμήμα, δηλ. </a:t>
            </a:r>
            <a:r>
              <a:rPr lang="el-GR" sz="2000" dirty="0" smtClean="0"/>
              <a:t>αυτό που </a:t>
            </a:r>
            <a:r>
              <a:rPr lang="el-GR" sz="2000" dirty="0" err="1"/>
              <a:t>προσπελαύνει</a:t>
            </a:r>
            <a:r>
              <a:rPr lang="el-GR" sz="2000" dirty="0"/>
              <a:t> τον κοινό πόρο και δεν πρέπει </a:t>
            </a:r>
            <a:r>
              <a:rPr lang="el-GR" sz="2000" dirty="0" smtClean="0"/>
              <a:t>να καταμεριστεί </a:t>
            </a:r>
            <a:r>
              <a:rPr lang="el-GR" sz="2000" dirty="0"/>
              <a:t>και το μη κρίσιμο τμήμα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Δυο </a:t>
            </a:r>
            <a:r>
              <a:rPr lang="el-GR" sz="2000" dirty="0"/>
              <a:t>διεργασίες δεν μπορούν να βρίσκονται ταυτόχρονα </a:t>
            </a:r>
            <a:r>
              <a:rPr lang="el-GR" sz="2000" dirty="0" smtClean="0"/>
              <a:t>στα κρίσιμα </a:t>
            </a:r>
            <a:r>
              <a:rPr lang="el-GR" sz="2000" dirty="0"/>
              <a:t>τμήματά τους (αμοιβαίος αποκλεισμός)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Μια </a:t>
            </a:r>
            <a:r>
              <a:rPr lang="el-GR" sz="2000" dirty="0"/>
              <a:t>διεργασία μπορεί να σταματήσει μόνον μέσα στο </a:t>
            </a:r>
            <a:r>
              <a:rPr lang="el-GR" sz="2000" dirty="0" smtClean="0"/>
              <a:t>μη κρίσιμο </a:t>
            </a:r>
            <a:r>
              <a:rPr lang="el-GR" sz="2000" dirty="0"/>
              <a:t>τμήμα της, χωρίς να επηρεάσει (να αναστείλει</a:t>
            </a:r>
            <a:r>
              <a:rPr lang="el-GR" sz="2000" dirty="0" smtClean="0"/>
              <a:t>) άλλες </a:t>
            </a:r>
            <a:r>
              <a:rPr lang="el-GR" sz="2000" dirty="0"/>
              <a:t>διεργασίες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Δεν </a:t>
            </a:r>
            <a:r>
              <a:rPr lang="el-GR" sz="2000" dirty="0"/>
              <a:t>επιτρέπονται υποθέσεις σε ότι αφορά την ταχύτητα ή </a:t>
            </a:r>
            <a:r>
              <a:rPr lang="el-GR" sz="2000" dirty="0" smtClean="0"/>
              <a:t>το πλήθος </a:t>
            </a:r>
            <a:r>
              <a:rPr lang="el-GR" sz="2000" dirty="0"/>
              <a:t>των επεξεργαστών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/>
              <a:t>Όταν </a:t>
            </a:r>
            <a:r>
              <a:rPr lang="el-GR" sz="2000" dirty="0"/>
              <a:t>μια διεργασία δεν εκτελεί το κρίσιμο τμήμα της </a:t>
            </a:r>
            <a:r>
              <a:rPr lang="el-GR" sz="2000" dirty="0" smtClean="0"/>
              <a:t>δεν μπορεί </a:t>
            </a:r>
            <a:r>
              <a:rPr lang="el-GR" sz="2000" dirty="0"/>
              <a:t>να αναστείλει την εκτέλεση άλλης διεργασίας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790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Συνθήκες για αμοιβαίο αποκλεισμό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l-GR" sz="2000" dirty="0"/>
              <a:t>Το πρόγραμμα δεν επιτρέπεται να καταλήξει σε αδιέξοδο</a:t>
            </a:r>
            <a:r>
              <a:rPr lang="el-GR" sz="2000" dirty="0" smtClean="0"/>
              <a:t>. Αν </a:t>
            </a:r>
            <a:r>
              <a:rPr lang="el-GR" sz="2000" dirty="0"/>
              <a:t>περισσότερες της μιας διεργασίες προσπαθήσουν </a:t>
            </a:r>
            <a:r>
              <a:rPr lang="el-GR" sz="2000" dirty="0" smtClean="0"/>
              <a:t>να εισέλθουν </a:t>
            </a:r>
            <a:r>
              <a:rPr lang="el-GR" sz="2000" dirty="0"/>
              <a:t>ταυτόχρονα στις κρίσιμες περιοχές τους, </a:t>
            </a:r>
            <a:r>
              <a:rPr lang="el-GR" sz="2000" dirty="0" smtClean="0"/>
              <a:t>τότε μόνο </a:t>
            </a:r>
            <a:r>
              <a:rPr lang="el-GR" sz="2000" dirty="0"/>
              <a:t>μια πρέπει να επιτύχει (πρόοδος).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Δεν </a:t>
            </a:r>
            <a:r>
              <a:rPr lang="el-GR" sz="2000" dirty="0"/>
              <a:t>επιτρέπεται η επ’ </a:t>
            </a:r>
            <a:r>
              <a:rPr lang="el-GR" sz="2000" dirty="0" err="1"/>
              <a:t>αόριστον</a:t>
            </a:r>
            <a:r>
              <a:rPr lang="el-GR" sz="2000" dirty="0"/>
              <a:t> αναμονή μιας </a:t>
            </a:r>
            <a:r>
              <a:rPr lang="el-GR" sz="2000" dirty="0" smtClean="0"/>
              <a:t>διεργασίας για </a:t>
            </a:r>
            <a:r>
              <a:rPr lang="el-GR" sz="2000" dirty="0"/>
              <a:t>να εισέλθει στο κρίσιμο τμήμα της (λιμοκτονία)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Αν </a:t>
            </a:r>
            <a:r>
              <a:rPr lang="el-GR" sz="2000" dirty="0"/>
              <a:t>δεν υπάρχει ανταγωνισμός για είσοδο σε μια </a:t>
            </a:r>
            <a:r>
              <a:rPr lang="el-GR" sz="2000" dirty="0" smtClean="0"/>
              <a:t>κρίσιμη περιοχή</a:t>
            </a:r>
            <a:r>
              <a:rPr lang="el-GR" sz="2000" dirty="0"/>
              <a:t>, μια διεργασία θα πρέπει να εισέρχεται με </a:t>
            </a:r>
            <a:r>
              <a:rPr lang="el-GR" sz="2000" dirty="0" smtClean="0"/>
              <a:t>την ελάχιστη </a:t>
            </a:r>
            <a:r>
              <a:rPr lang="el-GR" sz="2000" dirty="0"/>
              <a:t>δυνατή επιβάρυνση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el-GR" sz="2000" dirty="0" smtClean="0"/>
              <a:t>Μια </a:t>
            </a:r>
            <a:r>
              <a:rPr lang="el-GR" sz="2000" dirty="0"/>
              <a:t>διεργασία παραμένει μέσα στο κρίσιμο τμήμα της </a:t>
            </a:r>
            <a:r>
              <a:rPr lang="el-GR" sz="2000" dirty="0" smtClean="0"/>
              <a:t>για ορισμένο </a:t>
            </a:r>
            <a:r>
              <a:rPr lang="el-GR" sz="2000" dirty="0"/>
              <a:t>χρονικό διάστημα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22762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Αμοιβαίος αποκλεισμός με κρίσιμα τμήματα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698" y="1181365"/>
            <a:ext cx="7342604" cy="384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4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Κίνδυνοι λόγω του αμοιβαίου αποκλεισμού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Οι λανθασμένες ή ελλιπείς λύσεις στο πρόβλημα </a:t>
            </a:r>
            <a:r>
              <a:rPr lang="el-GR" sz="2400" dirty="0" smtClean="0"/>
              <a:t>του αμοιβαίου </a:t>
            </a:r>
            <a:r>
              <a:rPr lang="el-GR" sz="2400" dirty="0"/>
              <a:t>αποκλεισμού μπορούν να οδηγήσουν σε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Παρατεταμένη </a:t>
            </a:r>
            <a:r>
              <a:rPr lang="el-GR" sz="2400" dirty="0"/>
              <a:t>στέρηση (</a:t>
            </a:r>
            <a:r>
              <a:rPr lang="el-GR" sz="2400" dirty="0" err="1"/>
              <a:t>starvation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Αδιέξοδο </a:t>
            </a:r>
            <a:r>
              <a:rPr lang="el-GR" sz="2400" dirty="0"/>
              <a:t>(</a:t>
            </a:r>
            <a:r>
              <a:rPr lang="el-GR" sz="2400" dirty="0" err="1"/>
              <a:t>deadlock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Ανεπάρκεια </a:t>
            </a:r>
            <a:r>
              <a:rPr lang="el-GR" sz="2400" dirty="0"/>
              <a:t>του συστήματος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85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3600" dirty="0"/>
              <a:t>3. Υλοποίηση του αμοιβαίου αποκλεισμού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Προσεγγίσεις λογισμικού με παραχώρηση της ευθύνης </a:t>
            </a:r>
            <a:r>
              <a:rPr lang="el-GR" sz="2000" dirty="0" smtClean="0"/>
              <a:t>στον προγραμματιστή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Υποστήριξη </a:t>
            </a:r>
            <a:r>
              <a:rPr lang="el-GR" sz="2000" dirty="0"/>
              <a:t>εκ μέρους του υλικού με χρήση </a:t>
            </a:r>
            <a:r>
              <a:rPr lang="el-GR" sz="2000" dirty="0" smtClean="0"/>
              <a:t>εντολών μηχανής </a:t>
            </a:r>
            <a:r>
              <a:rPr lang="el-GR" sz="2000" dirty="0"/>
              <a:t>ειδικού σκοπού (ατομικές λειτουργίες </a:t>
            </a:r>
            <a:r>
              <a:rPr lang="el-GR" sz="2000" dirty="0" err="1"/>
              <a:t>test</a:t>
            </a:r>
            <a:r>
              <a:rPr lang="el-GR" sz="2000" dirty="0"/>
              <a:t> και </a:t>
            </a:r>
            <a:r>
              <a:rPr lang="el-GR" sz="2000" dirty="0" err="1"/>
              <a:t>set</a:t>
            </a:r>
            <a:r>
              <a:rPr lang="el-GR" sz="20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Παροχή </a:t>
            </a:r>
            <a:r>
              <a:rPr lang="el-GR" sz="2000" dirty="0"/>
              <a:t>κάποιου επιπέδου υποστήριξης από το ΛΣ ή </a:t>
            </a:r>
            <a:r>
              <a:rPr lang="el-GR" sz="2000" dirty="0" smtClean="0"/>
              <a:t>τη γλώσσα </a:t>
            </a:r>
            <a:r>
              <a:rPr lang="el-GR" sz="2000" dirty="0"/>
              <a:t>προγραμματισμού: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σημαφόροι</a:t>
            </a:r>
            <a:r>
              <a:rPr lang="el-GR" sz="2000" dirty="0" smtClean="0"/>
              <a:t> </a:t>
            </a:r>
            <a:r>
              <a:rPr lang="el-GR" sz="2000" dirty="0"/>
              <a:t>(</a:t>
            </a:r>
            <a:r>
              <a:rPr lang="el-GR" sz="2000" dirty="0" err="1"/>
              <a:t>semaphores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 smtClean="0"/>
              <a:t>παρακολουθητές</a:t>
            </a:r>
            <a:r>
              <a:rPr lang="el-GR" sz="2000" dirty="0" smtClean="0"/>
              <a:t>(</a:t>
            </a:r>
            <a:r>
              <a:rPr lang="el-GR" sz="2000" dirty="0" err="1" smtClean="0"/>
              <a:t>monitors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μεταβίβαση </a:t>
            </a:r>
            <a:r>
              <a:rPr lang="el-GR" sz="2000" dirty="0"/>
              <a:t>μηνυμάτων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Όλες </a:t>
            </a:r>
            <a:r>
              <a:rPr lang="el-GR" sz="2000" dirty="0"/>
              <a:t>οι λύσεις περιλαμβάνουν συνήθως κρίσιμα τμήματα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7450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3.1. Προσεγγίσεις λογισμικού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Υλοποιούνται για ταυτόχρονες διεργασίες </a:t>
            </a:r>
            <a:r>
              <a:rPr lang="el-GR" sz="2400" dirty="0" smtClean="0"/>
              <a:t>που εκτελούνται </a:t>
            </a:r>
            <a:r>
              <a:rPr lang="el-GR" sz="2400" dirty="0"/>
              <a:t>σε έναν ή πολλαπλούς επεξεργαστές </a:t>
            </a:r>
            <a:r>
              <a:rPr lang="el-GR" sz="2400" dirty="0" smtClean="0"/>
              <a:t>με διαμοιραζόμενη </a:t>
            </a:r>
            <a:r>
              <a:rPr lang="el-GR" sz="2400" dirty="0"/>
              <a:t>κύρια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ταυτόχρονες προσβάσεις στην ίδια περιοχή </a:t>
            </a:r>
            <a:r>
              <a:rPr lang="el-GR" sz="2400" dirty="0" smtClean="0"/>
              <a:t>της μνήμης </a:t>
            </a:r>
            <a:r>
              <a:rPr lang="el-GR" sz="2400" dirty="0"/>
              <a:t>διατάσσονται σειριακά, με κάποιο </a:t>
            </a:r>
            <a:r>
              <a:rPr lang="el-GR" sz="2400" dirty="0" smtClean="0"/>
              <a:t>τρόπο διαχείρισης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Η </a:t>
            </a:r>
            <a:r>
              <a:rPr lang="el-GR" sz="2400" dirty="0"/>
              <a:t>παραχώρηση της πρόσβασης δεν είναι εκ </a:t>
            </a:r>
            <a:r>
              <a:rPr lang="el-GR" sz="2400" dirty="0" smtClean="0"/>
              <a:t>των προτέρων </a:t>
            </a:r>
            <a:r>
              <a:rPr lang="el-GR" sz="2400" dirty="0"/>
              <a:t>καθορισμένη.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Δεν </a:t>
            </a:r>
            <a:r>
              <a:rPr lang="el-GR" sz="2400" dirty="0"/>
              <a:t>υπάρχει υποστήριξη σε επίπεδο υλικού</a:t>
            </a:r>
            <a:r>
              <a:rPr lang="el-GR" sz="2400" dirty="0" smtClean="0"/>
              <a:t>, λειτουργικού </a:t>
            </a:r>
            <a:r>
              <a:rPr lang="el-GR" sz="2400" dirty="0"/>
              <a:t>συστήματος ή </a:t>
            </a:r>
            <a:r>
              <a:rPr lang="el-GR" sz="2400" dirty="0" smtClean="0"/>
              <a:t>γλώσσας προγραμματισμού</a:t>
            </a:r>
            <a:r>
              <a:rPr lang="el-GR" sz="2400" dirty="0"/>
              <a:t>.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445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Ο αλγόριθμος του </a:t>
            </a:r>
            <a:r>
              <a:rPr lang="en-US" sz="4000" dirty="0"/>
              <a:t>Dekker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Κάθε προσπάθεια για αμοιβαίο αποκλεισμό </a:t>
            </a:r>
            <a:r>
              <a:rPr lang="el-GR" sz="2400" dirty="0" smtClean="0"/>
              <a:t>πρέπει να </a:t>
            </a:r>
            <a:r>
              <a:rPr lang="el-GR" sz="2400" dirty="0"/>
              <a:t>στηρίζεται σε βασικούς </a:t>
            </a:r>
            <a:r>
              <a:rPr lang="el-GR" sz="2400" dirty="0" smtClean="0"/>
              <a:t>μηχανισμούς απαγορεύσεων </a:t>
            </a:r>
            <a:r>
              <a:rPr lang="el-GR" sz="2400" dirty="0"/>
              <a:t>σε επίπεδο υλικού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Ο </a:t>
            </a:r>
            <a:r>
              <a:rPr lang="el-GR" sz="2400" dirty="0"/>
              <a:t>πλέον συνήθης: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Σε </a:t>
            </a:r>
            <a:r>
              <a:rPr lang="el-GR" sz="2400" dirty="0"/>
              <a:t>μια περιοχή (θέση) μνήμης επιτρέπεται μια </a:t>
            </a:r>
            <a:r>
              <a:rPr lang="el-GR" sz="2400" dirty="0" smtClean="0"/>
              <a:t>πρόσβαση κάθε </a:t>
            </a:r>
            <a:r>
              <a:rPr lang="el-GR" sz="2400" dirty="0"/>
              <a:t>φορά.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Υλοποίηση </a:t>
            </a:r>
            <a:r>
              <a:rPr lang="el-GR" sz="2400" dirty="0"/>
              <a:t>του αλγορίθμου </a:t>
            </a:r>
            <a:r>
              <a:rPr lang="el-GR" sz="2400" dirty="0" err="1"/>
              <a:t>Dekker</a:t>
            </a:r>
            <a:r>
              <a:rPr lang="el-GR" sz="2400" dirty="0"/>
              <a:t> με </a:t>
            </a:r>
            <a:r>
              <a:rPr lang="el-GR" sz="2400" dirty="0" smtClean="0"/>
              <a:t>προσπάθειες αυξανόμενης </a:t>
            </a:r>
            <a:r>
              <a:rPr lang="el-GR" sz="2400" dirty="0"/>
              <a:t>δυσκολίας, όχι πάντοτε ορθές, για </a:t>
            </a:r>
            <a:r>
              <a:rPr lang="el-GR" sz="2400" dirty="0" smtClean="0"/>
              <a:t>την ανίχνευση </a:t>
            </a:r>
            <a:r>
              <a:rPr lang="el-GR" sz="2400" dirty="0"/>
              <a:t>των λαθών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628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sz="4000" dirty="0"/>
              <a:t>Dekker: 1</a:t>
            </a:r>
            <a:r>
              <a:rPr lang="el-GR" sz="4000" dirty="0"/>
              <a:t>η προσπάθεια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649588"/>
            <a:ext cx="8363272" cy="145554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Υλοποιείται ο αμοιβαίος αποκλεισμός αλλά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Καταναλώνει </a:t>
            </a:r>
            <a:r>
              <a:rPr lang="el-GR" sz="2000" dirty="0"/>
              <a:t>χρόνο του επεξεργαστή (ενεργός αναμονή)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Αυστηρή </a:t>
            </a:r>
            <a:r>
              <a:rPr lang="el-GR" sz="2000" dirty="0"/>
              <a:t>εναλλαγή των διεργασιών κατά την εκτέλεση των </a:t>
            </a:r>
            <a:r>
              <a:rPr lang="el-GR" sz="2000" dirty="0" smtClean="0"/>
              <a:t>κρίσιμων τμημάτων </a:t>
            </a:r>
            <a:r>
              <a:rPr lang="el-GR" sz="2000" dirty="0"/>
              <a:t>τους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3692" y="1062593"/>
            <a:ext cx="5596616" cy="249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8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n-US" sz="4000" dirty="0"/>
              <a:t>Dekker: </a:t>
            </a:r>
            <a:r>
              <a:rPr lang="el-GR" sz="4000" dirty="0" smtClean="0"/>
              <a:t>2η </a:t>
            </a:r>
            <a:r>
              <a:rPr lang="el-GR" sz="4000" dirty="0"/>
              <a:t>προσπάθεια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3649588"/>
            <a:ext cx="8363272" cy="145554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Μια διεργασία μπορεί να μεταβάλλει την κατάστασή της αφού έχει ελεγχθεί </a:t>
            </a:r>
            <a:r>
              <a:rPr lang="el-GR" sz="2000" dirty="0" smtClean="0"/>
              <a:t>από την </a:t>
            </a:r>
            <a:r>
              <a:rPr lang="el-GR" sz="2000" dirty="0"/>
              <a:t>άλλη, αλλά πριν η άλλη διεργασία εισέλθει στο κρίσιμο τμήμα της.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Και </a:t>
            </a:r>
            <a:r>
              <a:rPr lang="el-GR" sz="2000" dirty="0"/>
              <a:t>οι δύο διεργασίες θα βρίσκονται στο κρίσιμο τμήμα τους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974" y="1033397"/>
            <a:ext cx="554605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74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Λειτουργικά Συστήματα </a:t>
            </a:r>
            <a:endParaRPr lang="el-GR" b="1" dirty="0" smtClean="0"/>
          </a:p>
          <a:p>
            <a:pPr algn="l"/>
            <a:r>
              <a:rPr lang="el-GR" sz="2800" b="1" dirty="0" smtClean="0"/>
              <a:t>Ενότητα 5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Αμοιβαίος </a:t>
            </a:r>
            <a:r>
              <a:rPr lang="el-GR" sz="2800" dirty="0" smtClean="0"/>
              <a:t>Αποκλεισμός</a:t>
            </a:r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Δημήτριος Λιαροκάπης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3.2. Υποστήριξη εκ μέρους του υλικού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363272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Προβλήματα με τις προσεγγίσεις λογισμικού: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Ενεργός </a:t>
            </a:r>
            <a:r>
              <a:rPr lang="el-GR" sz="1800" dirty="0"/>
              <a:t>αναμονή (</a:t>
            </a:r>
            <a:r>
              <a:rPr lang="el-GR" sz="1800" dirty="0" err="1"/>
              <a:t>busy</a:t>
            </a:r>
            <a:r>
              <a:rPr lang="el-GR" sz="1800" dirty="0"/>
              <a:t> </a:t>
            </a:r>
            <a:r>
              <a:rPr lang="el-GR" sz="1800" dirty="0" err="1"/>
              <a:t>waiting</a:t>
            </a:r>
            <a:r>
              <a:rPr lang="el-GR" sz="1800" dirty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επαναλαμβανόμενος </a:t>
            </a:r>
            <a:r>
              <a:rPr lang="el-GR" sz="1800" dirty="0"/>
              <a:t>έλεγχος μιας μεταβλητής </a:t>
            </a:r>
            <a:r>
              <a:rPr lang="el-GR" sz="1800" dirty="0" smtClean="0"/>
              <a:t>με αποτέλεσμα </a:t>
            </a:r>
            <a:r>
              <a:rPr lang="el-GR" sz="1800" dirty="0"/>
              <a:t>να δαπανάται χρόνος της CPU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1800" dirty="0" smtClean="0"/>
              <a:t>πρέπει </a:t>
            </a:r>
            <a:r>
              <a:rPr lang="el-GR" sz="1800" dirty="0"/>
              <a:t>να αποφεύγεται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Σύνθετοι </a:t>
            </a:r>
            <a:r>
              <a:rPr lang="el-GR" sz="1800" dirty="0"/>
              <a:t>αλγόριθμοι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αλγόριθμοι δουλεύουν μόνον με 2 διεργασίες</a:t>
            </a:r>
            <a:r>
              <a:rPr lang="el-GR" sz="2000" dirty="0" smtClean="0"/>
              <a:t>. Μπορούν </a:t>
            </a:r>
            <a:r>
              <a:rPr lang="el-GR" sz="2000" dirty="0"/>
              <a:t>να επεκταθούν και σε n διεργασίες αλλά: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πλήθος n πρέπει να είναι εξ αρχής γνωστό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Οι </a:t>
            </a:r>
            <a:r>
              <a:rPr lang="el-GR" sz="1800" dirty="0"/>
              <a:t>αλγόριθμοι γίνονται ακόμη πιο σύνθετοι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εφαρμογή ενός μηχανισμού </a:t>
            </a:r>
            <a:r>
              <a:rPr lang="el-GR" sz="1800" dirty="0" smtClean="0"/>
              <a:t>αμοιβαίου αποκλεισμού </a:t>
            </a:r>
            <a:r>
              <a:rPr lang="el-GR" sz="1800" dirty="0"/>
              <a:t>είναι δύσκολη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386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Υλικό και αμοιβαίος αποκλεισμός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363272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Το υλικό (</a:t>
            </a:r>
            <a:r>
              <a:rPr lang="el-GR" sz="2200" dirty="0" err="1"/>
              <a:t>hardware</a:t>
            </a:r>
            <a:r>
              <a:rPr lang="el-GR" sz="2200" dirty="0"/>
              <a:t>) μπορεί να παρέχει </a:t>
            </a:r>
            <a:r>
              <a:rPr lang="el-GR" sz="2200" dirty="0" smtClean="0"/>
              <a:t>αποτελεσματική και </a:t>
            </a:r>
            <a:r>
              <a:rPr lang="el-GR" sz="2200" dirty="0"/>
              <a:t>γενική λύση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υλικό που απαιτείται για να υποστηρίξει </a:t>
            </a:r>
            <a:r>
              <a:rPr lang="el-GR" sz="2200" dirty="0" smtClean="0"/>
              <a:t>κρίσιμα τμήματα </a:t>
            </a:r>
            <a:r>
              <a:rPr lang="el-GR" sz="2200" dirty="0"/>
              <a:t>πρέπει να έχει: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Αδιαίρετες </a:t>
            </a:r>
            <a:r>
              <a:rPr lang="el-GR" sz="2000" dirty="0"/>
              <a:t>εντολές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Ατομικές </a:t>
            </a:r>
            <a:r>
              <a:rPr lang="el-GR" sz="2000" dirty="0"/>
              <a:t>(</a:t>
            </a:r>
            <a:r>
              <a:rPr lang="el-GR" sz="2000" dirty="0" err="1"/>
              <a:t>atomic</a:t>
            </a:r>
            <a:r>
              <a:rPr lang="el-GR" sz="2000" dirty="0"/>
              <a:t>) εντολές </a:t>
            </a:r>
            <a:r>
              <a:rPr lang="el-GR" sz="2000" dirty="0" err="1"/>
              <a:t>load</a:t>
            </a:r>
            <a:r>
              <a:rPr lang="el-GR" sz="2000" dirty="0"/>
              <a:t>, </a:t>
            </a:r>
            <a:r>
              <a:rPr lang="el-GR" sz="2000" dirty="0" err="1"/>
              <a:t>store</a:t>
            </a:r>
            <a:r>
              <a:rPr lang="el-GR" sz="2000" dirty="0"/>
              <a:t>, </a:t>
            </a:r>
            <a:r>
              <a:rPr lang="el-GR" sz="2000" dirty="0" err="1"/>
              <a:t>test</a:t>
            </a:r>
            <a:r>
              <a:rPr lang="el-GR" sz="2000" dirty="0"/>
              <a:t>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Αν </a:t>
            </a:r>
            <a:r>
              <a:rPr lang="el-GR" sz="2000" dirty="0"/>
              <a:t>δύο ατομικές εντολές εκτελεστούν ταυτόχρονα, πρέπει </a:t>
            </a:r>
            <a:r>
              <a:rPr lang="el-GR" sz="2000" dirty="0" smtClean="0"/>
              <a:t>να συμπεριφερθούν </a:t>
            </a:r>
            <a:r>
              <a:rPr lang="el-GR" sz="2000" dirty="0"/>
              <a:t>σαν να εκτελούνται σειριακά.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σύγχρονοι μικροεπεξεργαστές διαθέτουν </a:t>
            </a:r>
            <a:r>
              <a:rPr lang="el-GR" sz="2200" dirty="0" smtClean="0"/>
              <a:t>εντολές υλικού </a:t>
            </a:r>
            <a:r>
              <a:rPr lang="el-GR" sz="2200" dirty="0"/>
              <a:t>που υποστηρίζουν τον αμοιβαίο αποκλεισμό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081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Α. Απενεργοποίηση Διακοπών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363272" cy="3764367"/>
          </a:xfrm>
        </p:spPr>
        <p:txBody>
          <a:bodyPr>
            <a:noAutofit/>
          </a:bodyPr>
          <a:lstStyle/>
          <a:p>
            <a:pPr marL="0" indent="2239963">
              <a:spcBef>
                <a:spcPts val="0"/>
              </a:spcBef>
              <a:buNone/>
            </a:pPr>
            <a:endParaRPr lang="el-GR" sz="1800" i="1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l-GR" sz="2000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endParaRPr lang="el-GR" sz="2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διακοπές απενεργοποιούνται κατά τη χρονική περίοδο </a:t>
            </a:r>
            <a:r>
              <a:rPr lang="el-GR" sz="2000" dirty="0" smtClean="0"/>
              <a:t>που απαιτείται </a:t>
            </a:r>
            <a:r>
              <a:rPr lang="el-GR" sz="2000" dirty="0"/>
              <a:t>ο αμοιβαίος αποκλεισμός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Χωρίς </a:t>
            </a:r>
            <a:r>
              <a:rPr lang="el-GR" sz="2000" dirty="0"/>
              <a:t>διακοπές δεν μπορεί να συμβεί εναλλαγή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Είναι επικίνδυνη</a:t>
            </a:r>
            <a:r>
              <a:rPr lang="el-GR" sz="2000" dirty="0"/>
              <a:t>: μια διεργασία μπορεί να αποκλείσει </a:t>
            </a:r>
            <a:r>
              <a:rPr lang="el-GR" sz="2000" dirty="0" smtClean="0"/>
              <a:t>τη διαθεσιμότητα </a:t>
            </a:r>
            <a:r>
              <a:rPr lang="el-GR" sz="2000" dirty="0"/>
              <a:t>του </a:t>
            </a:r>
            <a:r>
              <a:rPr lang="el-GR" sz="2000" dirty="0" smtClean="0"/>
              <a:t>συστήματος</a:t>
            </a:r>
            <a:endParaRPr lang="el-GR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Χρησιμοποιείται </a:t>
            </a:r>
            <a:r>
              <a:rPr lang="el-GR" sz="2000" dirty="0"/>
              <a:t>σε συστήματα ειδικής χρήσης </a:t>
            </a:r>
            <a:r>
              <a:rPr lang="el-GR" sz="2000" dirty="0" smtClean="0"/>
              <a:t>με περιορισμένο </a:t>
            </a:r>
            <a:r>
              <a:rPr lang="el-GR" sz="2000" dirty="0"/>
              <a:t>υλικό</a:t>
            </a:r>
            <a:endParaRPr lang="el-GR" sz="2000" i="1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480241"/>
              </p:ext>
            </p:extLst>
          </p:nvPr>
        </p:nvGraphicFramePr>
        <p:xfrm>
          <a:off x="1907704" y="1181365"/>
          <a:ext cx="504056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0"/>
              </a:tblGrid>
              <a:tr h="370840">
                <a:tc>
                  <a:txBody>
                    <a:bodyPr/>
                    <a:lstStyle/>
                    <a:p>
                      <a:pPr marL="0" indent="9826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 (true)</a:t>
                      </a:r>
                    </a:p>
                    <a:p>
                      <a:pPr marL="0" indent="9826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{ /* disable interrupts */;</a:t>
                      </a:r>
                    </a:p>
                    <a:p>
                      <a:pPr marL="0" indent="9826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/* critical section */;</a:t>
                      </a:r>
                    </a:p>
                    <a:p>
                      <a:pPr marL="0" indent="9826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/* enable interrupts */;</a:t>
                      </a:r>
                    </a:p>
                    <a:p>
                      <a:pPr marL="0" indent="9826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/* remainder */;}</a:t>
                      </a:r>
                      <a:endParaRPr lang="el-GR" sz="1800" dirty="0" smtClean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8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Μειονεκτήματα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Υψηλό κόστος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Μείωση </a:t>
            </a:r>
            <a:r>
              <a:rPr lang="el-GR" sz="2200" dirty="0"/>
              <a:t>αποτελεσματικότητας εκτέλεσης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Περιορισμός </a:t>
            </a:r>
            <a:r>
              <a:rPr lang="el-GR" sz="2200" dirty="0"/>
              <a:t>δυνατότητας εναλλαγής προγραμμάτων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Χρήσιμη </a:t>
            </a:r>
            <a:r>
              <a:rPr lang="el-GR" sz="2200" dirty="0"/>
              <a:t>τεχνική για τον πυρήνα άλλα όχι για τις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Σε </a:t>
            </a:r>
            <a:r>
              <a:rPr lang="el-GR" sz="2200" dirty="0"/>
              <a:t>συστήματα πολλών επεξεργαστών δεν εγγυάται </a:t>
            </a:r>
            <a:r>
              <a:rPr lang="el-GR" sz="2200" dirty="0" smtClean="0"/>
              <a:t>ο αμοιβαίος </a:t>
            </a:r>
            <a:r>
              <a:rPr lang="el-GR" sz="2200" dirty="0"/>
              <a:t>αποκλεισμός: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απενεργοποίηση διακοπών επηρεάζει μόνον έναν επεξεργαστή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Οι </a:t>
            </a:r>
            <a:r>
              <a:rPr lang="el-GR" sz="2200" dirty="0"/>
              <a:t>υπόλοιποι επιτρέπουν τη μεταβολή των περιεχομένων της </a:t>
            </a:r>
            <a:r>
              <a:rPr lang="el-GR" sz="2200" dirty="0" smtClean="0"/>
              <a:t>κοινής περιοχής </a:t>
            </a:r>
            <a:r>
              <a:rPr lang="el-GR" sz="2200" dirty="0"/>
              <a:t>μνήμης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044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Β. Ειδικές Εντολές Μηχανής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Πολλές CPU παρέχουν εντολές υλικού για την ανάγνωση</a:t>
            </a:r>
            <a:r>
              <a:rPr lang="el-GR" sz="2400" dirty="0" smtClean="0"/>
              <a:t>, τροποποίηση </a:t>
            </a:r>
            <a:r>
              <a:rPr lang="el-GR" sz="2400" dirty="0"/>
              <a:t>και την εγγραφή μιας θέσης μνήμης ατομικά. </a:t>
            </a:r>
            <a:r>
              <a:rPr lang="el-GR" sz="2400" dirty="0" smtClean="0"/>
              <a:t>Οι πιο </a:t>
            </a:r>
            <a:r>
              <a:rPr lang="el-GR" sz="2400" dirty="0"/>
              <a:t>κοινές εντολές με αυτή τη δυνατότητα είναι 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TAS</a:t>
            </a:r>
            <a:r>
              <a:rPr lang="el-GR" sz="2400" dirty="0"/>
              <a:t>: </a:t>
            </a:r>
            <a:r>
              <a:rPr lang="el-GR" sz="2400" dirty="0" err="1"/>
              <a:t>test</a:t>
            </a:r>
            <a:r>
              <a:rPr lang="el-GR" sz="2400" dirty="0"/>
              <a:t>-and-</a:t>
            </a:r>
            <a:r>
              <a:rPr lang="el-GR" sz="2400" dirty="0" err="1"/>
              <a:t>set</a:t>
            </a:r>
            <a:endParaRPr lang="el-GR" sz="24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 smtClean="0"/>
              <a:t>xchg</a:t>
            </a:r>
            <a:r>
              <a:rPr lang="el-GR" sz="2400" dirty="0"/>
              <a:t>: </a:t>
            </a:r>
            <a:r>
              <a:rPr lang="el-GR" sz="2400" dirty="0" err="1"/>
              <a:t>exchange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Βασική </a:t>
            </a:r>
            <a:r>
              <a:rPr lang="el-GR" sz="2400" dirty="0"/>
              <a:t>ιδέα: ανάγνωση και μεταβολή της τιμής μιας </a:t>
            </a:r>
            <a:r>
              <a:rPr lang="el-GR" sz="2400" dirty="0" smtClean="0"/>
              <a:t>θέσης μνήμης </a:t>
            </a:r>
            <a:r>
              <a:rPr lang="el-GR" sz="2400" dirty="0"/>
              <a:t>σε έναν κύκλο εντολής που δεν διακόπτεται.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Εκτέλεσης </a:t>
            </a:r>
            <a:r>
              <a:rPr lang="el-GR" sz="2400" dirty="0"/>
              <a:t>λειτουργιών σε έναν κύκλο μηχανής: </a:t>
            </a:r>
            <a:r>
              <a:rPr lang="el-GR" sz="2400" dirty="0" smtClean="0"/>
              <a:t>αποφυγή παρεμβολών </a:t>
            </a:r>
            <a:r>
              <a:rPr lang="el-GR" sz="2400" dirty="0"/>
              <a:t>από άλλες εντολές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667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Αμοιβαίος Αποκλεισμός με </a:t>
            </a:r>
            <a:r>
              <a:rPr lang="el-GR" sz="4000" dirty="0" err="1"/>
              <a:t>Test</a:t>
            </a:r>
            <a:r>
              <a:rPr lang="el-GR" sz="4000" dirty="0"/>
              <a:t> and </a:t>
            </a:r>
            <a:r>
              <a:rPr lang="el-GR" sz="4000" dirty="0" err="1"/>
              <a:t>Set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Η TAS είναι εντολή του επεξεργαστή η </a:t>
            </a:r>
            <a:r>
              <a:rPr lang="el-GR" sz="1800" dirty="0" smtClean="0"/>
              <a:t>οποία εκτελείται </a:t>
            </a:r>
            <a:r>
              <a:rPr lang="el-GR" sz="1800" dirty="0"/>
              <a:t>αδιαίρετα σε ένα κύκλο μηχανής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TAS διαβάζει και επιστρέφει την τρέχουσα τιμή </a:t>
            </a:r>
            <a:r>
              <a:rPr lang="el-GR" sz="1800" dirty="0" smtClean="0"/>
              <a:t>μιας μεταβλητής</a:t>
            </a:r>
            <a:r>
              <a:rPr lang="el-GR" sz="1800" dirty="0"/>
              <a:t>, ενώ της αναθέτει τιμή </a:t>
            </a:r>
            <a:r>
              <a:rPr lang="el-GR" sz="1800" dirty="0" err="1"/>
              <a:t>true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TAS και η χρήση της για την επίτευξη </a:t>
            </a:r>
            <a:r>
              <a:rPr lang="el-GR" sz="1800" dirty="0" smtClean="0"/>
              <a:t>αμοιβαίου αποκλεισμού </a:t>
            </a:r>
            <a:r>
              <a:rPr lang="el-GR" sz="1800" dirty="0"/>
              <a:t>μπορούν να </a:t>
            </a:r>
            <a:r>
              <a:rPr lang="el-GR" sz="1800" dirty="0" err="1"/>
              <a:t>περιγραφούν</a:t>
            </a:r>
            <a:r>
              <a:rPr lang="el-GR" sz="1800" dirty="0"/>
              <a:t> στη </a:t>
            </a:r>
            <a:r>
              <a:rPr lang="el-GR" sz="1800" dirty="0" smtClean="0"/>
              <a:t>γλώσσα C </a:t>
            </a:r>
            <a:r>
              <a:rPr lang="el-GR" sz="1800" dirty="0"/>
              <a:t>ως: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3791441"/>
              </p:ext>
            </p:extLst>
          </p:nvPr>
        </p:nvGraphicFramePr>
        <p:xfrm>
          <a:off x="1259632" y="3417569"/>
          <a:ext cx="2952328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8"/>
              </a:tblGrid>
              <a:tr h="370840">
                <a:tc>
                  <a:txBody>
                    <a:bodyPr/>
                    <a:lstStyle/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TAS(</a:t>
                      </a: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lock){</a:t>
                      </a:r>
                    </a:p>
                    <a:p>
                      <a:pPr marL="0" indent="808038">
                        <a:spcBef>
                          <a:spcPts val="0"/>
                        </a:spcBef>
                        <a:buNone/>
                      </a:pP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int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</a:t>
                      </a: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tmp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</a:t>
                      </a:r>
                    </a:p>
                    <a:p>
                      <a:pPr marL="0" indent="808038">
                        <a:spcBef>
                          <a:spcPts val="0"/>
                        </a:spcBef>
                        <a:buNone/>
                      </a:pP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tmp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= lock;</a:t>
                      </a:r>
                    </a:p>
                    <a:p>
                      <a:pPr marL="0" indent="808038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lock = true;</a:t>
                      </a:r>
                    </a:p>
                    <a:p>
                      <a:pPr marL="0" indent="808038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return </a:t>
                      </a: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tmp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;</a:t>
                      </a:r>
                    </a:p>
                    <a:p>
                      <a:pPr marL="0" indent="808038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}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639323"/>
              </p:ext>
            </p:extLst>
          </p:nvPr>
        </p:nvGraphicFramePr>
        <p:xfrm>
          <a:off x="4606360" y="3143249"/>
          <a:ext cx="396044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</a:tblGrid>
              <a:tr h="2153709">
                <a:tc>
                  <a:txBody>
                    <a:bodyPr/>
                    <a:lstStyle/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err="1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var</a:t>
                      </a: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lock: false;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/* shared */</a:t>
                      </a:r>
                      <a:endParaRPr lang="el-GR" sz="1800" dirty="0" smtClean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endParaRPr lang="en-US" sz="1800" dirty="0" smtClean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while (TAS(lock)==true) do</a:t>
                      </a:r>
                    </a:p>
                    <a:p>
                      <a:pPr marL="0" indent="715963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nothing;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&lt;critical section&gt;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lock = false;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&lt;remainder&gt;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51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Πλεονεκτήματα Ειδικών Εντολών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Εφαρμογή σε οποιοδήποτε αριθμό διεργασιών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Χρησιμοποίηση </a:t>
            </a:r>
            <a:r>
              <a:rPr lang="el-GR" sz="2800" dirty="0"/>
              <a:t>σε έναν ή πολλούς </a:t>
            </a:r>
            <a:r>
              <a:rPr lang="el-GR" sz="2800" dirty="0" smtClean="0"/>
              <a:t>επεξεργαστές που </a:t>
            </a:r>
            <a:r>
              <a:rPr lang="el-GR" sz="2800" dirty="0"/>
              <a:t>διαμοιράζονται μια κοινή μνήμη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Απλή </a:t>
            </a:r>
            <a:r>
              <a:rPr lang="el-GR" sz="2800" dirty="0"/>
              <a:t>και εύκολη στην επαλήθευση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Υποστήριξη </a:t>
            </a:r>
            <a:r>
              <a:rPr lang="el-GR" sz="2800" dirty="0"/>
              <a:t>πολλαπλών κρίσιμων τμημάτων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dirty="0" smtClean="0"/>
              <a:t>π.χ</a:t>
            </a:r>
            <a:r>
              <a:rPr lang="el-GR" dirty="0"/>
              <a:t>. μια ξεχωριστή μεταβλητή για κάθε κρίσιμο τμήμα</a:t>
            </a:r>
            <a:endParaRPr lang="el-GR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738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Μειονεκτήματα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Απασχόληση ενεργούς αναμονής (</a:t>
            </a:r>
            <a:r>
              <a:rPr lang="el-GR" sz="2000" dirty="0" err="1"/>
              <a:t>busy</a:t>
            </a:r>
            <a:r>
              <a:rPr lang="el-GR" sz="2000" dirty="0"/>
              <a:t> </a:t>
            </a:r>
            <a:r>
              <a:rPr lang="el-GR" sz="2000" dirty="0" err="1"/>
              <a:t>waiting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Καθώς </a:t>
            </a:r>
            <a:r>
              <a:rPr lang="el-GR" sz="1800" dirty="0"/>
              <a:t>μια διεργασία αναμένει για πρόσβαση στο κρίσιμο τμήμα</a:t>
            </a:r>
            <a:r>
              <a:rPr lang="el-GR" sz="1800" dirty="0" smtClean="0"/>
              <a:t>, συνεχίζει </a:t>
            </a:r>
            <a:r>
              <a:rPr lang="el-GR" sz="1800" dirty="0"/>
              <a:t>να καταναλώνει χρόνο του επεξεργαστή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Παρατεταμένη </a:t>
            </a:r>
            <a:r>
              <a:rPr lang="el-GR" sz="2000" dirty="0"/>
              <a:t>στέρηση είναι πιθανή (</a:t>
            </a:r>
            <a:r>
              <a:rPr lang="el-GR" sz="2000" dirty="0" err="1"/>
              <a:t>starvation</a:t>
            </a:r>
            <a:r>
              <a:rPr lang="el-GR" sz="20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επιλογή για είσοδο σε μια διεργασία είναι αυθαίρετη </a:t>
            </a:r>
            <a:r>
              <a:rPr lang="el-GR" sz="1800" dirty="0" smtClean="0"/>
              <a:t>όταν πολλαπλές </a:t>
            </a:r>
            <a:r>
              <a:rPr lang="el-GR" sz="1800" dirty="0"/>
              <a:t>διεργασίες συναγωνίζονται για να εισέλθουν στο </a:t>
            </a:r>
            <a:r>
              <a:rPr lang="el-GR" sz="1800" dirty="0" smtClean="0"/>
              <a:t>κρίσιμο τμήμα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Πιθανότητα </a:t>
            </a:r>
            <a:r>
              <a:rPr lang="el-GR" sz="2000" dirty="0"/>
              <a:t>αδιεξόδου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μια διεργασία χαμηλής προτεραιότητας P1 εκτελεί την </a:t>
            </a:r>
            <a:r>
              <a:rPr lang="el-GR" sz="1800" dirty="0" smtClean="0"/>
              <a:t>ειδική εντολή </a:t>
            </a:r>
            <a:r>
              <a:rPr lang="el-GR" sz="1800" dirty="0"/>
              <a:t>μηχανής, εισέρχεται στο κρίσιμο τμήμα της και </a:t>
            </a:r>
            <a:r>
              <a:rPr lang="el-GR" sz="1800" dirty="0" smtClean="0"/>
              <a:t>μια μεγαλύτερης </a:t>
            </a:r>
            <a:r>
              <a:rPr lang="el-GR" sz="1800" dirty="0"/>
              <a:t>προτεραιότητας διεργασία P2 πάρει τον έλεγχο </a:t>
            </a:r>
            <a:r>
              <a:rPr lang="el-GR" sz="1800" dirty="0" smtClean="0"/>
              <a:t>του επεξεργαστή</a:t>
            </a:r>
            <a:r>
              <a:rPr lang="el-GR" sz="1800" dirty="0"/>
              <a:t>, η P2 θα περιμένει να αποκτήσει </a:t>
            </a:r>
            <a:r>
              <a:rPr lang="el-GR" sz="1800" dirty="0" smtClean="0"/>
              <a:t>τον έλεγχο </a:t>
            </a:r>
            <a:r>
              <a:rPr lang="el-GR" sz="1800" dirty="0"/>
              <a:t>του πόρου</a:t>
            </a:r>
            <a:r>
              <a:rPr lang="el-GR" sz="1800" dirty="0" smtClean="0"/>
              <a:t>, εισερχόμενη </a:t>
            </a:r>
            <a:r>
              <a:rPr lang="el-GR" sz="1800" dirty="0"/>
              <a:t>σε βρόγχο ενεργού αναμονής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Το </a:t>
            </a:r>
            <a:r>
              <a:rPr lang="el-GR" sz="1800" dirty="0"/>
              <a:t>πρόβλημα αυτό εμφανίζεται και στις προσεγγίσεις λογισμικού</a:t>
            </a:r>
            <a:endParaRPr lang="el-GR" sz="2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901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3.3 Προσεγγίσεις Αναστολής Εκτέλεσης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800" dirty="0"/>
              <a:t>Εναλλακτικά στην ενεργό αναμονή, που </a:t>
            </a:r>
            <a:r>
              <a:rPr lang="el-GR" sz="2800" dirty="0" smtClean="0"/>
              <a:t>είναι αναποτελεσματική </a:t>
            </a:r>
            <a:r>
              <a:rPr lang="el-GR" sz="2800" dirty="0"/>
              <a:t>και επιρρεπής σε αδιέξοδα, μπορεί </a:t>
            </a:r>
            <a:r>
              <a:rPr lang="el-GR" sz="2800" dirty="0" smtClean="0"/>
              <a:t>να χρησιμοποιηθεί </a:t>
            </a:r>
            <a:r>
              <a:rPr lang="el-GR" sz="2800" dirty="0"/>
              <a:t>η προσέγγιση προσωρινής </a:t>
            </a:r>
            <a:r>
              <a:rPr lang="el-GR" sz="2800" dirty="0" smtClean="0"/>
              <a:t>αναστολής εκτέλεσης </a:t>
            </a:r>
            <a:r>
              <a:rPr lang="el-GR" sz="2800" dirty="0"/>
              <a:t>(</a:t>
            </a:r>
            <a:r>
              <a:rPr lang="el-GR" sz="2800" dirty="0" err="1"/>
              <a:t>sleep</a:t>
            </a:r>
            <a:r>
              <a:rPr lang="el-GR" sz="2800" dirty="0"/>
              <a:t> – </a:t>
            </a:r>
            <a:r>
              <a:rPr lang="el-GR" sz="2800" dirty="0" err="1"/>
              <a:t>wakeup</a:t>
            </a:r>
            <a:r>
              <a:rPr lang="el-GR" sz="2800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800" dirty="0" smtClean="0"/>
              <a:t>Εφαρμόζεται </a:t>
            </a:r>
            <a:r>
              <a:rPr lang="el-GR" sz="2800" dirty="0"/>
              <a:t>από τους </a:t>
            </a:r>
            <a:r>
              <a:rPr lang="el-GR" sz="2800" dirty="0" err="1"/>
              <a:t>σημαφόρους</a:t>
            </a:r>
            <a:r>
              <a:rPr lang="el-GR" sz="2800" dirty="0"/>
              <a:t> ή </a:t>
            </a:r>
            <a:r>
              <a:rPr lang="el-GR" sz="2800" dirty="0" smtClean="0"/>
              <a:t>σηματοφορείς (</a:t>
            </a:r>
            <a:r>
              <a:rPr lang="el-GR" sz="2800" dirty="0" err="1"/>
              <a:t>semaphores</a:t>
            </a:r>
            <a:r>
              <a:rPr lang="el-GR" sz="2800" dirty="0"/>
              <a:t>) δηλ. γίνεται προσέγγιση </a:t>
            </a:r>
            <a:r>
              <a:rPr lang="el-GR" sz="2800" dirty="0" smtClean="0"/>
              <a:t>χρησιμοποιώντας μηχανισμούς </a:t>
            </a:r>
            <a:r>
              <a:rPr lang="el-GR" sz="2800" dirty="0"/>
              <a:t>του ΛΣ και των γλωσσών προγραμματισμού</a:t>
            </a:r>
            <a:endParaRPr lang="el-GR" sz="2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7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Σημαφόροι (</a:t>
            </a:r>
            <a:r>
              <a:rPr lang="en-US" sz="4000" dirty="0"/>
              <a:t>semaphores)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H </a:t>
            </a:r>
            <a:r>
              <a:rPr lang="el-GR" sz="1800" dirty="0" smtClean="0"/>
              <a:t>βασική </a:t>
            </a:r>
            <a:r>
              <a:rPr lang="el-GR" sz="1800" dirty="0"/>
              <a:t>αρχή: δύο ή περισσότερες </a:t>
            </a:r>
            <a:r>
              <a:rPr lang="el-GR" sz="1800" dirty="0" smtClean="0"/>
              <a:t>διεργασίες</a:t>
            </a:r>
            <a:r>
              <a:rPr lang="en-US" sz="1800" dirty="0" smtClean="0"/>
              <a:t> </a:t>
            </a:r>
            <a:r>
              <a:rPr lang="el-GR" sz="1800" dirty="0" smtClean="0"/>
              <a:t>μπορούν να</a:t>
            </a:r>
            <a:r>
              <a:rPr lang="en-US" sz="1800" dirty="0" smtClean="0"/>
              <a:t> </a:t>
            </a:r>
            <a:r>
              <a:rPr lang="el-GR" sz="1800" dirty="0" smtClean="0"/>
              <a:t>συνεργαστούν </a:t>
            </a:r>
            <a:r>
              <a:rPr lang="el-GR" sz="1800" dirty="0"/>
              <a:t>με τη χρήση απλών σημάτων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Κάθε </a:t>
            </a:r>
            <a:r>
              <a:rPr lang="el-GR" sz="1600" dirty="0"/>
              <a:t>διεργασία επιβάλλεται να σταματήσει σε μια </a:t>
            </a:r>
            <a:r>
              <a:rPr lang="el-GR" sz="1600" dirty="0" smtClean="0"/>
              <a:t>συγκεκριμένη</a:t>
            </a:r>
            <a:r>
              <a:rPr lang="en-US" sz="1600" dirty="0" smtClean="0"/>
              <a:t> </a:t>
            </a:r>
            <a:r>
              <a:rPr lang="el-GR" sz="1600" dirty="0" smtClean="0"/>
              <a:t>θέση</a:t>
            </a:r>
            <a:r>
              <a:rPr lang="el-GR" sz="1600" dirty="0"/>
              <a:t>, μέχρι να παραλάβει ένα συγκεκριμένο σήμα.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Για </a:t>
            </a:r>
            <a:r>
              <a:rPr lang="el-GR" sz="1800" dirty="0"/>
              <a:t>τη δημιουργία σημάτων χρησιμοποιούνται </a:t>
            </a:r>
            <a:r>
              <a:rPr lang="el-GR" sz="1800" dirty="0" smtClean="0"/>
              <a:t>ειδικές</a:t>
            </a:r>
            <a:r>
              <a:rPr lang="en-US" sz="1800" dirty="0" smtClean="0"/>
              <a:t> </a:t>
            </a:r>
            <a:r>
              <a:rPr lang="el-GR" sz="1800" dirty="0" smtClean="0"/>
              <a:t>μεταβλητές</a:t>
            </a:r>
            <a:r>
              <a:rPr lang="el-GR" sz="1800" dirty="0"/>
              <a:t>, οι </a:t>
            </a:r>
            <a:r>
              <a:rPr lang="el-GR" sz="1800" dirty="0" err="1"/>
              <a:t>σημαφόροι</a:t>
            </a:r>
            <a:r>
              <a:rPr lang="el-GR" sz="1800" dirty="0"/>
              <a:t> (ή σηματοφορείς).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err="1" smtClean="0"/>
              <a:t>Σημαφόρος</a:t>
            </a:r>
            <a:r>
              <a:rPr lang="el-GR" sz="1600" dirty="0"/>
              <a:t>: μεταβλητή συγχρονισμού που λαμβάνει </a:t>
            </a:r>
            <a:r>
              <a:rPr lang="el-GR" sz="1600" dirty="0" smtClean="0"/>
              <a:t>ακέραιες</a:t>
            </a:r>
            <a:r>
              <a:rPr lang="en-US" sz="1600" dirty="0" smtClean="0"/>
              <a:t> </a:t>
            </a:r>
            <a:r>
              <a:rPr lang="el-GR" sz="1600" dirty="0" smtClean="0"/>
              <a:t>θετικές </a:t>
            </a:r>
            <a:r>
              <a:rPr lang="el-GR" sz="1600" dirty="0"/>
              <a:t>τιμές ή μηδέν και μπορεί να </a:t>
            </a:r>
            <a:r>
              <a:rPr lang="el-GR" sz="1600" dirty="0" err="1"/>
              <a:t>αρχικοποιηθεί</a:t>
            </a:r>
            <a:r>
              <a:rPr lang="el-GR" sz="1600" dirty="0"/>
              <a:t>. </a:t>
            </a:r>
            <a:r>
              <a:rPr lang="el-GR" sz="1600" dirty="0" smtClean="0"/>
              <a:t>Διαθέτει μια</a:t>
            </a:r>
            <a:r>
              <a:rPr lang="en-US" sz="1600" dirty="0" smtClean="0"/>
              <a:t> </a:t>
            </a:r>
            <a:r>
              <a:rPr lang="el-GR" sz="1600" dirty="0" smtClean="0"/>
              <a:t>ουρά </a:t>
            </a:r>
            <a:r>
              <a:rPr lang="el-GR" sz="1600" dirty="0"/>
              <a:t>από </a:t>
            </a:r>
            <a:r>
              <a:rPr lang="el-GR" sz="1600" dirty="0" err="1"/>
              <a:t>συσχετιζόμενες</a:t>
            </a:r>
            <a:r>
              <a:rPr lang="el-GR" sz="1600" dirty="0"/>
              <a:t> διεργασίες τις οποίες εξυπηρετεί.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Ανακαλύφθηκαν </a:t>
            </a:r>
            <a:r>
              <a:rPr lang="el-GR" sz="1600" dirty="0"/>
              <a:t>στα μέσα της δεκαετίας του 1960 για να </a:t>
            </a:r>
            <a:r>
              <a:rPr lang="el-GR" sz="1600" dirty="0" smtClean="0"/>
              <a:t>επιλύουν</a:t>
            </a:r>
            <a:r>
              <a:rPr lang="en-US" sz="1600" dirty="0" smtClean="0"/>
              <a:t> </a:t>
            </a:r>
            <a:r>
              <a:rPr lang="el-GR" sz="1600" dirty="0" smtClean="0"/>
              <a:t>προβλήματα </a:t>
            </a:r>
            <a:r>
              <a:rPr lang="el-GR" sz="1600" dirty="0"/>
              <a:t>συγχρονισμού μεταξύ διεργασιών.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Οι </a:t>
            </a:r>
            <a:r>
              <a:rPr lang="el-GR" sz="1600" dirty="0" err="1"/>
              <a:t>σημαφόροι</a:t>
            </a:r>
            <a:r>
              <a:rPr lang="el-GR" sz="1600" dirty="0"/>
              <a:t> είναι απλοί και κομψοί και επιλύουν </a:t>
            </a:r>
            <a:r>
              <a:rPr lang="el-GR" sz="1600" dirty="0" smtClean="0"/>
              <a:t>πολλά</a:t>
            </a:r>
            <a:r>
              <a:rPr lang="en-US" sz="1600" dirty="0" smtClean="0"/>
              <a:t> </a:t>
            </a:r>
            <a:r>
              <a:rPr lang="el-GR" sz="1600" dirty="0" smtClean="0"/>
              <a:t>ενδιαφέροντα </a:t>
            </a:r>
            <a:r>
              <a:rPr lang="el-GR" sz="1600" dirty="0"/>
              <a:t>προβλήματα και όχι μόνον τον αμοιβαίο αποκλεισμό.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885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Λειτουργίες </a:t>
            </a:r>
            <a:r>
              <a:rPr lang="el-GR" sz="4000" dirty="0" err="1"/>
              <a:t>σημαφόρων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Βασικές </a:t>
            </a:r>
            <a:r>
              <a:rPr lang="el-GR" sz="2000" b="1" dirty="0"/>
              <a:t>ατομικές λειτουργίες </a:t>
            </a:r>
            <a:r>
              <a:rPr lang="el-GR" sz="2000" dirty="0"/>
              <a:t>σε </a:t>
            </a:r>
            <a:r>
              <a:rPr lang="el-GR" sz="2000" dirty="0" err="1"/>
              <a:t>σημαφόρους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P </a:t>
            </a:r>
            <a:r>
              <a:rPr lang="el-GR" sz="1800" dirty="0"/>
              <a:t>ή </a:t>
            </a:r>
            <a:r>
              <a:rPr lang="el-GR" sz="1800" dirty="0" err="1"/>
              <a:t>wait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V </a:t>
            </a:r>
            <a:r>
              <a:rPr lang="el-GR" sz="1800" dirty="0"/>
              <a:t>ή </a:t>
            </a:r>
            <a:r>
              <a:rPr lang="el-GR" sz="1800" dirty="0" err="1"/>
              <a:t>signal</a:t>
            </a:r>
            <a:endParaRPr lang="el-GR" sz="18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P </a:t>
            </a:r>
            <a:r>
              <a:rPr lang="el-GR" sz="2000" dirty="0"/>
              <a:t>(</a:t>
            </a:r>
            <a:r>
              <a:rPr lang="el-GR" sz="2000" dirty="0" err="1"/>
              <a:t>semaphore</a:t>
            </a:r>
            <a:r>
              <a:rPr lang="el-GR" sz="2000" dirty="0"/>
              <a:t>) - </a:t>
            </a:r>
            <a:r>
              <a:rPr lang="el-GR" sz="2000" dirty="0" err="1"/>
              <a:t>wait</a:t>
            </a:r>
            <a:r>
              <a:rPr lang="el-GR" sz="20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Ατομική </a:t>
            </a:r>
            <a:r>
              <a:rPr lang="el-GR" sz="1800" dirty="0"/>
              <a:t>λειτουργία που αναμένει για τον </a:t>
            </a:r>
            <a:r>
              <a:rPr lang="el-GR" sz="1800" dirty="0" err="1"/>
              <a:t>σημαφόρο</a:t>
            </a:r>
            <a:r>
              <a:rPr lang="el-GR" sz="1800" dirty="0"/>
              <a:t> </a:t>
            </a:r>
            <a:r>
              <a:rPr lang="el-GR" sz="1800" dirty="0" smtClean="0"/>
              <a:t>να γίνει </a:t>
            </a:r>
            <a:r>
              <a:rPr lang="el-GR" sz="1800" dirty="0"/>
              <a:t>&gt;0, έπειτα τον μειώνει κατά 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Αν </a:t>
            </a:r>
            <a:r>
              <a:rPr lang="el-GR" sz="1800" dirty="0"/>
              <a:t>ο </a:t>
            </a:r>
            <a:r>
              <a:rPr lang="el-GR" sz="1800" dirty="0" err="1"/>
              <a:t>σημαφόρος</a:t>
            </a:r>
            <a:r>
              <a:rPr lang="el-GR" sz="1800" dirty="0"/>
              <a:t> είναι μηδέν, η διεργασία </a:t>
            </a:r>
            <a:r>
              <a:rPr lang="el-GR" sz="1800" dirty="0" smtClean="0"/>
              <a:t>μπλοκάρεται και </a:t>
            </a:r>
            <a:r>
              <a:rPr lang="el-GR" sz="1800" dirty="0"/>
              <a:t>αναμένει σε μία ουρά μπλοκαρισμένων διεργασιών </a:t>
            </a:r>
            <a:r>
              <a:rPr lang="el-GR" sz="1800" dirty="0" smtClean="0"/>
              <a:t>για το </a:t>
            </a:r>
            <a:r>
              <a:rPr lang="el-GR" sz="1800" dirty="0" err="1"/>
              <a:t>σημαφόρο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Μόλις </a:t>
            </a:r>
            <a:r>
              <a:rPr lang="el-GR" sz="1800" dirty="0"/>
              <a:t>ο </a:t>
            </a:r>
            <a:r>
              <a:rPr lang="el-GR" sz="1800" dirty="0" err="1"/>
              <a:t>σημαφόρος</a:t>
            </a:r>
            <a:r>
              <a:rPr lang="el-GR" sz="1800" dirty="0"/>
              <a:t> γίνει &gt;0 μία από τις διεργασίες </a:t>
            </a:r>
            <a:r>
              <a:rPr lang="el-GR" sz="1800" dirty="0" smtClean="0"/>
              <a:t>της ουράς </a:t>
            </a:r>
            <a:r>
              <a:rPr lang="el-GR" sz="1800" dirty="0"/>
              <a:t>«ξυπνά», μειώνει το </a:t>
            </a:r>
            <a:r>
              <a:rPr lang="el-GR" sz="1800" dirty="0" err="1"/>
              <a:t>σημαφόρο</a:t>
            </a:r>
            <a:r>
              <a:rPr lang="el-GR" sz="1800" dirty="0"/>
              <a:t> κατά 1 </a:t>
            </a:r>
            <a:r>
              <a:rPr lang="el-GR" sz="1800" dirty="0" smtClean="0"/>
              <a:t>και ολοκληρώνει </a:t>
            </a:r>
            <a:r>
              <a:rPr lang="el-GR" sz="1800" dirty="0"/>
              <a:t>τη </a:t>
            </a:r>
            <a:r>
              <a:rPr lang="el-GR" sz="1800" dirty="0" err="1"/>
              <a:t>wait</a:t>
            </a:r>
            <a:endParaRPr lang="el-GR" sz="18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Καλείται </a:t>
            </a:r>
            <a:r>
              <a:rPr lang="el-GR" sz="1800" dirty="0"/>
              <a:t>πριν την είσοδο στο κρίσιμο τμήμα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33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Λειτουργίες </a:t>
            </a:r>
            <a:r>
              <a:rPr lang="el-GR" sz="4000" dirty="0" err="1"/>
              <a:t>σημαφόρων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V (</a:t>
            </a:r>
            <a:r>
              <a:rPr lang="el-GR" sz="1800" dirty="0" err="1"/>
              <a:t>semaphore</a:t>
            </a:r>
            <a:r>
              <a:rPr lang="el-GR" sz="1800" dirty="0"/>
              <a:t>) - </a:t>
            </a:r>
            <a:r>
              <a:rPr lang="el-GR" sz="1800" dirty="0" err="1"/>
              <a:t>signal</a:t>
            </a:r>
            <a:r>
              <a:rPr lang="el-GR" sz="1800" dirty="0"/>
              <a:t>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Ατομική </a:t>
            </a:r>
            <a:r>
              <a:rPr lang="el-GR" sz="1800" dirty="0"/>
              <a:t>λειτουργία που αυξάνει τον </a:t>
            </a:r>
            <a:r>
              <a:rPr lang="el-GR" sz="1800" dirty="0" err="1"/>
              <a:t>σημαφόρο</a:t>
            </a:r>
            <a:r>
              <a:rPr lang="el-GR" sz="1800" dirty="0"/>
              <a:t> κατά 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Η </a:t>
            </a:r>
            <a:r>
              <a:rPr lang="el-GR" sz="1800" dirty="0"/>
              <a:t>λειτουργία αυτή επιτρέπει στις διεργασίες που </a:t>
            </a:r>
            <a:r>
              <a:rPr lang="el-GR" sz="1800" dirty="0" smtClean="0"/>
              <a:t>έχουν μπλοκαριστεί </a:t>
            </a:r>
            <a:r>
              <a:rPr lang="el-GR" sz="1800" dirty="0"/>
              <a:t>στη </a:t>
            </a:r>
            <a:r>
              <a:rPr lang="el-GR" sz="1800" dirty="0" err="1"/>
              <a:t>wait</a:t>
            </a:r>
            <a:r>
              <a:rPr lang="el-GR" sz="1800" dirty="0"/>
              <a:t> να ξεκολλήσουν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800" dirty="0" smtClean="0"/>
              <a:t>Καλείται </a:t>
            </a:r>
            <a:r>
              <a:rPr lang="el-GR" sz="1800" dirty="0"/>
              <a:t>κατά την έξοδο από το κρίσιμο τμήμα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621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Είδη </a:t>
            </a:r>
            <a:r>
              <a:rPr lang="el-GR" sz="4000" dirty="0" err="1"/>
              <a:t>σημαφόρων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Δυαδικοί </a:t>
            </a:r>
            <a:r>
              <a:rPr lang="el-GR" sz="2400" dirty="0" err="1"/>
              <a:t>σημαφόροι</a:t>
            </a:r>
            <a:r>
              <a:rPr lang="el-GR" sz="2400" dirty="0"/>
              <a:t> (</a:t>
            </a:r>
            <a:r>
              <a:rPr lang="el-GR" sz="2400" dirty="0" err="1"/>
              <a:t>binary</a:t>
            </a:r>
            <a:r>
              <a:rPr lang="el-GR" sz="2400" dirty="0"/>
              <a:t> </a:t>
            </a:r>
            <a:r>
              <a:rPr lang="el-GR" sz="2400" dirty="0" err="1"/>
              <a:t>semaphores</a:t>
            </a:r>
            <a:r>
              <a:rPr lang="el-GR" sz="2400" dirty="0"/>
              <a:t>) - τιμές </a:t>
            </a:r>
            <a:r>
              <a:rPr lang="el-GR" sz="2400" dirty="0" smtClean="0"/>
              <a:t>0 και </a:t>
            </a:r>
            <a:r>
              <a:rPr lang="el-GR" sz="2400" dirty="0"/>
              <a:t>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Χρησιμοποιούνται </a:t>
            </a:r>
            <a:r>
              <a:rPr lang="el-GR" sz="2400" dirty="0"/>
              <a:t>για να επιτευχθεί ο </a:t>
            </a:r>
            <a:r>
              <a:rPr lang="el-GR" sz="2400" dirty="0" smtClean="0"/>
              <a:t>αμοιβαίος αποκλεισμός	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• Μετρητές </a:t>
            </a:r>
            <a:r>
              <a:rPr lang="el-GR" sz="2400" dirty="0" err="1"/>
              <a:t>σημαφόροι</a:t>
            </a:r>
            <a:r>
              <a:rPr lang="el-GR" sz="2400" dirty="0"/>
              <a:t> (</a:t>
            </a:r>
            <a:r>
              <a:rPr lang="el-GR" sz="2400" dirty="0" err="1"/>
              <a:t>counting</a:t>
            </a:r>
            <a:r>
              <a:rPr lang="el-GR" sz="2400" dirty="0"/>
              <a:t> </a:t>
            </a:r>
            <a:r>
              <a:rPr lang="el-GR" sz="2400" dirty="0" err="1"/>
              <a:t>semaphores</a:t>
            </a:r>
            <a:r>
              <a:rPr lang="el-GR" sz="2400" dirty="0"/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Μπορούν </a:t>
            </a:r>
            <a:r>
              <a:rPr lang="el-GR" sz="2400" dirty="0"/>
              <a:t>να λάβουν οποιαδήποτε μη αρνητική τιμή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Χρησιμοποιούνται </a:t>
            </a:r>
            <a:r>
              <a:rPr lang="el-GR" sz="2400" dirty="0"/>
              <a:t>για τη διαχείριση των </a:t>
            </a:r>
            <a:r>
              <a:rPr lang="el-GR" sz="2400" dirty="0" smtClean="0"/>
              <a:t>περιορισμένων πόρων </a:t>
            </a:r>
            <a:r>
              <a:rPr lang="el-GR" sz="2400" dirty="0"/>
              <a:t>των συστημάτων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88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Ιδιότητες </a:t>
            </a:r>
            <a:r>
              <a:rPr lang="el-GR" sz="4000" dirty="0" err="1"/>
              <a:t>σημαφόρων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Ανεξάρτητοι του υλικού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Απλοί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Λειτουργούν </a:t>
            </a:r>
            <a:r>
              <a:rPr lang="el-GR" sz="2400" dirty="0"/>
              <a:t>με πολλές διεργασίες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Μπορούν </a:t>
            </a:r>
            <a:r>
              <a:rPr lang="el-GR" sz="2400" dirty="0"/>
              <a:t>να υπάρχουν πολλά κρίσιμα τμήματα </a:t>
            </a:r>
            <a:r>
              <a:rPr lang="el-GR" sz="2400" dirty="0" smtClean="0"/>
              <a:t>στον κώδικα</a:t>
            </a:r>
            <a:r>
              <a:rPr lang="el-GR" sz="2400" dirty="0"/>
              <a:t>, το καθένα με τον δικό του </a:t>
            </a:r>
            <a:r>
              <a:rPr lang="el-GR" sz="2400" dirty="0" err="1"/>
              <a:t>σημαφόρο</a:t>
            </a: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Μπορούν </a:t>
            </a:r>
            <a:r>
              <a:rPr lang="el-GR" sz="2400" dirty="0"/>
              <a:t>να αποκτούν πολλούς πόρους ταυτόχρονα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Κάθε </a:t>
            </a:r>
            <a:r>
              <a:rPr lang="el-GR" sz="2400" dirty="0" err="1"/>
              <a:t>σημαφόρος</a:t>
            </a:r>
            <a:r>
              <a:rPr lang="el-GR" sz="2400" dirty="0"/>
              <a:t> έχει μια ακέραια τιμή και μια </a:t>
            </a:r>
            <a:r>
              <a:rPr lang="el-GR" sz="2400" dirty="0" smtClean="0"/>
              <a:t>ουρά από </a:t>
            </a:r>
            <a:r>
              <a:rPr lang="el-GR" sz="2400" dirty="0" err="1"/>
              <a:t>συσχετιζόμενες</a:t>
            </a:r>
            <a:r>
              <a:rPr lang="el-GR" sz="2400" dirty="0"/>
              <a:t> διεργασίες τις οποίες εξυπηρετεί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Μη </a:t>
            </a:r>
            <a:r>
              <a:rPr lang="el-GR" sz="2400" dirty="0"/>
              <a:t>ύπαρξη ενεργούς αναμονής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55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sz="4000" dirty="0"/>
              <a:t>Αμοιβαίος αποκλεισμός με </a:t>
            </a:r>
            <a:r>
              <a:rPr lang="el-GR" sz="4000" dirty="0" err="1"/>
              <a:t>σημαφόρους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Χρήση δυαδικού </a:t>
            </a:r>
            <a:r>
              <a:rPr lang="el-GR" sz="2400" dirty="0" err="1"/>
              <a:t>σημαφόρου</a:t>
            </a:r>
            <a:r>
              <a:rPr lang="el-GR" sz="2400" dirty="0"/>
              <a:t> που </a:t>
            </a:r>
            <a:r>
              <a:rPr lang="el-GR" sz="2400" dirty="0" err="1" smtClean="0"/>
              <a:t>αρχικοποιείται</a:t>
            </a:r>
            <a:r>
              <a:rPr lang="el-GR" sz="2400" dirty="0" smtClean="0"/>
              <a:t> στην </a:t>
            </a:r>
            <a:r>
              <a:rPr lang="el-GR" sz="2400" dirty="0"/>
              <a:t>τιμή 1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944592"/>
              </p:ext>
            </p:extLst>
          </p:nvPr>
        </p:nvGraphicFramePr>
        <p:xfrm>
          <a:off x="2843808" y="1849388"/>
          <a:ext cx="3312368" cy="2153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/>
              </a:tblGrid>
              <a:tr h="2153709">
                <a:tc>
                  <a:txBody>
                    <a:bodyPr/>
                    <a:lstStyle/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Semaphore Q: 1;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/* shared */</a:t>
                      </a:r>
                      <a:endParaRPr lang="el-GR" sz="1800" dirty="0" smtClean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endParaRPr lang="en-US" sz="1800" dirty="0" smtClean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wait(Q);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&lt;critical section&gt;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signal(Q);</a:t>
                      </a:r>
                    </a:p>
                    <a:p>
                      <a:pPr marL="0" indent="266700">
                        <a:spcBef>
                          <a:spcPts val="0"/>
                        </a:spcBef>
                        <a:buNone/>
                      </a:pPr>
                      <a:r>
                        <a:rPr lang="en-US" sz="1800" dirty="0" smtClean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&lt;remainder&gt;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0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Παράδειγμα </a:t>
            </a:r>
            <a:r>
              <a:rPr lang="el-GR" sz="4000" dirty="0" err="1"/>
              <a:t>σημαφόρου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Έστω οι διεργασίες P1 και P2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Στόχος</a:t>
            </a:r>
            <a:r>
              <a:rPr lang="el-GR" sz="2400" dirty="0"/>
              <a:t>: η διεργασία P2 να εκτελεστεί </a:t>
            </a:r>
            <a:r>
              <a:rPr lang="el-GR" sz="2400" dirty="0" smtClean="0"/>
              <a:t>υποχρεωτικά μετά </a:t>
            </a:r>
            <a:r>
              <a:rPr lang="el-GR" sz="2400" dirty="0"/>
              <a:t>από την P1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Χρησιμοποιείται </a:t>
            </a:r>
            <a:r>
              <a:rPr lang="el-GR" sz="2400" dirty="0"/>
              <a:t>ένας κοινός </a:t>
            </a:r>
            <a:r>
              <a:rPr lang="el-GR" sz="2400" dirty="0" err="1"/>
              <a:t>σημαφόρος</a:t>
            </a:r>
            <a:r>
              <a:rPr lang="el-GR" sz="2400" dirty="0"/>
              <a:t> με </a:t>
            </a:r>
            <a:r>
              <a:rPr lang="el-GR" sz="2400" dirty="0" smtClean="0"/>
              <a:t>όνομα </a:t>
            </a:r>
            <a:r>
              <a:rPr lang="el-GR" sz="2400" dirty="0" err="1" smtClean="0"/>
              <a:t>synch</a:t>
            </a:r>
            <a:r>
              <a:rPr lang="el-GR" sz="2400" dirty="0" smtClean="0"/>
              <a:t> </a:t>
            </a:r>
            <a:r>
              <a:rPr lang="el-GR" sz="2400" dirty="0"/>
              <a:t>για να συγχρονίσει τις λειτουργίες των </a:t>
            </a:r>
            <a:r>
              <a:rPr lang="el-GR" sz="2400" dirty="0" smtClean="0"/>
              <a:t>δύο σύγχρονων </a:t>
            </a:r>
            <a:r>
              <a:rPr lang="el-GR" sz="2400" dirty="0"/>
              <a:t>διεργασιών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Οι </a:t>
            </a:r>
            <a:r>
              <a:rPr lang="el-GR" sz="2400" dirty="0"/>
              <a:t>εντολές </a:t>
            </a:r>
            <a:r>
              <a:rPr lang="el-GR" sz="2400" dirty="0" err="1"/>
              <a:t>wait</a:t>
            </a:r>
            <a:r>
              <a:rPr lang="el-GR" sz="2400" dirty="0"/>
              <a:t>, </a:t>
            </a:r>
            <a:r>
              <a:rPr lang="el-GR" sz="2400" dirty="0" err="1"/>
              <a:t>signal</a:t>
            </a:r>
            <a:r>
              <a:rPr lang="el-GR" sz="2400" dirty="0"/>
              <a:t> χρησιμοποιούνται για </a:t>
            </a:r>
            <a:r>
              <a:rPr lang="el-GR" sz="2400" dirty="0" smtClean="0"/>
              <a:t>να καθυστερήσουν </a:t>
            </a:r>
            <a:r>
              <a:rPr lang="el-GR" sz="2400" dirty="0"/>
              <a:t>την P2 μέχρι να ολοκληρωθεί η P1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smtClean="0"/>
              <a:t>Ο </a:t>
            </a:r>
            <a:r>
              <a:rPr lang="el-GR" sz="2400" dirty="0" err="1"/>
              <a:t>σημαφόρος</a:t>
            </a:r>
            <a:r>
              <a:rPr lang="el-GR" sz="2400" dirty="0"/>
              <a:t> </a:t>
            </a:r>
            <a:r>
              <a:rPr lang="el-GR" sz="2400" dirty="0" err="1"/>
              <a:t>synch</a:t>
            </a:r>
            <a:r>
              <a:rPr lang="el-GR" sz="2400" dirty="0"/>
              <a:t> </a:t>
            </a:r>
            <a:r>
              <a:rPr lang="el-GR" sz="2400" dirty="0" err="1"/>
              <a:t>αρχικοποιείται</a:t>
            </a:r>
            <a:r>
              <a:rPr lang="el-GR" sz="2400" dirty="0"/>
              <a:t> με τιμή 0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195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Παράδειγμα </a:t>
            </a:r>
            <a:r>
              <a:rPr lang="el-GR" sz="4000" dirty="0" err="1"/>
              <a:t>σημαφόρου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8845" y="1181365"/>
            <a:ext cx="6826309" cy="37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8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Συγχρονισμός Εκτέλεσης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189215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Εκτέλεση του τμήματος Β στη διεργασία P2 </a:t>
            </a:r>
            <a:r>
              <a:rPr lang="el-GR" sz="2400" dirty="0" smtClean="0"/>
              <a:t>μετά από </a:t>
            </a:r>
            <a:r>
              <a:rPr lang="el-GR" sz="2400" dirty="0"/>
              <a:t>την εκτέλεση του τμήματος Α στη διεργασία P1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Χρήση </a:t>
            </a:r>
            <a:r>
              <a:rPr lang="el-GR" sz="2400" dirty="0"/>
              <a:t>ενός </a:t>
            </a:r>
            <a:r>
              <a:rPr lang="el-GR" sz="2400" dirty="0" err="1"/>
              <a:t>σημαφόρου</a:t>
            </a:r>
            <a:r>
              <a:rPr lang="el-GR" sz="2400" dirty="0"/>
              <a:t> </a:t>
            </a:r>
            <a:r>
              <a:rPr lang="el-GR" sz="2400" dirty="0" err="1"/>
              <a:t>flag</a:t>
            </a:r>
            <a:r>
              <a:rPr lang="el-GR" sz="2400" dirty="0"/>
              <a:t> με αρχική τιμή 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400" dirty="0" smtClean="0"/>
              <a:t>Κώδικας </a:t>
            </a:r>
            <a:r>
              <a:rPr lang="el-GR" sz="2400" dirty="0"/>
              <a:t>: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713484"/>
            <a:ext cx="5066761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4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Αδιέξοδο με </a:t>
            </a:r>
            <a:r>
              <a:rPr lang="el-GR" sz="4000" dirty="0" err="1"/>
              <a:t>σημαφόρους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400" dirty="0"/>
              <a:t>Οι </a:t>
            </a:r>
            <a:r>
              <a:rPr lang="el-GR" sz="2400" dirty="0" err="1"/>
              <a:t>σημαφόροι</a:t>
            </a:r>
            <a:r>
              <a:rPr lang="el-GR" sz="2400" dirty="0"/>
              <a:t> πρέπει να χρησιμοποιούνται </a:t>
            </a:r>
            <a:r>
              <a:rPr lang="el-GR" sz="2400" dirty="0" smtClean="0"/>
              <a:t>με προσοχή </a:t>
            </a:r>
            <a:r>
              <a:rPr lang="el-GR" sz="2400" dirty="0"/>
              <a:t>(αρχικά S=Q=1)</a:t>
            </a:r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 smtClean="0"/>
          </a:p>
          <a:p>
            <a:pPr marL="0" indent="0" algn="ctr">
              <a:buNone/>
            </a:pPr>
            <a:r>
              <a:rPr lang="el-GR" sz="2400" dirty="0" smtClean="0"/>
              <a:t>P0 </a:t>
            </a:r>
            <a:r>
              <a:rPr lang="el-GR" sz="2400" dirty="0"/>
              <a:t>περιμένει την P1 να εκτελέσει </a:t>
            </a:r>
            <a:r>
              <a:rPr lang="el-GR" sz="2400" dirty="0" err="1"/>
              <a:t>signal</a:t>
            </a:r>
            <a:r>
              <a:rPr lang="el-GR" sz="2400" dirty="0"/>
              <a:t>(Q)</a:t>
            </a:r>
          </a:p>
          <a:p>
            <a:pPr marL="0" indent="0" algn="ctr">
              <a:buNone/>
            </a:pPr>
            <a:r>
              <a:rPr lang="el-GR" sz="2400" dirty="0"/>
              <a:t>P1 περιμένει την P0 να εκτελέσει </a:t>
            </a:r>
            <a:r>
              <a:rPr lang="el-GR" sz="2400" dirty="0" err="1"/>
              <a:t>signal</a:t>
            </a:r>
            <a:r>
              <a:rPr lang="el-GR" sz="2400" dirty="0"/>
              <a:t>(S)</a:t>
            </a:r>
          </a:p>
          <a:p>
            <a:pPr marL="0" indent="0" algn="ctr">
              <a:buNone/>
            </a:pPr>
            <a:r>
              <a:rPr lang="el-GR" sz="2400" dirty="0"/>
              <a:t>Και οι δύο διεργασίες βρίσκονται σε αδιέξοδο</a:t>
            </a:r>
            <a:endParaRPr lang="el-GR" sz="24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760" y="1705372"/>
            <a:ext cx="4547442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5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Παράδειγμα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81365"/>
            <a:ext cx="8579296" cy="23962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Τρεις διεργασίες διαμοιράζονται έναν πόρο στον οποίο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Μία </a:t>
            </a:r>
            <a:r>
              <a:rPr lang="el-GR" sz="1600" dirty="0"/>
              <a:t>σχεδιάζει ένα 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Μία </a:t>
            </a:r>
            <a:r>
              <a:rPr lang="el-GR" sz="1600" dirty="0"/>
              <a:t>σχεδιάζει ένα B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1600" dirty="0" smtClean="0"/>
              <a:t>Μία </a:t>
            </a:r>
            <a:r>
              <a:rPr lang="el-GR" sz="1600" dirty="0"/>
              <a:t>σχεδιάζει ένα 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 smtClean="0"/>
              <a:t>Να </a:t>
            </a:r>
            <a:r>
              <a:rPr lang="el-GR" sz="1800" dirty="0"/>
              <a:t>υλοποιήσετε μια μορφή συγχρονισμού έτσι ώστε </a:t>
            </a:r>
            <a:r>
              <a:rPr lang="el-GR" sz="1800" dirty="0" smtClean="0"/>
              <a:t>να εμφανίζονται </a:t>
            </a:r>
            <a:r>
              <a:rPr lang="el-GR" sz="1800" dirty="0"/>
              <a:t>κατά σειρά τα γράμματα A B C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505572"/>
            <a:ext cx="6738311" cy="169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0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/>
              <a:t>Λύση με </a:t>
            </a:r>
            <a:r>
              <a:rPr lang="el-GR" sz="4000" dirty="0" err="1"/>
              <a:t>Σημαφόρους</a:t>
            </a:r>
            <a:endParaRPr lang="el-GR" sz="4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273324"/>
            <a:ext cx="7994972" cy="296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1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Ερωτήσεις</a:t>
            </a:r>
            <a:r>
              <a:rPr lang="el-GR" sz="4000" baseline="-25000" dirty="0" smtClean="0"/>
              <a:t>1/2</a:t>
            </a:r>
            <a:endParaRPr lang="el-GR" sz="4000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107504" y="1057300"/>
            <a:ext cx="8928992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Διεργασία </a:t>
            </a:r>
            <a:r>
              <a:rPr lang="el-GR" sz="2000" dirty="0"/>
              <a:t>(</a:t>
            </a:r>
            <a:r>
              <a:rPr lang="el-GR" sz="2000" dirty="0" err="1"/>
              <a:t>process</a:t>
            </a:r>
            <a:r>
              <a:rPr lang="el-GR" sz="2000" dirty="0"/>
              <a:t>) είναι: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ένα </a:t>
            </a:r>
            <a:r>
              <a:rPr lang="el-GR" sz="1800" dirty="0"/>
              <a:t>πρόγραμμα.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ένας </a:t>
            </a:r>
            <a:r>
              <a:rPr lang="el-GR" sz="1800" dirty="0"/>
              <a:t>επεξεργαστής.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ένα </a:t>
            </a:r>
            <a:r>
              <a:rPr lang="el-GR" sz="1800" dirty="0"/>
              <a:t>ειδικό αρχείο.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ένα </a:t>
            </a:r>
            <a:r>
              <a:rPr lang="el-GR" sz="1800" dirty="0"/>
              <a:t>πρόγραμμα σε εκτέλεση.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Η </a:t>
            </a:r>
            <a:r>
              <a:rPr lang="el-GR" sz="2000" dirty="0"/>
              <a:t>λίστα έτοιμων διεργασιών (</a:t>
            </a:r>
            <a:r>
              <a:rPr lang="el-GR" sz="2000" dirty="0" err="1"/>
              <a:t>ready</a:t>
            </a:r>
            <a:r>
              <a:rPr lang="el-GR" sz="2000" dirty="0"/>
              <a:t> </a:t>
            </a:r>
            <a:r>
              <a:rPr lang="el-GR" sz="2000" dirty="0" err="1"/>
              <a:t>list</a:t>
            </a:r>
            <a:r>
              <a:rPr lang="el-GR" sz="2000" dirty="0"/>
              <a:t>) περιλαμβάνει: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τις </a:t>
            </a:r>
            <a:r>
              <a:rPr lang="el-GR" sz="1800" dirty="0"/>
              <a:t>διεργασίες (</a:t>
            </a:r>
            <a:r>
              <a:rPr lang="el-GR" sz="1800" dirty="0" err="1"/>
              <a:t>processes</a:t>
            </a:r>
            <a:r>
              <a:rPr lang="el-GR" sz="1800" dirty="0"/>
              <a:t>) που περιμένουν για είσοδο/έξοδο.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τις </a:t>
            </a:r>
            <a:r>
              <a:rPr lang="el-GR" sz="1800" dirty="0"/>
              <a:t>διεργασίες που περιμένουν σε κάποιο </a:t>
            </a:r>
            <a:r>
              <a:rPr lang="el-GR" sz="1800" dirty="0" err="1"/>
              <a:t>σημαφόρο</a:t>
            </a:r>
            <a:r>
              <a:rPr lang="el-GR" sz="1800" dirty="0"/>
              <a:t> (</a:t>
            </a:r>
            <a:r>
              <a:rPr lang="el-GR" sz="1800" dirty="0" err="1"/>
              <a:t>semaphore</a:t>
            </a:r>
            <a:r>
              <a:rPr lang="el-GR" sz="1800" dirty="0"/>
              <a:t>).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τις </a:t>
            </a:r>
            <a:r>
              <a:rPr lang="el-GR" sz="1800" dirty="0"/>
              <a:t>διεργασίες που περιμένουν επιπλέον μνήμη.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800" dirty="0" smtClean="0"/>
              <a:t>τις </a:t>
            </a:r>
            <a:r>
              <a:rPr lang="el-GR" sz="1800" dirty="0"/>
              <a:t>διεργασίες που περιμένουν για εξυπηρέτηση από την </a:t>
            </a:r>
            <a:r>
              <a:rPr lang="el-GR" sz="1800" dirty="0" smtClean="0"/>
              <a:t>κεντρική μονάδα </a:t>
            </a:r>
            <a:r>
              <a:rPr lang="el-GR" sz="1800" dirty="0"/>
              <a:t>επεξεργασίας.</a:t>
            </a:r>
            <a:endParaRPr lang="el-GR" sz="18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079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Ερωτήσεις</a:t>
            </a:r>
            <a:r>
              <a:rPr lang="el-GR" sz="4000" baseline="-25000" dirty="0" smtClean="0"/>
              <a:t>2/2</a:t>
            </a:r>
            <a:endParaRPr lang="el-GR" sz="4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107504" y="1057300"/>
            <a:ext cx="8928992" cy="392377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000" dirty="0"/>
              <a:t>Κρίσιμα τμήματα (</a:t>
            </a:r>
            <a:r>
              <a:rPr lang="el-GR" sz="2000" dirty="0" err="1"/>
              <a:t>critical</a:t>
            </a:r>
            <a:r>
              <a:rPr lang="el-GR" sz="2000" dirty="0"/>
              <a:t> </a:t>
            </a:r>
            <a:r>
              <a:rPr lang="el-GR" sz="2000" dirty="0" err="1"/>
              <a:t>sections</a:t>
            </a:r>
            <a:r>
              <a:rPr lang="el-GR" sz="2000" dirty="0"/>
              <a:t>) διεργασιών (</a:t>
            </a:r>
            <a:r>
              <a:rPr lang="el-GR" sz="2000" dirty="0" err="1"/>
              <a:t>processes</a:t>
            </a:r>
            <a:r>
              <a:rPr lang="el-GR" sz="2000" dirty="0"/>
              <a:t>):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απαγορεύεται </a:t>
            </a:r>
            <a:r>
              <a:rPr lang="el-GR" sz="1600" dirty="0"/>
              <a:t>να εκτελούνται ταυτόχρονα από πολλές διεργασίες</a:t>
            </a:r>
            <a:r>
              <a:rPr lang="el-GR" sz="1600" dirty="0" smtClean="0"/>
              <a:t>, χωρίς </a:t>
            </a:r>
            <a:r>
              <a:rPr lang="el-GR" sz="1600" dirty="0"/>
              <a:t>να αποκλείεται κάποιες να εκτελούν ταυτόχρονα μη </a:t>
            </a:r>
            <a:r>
              <a:rPr lang="el-GR" sz="1600" dirty="0" smtClean="0"/>
              <a:t>κρίσιμα τμήματά </a:t>
            </a:r>
            <a:r>
              <a:rPr lang="el-GR" sz="1600" dirty="0"/>
              <a:t>τους.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απαγορεύεται </a:t>
            </a:r>
            <a:r>
              <a:rPr lang="el-GR" sz="1600" dirty="0"/>
              <a:t>να εκτελούνται ταυτόχρονα από πολλές διεργασίες </a:t>
            </a:r>
            <a:r>
              <a:rPr lang="el-GR" sz="1600" dirty="0" smtClean="0"/>
              <a:t>και αποκλείεται </a:t>
            </a:r>
            <a:r>
              <a:rPr lang="el-GR" sz="1600" dirty="0"/>
              <a:t>κάποιες να εκτελούν ταυτόχρονα μη κρίσιμα </a:t>
            </a:r>
            <a:r>
              <a:rPr lang="el-GR" sz="1600" dirty="0" smtClean="0"/>
              <a:t>τμήματά τους</a:t>
            </a:r>
            <a:r>
              <a:rPr lang="el-GR" sz="1600" dirty="0"/>
              <a:t>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επιτρέπεται </a:t>
            </a:r>
            <a:r>
              <a:rPr lang="el-GR" sz="1600" dirty="0"/>
              <a:t>να εκτελούνται ταυτόχρονα από πολλές διεργασίες.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όταν </a:t>
            </a:r>
            <a:r>
              <a:rPr lang="el-GR" sz="1600" dirty="0"/>
              <a:t>εκτελούνται τερματίζονται οι αντίστοιχες διεργασίες.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000" dirty="0" smtClean="0"/>
              <a:t>Οι </a:t>
            </a:r>
            <a:r>
              <a:rPr lang="el-GR" sz="2000" dirty="0"/>
              <a:t>σηματοφόροι (</a:t>
            </a:r>
            <a:r>
              <a:rPr lang="el-GR" sz="2000" dirty="0" err="1"/>
              <a:t>semaphores</a:t>
            </a:r>
            <a:r>
              <a:rPr lang="el-GR" sz="2000" dirty="0"/>
              <a:t>) χρησιμεύουν για να: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γίνεται </a:t>
            </a:r>
            <a:r>
              <a:rPr lang="el-GR" sz="1600" dirty="0"/>
              <a:t>πιο εύκολα η μετάφραση προγραμμάτων.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συγχρονίζονται </a:t>
            </a:r>
            <a:r>
              <a:rPr lang="el-GR" sz="1600" dirty="0"/>
              <a:t>οι διεργασίες.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επιταχύνεται </a:t>
            </a:r>
            <a:r>
              <a:rPr lang="el-GR" sz="1600" dirty="0"/>
              <a:t>η εκτέλεση προγραμμάτων.</a:t>
            </a:r>
          </a:p>
          <a:p>
            <a:pPr marL="800100" lvl="1" indent="-342900">
              <a:buFont typeface="+mj-lt"/>
              <a:buAutoNum type="alphaLcParenR"/>
            </a:pPr>
            <a:r>
              <a:rPr lang="el-GR" sz="1600" dirty="0" smtClean="0"/>
              <a:t>αντικαταστήσουν </a:t>
            </a:r>
            <a:r>
              <a:rPr lang="el-GR" sz="1600" dirty="0"/>
              <a:t>πολύπλοκες δομές δεδομένων.</a:t>
            </a:r>
            <a:endParaRPr lang="el-GR" sz="1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12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Συστήματα, 8η Έκδοση,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Λειτουργικά Συστήματα 9η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Abraham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Silberschatz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Peter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Baer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Galvin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Greg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Gagne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240151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Δημήτριος Λιαροκάπης.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Λειτουργικά Συστήματα.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://eclass.teiep.gr/courses/COMP116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Αμοιβαίος Αποκλεισμός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Αμοιβαίος Αποκλεισμός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dirty="0"/>
              <a:t>Εισαγωγή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Κρίσιμα </a:t>
            </a:r>
            <a:r>
              <a:rPr lang="el-GR" dirty="0"/>
              <a:t>τμήματα (</a:t>
            </a:r>
            <a:r>
              <a:rPr lang="el-GR" dirty="0" err="1"/>
              <a:t>Critical</a:t>
            </a:r>
            <a:r>
              <a:rPr lang="el-GR" dirty="0"/>
              <a:t> </a:t>
            </a:r>
            <a:r>
              <a:rPr lang="el-GR" dirty="0" err="1"/>
              <a:t>Sections</a:t>
            </a:r>
            <a:r>
              <a:rPr lang="el-GR" dirty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Υλοποίηση </a:t>
            </a:r>
            <a:r>
              <a:rPr lang="el-GR" dirty="0"/>
              <a:t>του αμοιβαίου αποκλεισμού</a:t>
            </a:r>
          </a:p>
          <a:p>
            <a:pPr marL="971550" lvl="1" indent="-571500">
              <a:buFont typeface="+mj-lt"/>
              <a:buAutoNum type="romanLcPeriod"/>
            </a:pPr>
            <a:r>
              <a:rPr lang="el-GR" sz="3200" i="1" dirty="0" smtClean="0"/>
              <a:t>Προσεγγίσεις </a:t>
            </a:r>
            <a:r>
              <a:rPr lang="el-GR" sz="3200" i="1" dirty="0"/>
              <a:t>λογισμικού</a:t>
            </a:r>
          </a:p>
          <a:p>
            <a:pPr marL="971550" lvl="1" indent="-571500">
              <a:buFont typeface="+mj-lt"/>
              <a:buAutoNum type="romanLcPeriod"/>
            </a:pPr>
            <a:r>
              <a:rPr lang="el-GR" sz="3200" i="1" dirty="0" smtClean="0"/>
              <a:t>Υποστήριξη </a:t>
            </a:r>
            <a:r>
              <a:rPr lang="el-GR" sz="3200" i="1" dirty="0"/>
              <a:t>εκ μέρους του υλικού</a:t>
            </a:r>
          </a:p>
          <a:p>
            <a:pPr marL="971550" lvl="1" indent="-571500">
              <a:buFont typeface="+mj-lt"/>
              <a:buAutoNum type="romanLcPeriod"/>
            </a:pPr>
            <a:r>
              <a:rPr lang="el-GR" sz="3200" i="1" dirty="0" smtClean="0"/>
              <a:t>Σημαφόροι </a:t>
            </a:r>
            <a:r>
              <a:rPr lang="el-GR" sz="3200" i="1" dirty="0"/>
              <a:t>(σηματοφορείς)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43806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1. Εισαγωγή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Αμοιβαίος αποκλεισμός: αποκλεισμός μιας διεργασίας </a:t>
            </a:r>
            <a:r>
              <a:rPr lang="el-GR" sz="2200" dirty="0" smtClean="0"/>
              <a:t>από μια </a:t>
            </a:r>
            <a:r>
              <a:rPr lang="el-GR" sz="2200" dirty="0"/>
              <a:t>ενέργεια που επιτελεί ταυτοχρόνως κάποια </a:t>
            </a:r>
            <a:r>
              <a:rPr lang="el-GR" sz="2200" dirty="0" smtClean="0"/>
              <a:t>άλλη διεργασία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Απαιτεί </a:t>
            </a:r>
            <a:r>
              <a:rPr lang="el-GR" sz="2200" dirty="0"/>
              <a:t>μόνο μία διεργασία να πραγματοποιεί </a:t>
            </a:r>
            <a:r>
              <a:rPr lang="el-GR" sz="2200" dirty="0" smtClean="0"/>
              <a:t>λειτουργίες σε </a:t>
            </a:r>
            <a:r>
              <a:rPr lang="el-GR" sz="2200" dirty="0"/>
              <a:t>κοινούς πόρους. Αν δύο διεργασίες προσπαθήσουν </a:t>
            </a:r>
            <a:r>
              <a:rPr lang="el-GR" sz="2200" dirty="0" smtClean="0"/>
              <a:t>να αποκτήσουν </a:t>
            </a:r>
            <a:r>
              <a:rPr lang="el-GR" sz="2200" dirty="0"/>
              <a:t>ένα κοινό πόρο, τότε η μία θα πρέπει </a:t>
            </a:r>
            <a:r>
              <a:rPr lang="el-GR" sz="2200" dirty="0" smtClean="0"/>
              <a:t>να αναμένει</a:t>
            </a:r>
            <a:endParaRPr lang="el-GR" sz="22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Για </a:t>
            </a:r>
            <a:r>
              <a:rPr lang="el-GR" sz="2200" dirty="0"/>
              <a:t>την αποφυγή των παρενεργειών λόγω </a:t>
            </a:r>
            <a:r>
              <a:rPr lang="el-GR" sz="2200" dirty="0" smtClean="0"/>
              <a:t>ανταγωνισμού είναι </a:t>
            </a:r>
            <a:r>
              <a:rPr lang="el-GR" sz="2200" dirty="0"/>
              <a:t>ζωτικής σημασίας η πρόβλεψη και η αποτροπή </a:t>
            </a:r>
            <a:r>
              <a:rPr lang="el-GR" sz="2200" dirty="0" smtClean="0"/>
              <a:t>χρήσης διαμοιραζόμενων </a:t>
            </a:r>
            <a:r>
              <a:rPr lang="el-GR" sz="2200" dirty="0"/>
              <a:t>πόρων από περισσότερες από </a:t>
            </a:r>
            <a:r>
              <a:rPr lang="el-GR" sz="2200" dirty="0" smtClean="0"/>
              <a:t>μια διεργασίες </a:t>
            </a:r>
            <a:r>
              <a:rPr lang="el-GR" sz="2200" dirty="0"/>
              <a:t>την ίδια χρονική στιγμή.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Είναι </a:t>
            </a:r>
            <a:r>
              <a:rPr lang="el-GR" sz="2200" dirty="0"/>
              <a:t>απαραίτητος για την προστασία των </a:t>
            </a:r>
            <a:r>
              <a:rPr lang="el-GR" sz="2200" dirty="0" smtClean="0"/>
              <a:t>κρίσιμων τμημάτων </a:t>
            </a:r>
            <a:r>
              <a:rPr lang="el-GR" sz="2200" dirty="0"/>
              <a:t>των διεργασιών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531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(1)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73353"/>
            <a:ext cx="6912768" cy="399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0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/>
          </a:bodyPr>
          <a:lstStyle/>
          <a:p>
            <a:r>
              <a:rPr lang="el-GR" dirty="0"/>
              <a:t>Παράδειγμα (2)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1177937"/>
            <a:ext cx="6552728" cy="419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7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79512" y="228865"/>
            <a:ext cx="8784976" cy="952500"/>
          </a:xfrm>
        </p:spPr>
        <p:txBody>
          <a:bodyPr>
            <a:normAutofit fontScale="90000"/>
          </a:bodyPr>
          <a:lstStyle/>
          <a:p>
            <a:r>
              <a:rPr lang="el-GR" dirty="0"/>
              <a:t>2. Κρίσιμα τμήματα (</a:t>
            </a:r>
            <a:r>
              <a:rPr lang="en-US" dirty="0"/>
              <a:t>Critical Sections)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363272" cy="377163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2200" dirty="0"/>
              <a:t>Κρίσιμο τμήμα: μια ακολουθία εντολών </a:t>
            </a:r>
            <a:r>
              <a:rPr lang="el-GR" sz="2200" dirty="0" smtClean="0"/>
              <a:t>μιας διεργασίας </a:t>
            </a:r>
            <a:r>
              <a:rPr lang="el-GR" sz="2200" dirty="0"/>
              <a:t>που πρέπει να εκτελείται αδιαίρετα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εκτέλεση του κρίσιμου τμήματος δεν θα </a:t>
            </a:r>
            <a:r>
              <a:rPr lang="el-GR" sz="2200" dirty="0" smtClean="0"/>
              <a:t>πρέπει να </a:t>
            </a:r>
            <a:r>
              <a:rPr lang="el-GR" sz="2200" dirty="0"/>
              <a:t>διακόπτεται στο μέσον (“όλα ή τίποτα”)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Η </a:t>
            </a:r>
            <a:r>
              <a:rPr lang="el-GR" sz="2200" dirty="0"/>
              <a:t>αποτελεσματικότητα της </a:t>
            </a:r>
            <a:r>
              <a:rPr lang="el-GR" sz="2200" dirty="0" smtClean="0"/>
              <a:t>πολυεπεξεργασίας εξαρτάται </a:t>
            </a:r>
            <a:r>
              <a:rPr lang="el-GR" sz="2200" dirty="0"/>
              <a:t>από το μήκος του κρίσιμου τμήματος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Πρέπει </a:t>
            </a:r>
            <a:r>
              <a:rPr lang="el-GR" sz="2200" dirty="0"/>
              <a:t>να είναι όσο το δυνατόν μικρότερο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2200" dirty="0" smtClean="0"/>
              <a:t>Το </a:t>
            </a:r>
            <a:r>
              <a:rPr lang="el-GR" sz="2200" dirty="0"/>
              <a:t>πλέον αναποτελεσματικό σενάριο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200" dirty="0" smtClean="0"/>
              <a:t>Όλο </a:t>
            </a:r>
            <a:r>
              <a:rPr lang="el-GR" sz="2200" dirty="0"/>
              <a:t>το πρόγραμμα είναι ένα κρίσιμο τμήμα: δεν </a:t>
            </a:r>
            <a:r>
              <a:rPr lang="el-GR" sz="2200" dirty="0" smtClean="0"/>
              <a:t>υπάρχει </a:t>
            </a:r>
            <a:r>
              <a:rPr lang="el-GR" sz="2200" dirty="0" err="1" smtClean="0"/>
              <a:t>πολυπρογραμματισμός</a:t>
            </a:r>
            <a:endParaRPr lang="el-GR" sz="2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552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6255</TotalTime>
  <Words>2464</Words>
  <Application>Microsoft Office PowerPoint</Application>
  <PresentationFormat>Προβολή στην οθόνη (16:10)</PresentationFormat>
  <Paragraphs>406</Paragraphs>
  <Slides>47</Slides>
  <Notes>47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47</vt:i4>
      </vt:variant>
    </vt:vector>
  </HeadingPairs>
  <TitlesOfParts>
    <vt:vector size="54" baseType="lpstr">
      <vt:lpstr>Arial Unicode MS</vt:lpstr>
      <vt:lpstr>Arial</vt:lpstr>
      <vt:lpstr>Calibri</vt:lpstr>
      <vt:lpstr>Consolas</vt:lpstr>
      <vt:lpstr>Times New Roman</vt:lpstr>
      <vt:lpstr>Wingdings</vt:lpstr>
      <vt:lpstr>Θέμα του Office</vt:lpstr>
      <vt:lpstr>Λειτουργικά Συστήματα</vt:lpstr>
      <vt:lpstr>Παρουσίαση του PowerPoint</vt:lpstr>
      <vt:lpstr>Άδειες Χρήσης</vt:lpstr>
      <vt:lpstr>Χρηματοδότηση</vt:lpstr>
      <vt:lpstr>Αμοιβαίος Αποκλεισμός</vt:lpstr>
      <vt:lpstr>1. Εισαγωγή</vt:lpstr>
      <vt:lpstr>Παράδειγμα (1)</vt:lpstr>
      <vt:lpstr>Παράδειγμα (2)</vt:lpstr>
      <vt:lpstr>2. Κρίσιμα τμήματα (Critical Sections)</vt:lpstr>
      <vt:lpstr>Κρίσιμα Τμήματα</vt:lpstr>
      <vt:lpstr>Συνθήκες για κρίσιμα τμήματα</vt:lpstr>
      <vt:lpstr>Συνθήκες για αμοιβαίο αποκλεισμό</vt:lpstr>
      <vt:lpstr>Αμοιβαίος αποκλεισμός με κρίσιμα τμήματα</vt:lpstr>
      <vt:lpstr>Κίνδυνοι λόγω του αμοιβαίου αποκλεισμού</vt:lpstr>
      <vt:lpstr>3. Υλοποίηση του αμοιβαίου αποκλεισμού</vt:lpstr>
      <vt:lpstr>3.1. Προσεγγίσεις λογισμικού</vt:lpstr>
      <vt:lpstr>Ο αλγόριθμος του Dekker</vt:lpstr>
      <vt:lpstr>Dekker: 1η προσπάθεια</vt:lpstr>
      <vt:lpstr>Dekker: 2η προσπάθεια</vt:lpstr>
      <vt:lpstr>3.2. Υποστήριξη εκ μέρους του υλικού</vt:lpstr>
      <vt:lpstr>Υλικό και αμοιβαίος αποκλεισμός</vt:lpstr>
      <vt:lpstr>Α. Απενεργοποίηση Διακοπών</vt:lpstr>
      <vt:lpstr>Μειονεκτήματα</vt:lpstr>
      <vt:lpstr>Β. Ειδικές Εντολές Μηχανής</vt:lpstr>
      <vt:lpstr>Αμοιβαίος Αποκλεισμός με Test and Set</vt:lpstr>
      <vt:lpstr>Πλεονεκτήματα Ειδικών Εντολών</vt:lpstr>
      <vt:lpstr>Μειονεκτήματα</vt:lpstr>
      <vt:lpstr>3.3 Προσεγγίσεις Αναστολής Εκτέλεσης</vt:lpstr>
      <vt:lpstr>Σημαφόροι (semaphores)</vt:lpstr>
      <vt:lpstr>Λειτουργίες σημαφόρων</vt:lpstr>
      <vt:lpstr>Λειτουργίες σημαφόρων</vt:lpstr>
      <vt:lpstr>Είδη σημαφόρων</vt:lpstr>
      <vt:lpstr>Ιδιότητες σημαφόρων</vt:lpstr>
      <vt:lpstr>Αμοιβαίος αποκλεισμός με σημαφόρους</vt:lpstr>
      <vt:lpstr>Παράδειγμα σημαφόρου</vt:lpstr>
      <vt:lpstr>Παράδειγμα σημαφόρου</vt:lpstr>
      <vt:lpstr>Συγχρονισμός Εκτέλεσης</vt:lpstr>
      <vt:lpstr>Αδιέξοδο με σημαφόρους</vt:lpstr>
      <vt:lpstr>Παράδειγμα</vt:lpstr>
      <vt:lpstr>Λύση με Σημαφόρους</vt:lpstr>
      <vt:lpstr>Ερωτήσεις1/2</vt:lpstr>
      <vt:lpstr>Ερωτήσεις2/2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303</cp:revision>
  <dcterms:created xsi:type="dcterms:W3CDTF">2012-09-06T09:03:05Z</dcterms:created>
  <dcterms:modified xsi:type="dcterms:W3CDTF">2015-09-18T14:11:05Z</dcterms:modified>
</cp:coreProperties>
</file>