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8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270" r:id="rId23"/>
    <p:sldId id="300" r:id="rId24"/>
    <p:sldId id="301" r:id="rId25"/>
    <p:sldId id="302" r:id="rId26"/>
    <p:sldId id="303" r:id="rId27"/>
    <p:sldId id="305" r:id="rId28"/>
    <p:sldId id="306" r:id="rId29"/>
    <p:sldId id="314" r:id="rId30"/>
    <p:sldId id="316" r:id="rId31"/>
    <p:sldId id="317" r:id="rId32"/>
    <p:sldId id="318" r:id="rId33"/>
    <p:sldId id="319" r:id="rId34"/>
    <p:sldId id="320" r:id="rId35"/>
    <p:sldId id="286" r:id="rId36"/>
    <p:sldId id="287" r:id="rId37"/>
  </p:sldIdLst>
  <p:sldSz cx="9144000" cy="6858000" type="screen4x3"/>
  <p:notesSz cx="6858000" cy="9144000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3" autoAdjust="0"/>
    <p:restoredTop sz="94660"/>
  </p:normalViewPr>
  <p:slideViewPr>
    <p:cSldViewPr>
      <p:cViewPr varScale="1">
        <p:scale>
          <a:sx n="69" d="100"/>
          <a:sy n="6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dobe Arabic" pitchFamily="18" charset="-78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dobe Arabic" pitchFamily="18" charset="-78"/>
              </a:defRPr>
            </a:lvl1pPr>
          </a:lstStyle>
          <a:p>
            <a:pPr>
              <a:defRPr/>
            </a:pPr>
            <a:fld id="{51ACD890-D0E3-4289-A8EE-AFF5CFB61C1A}" type="datetimeFigureOut">
              <a:rPr lang="el-GR" smtClean="0"/>
              <a:pPr>
                <a:defRPr/>
              </a:pPr>
              <a:t>31/10/2014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dobe Arabic" pitchFamily="18" charset="-78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dobe Arabic" pitchFamily="18" charset="-78"/>
              </a:defRPr>
            </a:lvl1pPr>
          </a:lstStyle>
          <a:p>
            <a:pPr>
              <a:defRPr/>
            </a:pPr>
            <a:fld id="{7CA90633-45A5-4F4A-A9C5-A12E7742106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5677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D12E50-B175-4F12-AB41-B8C4B0B2A19C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524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ACC27B-0AAE-450A-9A47-A1E0A09AD283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11346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2F954E-E079-47CB-914C-FD35D912AF95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26791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E9093F-E632-4C97-AE03-426AD8BE6AC8}" type="slidenum">
              <a:rPr lang="el-GR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90633-45A5-4F4A-A9C5-A12E77421066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AF5451-E5B7-4C18-B88B-A8749E986B86}" type="slidenum">
              <a:rPr lang="el-GR" altLang="el-GR" smtClean="0"/>
              <a:pPr/>
              <a:t>36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4986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858BE-04EB-4E15-B61D-BF63535A3A3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AFE92-C28C-47BC-8440-207F67CC1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0A5A4-74E6-4CF6-9FD0-63FDF763F62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409575"/>
            <a:ext cx="48164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B4F6E-A77B-47D7-9487-41326442D8A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059D3-8F86-4022-BB07-B03AB629A3E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73B18-59EE-463B-A480-A10884632A6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7BC6A-27C6-4A65-9FE0-8F09051ECF4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40280-3850-46C0-8320-39D2FDDD44F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24B3E-DB1E-4247-9DCA-C3DEF10B068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0B08F-0684-457E-AC7D-405995EC1C4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876A6-3F8A-46AF-AC70-9875EAD5E17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dobe Arabic" pitchFamily="18" charset="-78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dobe Arabic" pitchFamily="18" charset="-78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dobe Arabic" pitchFamily="18" charset="-78"/>
              </a:defRPr>
            </a:lvl1pPr>
          </a:lstStyle>
          <a:p>
            <a:pPr>
              <a:defRPr/>
            </a:pPr>
            <a:fld id="{043B4F6E-A77B-47D7-9487-41326442D8A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edX.mp4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Udacity.mp4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Coursera_index.mp4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Yale.mp4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x.org/" TargetMode="External"/><Relationship Id="rId7" Type="http://schemas.openxmlformats.org/officeDocument/2006/relationships/hyperlink" Target="http://oyc.yale.edu/economics" TargetMode="External"/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ursera.org/" TargetMode="External"/><Relationship Id="rId5" Type="http://schemas.openxmlformats.org/officeDocument/2006/relationships/hyperlink" Target="https://www.udacity.com/course/design101" TargetMode="External"/><Relationship Id="rId4" Type="http://schemas.openxmlformats.org/officeDocument/2006/relationships/hyperlink" Target="https://www.udacity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chrono@cc.uoi.g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2028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0089D0"/>
                </a:solidFill>
                <a:latin typeface="Arial" panose="020B0604020202020204" pitchFamily="34" charset="0"/>
                <a:cs typeface="Adobe Arabic" pitchFamily="18" charset="-78"/>
              </a:rPr>
              <a:t>Ανοικτά Ακαδημαϊκά Μαθήματα στο ΤΕΙ Ηπείρου</a:t>
            </a:r>
          </a:p>
          <a:p>
            <a:pPr marL="0" indent="0" algn="ctr">
              <a:spcBef>
                <a:spcPts val="500"/>
              </a:spcBef>
              <a:buNone/>
              <a:defRPr/>
            </a:pPr>
            <a:r>
              <a:rPr lang="en-US" sz="2400" b="1" dirty="0" err="1" smtClean="0">
                <a:latin typeface="Adobe Arabic" pitchFamily="18" charset="-78"/>
                <a:cs typeface="Adobe Arabic" pitchFamily="18" charset="-78"/>
              </a:rPr>
              <a:t>Moocs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- </a:t>
            </a:r>
            <a:r>
              <a:rPr lang="el-GR" sz="2400" b="1" dirty="0">
                <a:latin typeface="Arial" panose="020B0604020202020204" pitchFamily="34" charset="0"/>
                <a:cs typeface="Adobe Arabic" pitchFamily="18" charset="-78"/>
              </a:rPr>
              <a:t>Καλές πρακτικές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i="1" dirty="0" smtClean="0">
                <a:latin typeface="Arial" panose="020B0604020202020204" pitchFamily="34" charset="0"/>
                <a:cs typeface="Adobe Arabic" pitchFamily="18" charset="-78"/>
              </a:rPr>
              <a:t/>
            </a:r>
            <a:br>
              <a:rPr lang="el-GR" sz="2000" i="1" dirty="0" smtClean="0">
                <a:latin typeface="Arial" panose="020B0604020202020204" pitchFamily="34" charset="0"/>
                <a:cs typeface="Adobe Arabic" pitchFamily="18" charset="-78"/>
              </a:rPr>
            </a:br>
            <a:r>
              <a:rPr lang="el-GR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Ευγενία </a:t>
            </a:r>
            <a:r>
              <a:rPr lang="el-GR" sz="2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Τόκη</a:t>
            </a:r>
            <a:r>
              <a:rPr lang="el-GR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 </a:t>
            </a:r>
            <a:endParaRPr lang="el-GR" sz="2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dobe Arabic" pitchFamily="18" charset="-78"/>
            </a:endParaRPr>
          </a:p>
          <a:p>
            <a:pPr marL="0" indent="0" algn="ctr">
              <a:spcBef>
                <a:spcPts val="500"/>
              </a:spcBef>
              <a:buNone/>
              <a:defRPr/>
            </a:pPr>
            <a:r>
              <a:rPr lang="el-G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Καθηγήτρια </a:t>
            </a:r>
            <a:r>
              <a:rPr lang="el-GR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Εφαρμογών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l-G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ΤΕΙ </a:t>
            </a:r>
            <a:r>
              <a:rPr lang="el-GR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Ηπείρου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MSc, PhD</a:t>
            </a:r>
            <a:endParaRPr lang="el-GR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dobe Arabic" pitchFamily="18" charset="-78"/>
            </a:endParaRP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Σπυρίδων Χρονόπουλος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Επιστημονικός Συνεργάτης ΤΕΙ Ηπείρου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, MSc, PhD</a:t>
            </a: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dobe Arabic" pitchFamily="18" charset="-78"/>
            </a:endParaRP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/>
            </a:r>
            <a:b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ΤΕΙ Ηπείρου</a:t>
            </a:r>
            <a:b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dobe Arabic" pitchFamily="18" charset="-78"/>
              </a:rPr>
              <a:t>Ιωάννινα, Οκτώβριος 2014</a:t>
            </a:r>
          </a:p>
        </p:txBody>
      </p:sp>
      <p:pic>
        <p:nvPicPr>
          <p:cNvPr id="7171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526" y="284162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76479"/>
            <a:ext cx="2881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Ομάδα 6"/>
          <p:cNvGrpSpPr/>
          <p:nvPr/>
        </p:nvGrpSpPr>
        <p:grpSpPr>
          <a:xfrm>
            <a:off x="2915816" y="5877272"/>
            <a:ext cx="864096" cy="792088"/>
            <a:chOff x="2627784" y="5733256"/>
            <a:chExt cx="864096" cy="792088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389" y="5733256"/>
              <a:ext cx="497938" cy="5926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27784" y="6237312"/>
              <a:ext cx="864096" cy="2880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40000" lnSpcReduction="20000"/>
            </a:bodyPr>
            <a:lstStyle/>
            <a:p>
              <a:pPr algn="ctr"/>
              <a:r>
                <a:rPr lang="el-GR" dirty="0" smtClean="0">
                  <a:cs typeface="Adobe Arabic" pitchFamily="18" charset="-78"/>
                </a:rPr>
                <a:t>ΤΕΙ ΗΠΕΙΡΟΥ</a:t>
              </a:r>
              <a:endParaRPr lang="en-GB" dirty="0" smtClean="0">
                <a:cs typeface="Adobe Arabic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9/9d/Figure_1_MOOCs_and_Open_Education_Timeline_p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60432" cy="43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1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1773238"/>
            <a:ext cx="8569325" cy="4124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en-US" sz="2200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b="1" dirty="0" smtClean="0">
                <a:cs typeface="Adobe Arabic" pitchFamily="18" charset="-78"/>
              </a:rPr>
              <a:t>Αρχικές εκδόσεις των </a:t>
            </a:r>
            <a:r>
              <a:rPr lang="el-GR" sz="2400" b="1" dirty="0" err="1" smtClean="0">
                <a:cs typeface="Adobe Arabic" pitchFamily="18" charset="-78"/>
              </a:rPr>
              <a:t>MOOCs</a:t>
            </a:r>
            <a:r>
              <a:rPr lang="el-GR" sz="2400" b="1" dirty="0" smtClean="0">
                <a:cs typeface="Adobe Arabic" pitchFamily="18" charset="-78"/>
              </a:rPr>
              <a:t> </a:t>
            </a:r>
            <a:r>
              <a:rPr lang="el-GR" sz="2400" b="1" dirty="0">
                <a:cs typeface="Adobe Arabic" pitchFamily="18" charset="-78"/>
              </a:rPr>
              <a:t>συχνά </a:t>
            </a:r>
            <a:r>
              <a:rPr lang="el-GR" sz="2400" b="1" dirty="0" smtClean="0">
                <a:cs typeface="Adobe Arabic" pitchFamily="18" charset="-78"/>
              </a:rPr>
              <a:t>τόνιζαν την </a:t>
            </a:r>
            <a:r>
              <a:rPr lang="el-GR" sz="2400" b="1" dirty="0">
                <a:cs typeface="Adobe Arabic" pitchFamily="18" charset="-78"/>
              </a:rPr>
              <a:t>ανοικτή πρόσβαση</a:t>
            </a:r>
            <a:r>
              <a:rPr lang="el-GR" sz="2400" dirty="0">
                <a:cs typeface="Adobe Arabic" pitchFamily="18" charset="-78"/>
              </a:rPr>
              <a:t> σε λειτουργίες, όπως </a:t>
            </a:r>
            <a:r>
              <a:rPr lang="el-GR" sz="2400" dirty="0" err="1">
                <a:cs typeface="Adobe Arabic" pitchFamily="18" charset="-78"/>
              </a:rPr>
              <a:t>connectivism</a:t>
            </a:r>
            <a:r>
              <a:rPr lang="el-GR" sz="2400" dirty="0">
                <a:cs typeface="Adobe Arabic" pitchFamily="18" charset="-78"/>
              </a:rPr>
              <a:t> </a:t>
            </a:r>
            <a:r>
              <a:rPr lang="en-US" sz="2400" dirty="0">
                <a:cs typeface="Adobe Arabic" pitchFamily="18" charset="-78"/>
              </a:rPr>
              <a:t>(</a:t>
            </a:r>
            <a:r>
              <a:rPr lang="el-GR" sz="2400" dirty="0" err="1">
                <a:cs typeface="Adobe Arabic" pitchFamily="18" charset="-78"/>
              </a:rPr>
              <a:t>κονεκτιβισμός</a:t>
            </a:r>
            <a:r>
              <a:rPr lang="el-GR" sz="2400" dirty="0" smtClean="0">
                <a:cs typeface="Adobe Arabic" pitchFamily="18" charset="-78"/>
              </a:rPr>
              <a:t>) και την ανοιχτή </a:t>
            </a:r>
            <a:r>
              <a:rPr lang="el-GR" sz="2400" dirty="0" err="1">
                <a:cs typeface="Adobe Arabic" pitchFamily="18" charset="-78"/>
              </a:rPr>
              <a:t>αδειοδότηση</a:t>
            </a:r>
            <a:r>
              <a:rPr lang="el-GR" sz="2400" dirty="0">
                <a:cs typeface="Adobe Arabic" pitchFamily="18" charset="-78"/>
              </a:rPr>
              <a:t> </a:t>
            </a:r>
            <a:r>
              <a:rPr lang="el-GR" sz="2400" dirty="0" smtClean="0">
                <a:cs typeface="Adobe Arabic" pitchFamily="18" charset="-78"/>
              </a:rPr>
              <a:t>μαθησιακού περιεχομένου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400" b="1" dirty="0" smtClean="0">
                <a:cs typeface="Adobe Arabic" pitchFamily="18" charset="-78"/>
              </a:rPr>
              <a:t>Στόχος: προώθηση </a:t>
            </a:r>
            <a:r>
              <a:rPr lang="el-GR" sz="2400" b="1" dirty="0">
                <a:cs typeface="Adobe Arabic" pitchFamily="18" charset="-78"/>
              </a:rPr>
              <a:t>της επαναχρησιμοποίησης</a:t>
            </a:r>
            <a:r>
              <a:rPr lang="el-GR" sz="2400" dirty="0">
                <a:cs typeface="Adobe Arabic" pitchFamily="18" charset="-78"/>
              </a:rPr>
              <a:t> </a:t>
            </a:r>
            <a:r>
              <a:rPr lang="el-GR" sz="2400" dirty="0" smtClean="0">
                <a:cs typeface="Adobe Arabic" pitchFamily="18" charset="-78"/>
              </a:rPr>
              <a:t>και ανάμιξης (</a:t>
            </a:r>
            <a:r>
              <a:rPr lang="en-US" sz="2400" dirty="0" smtClean="0">
                <a:cs typeface="Adobe Arabic" pitchFamily="18" charset="-78"/>
              </a:rPr>
              <a:t>remixing) </a:t>
            </a:r>
            <a:r>
              <a:rPr lang="el-GR" sz="2400" dirty="0" smtClean="0">
                <a:cs typeface="Adobe Arabic" pitchFamily="18" charset="-78"/>
              </a:rPr>
              <a:t>των </a:t>
            </a:r>
            <a:r>
              <a:rPr lang="el-GR" sz="2400" dirty="0">
                <a:cs typeface="Adobe Arabic" pitchFamily="18" charset="-78"/>
              </a:rPr>
              <a:t>πόρων. </a:t>
            </a:r>
            <a:endParaRPr lang="en-US" sz="2400" dirty="0" smtClean="0">
              <a:cs typeface="Adobe Arabic" pitchFamily="18" charset="-78"/>
            </a:endParaRPr>
          </a:p>
          <a:p>
            <a:pPr lvl="1" algn="just">
              <a:defRPr/>
            </a:pPr>
            <a:endParaRPr lang="el-GR" sz="2400" dirty="0" smtClean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b="1" dirty="0" smtClean="0">
                <a:cs typeface="Adobe Arabic" pitchFamily="18" charset="-78"/>
              </a:rPr>
              <a:t>Επόμενες εκδόσεις </a:t>
            </a:r>
            <a:r>
              <a:rPr lang="el-GR" sz="2400" b="1" dirty="0" err="1" smtClean="0">
                <a:cs typeface="Adobe Arabic" pitchFamily="18" charset="-78"/>
              </a:rPr>
              <a:t>MOOCs</a:t>
            </a:r>
            <a:r>
              <a:rPr lang="el-GR" sz="2400" b="1" dirty="0" smtClean="0">
                <a:cs typeface="Adobe Arabic" pitchFamily="18" charset="-78"/>
              </a:rPr>
              <a:t> χρησιμοποιούν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cs typeface="Adobe Arabic" pitchFamily="18" charset="-78"/>
              </a:rPr>
              <a:t>κλειστές άδειες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cs typeface="Adobe Arabic" pitchFamily="18" charset="-78"/>
              </a:rPr>
              <a:t> </a:t>
            </a:r>
            <a:r>
              <a:rPr lang="el-GR" sz="2400" dirty="0" smtClean="0">
                <a:cs typeface="Adobe Arabic" pitchFamily="18" charset="-78"/>
              </a:rPr>
              <a:t>σχετικά με το μαθησιακό υλικό παραδόσεων διατηρώντας </a:t>
            </a:r>
            <a:r>
              <a:rPr lang="el-GR" sz="2400" dirty="0">
                <a:cs typeface="Adobe Arabic" pitchFamily="18" charset="-78"/>
              </a:rPr>
              <a:t>παράλληλα την </a:t>
            </a:r>
            <a:r>
              <a:rPr lang="el-GR" sz="2400" dirty="0" smtClean="0">
                <a:cs typeface="Adobe Arabic" pitchFamily="18" charset="-78"/>
              </a:rPr>
              <a:t>ελεύθερη πρόσβαση </a:t>
            </a:r>
            <a:r>
              <a:rPr lang="el-GR" sz="2400" dirty="0">
                <a:cs typeface="Adobe Arabic" pitchFamily="18" charset="-78"/>
              </a:rPr>
              <a:t>των φοιτητών</a:t>
            </a:r>
            <a:r>
              <a:rPr lang="el-GR" sz="2400" dirty="0" smtClean="0">
                <a:cs typeface="Adobe Arabic" pitchFamily="18" charset="-78"/>
              </a:rPr>
              <a:t>.</a:t>
            </a:r>
            <a:endParaRPr lang="el-GR" sz="2400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l-GR" sz="2400" dirty="0" smtClean="0">
              <a:cs typeface="Adobe Arabic" pitchFamily="18" charset="-78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l-GR" b="1" dirty="0" smtClean="0">
                <a:cs typeface="Adobe Arabic" pitchFamily="18" charset="-78"/>
              </a:rPr>
              <a:t>Πρόσβαση –Άδειες στα </a:t>
            </a:r>
            <a:r>
              <a:rPr lang="en-US" b="1" dirty="0" err="1" smtClean="0">
                <a:cs typeface="Adobe Arabic" pitchFamily="18" charset="-78"/>
              </a:rPr>
              <a:t>Moocs</a:t>
            </a:r>
            <a:endParaRPr lang="el-GR" b="1" dirty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7089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1773238"/>
            <a:ext cx="8569325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en-US" sz="2200" dirty="0">
              <a:cs typeface="Adobe Arabic" pitchFamily="18" charset="-78"/>
            </a:endParaRPr>
          </a:p>
          <a:p>
            <a:r>
              <a:rPr lang="el-GR" sz="2400" dirty="0" smtClean="0"/>
              <a:t>«η </a:t>
            </a:r>
            <a:r>
              <a:rPr lang="el-GR" sz="2400" dirty="0"/>
              <a:t>γνώση είναι κατανεμημένη σε ένα </a:t>
            </a:r>
            <a:r>
              <a:rPr lang="el-GR" sz="2400" i="1" dirty="0" smtClean="0"/>
              <a:t>δίκτυο συνδέσμων </a:t>
            </a:r>
            <a:r>
              <a:rPr lang="el-GR" sz="2400" dirty="0" smtClean="0">
                <a:sym typeface="Wingdings" panose="05000000000000000000" pitchFamily="2" charset="2"/>
              </a:rPr>
              <a:t>και </a:t>
            </a:r>
            <a:r>
              <a:rPr lang="el-GR" sz="2400" dirty="0" smtClean="0"/>
              <a:t>η </a:t>
            </a:r>
            <a:r>
              <a:rPr lang="el-GR" sz="2400" dirty="0"/>
              <a:t>μάθηση βασίζεται στη δυνατότητα κατασκευής και διάσχισης </a:t>
            </a:r>
            <a:r>
              <a:rPr lang="el-GR" sz="2400" dirty="0" smtClean="0"/>
              <a:t>των συγκεκριμένων </a:t>
            </a:r>
            <a:r>
              <a:rPr lang="el-GR" sz="2400" dirty="0"/>
              <a:t>δικτύων» </a:t>
            </a:r>
            <a:r>
              <a:rPr lang="el-GR" dirty="0"/>
              <a:t>(</a:t>
            </a:r>
            <a:r>
              <a:rPr lang="en-GB" dirty="0"/>
              <a:t>Siemens, 2010</a:t>
            </a:r>
            <a:r>
              <a:rPr lang="en-GB" dirty="0" smtClean="0"/>
              <a:t>)</a:t>
            </a:r>
            <a:r>
              <a:rPr lang="el-GR" dirty="0" smtClean="0"/>
              <a:t>. </a:t>
            </a:r>
          </a:p>
          <a:p>
            <a:endParaRPr lang="el-GR" sz="2400" dirty="0" smtClean="0">
              <a:cs typeface="Adobe Arabic" pitchFamily="18" charset="-78"/>
            </a:endParaRPr>
          </a:p>
          <a:p>
            <a:r>
              <a:rPr lang="el-GR" sz="2000" dirty="0" smtClean="0"/>
              <a:t>«ο </a:t>
            </a:r>
            <a:r>
              <a:rPr lang="el-GR" sz="2000" dirty="0"/>
              <a:t>σύγχρονος μαθητής μπορεί να πλοηγείται σε μια σειρά </a:t>
            </a:r>
            <a:r>
              <a:rPr lang="el-GR" sz="2000" dirty="0" smtClean="0"/>
              <a:t>από κόμβους </a:t>
            </a:r>
            <a:r>
              <a:rPr lang="el-GR" sz="2000" dirty="0"/>
              <a:t>(πηγές πληροφορίας: βιβλία, άρθρα, </a:t>
            </a:r>
            <a:r>
              <a:rPr lang="el-GR" sz="2000" dirty="0" err="1"/>
              <a:t>links</a:t>
            </a:r>
            <a:r>
              <a:rPr lang="el-GR" sz="2000" dirty="0"/>
              <a:t>, </a:t>
            </a:r>
            <a:r>
              <a:rPr lang="el-GR" sz="2000" dirty="0" err="1"/>
              <a:t>video</a:t>
            </a:r>
            <a:r>
              <a:rPr lang="el-GR" sz="2000" dirty="0"/>
              <a:t> και άλλα) και να </a:t>
            </a:r>
            <a:r>
              <a:rPr lang="el-GR" sz="2000" dirty="0" smtClean="0"/>
              <a:t>δημιουργεί μεταξύ </a:t>
            </a:r>
            <a:r>
              <a:rPr lang="el-GR" sz="2000" dirty="0"/>
              <a:t>τους συνδέσεις δηλαδή συσχετίσεις. Με τον τρόπο αυτό δημιουργεί το δικό </a:t>
            </a:r>
            <a:r>
              <a:rPr lang="el-GR" sz="2000" dirty="0" smtClean="0"/>
              <a:t>του δίκτυο </a:t>
            </a:r>
            <a:r>
              <a:rPr lang="el-GR" sz="2000" dirty="0"/>
              <a:t>μάθησης το οποίο συνεχώς διευρύνεται και μπορεί να είναι διαθέσιμό και </a:t>
            </a:r>
            <a:r>
              <a:rPr lang="el-GR" sz="2000" dirty="0" smtClean="0"/>
              <a:t>σε άλλους </a:t>
            </a:r>
            <a:r>
              <a:rPr lang="el-GR" sz="2000" dirty="0"/>
              <a:t>μαθητές ώστε να επωφεληθούν από </a:t>
            </a:r>
            <a:r>
              <a:rPr lang="el-GR" sz="2000" dirty="0" smtClean="0"/>
              <a:t>αυτό» (Τσώνη, </a:t>
            </a:r>
            <a:r>
              <a:rPr lang="el-GR" sz="2000" dirty="0" err="1" smtClean="0"/>
              <a:t>κά</a:t>
            </a:r>
            <a:r>
              <a:rPr lang="el-GR" sz="2000" dirty="0" smtClean="0"/>
              <a:t>, 2013)</a:t>
            </a:r>
            <a:endParaRPr lang="el-GR" sz="2000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l-GR" sz="2400" dirty="0" smtClean="0">
              <a:cs typeface="Adobe Arabic" pitchFamily="18" charset="-78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199" y="274638"/>
            <a:ext cx="83910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l-GR" b="1" dirty="0" smtClean="0">
                <a:cs typeface="Adobe Arabic" pitchFamily="18" charset="-78"/>
              </a:rPr>
              <a:t>Αρχές </a:t>
            </a:r>
            <a:r>
              <a:rPr lang="el-GR" b="1" dirty="0" err="1" smtClean="0">
                <a:cs typeface="Adobe Arabic" pitchFamily="18" charset="-78"/>
              </a:rPr>
              <a:t>κονεκτιβισμού</a:t>
            </a:r>
            <a:r>
              <a:rPr lang="en-US" sz="1800" b="1" dirty="0" smtClean="0">
                <a:cs typeface="Adobe Arabic" pitchFamily="18" charset="-78"/>
              </a:rPr>
              <a:t>(</a:t>
            </a:r>
            <a:r>
              <a:rPr lang="en-US" sz="1800" b="1" dirty="0" err="1" smtClean="0">
                <a:cs typeface="Adobe Arabic" pitchFamily="18" charset="-78"/>
              </a:rPr>
              <a:t>Connectivism</a:t>
            </a:r>
            <a:r>
              <a:rPr lang="en-US" sz="1800" b="1" dirty="0" smtClean="0">
                <a:cs typeface="Adobe Arabic" pitchFamily="18" charset="-78"/>
              </a:rPr>
              <a:t>) (Siemens,2010</a:t>
            </a:r>
            <a:r>
              <a:rPr lang="el-GR" sz="1800" b="1" dirty="0" smtClean="0">
                <a:cs typeface="Adobe Arabic" pitchFamily="18" charset="-78"/>
              </a:rPr>
              <a:t>)</a:t>
            </a:r>
            <a:r>
              <a:rPr lang="en-US" sz="1800" b="1" dirty="0" smtClean="0">
                <a:cs typeface="Adobe Arabic" pitchFamily="18" charset="-78"/>
              </a:rPr>
              <a:t> 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cs typeface="Adobe Arabic" pitchFamily="18" charset="-78"/>
              </a:rPr>
              <a:t>1/2</a:t>
            </a:r>
            <a:endParaRPr lang="el-GR" sz="4900" b="1" dirty="0">
              <a:solidFill>
                <a:schemeClr val="accent6">
                  <a:lumMod val="75000"/>
                </a:schemeClr>
              </a:solidFill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4858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1773238"/>
            <a:ext cx="8569325" cy="4124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200" b="1" u="sng" dirty="0" smtClean="0">
                <a:cs typeface="Adobe Arabic" pitchFamily="18" charset="-78"/>
              </a:rPr>
              <a:t>Principles of </a:t>
            </a:r>
            <a:r>
              <a:rPr lang="en-US" sz="2200" b="1" u="sng" dirty="0" err="1" smtClean="0">
                <a:cs typeface="Adobe Arabic" pitchFamily="18" charset="-78"/>
              </a:rPr>
              <a:t>Connectivism</a:t>
            </a:r>
            <a:r>
              <a:rPr lang="en-US" sz="2200" b="1" u="sng" dirty="0" smtClean="0">
                <a:cs typeface="Adobe Arabic" pitchFamily="18" charset="-78"/>
              </a:rPr>
              <a:t>  </a:t>
            </a:r>
            <a:r>
              <a:rPr lang="el-GR" sz="2200" b="1" u="sng" dirty="0" smtClean="0">
                <a:cs typeface="Adobe Arabic" pitchFamily="18" charset="-78"/>
              </a:rPr>
              <a:t>(Αρχές του </a:t>
            </a:r>
            <a:r>
              <a:rPr lang="el-GR" sz="2200" b="1" u="sng" dirty="0" err="1" smtClean="0">
                <a:cs typeface="Adobe Arabic" pitchFamily="18" charset="-78"/>
              </a:rPr>
              <a:t>κονεκτιβισμού</a:t>
            </a:r>
            <a:r>
              <a:rPr lang="el-GR" sz="2200" b="1" u="sng" dirty="0" smtClean="0">
                <a:cs typeface="Adobe Arabic" pitchFamily="18" charset="-78"/>
              </a:rPr>
              <a:t> - </a:t>
            </a:r>
            <a:r>
              <a:rPr lang="en-US" sz="2200" b="1" u="sng" dirty="0" smtClean="0">
                <a:cs typeface="Adobe Arabic" pitchFamily="18" charset="-78"/>
              </a:rPr>
              <a:t>Siemens</a:t>
            </a:r>
            <a:r>
              <a:rPr lang="el-GR" sz="2200" b="1" u="sng" dirty="0" smtClean="0">
                <a:cs typeface="Adobe Arabic" pitchFamily="18" charset="-78"/>
              </a:rPr>
              <a:t>):</a:t>
            </a:r>
            <a:endParaRPr lang="el-GR" sz="2200" b="1" u="sng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l-GR" sz="2400" dirty="0" smtClean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Η χρήση «συσκευών» βοηθάει τη διεργασία της μάθησης.</a:t>
            </a:r>
            <a:endParaRPr lang="el-GR" sz="2400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dirty="0">
                <a:cs typeface="Adobe Arabic" pitchFamily="18" charset="-78"/>
              </a:rPr>
              <a:t>Η ικανότητα </a:t>
            </a:r>
            <a:r>
              <a:rPr lang="el-GR" sz="2400" dirty="0" smtClean="0">
                <a:cs typeface="Adobe Arabic" pitchFamily="18" charset="-78"/>
              </a:rPr>
              <a:t>της μάθησης είναι </a:t>
            </a:r>
            <a:r>
              <a:rPr lang="el-GR" sz="2400" dirty="0">
                <a:cs typeface="Adobe Arabic" pitchFamily="18" charset="-78"/>
              </a:rPr>
              <a:t>σημαντικότερη από την ήδη αποκτημένη </a:t>
            </a:r>
            <a:r>
              <a:rPr lang="el-GR" sz="2400" dirty="0" smtClean="0">
                <a:cs typeface="Adobe Arabic" pitchFamily="18" charset="-78"/>
              </a:rPr>
              <a:t>πληροφορία (</a:t>
            </a:r>
            <a:r>
              <a:rPr lang="el-GR" sz="2400" dirty="0">
                <a:cs typeface="Adobe Arabic" pitchFamily="18" charset="-78"/>
              </a:rPr>
              <a:t>γνώση</a:t>
            </a:r>
            <a:r>
              <a:rPr lang="el-GR" sz="2400" dirty="0" smtClean="0">
                <a:cs typeface="Adobe Arabic" pitchFamily="18" charset="-78"/>
              </a:rPr>
              <a:t>).</a:t>
            </a:r>
            <a:endParaRPr lang="el-GR" sz="2400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Εξαιρετική σημασία έχει η </a:t>
            </a:r>
            <a:r>
              <a:rPr lang="el-GR" sz="2400" dirty="0">
                <a:cs typeface="Adobe Arabic" pitchFamily="18" charset="-78"/>
              </a:rPr>
              <a:t>ικανότητα </a:t>
            </a:r>
            <a:r>
              <a:rPr lang="el-GR" sz="2400" dirty="0" smtClean="0">
                <a:cs typeface="Adobe Arabic" pitchFamily="18" charset="-78"/>
              </a:rPr>
              <a:t>της διάκρισης μεταξύ των διαφόρων επιστημονικών </a:t>
            </a:r>
            <a:r>
              <a:rPr lang="el-GR" sz="2400" dirty="0">
                <a:cs typeface="Adobe Arabic" pitchFamily="18" charset="-78"/>
              </a:rPr>
              <a:t>πεδίων</a:t>
            </a:r>
            <a:r>
              <a:rPr lang="el-GR" sz="2400" dirty="0" smtClean="0">
                <a:cs typeface="Adobe Arabic" pitchFamily="18" charset="-78"/>
              </a:rPr>
              <a:t>, ιδεών </a:t>
            </a:r>
            <a:r>
              <a:rPr lang="el-GR" sz="2400" dirty="0">
                <a:cs typeface="Adobe Arabic" pitchFamily="18" charset="-78"/>
              </a:rPr>
              <a:t>και </a:t>
            </a:r>
            <a:r>
              <a:rPr lang="el-GR" sz="2400" dirty="0" smtClean="0">
                <a:cs typeface="Adobe Arabic" pitchFamily="18" charset="-78"/>
              </a:rPr>
              <a:t>απόψεων.</a:t>
            </a:r>
            <a:endParaRPr lang="el-GR" sz="2400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Πρωτεύων στόχος των εν λόγω διαδικασιών </a:t>
            </a:r>
            <a:r>
              <a:rPr lang="el-GR" sz="2400" dirty="0">
                <a:cs typeface="Adobe Arabic" pitchFamily="18" charset="-78"/>
              </a:rPr>
              <a:t>είναι η απόκτηση </a:t>
            </a:r>
            <a:r>
              <a:rPr lang="el-GR" sz="2400" dirty="0" smtClean="0">
                <a:cs typeface="Adobe Arabic" pitchFamily="18" charset="-78"/>
              </a:rPr>
              <a:t>σύγχρονων γνώσεων.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dirty="0">
                <a:cs typeface="Adobe Arabic" pitchFamily="18" charset="-78"/>
              </a:rPr>
              <a:t>Η λήψη αποφάσεων </a:t>
            </a:r>
            <a:r>
              <a:rPr lang="el-GR" sz="2400" dirty="0" smtClean="0">
                <a:cs typeface="Adobe Arabic" pitchFamily="18" charset="-78"/>
              </a:rPr>
              <a:t>αποτελεί πολύ σημαντική μαθησιακή </a:t>
            </a:r>
            <a:r>
              <a:rPr lang="el-GR" sz="2400" dirty="0">
                <a:cs typeface="Adobe Arabic" pitchFamily="18" charset="-78"/>
              </a:rPr>
              <a:t>διαδικασία.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l-GR" sz="2400" dirty="0" smtClean="0">
              <a:cs typeface="Adobe Arabic" pitchFamily="18" charset="-78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199" y="274638"/>
            <a:ext cx="83910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l-GR" b="1" dirty="0" smtClean="0">
                <a:cs typeface="Adobe Arabic" pitchFamily="18" charset="-78"/>
              </a:rPr>
              <a:t>Αρχές </a:t>
            </a:r>
            <a:r>
              <a:rPr lang="el-GR" b="1" dirty="0" err="1" smtClean="0">
                <a:cs typeface="Adobe Arabic" pitchFamily="18" charset="-78"/>
              </a:rPr>
              <a:t>κονεκτιβισμού</a:t>
            </a:r>
            <a:r>
              <a:rPr lang="en-US" sz="1800" b="1" dirty="0" smtClean="0">
                <a:cs typeface="Adobe Arabic" pitchFamily="18" charset="-78"/>
              </a:rPr>
              <a:t>(</a:t>
            </a:r>
            <a:r>
              <a:rPr lang="en-US" sz="1800" b="1" dirty="0" err="1" smtClean="0">
                <a:cs typeface="Adobe Arabic" pitchFamily="18" charset="-78"/>
              </a:rPr>
              <a:t>Connectivism</a:t>
            </a:r>
            <a:r>
              <a:rPr lang="en-US" sz="1800" b="1" dirty="0" smtClean="0">
                <a:cs typeface="Adobe Arabic" pitchFamily="18" charset="-78"/>
              </a:rPr>
              <a:t>) (Siemens,2010</a:t>
            </a:r>
            <a:r>
              <a:rPr lang="el-GR" sz="1800" b="1" dirty="0" smtClean="0">
                <a:cs typeface="Adobe Arabic" pitchFamily="18" charset="-78"/>
              </a:rPr>
              <a:t>)</a:t>
            </a:r>
            <a:r>
              <a:rPr lang="en-US" sz="1800" b="1" dirty="0" smtClean="0">
                <a:cs typeface="Adobe Arabic" pitchFamily="18" charset="-78"/>
              </a:rPr>
              <a:t> 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cs typeface="Adobe Arabic" pitchFamily="18" charset="-78"/>
              </a:rPr>
              <a:t>2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cs typeface="Adobe Arabic" pitchFamily="18" charset="-78"/>
              </a:rPr>
              <a:t>/2</a:t>
            </a:r>
            <a:endParaRPr lang="el-GR" sz="4900" b="1" dirty="0">
              <a:solidFill>
                <a:schemeClr val="accent6">
                  <a:lumMod val="75000"/>
                </a:schemeClr>
              </a:solidFill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1690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Εικόνα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14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58" y="1552574"/>
            <a:ext cx="7726692" cy="47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764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Garamond" pitchFamily="18" charset="0"/>
              </a:rPr>
              <a:t>Από ποιους προσφέρονται και σε ποιους απευθύνονται τα </a:t>
            </a:r>
            <a:r>
              <a:rPr lang="en-US" dirty="0" err="1" smtClean="0">
                <a:latin typeface="Garamond" pitchFamily="18" charset="0"/>
              </a:rPr>
              <a:t>Moocs</a:t>
            </a:r>
            <a:r>
              <a:rPr lang="en-US" dirty="0" smtClean="0">
                <a:latin typeface="Garamond" pitchFamily="18" charset="0"/>
              </a:rPr>
              <a:t>.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 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7292" y="26608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770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1773238"/>
            <a:ext cx="8569325" cy="3354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2200" b="1" dirty="0" smtClean="0">
                <a:cs typeface="Adobe Arabic" pitchFamily="18" charset="-78"/>
              </a:rPr>
              <a:t>Από ποιους προσφέρονται:</a:t>
            </a:r>
            <a:endParaRPr lang="el-GR" sz="2200" b="1" dirty="0">
              <a:cs typeface="Adobe Arabic" pitchFamily="18" charset="-78"/>
            </a:endParaRPr>
          </a:p>
          <a:p>
            <a:pPr algn="just">
              <a:defRPr/>
            </a:pPr>
            <a:endParaRPr lang="en-US" sz="2200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Εκπαιδευτικά Ιδρύματα όλων των βαθμίδων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Διάφορους φορείς.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l-GR" sz="2400" dirty="0">
              <a:cs typeface="Adobe Arabic" pitchFamily="18" charset="-78"/>
            </a:endParaRPr>
          </a:p>
          <a:p>
            <a:pPr marL="342900" indent="-342900" algn="just">
              <a:defRPr/>
            </a:pPr>
            <a:r>
              <a:rPr lang="el-GR" sz="2400" b="1" dirty="0" smtClean="0">
                <a:cs typeface="Adobe Arabic" pitchFamily="18" charset="-78"/>
              </a:rPr>
              <a:t>Σε ποιους απευθύνονται:</a:t>
            </a:r>
          </a:p>
          <a:p>
            <a:pPr marL="342900" indent="-342900" algn="just">
              <a:defRPr/>
            </a:pPr>
            <a:endParaRPr lang="el-GR" sz="2400" b="1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Σε ευρύ κοινό (π.χ. επαγγελματίες, μαθητές, φοιτητές, κτλ.)</a:t>
            </a:r>
            <a:endParaRPr lang="el-GR" sz="2400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l-GR" sz="2400" dirty="0" smtClean="0">
              <a:cs typeface="Adobe Arabic" pitchFamily="18" charset="-78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199" y="274638"/>
            <a:ext cx="83910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l-GR" b="1" dirty="0" smtClean="0">
                <a:cs typeface="Adobe Arabic" pitchFamily="18" charset="-78"/>
              </a:rPr>
              <a:t>Προσφορά - Ζήτηση</a:t>
            </a:r>
            <a:endParaRPr lang="el-GR" sz="4900" b="1" dirty="0">
              <a:solidFill>
                <a:schemeClr val="accent6">
                  <a:lumMod val="75000"/>
                </a:schemeClr>
              </a:solidFill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146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78880" y="1628800"/>
            <a:ext cx="85693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endParaRPr lang="el-GR" sz="10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b="1" dirty="0">
                <a:cs typeface="Adobe Arabic" pitchFamily="18" charset="-78"/>
              </a:rPr>
              <a:t>Περιέργεια ανακάλυψης </a:t>
            </a:r>
            <a:r>
              <a:rPr lang="el-GR" sz="2800" b="1" dirty="0" smtClean="0">
                <a:cs typeface="Adobe Arabic" pitchFamily="18" charset="-78"/>
              </a:rPr>
              <a:t>μεθόδου</a:t>
            </a:r>
            <a:endParaRPr 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dirty="0" smtClean="0">
                <a:cs typeface="Adobe Arabic" pitchFamily="18" charset="-78"/>
              </a:rPr>
              <a:t>Φήμη</a:t>
            </a:r>
            <a:endParaRPr lang="el-GR" alt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dirty="0">
                <a:cs typeface="Adobe Arabic" pitchFamily="18" charset="-78"/>
              </a:rPr>
              <a:t>Προσέλκυση </a:t>
            </a:r>
            <a:r>
              <a:rPr lang="el-GR" altLang="el-GR" sz="2800" dirty="0" smtClean="0">
                <a:cs typeface="Adobe Arabic" pitchFamily="18" charset="-78"/>
              </a:rPr>
              <a:t>φοιτητών</a:t>
            </a:r>
            <a:endParaRPr lang="el-GR" alt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dirty="0">
                <a:cs typeface="Adobe Arabic" pitchFamily="18" charset="-78"/>
              </a:rPr>
              <a:t>Ενδιαφέρον της </a:t>
            </a:r>
            <a:r>
              <a:rPr lang="el-GR" altLang="el-GR" sz="2800" dirty="0" smtClean="0">
                <a:cs typeface="Adobe Arabic" pitchFamily="18" charset="-78"/>
              </a:rPr>
              <a:t>ηγεσίας</a:t>
            </a:r>
            <a:endParaRPr lang="el-GR" alt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b="1" dirty="0">
                <a:cs typeface="Adobe Arabic" pitchFamily="18" charset="-78"/>
              </a:rPr>
              <a:t>Έσοδα του </a:t>
            </a:r>
            <a:r>
              <a:rPr lang="el-GR" altLang="el-GR" sz="2800" b="1" dirty="0" smtClean="0">
                <a:cs typeface="Adobe Arabic" pitchFamily="18" charset="-78"/>
              </a:rPr>
              <a:t>Ιδρύματος</a:t>
            </a:r>
            <a:endParaRPr lang="el-GR" alt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dirty="0">
                <a:cs typeface="Adobe Arabic" pitchFamily="18" charset="-78"/>
              </a:rPr>
              <a:t>Ενδιαφέρον του </a:t>
            </a:r>
            <a:r>
              <a:rPr lang="el-GR" altLang="el-GR" sz="2800" dirty="0" smtClean="0">
                <a:cs typeface="Adobe Arabic" pitchFamily="18" charset="-78"/>
              </a:rPr>
              <a:t>Ιδρύματος</a:t>
            </a:r>
            <a:endParaRPr lang="el-GR" alt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b="1" dirty="0">
                <a:cs typeface="Adobe Arabic" pitchFamily="18" charset="-78"/>
              </a:rPr>
              <a:t>Διαμοιρασμός </a:t>
            </a:r>
            <a:r>
              <a:rPr lang="el-GR" altLang="el-GR" sz="2800" b="1" dirty="0" smtClean="0">
                <a:cs typeface="Adobe Arabic" pitchFamily="18" charset="-78"/>
              </a:rPr>
              <a:t>γνώσης</a:t>
            </a:r>
            <a:endParaRPr lang="el-GR" alt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dirty="0">
                <a:cs typeface="Adobe Arabic" pitchFamily="18" charset="-78"/>
              </a:rPr>
              <a:t>Ενδιαφέρον των αποφοίτων (για λόγους επιμόρφωσης</a:t>
            </a:r>
            <a:r>
              <a:rPr lang="el-GR" altLang="el-GR" sz="2800" dirty="0" smtClean="0">
                <a:cs typeface="Adobe Arabic" pitchFamily="18" charset="-78"/>
              </a:rPr>
              <a:t>)</a:t>
            </a:r>
            <a:endParaRPr lang="el-GR" altLang="el-GR" sz="2800" dirty="0">
              <a:cs typeface="Adobe Arabic" pitchFamily="18" charset="-78"/>
            </a:endParaRPr>
          </a:p>
          <a:p>
            <a:pPr algn="ctr"/>
            <a:endParaRPr lang="el-GR" sz="2200" dirty="0">
              <a:cs typeface="Adobe Arabic" pitchFamily="18" charset="-78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199" y="274638"/>
            <a:ext cx="83910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l-GR" b="1" dirty="0" smtClean="0">
                <a:cs typeface="Adobe Arabic" pitchFamily="18" charset="-78"/>
              </a:rPr>
              <a:t>Γιατί;</a:t>
            </a:r>
            <a:endParaRPr lang="el-GR" sz="4900" b="1" dirty="0">
              <a:solidFill>
                <a:schemeClr val="accent6">
                  <a:lumMod val="75000"/>
                </a:schemeClr>
              </a:solidFill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6657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7772400" cy="1362075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Garamond" pitchFamily="18" charset="0"/>
              </a:rPr>
              <a:t>Βασικά χαρακτηριστικά των </a:t>
            </a:r>
            <a:r>
              <a:rPr lang="en-US" dirty="0" err="1" smtClean="0">
                <a:latin typeface="Garamond" pitchFamily="18" charset="0"/>
              </a:rPr>
              <a:t>Moocs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 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7292" y="26608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060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1773238"/>
            <a:ext cx="8569325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el-GR" sz="10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dirty="0" smtClean="0">
                <a:cs typeface="Adobe Arabic" pitchFamily="18" charset="-78"/>
              </a:rPr>
              <a:t>Είναι </a:t>
            </a:r>
            <a:r>
              <a:rPr lang="el-GR" altLang="el-GR" sz="2800" b="1" dirty="0" smtClean="0">
                <a:cs typeface="Adobe Arabic" pitchFamily="18" charset="-78"/>
              </a:rPr>
              <a:t>Ανοικτά </a:t>
            </a:r>
            <a:r>
              <a:rPr lang="el-GR" altLang="el-GR" sz="2800" dirty="0" smtClean="0">
                <a:cs typeface="Adobe Arabic" pitchFamily="18" charset="-78"/>
              </a:rPr>
              <a:t>(</a:t>
            </a:r>
            <a:r>
              <a:rPr lang="en-US" altLang="el-GR" sz="2800" dirty="0" smtClean="0">
                <a:cs typeface="Adobe Arabic" pitchFamily="18" charset="-78"/>
              </a:rPr>
              <a:t>Open)</a:t>
            </a:r>
            <a:r>
              <a:rPr lang="el-GR" altLang="el-GR" sz="2800" dirty="0" smtClean="0">
                <a:cs typeface="Adobe Arabic" pitchFamily="18" charset="-78"/>
              </a:rPr>
              <a:t>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dirty="0" smtClean="0">
                <a:cs typeface="Adobe Arabic" pitchFamily="18" charset="-78"/>
              </a:rPr>
              <a:t>Δεν προαπαιτείται εγγραφή.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dirty="0" smtClean="0">
                <a:cs typeface="Adobe Arabic" pitchFamily="18" charset="-78"/>
              </a:rPr>
              <a:t>Δεν υπάρχει κόστος για τους εκπαιδευόμενους.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altLang="el-GR" sz="2800" dirty="0" smtClean="0">
                <a:cs typeface="Adobe Arabic" pitchFamily="18" charset="-78"/>
              </a:rPr>
              <a:t>Δεν υπάρχουν κριτήρια επιλογής.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endParaRPr lang="el-GR" sz="2400" dirty="0">
              <a:cs typeface="Adobe Arabic" pitchFamily="18" charset="-78"/>
            </a:endParaRPr>
          </a:p>
          <a:p>
            <a:pPr lvl="1" algn="just">
              <a:defRPr/>
            </a:pPr>
            <a:endParaRPr lang="el-GR" sz="2400" dirty="0">
              <a:cs typeface="Adobe Arabic" pitchFamily="18" charset="-78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90" y="4182962"/>
            <a:ext cx="3550838" cy="2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457199" y="274638"/>
            <a:ext cx="83910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l-GR" b="1" dirty="0">
                <a:cs typeface="Adobe Arabic" pitchFamily="18" charset="-78"/>
              </a:rPr>
              <a:t>Βασικά χαρακτηριστικά των </a:t>
            </a:r>
            <a:r>
              <a:rPr lang="en-US" b="1" dirty="0" err="1" smtClean="0">
                <a:cs typeface="Adobe Arabic" pitchFamily="18" charset="-78"/>
              </a:rPr>
              <a:t>Moocs</a:t>
            </a:r>
            <a:endParaRPr lang="el-GR" dirty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344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latin typeface="Garamond" pitchFamily="18" charset="0"/>
              </a:rPr>
              <a:t>άδεια χρήσης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>
          <a:xfrm>
            <a:off x="442210" y="1600200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sz="2400" dirty="0" smtClean="0">
                <a:latin typeface="Garamond" pitchFamily="18" charset="0"/>
              </a:rPr>
              <a:t>Το παρόν υλικό υπόκειται σε</a:t>
            </a:r>
            <a:r>
              <a:rPr lang="en-US" altLang="el-GR" sz="2400" dirty="0" smtClean="0">
                <a:latin typeface="Garamond" pitchFamily="18" charset="0"/>
              </a:rPr>
              <a:t> </a:t>
            </a:r>
            <a:r>
              <a:rPr lang="el-GR" altLang="el-GR" sz="2400" dirty="0" smtClean="0">
                <a:latin typeface="Garamond" pitchFamily="18" charset="0"/>
              </a:rPr>
              <a:t>άδεια χρήσης </a:t>
            </a:r>
            <a:r>
              <a:rPr lang="en-US" altLang="el-GR" sz="2400" dirty="0" smtClean="0">
                <a:latin typeface="Garamond" pitchFamily="18" charset="0"/>
              </a:rPr>
              <a:t>Creative Commons.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0B8BA-C70D-43CC-B479-D34CBE8617ED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  <p:pic>
        <p:nvPicPr>
          <p:cNvPr id="8197" name="Picture 3" descr="C:\Users\Costas\Desktop\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884" y="2636912"/>
            <a:ext cx="1643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857564" y="407707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 smtClean="0">
                <a:cs typeface="Adobe Arabic" pitchFamily="18" charset="-78"/>
              </a:rPr>
              <a:t>Η αναφορά στην Παρουσίαση αυτή να γίνεται ως εξής:</a:t>
            </a:r>
          </a:p>
          <a:p>
            <a:r>
              <a:rPr lang="el-GR" altLang="el-GR" dirty="0" err="1" smtClean="0">
                <a:cs typeface="Adobe Arabic" pitchFamily="18" charset="-78"/>
              </a:rPr>
              <a:t>Τόκη</a:t>
            </a:r>
            <a:r>
              <a:rPr lang="el-GR" altLang="el-GR" dirty="0" smtClean="0">
                <a:cs typeface="Adobe Arabic" pitchFamily="18" charset="-78"/>
              </a:rPr>
              <a:t>, Ε.Ι., Χρονόπουλος, Σ. (2014), «Ανοικτά Ακαδημαϊκά Μαθήματα στο ΤΕΙ Ηπείρου - </a:t>
            </a:r>
            <a:r>
              <a:rPr lang="en-US" altLang="el-GR" dirty="0" err="1" smtClean="0">
                <a:cs typeface="Adobe Arabic" pitchFamily="18" charset="-78"/>
              </a:rPr>
              <a:t>Moocs</a:t>
            </a:r>
            <a:r>
              <a:rPr lang="en-US" altLang="el-GR" dirty="0" smtClean="0">
                <a:cs typeface="Adobe Arabic" pitchFamily="18" charset="-78"/>
              </a:rPr>
              <a:t> - </a:t>
            </a:r>
            <a:r>
              <a:rPr lang="el-GR" altLang="el-GR" dirty="0" smtClean="0">
                <a:cs typeface="Adobe Arabic" pitchFamily="18" charset="-78"/>
              </a:rPr>
              <a:t>Καλές πρακτικές», «Ανοικτά Ακαδημαϊκά Μαθήματα στο ΤΕΙ Ηπείρου», Ημερίδα ενημέρωσης 31.10.2014</a:t>
            </a:r>
            <a:endParaRPr lang="en-US" altLang="el-GR" dirty="0" smtClean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35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1773238"/>
            <a:ext cx="8569325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200" dirty="0" smtClean="0">
                <a:cs typeface="Adobe Arabic" pitchFamily="18" charset="-78"/>
              </a:rPr>
              <a:t>:</a:t>
            </a:r>
            <a:endParaRPr lang="el-GR" sz="2200" dirty="0" smtClean="0">
              <a:cs typeface="Adobe Arabic" pitchFamily="18" charset="-78"/>
            </a:endParaRPr>
          </a:p>
          <a:p>
            <a:pPr algn="just">
              <a:defRPr/>
            </a:pPr>
            <a:endParaRPr lang="el-GR" sz="10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Υπάρχει Υπεύθυνος Καθηγητής.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Αντιστοιχούν σε Μαθήματα που διδάσκονται (</a:t>
            </a:r>
            <a:r>
              <a:rPr lang="el-GR" sz="2800" dirty="0" err="1" smtClean="0">
                <a:cs typeface="Adobe Arabic" pitchFamily="18" charset="-78"/>
              </a:rPr>
              <a:t>Courses</a:t>
            </a:r>
            <a:r>
              <a:rPr lang="el-GR" sz="2800" dirty="0" smtClean="0">
                <a:cs typeface="Adobe Arabic" pitchFamily="18" charset="-78"/>
              </a:rPr>
              <a:t>).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Έχουν κατάλληλα δομημένο το </a:t>
            </a:r>
            <a:r>
              <a:rPr lang="el-GR" sz="2800" dirty="0" err="1" smtClean="0">
                <a:cs typeface="Adobe Arabic" pitchFamily="18" charset="-78"/>
              </a:rPr>
              <a:t>πολυμεσικό</a:t>
            </a:r>
            <a:r>
              <a:rPr lang="el-GR" sz="2800" dirty="0" smtClean="0">
                <a:cs typeface="Adobe Arabic" pitchFamily="18" charset="-78"/>
              </a:rPr>
              <a:t> τους υλικό. </a:t>
            </a:r>
            <a:endParaRPr 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Έχουν διακριτή αρχή και διακριτό τέλος.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Διδάσκονται σύμφωνα με παιδαγωγικές αρχές.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Πάντοτε αξιολογούνται.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endParaRPr lang="el-GR" sz="2400" dirty="0" smtClean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endParaRPr lang="el-GR" sz="2400" dirty="0" smtClean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endParaRPr lang="el-GR" sz="2400" dirty="0">
              <a:cs typeface="Adobe Arabic" pitchFamily="18" charset="-78"/>
            </a:endParaRPr>
          </a:p>
          <a:p>
            <a:pPr lvl="1" algn="just">
              <a:defRPr/>
            </a:pPr>
            <a:endParaRPr lang="el-GR" sz="2400" dirty="0">
              <a:cs typeface="Adobe Arabic" pitchFamily="18" charset="-78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57199" y="274638"/>
            <a:ext cx="83910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l-GR" b="1" dirty="0" smtClean="0">
                <a:cs typeface="Adobe Arabic" pitchFamily="18" charset="-78"/>
              </a:rPr>
              <a:t>Κριτήρια </a:t>
            </a:r>
            <a:r>
              <a:rPr lang="el-GR" b="1" dirty="0">
                <a:cs typeface="Adobe Arabic" pitchFamily="18" charset="-78"/>
              </a:rPr>
              <a:t>δημιουργίας των </a:t>
            </a:r>
            <a:r>
              <a:rPr lang="en-US" b="1" dirty="0" err="1" smtClean="0">
                <a:cs typeface="Adobe Arabic" pitchFamily="18" charset="-78"/>
              </a:rPr>
              <a:t>Moocs</a:t>
            </a:r>
            <a:endParaRPr lang="el-GR" dirty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128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1773238"/>
            <a:ext cx="8569325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el-GR" sz="10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Πάντα </a:t>
            </a:r>
            <a:r>
              <a:rPr lang="en-US" sz="2800" dirty="0" smtClean="0">
                <a:cs typeface="Adobe Arabic" pitchFamily="18" charset="-78"/>
              </a:rPr>
              <a:t>On-Line </a:t>
            </a:r>
            <a:r>
              <a:rPr lang="el-GR" sz="2800" dirty="0" smtClean="0">
                <a:cs typeface="Adobe Arabic" pitchFamily="18" charset="-78"/>
              </a:rPr>
              <a:t>στο ευρύτερο διαδίκτυο.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cs typeface="Adobe Arabic" pitchFamily="18" charset="-78"/>
              </a:rPr>
              <a:t>Πρόβλεψη στις απαιτήσεις διαθεσιμότητάς τους.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Υψηλές ταχύτητες πρόσβασης</a:t>
            </a:r>
            <a:r>
              <a:rPr lang="el-GR" sz="2800" dirty="0">
                <a:cs typeface="Adobe Arabic" pitchFamily="18" charset="-78"/>
              </a:rPr>
              <a:t>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err="1" smtClean="0">
                <a:cs typeface="Adobe Arabic" pitchFamily="18" charset="-78"/>
              </a:rPr>
              <a:t>Διαδραστικά</a:t>
            </a:r>
            <a:r>
              <a:rPr lang="el-GR" sz="2800" dirty="0" smtClean="0">
                <a:cs typeface="Adobe Arabic" pitchFamily="18" charset="-78"/>
              </a:rPr>
              <a:t> εργαλεία πρόσβασης των εκπαιδευομένων.</a:t>
            </a:r>
            <a:endParaRPr 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endParaRPr lang="el-GR" sz="2800" dirty="0" smtClean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endParaRPr lang="el-GR" sz="2400" dirty="0" smtClean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endParaRPr lang="el-GR" sz="2400" dirty="0" smtClean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endParaRPr lang="el-GR" sz="2400" dirty="0">
              <a:cs typeface="Adobe Arabic" pitchFamily="18" charset="-78"/>
            </a:endParaRPr>
          </a:p>
          <a:p>
            <a:pPr lvl="1" algn="just">
              <a:defRPr/>
            </a:pPr>
            <a:endParaRPr lang="el-GR" sz="2400" dirty="0">
              <a:cs typeface="Adobe Arabic" pitchFamily="18" charset="-78"/>
            </a:endParaRPr>
          </a:p>
        </p:txBody>
      </p:sp>
      <p:grpSp>
        <p:nvGrpSpPr>
          <p:cNvPr id="6" name="5 - Ομάδα"/>
          <p:cNvGrpSpPr/>
          <p:nvPr/>
        </p:nvGrpSpPr>
        <p:grpSpPr>
          <a:xfrm>
            <a:off x="2972834" y="4153833"/>
            <a:ext cx="3179746" cy="2431471"/>
            <a:chOff x="3188275" y="3631191"/>
            <a:chExt cx="3179746" cy="243147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221" y="3995737"/>
              <a:ext cx="2209800" cy="206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275" y="3631191"/>
              <a:ext cx="1548377" cy="1313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Τίτλος 1"/>
          <p:cNvSpPr txBox="1">
            <a:spLocks/>
          </p:cNvSpPr>
          <p:nvPr/>
        </p:nvSpPr>
        <p:spPr>
          <a:xfrm>
            <a:off x="457199" y="274638"/>
            <a:ext cx="83910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b="1" dirty="0" err="1" smtClean="0">
                <a:cs typeface="Adobe Arabic" pitchFamily="18" charset="-78"/>
              </a:rPr>
              <a:t>Moocs</a:t>
            </a:r>
            <a:r>
              <a:rPr lang="el-GR" b="1" dirty="0" smtClean="0">
                <a:cs typeface="Adobe Arabic" pitchFamily="18" charset="-78"/>
              </a:rPr>
              <a:t>:</a:t>
            </a:r>
            <a:endParaRPr lang="el-GR" dirty="0">
              <a:cs typeface="Adobe Arabic" pitchFamily="18" charset="-78"/>
            </a:endParaRPr>
          </a:p>
          <a:p>
            <a:pPr algn="just">
              <a:defRPr/>
            </a:pPr>
            <a:r>
              <a:rPr lang="el-GR" b="1" dirty="0" smtClean="0">
                <a:cs typeface="Adobe Arabic" pitchFamily="18" charset="-78"/>
              </a:rPr>
              <a:t>Κριτήρια </a:t>
            </a:r>
            <a:r>
              <a:rPr lang="en-US" b="1" dirty="0">
                <a:cs typeface="Adobe Arabic" pitchFamily="18" charset="-78"/>
              </a:rPr>
              <a:t>online </a:t>
            </a:r>
            <a:r>
              <a:rPr lang="el-GR" b="1" dirty="0" smtClean="0">
                <a:cs typeface="Adobe Arabic" pitchFamily="18" charset="-78"/>
              </a:rPr>
              <a:t>προδιαγραφών</a:t>
            </a:r>
            <a:endParaRPr lang="el-GR" dirty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9038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78880" y="305361"/>
            <a:ext cx="8569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latin typeface="+mj-lt"/>
                <a:cs typeface="Adobe Arabic" pitchFamily="18" charset="-78"/>
              </a:rPr>
              <a:t>Ρυθμός Ανάπτυξης (Ιανουάριος – Ιούνιος 2014)</a:t>
            </a:r>
            <a:r>
              <a:rPr lang="en-US" sz="4000" b="1" dirty="0" smtClean="0">
                <a:latin typeface="+mj-lt"/>
                <a:cs typeface="Adobe Arabic" pitchFamily="18" charset="-78"/>
              </a:rPr>
              <a:t>:</a:t>
            </a:r>
            <a:endParaRPr lang="el-GR" sz="4000" dirty="0">
              <a:latin typeface="+mj-lt"/>
              <a:cs typeface="Adobe Arabic" pitchFamily="18" charset="-78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72" y="1772816"/>
            <a:ext cx="7281491" cy="469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78880" y="332656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latin typeface="+mj-lt"/>
                <a:cs typeface="Adobe Arabic" pitchFamily="18" charset="-78"/>
              </a:rPr>
              <a:t>Ρυθμός Αύξησης ανά μήνα</a:t>
            </a:r>
            <a:r>
              <a:rPr lang="en-US" sz="4000" b="1" dirty="0" smtClean="0">
                <a:latin typeface="+mj-lt"/>
                <a:cs typeface="Adobe Arabic" pitchFamily="18" charset="-78"/>
              </a:rPr>
              <a:t>:</a:t>
            </a:r>
            <a:endParaRPr lang="el-GR" sz="4000" dirty="0">
              <a:latin typeface="+mj-lt"/>
              <a:cs typeface="Adobe Arabic" pitchFamily="18" charset="-78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759" y="1628800"/>
            <a:ext cx="69056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78880" y="332656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latin typeface="+mj-lt"/>
                <a:cs typeface="Adobe Arabic" pitchFamily="18" charset="-78"/>
              </a:rPr>
              <a:t>Κατανομή ανά χώρα</a:t>
            </a:r>
            <a:r>
              <a:rPr lang="en-US" sz="4000" b="1" dirty="0" smtClean="0">
                <a:latin typeface="+mj-lt"/>
                <a:cs typeface="Adobe Arabic" pitchFamily="18" charset="-78"/>
              </a:rPr>
              <a:t>:</a:t>
            </a:r>
            <a:endParaRPr lang="el-GR" sz="4000" dirty="0">
              <a:latin typeface="+mj-lt"/>
              <a:cs typeface="Adobe Arabic" pitchFamily="18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" y="1697866"/>
            <a:ext cx="7510440" cy="458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78880" y="332656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latin typeface="+mj-lt"/>
                <a:cs typeface="Adobe Arabic" pitchFamily="18" charset="-78"/>
              </a:rPr>
              <a:t>Κατανομή ανά γνωστικά αντικείμενα</a:t>
            </a:r>
            <a:r>
              <a:rPr lang="en-US" sz="4000" b="1" dirty="0" smtClean="0">
                <a:latin typeface="+mj-lt"/>
                <a:cs typeface="Adobe Arabic" pitchFamily="18" charset="-78"/>
              </a:rPr>
              <a:t>:</a:t>
            </a:r>
            <a:endParaRPr lang="el-GR" sz="4000" dirty="0">
              <a:latin typeface="+mj-lt"/>
              <a:cs typeface="Adobe Arabic" pitchFamily="18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16" y="1772816"/>
            <a:ext cx="680085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78880" y="332656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latin typeface="+mj-lt"/>
                <a:cs typeface="Adobe Arabic" pitchFamily="18" charset="-78"/>
              </a:rPr>
              <a:t>Υλοποίηση των </a:t>
            </a:r>
            <a:r>
              <a:rPr lang="en-US" sz="4000" b="1" dirty="0" err="1" smtClean="0">
                <a:latin typeface="+mj-lt"/>
                <a:cs typeface="Adobe Arabic" pitchFamily="18" charset="-78"/>
              </a:rPr>
              <a:t>Moocs</a:t>
            </a:r>
            <a:r>
              <a:rPr lang="el-GR" sz="4000" b="1" dirty="0" smtClean="0">
                <a:latin typeface="+mj-lt"/>
                <a:cs typeface="Adobe Arabic" pitchFamily="18" charset="-78"/>
              </a:rPr>
              <a:t> από Ιδρύματα</a:t>
            </a:r>
            <a:r>
              <a:rPr lang="en-US" sz="4000" b="1" dirty="0" smtClean="0">
                <a:latin typeface="+mj-lt"/>
                <a:cs typeface="Adobe Arabic" pitchFamily="18" charset="-78"/>
              </a:rPr>
              <a:t>:</a:t>
            </a:r>
            <a:endParaRPr lang="el-GR" sz="4000" dirty="0">
              <a:latin typeface="+mj-lt"/>
              <a:cs typeface="Adobe Arabic" pitchFamily="18" charset="-7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6" y="2153730"/>
            <a:ext cx="8144592" cy="40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Αριστερό βέλος 10"/>
          <p:cNvSpPr/>
          <p:nvPr/>
        </p:nvSpPr>
        <p:spPr>
          <a:xfrm>
            <a:off x="6228184" y="4437112"/>
            <a:ext cx="2664296" cy="3600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78880" y="333817"/>
            <a:ext cx="856932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latin typeface="+mj-lt"/>
                <a:cs typeface="Adobe Arabic" pitchFamily="18" charset="-78"/>
              </a:rPr>
              <a:t>Ποιοι παρακολουθούν τα </a:t>
            </a:r>
            <a:r>
              <a:rPr lang="en-US" sz="4000" b="1" dirty="0" err="1" smtClean="0">
                <a:latin typeface="+mj-lt"/>
                <a:cs typeface="Adobe Arabic" pitchFamily="18" charset="-78"/>
              </a:rPr>
              <a:t>Moocs</a:t>
            </a:r>
            <a:r>
              <a:rPr lang="en-US" sz="4000" dirty="0" smtClean="0">
                <a:latin typeface="+mj-lt"/>
                <a:cs typeface="Adobe Arabic" pitchFamily="18" charset="-78"/>
              </a:rPr>
              <a:t>:</a:t>
            </a:r>
            <a:endParaRPr lang="el-GR" sz="4000" dirty="0" smtClean="0">
              <a:latin typeface="+mj-lt"/>
              <a:cs typeface="Adobe Arabic" pitchFamily="18" charset="-78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1169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059832" y="3011847"/>
            <a:ext cx="914400" cy="2731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059080" y="3796487"/>
            <a:ext cx="914400" cy="2731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059080" y="4725144"/>
            <a:ext cx="914400" cy="2731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78880" y="260648"/>
            <a:ext cx="8569325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latin typeface="+mj-lt"/>
                <a:cs typeface="Adobe Arabic" pitchFamily="18" charset="-78"/>
              </a:rPr>
              <a:t>Λόγοι παρακολούθησης των </a:t>
            </a:r>
            <a:r>
              <a:rPr lang="en-US" sz="4000" b="1" dirty="0" err="1" smtClean="0">
                <a:latin typeface="+mj-lt"/>
                <a:cs typeface="Adobe Arabic" pitchFamily="18" charset="-78"/>
              </a:rPr>
              <a:t>Moocs</a:t>
            </a:r>
            <a:r>
              <a:rPr lang="el-GR" sz="4000" b="1" dirty="0" smtClean="0">
                <a:latin typeface="+mj-lt"/>
                <a:cs typeface="Adobe Arabic" pitchFamily="18" charset="-78"/>
              </a:rPr>
              <a:t> από τους εκπαιδευόμενους</a:t>
            </a:r>
            <a:r>
              <a:rPr lang="en-US" sz="4000" b="1" dirty="0" smtClean="0">
                <a:latin typeface="+mj-lt"/>
                <a:cs typeface="Adobe Arabic" pitchFamily="18" charset="-78"/>
              </a:rPr>
              <a:t>:</a:t>
            </a:r>
            <a:endParaRPr lang="el-GR" sz="4000" dirty="0">
              <a:latin typeface="+mj-lt"/>
              <a:cs typeface="Adobe Arabic" pitchFamily="18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8" y="2132856"/>
            <a:ext cx="87503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259632" y="2348880"/>
            <a:ext cx="914400" cy="36982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259632" y="5445224"/>
            <a:ext cx="914400" cy="6019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7772400" cy="1362075"/>
          </a:xfrm>
          <a:noFill/>
        </p:spPr>
        <p:txBody>
          <a:bodyPr>
            <a:normAutofit/>
          </a:bodyPr>
          <a:lstStyle/>
          <a:p>
            <a:r>
              <a:rPr lang="el-GR" dirty="0" smtClean="0">
                <a:latin typeface="Garamond" pitchFamily="18" charset="0"/>
              </a:rPr>
              <a:t>Καλές πρακτικές</a:t>
            </a:r>
            <a:r>
              <a:rPr lang="en-US" dirty="0" smtClean="0">
                <a:latin typeface="Garamond" pitchFamily="18" charset="0"/>
              </a:rPr>
              <a:t> 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7292" y="26608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63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χρηματοδότηση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27220" y="1600200"/>
            <a:ext cx="8291513" cy="4525963"/>
          </a:xfrm>
        </p:spPr>
        <p:txBody>
          <a:bodyPr/>
          <a:lstStyle/>
          <a:p>
            <a:pPr algn="just" eaLnBrk="1" hangingPunct="1"/>
            <a:r>
              <a:rPr lang="el-GR" altLang="el-GR" sz="2400" dirty="0" smtClean="0">
                <a:latin typeface="Garamond" pitchFamily="18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E19C-ED68-4549-908D-B8477B8BCEA8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  <p:pic>
        <p:nvPicPr>
          <p:cNvPr id="9221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34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836712"/>
            <a:ext cx="8569325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el-GR" sz="10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Περιγραφή του μαθήματος.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Προαπαιτούμενα και επιπρόσθετες πηγές.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Σύντομη περιγραφή των ενοτήτων του μαθήματος.</a:t>
            </a:r>
            <a:endParaRPr 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Σύντομα βιογραφικά του εκπαιδευτικού προσωπικού.</a:t>
            </a:r>
            <a:endParaRPr lang="el-GR" sz="2800" dirty="0">
              <a:cs typeface="Adobe Arabic" pitchFamily="18" charset="-78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371855" y="274638"/>
            <a:ext cx="8391005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cs typeface="Adobe Arabic" pitchFamily="18" charset="-78"/>
              </a:rPr>
              <a:t>edX</a:t>
            </a:r>
            <a:r>
              <a:rPr lang="el-GR" b="1" dirty="0" smtClean="0">
                <a:cs typeface="Adobe Arabic" pitchFamily="18" charset="-78"/>
              </a:rPr>
              <a:t>:</a:t>
            </a:r>
            <a:endParaRPr lang="el-GR" dirty="0">
              <a:cs typeface="Adobe Arabic" pitchFamily="18" charset="-78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16" y="3043433"/>
            <a:ext cx="673375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260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836712"/>
            <a:ext cx="8569325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el-GR" sz="10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Περίληψη και σκοπός του μαθήματος.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Προαπαιτούμενα και επιπρόσθετες πηγές.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Σύντομη περιγραφή των ενοτήτων του μαθήματος.</a:t>
            </a:r>
            <a:endParaRPr lang="el-GR" sz="2800" dirty="0"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800" dirty="0" smtClean="0">
                <a:cs typeface="Adobe Arabic" pitchFamily="18" charset="-78"/>
              </a:rPr>
              <a:t>Σύντομα βιογραφικά του εκπαιδευτικού προσωπικού.</a:t>
            </a:r>
            <a:endParaRPr lang="el-GR" sz="2800" dirty="0">
              <a:cs typeface="Adobe Arabic" pitchFamily="18" charset="-78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371855" y="274638"/>
            <a:ext cx="8391005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cs typeface="Adobe Arabic" pitchFamily="18" charset="-78"/>
              </a:rPr>
              <a:t>Udacity</a:t>
            </a:r>
            <a:r>
              <a:rPr lang="el-GR" b="1" dirty="0" smtClean="0">
                <a:cs typeface="Adobe Arabic" pitchFamily="18" charset="-78"/>
              </a:rPr>
              <a:t>:</a:t>
            </a:r>
            <a:endParaRPr lang="el-GR" dirty="0">
              <a:cs typeface="Adobe Arabic" pitchFamily="18" charset="-78"/>
            </a:endParaRPr>
          </a:p>
        </p:txBody>
      </p:sp>
      <p:pic>
        <p:nvPicPr>
          <p:cNvPr id="1028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29" y="2934072"/>
            <a:ext cx="5456583" cy="37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384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371855" y="274638"/>
            <a:ext cx="8391005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cs typeface="Adobe Arabic" pitchFamily="18" charset="-78"/>
              </a:rPr>
              <a:t>Udacity</a:t>
            </a:r>
            <a:r>
              <a:rPr lang="el-GR" b="1" dirty="0" smtClean="0">
                <a:cs typeface="Adobe Arabic" pitchFamily="18" charset="-78"/>
              </a:rPr>
              <a:t>:</a:t>
            </a:r>
            <a:endParaRPr lang="el-GR" dirty="0">
              <a:cs typeface="Adobe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9" y="1268760"/>
            <a:ext cx="7381081" cy="520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940152" y="3212976"/>
            <a:ext cx="2316448" cy="32662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ριστερό βέλος 10"/>
          <p:cNvSpPr/>
          <p:nvPr/>
        </p:nvSpPr>
        <p:spPr>
          <a:xfrm>
            <a:off x="7791652" y="4846121"/>
            <a:ext cx="1008112" cy="3600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93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371855" y="274638"/>
            <a:ext cx="8391005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cs typeface="Adobe Arabic" pitchFamily="18" charset="-78"/>
              </a:rPr>
              <a:t>Coursera</a:t>
            </a:r>
            <a:r>
              <a:rPr lang="el-GR" b="1" dirty="0" smtClean="0">
                <a:cs typeface="Adobe Arabic" pitchFamily="18" charset="-78"/>
              </a:rPr>
              <a:t>:</a:t>
            </a:r>
            <a:endParaRPr lang="el-GR" dirty="0">
              <a:cs typeface="Adobe Arabic" pitchFamily="18" charset="-78"/>
            </a:endParaRPr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55" y="957488"/>
            <a:ext cx="6439321" cy="57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Αριστερό βέλος 10"/>
          <p:cNvSpPr/>
          <p:nvPr/>
        </p:nvSpPr>
        <p:spPr>
          <a:xfrm>
            <a:off x="7791652" y="4486081"/>
            <a:ext cx="1008112" cy="3600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Αριστερό βέλος 10"/>
          <p:cNvSpPr/>
          <p:nvPr/>
        </p:nvSpPr>
        <p:spPr>
          <a:xfrm>
            <a:off x="7092280" y="5445224"/>
            <a:ext cx="1707484" cy="3600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33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371855" y="274638"/>
            <a:ext cx="8391005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cs typeface="Adobe Arabic" pitchFamily="18" charset="-78"/>
              </a:rPr>
              <a:t>Yale courses</a:t>
            </a:r>
            <a:r>
              <a:rPr lang="el-GR" b="1" dirty="0" smtClean="0">
                <a:cs typeface="Adobe Arabic" pitchFamily="18" charset="-78"/>
              </a:rPr>
              <a:t>:</a:t>
            </a:r>
            <a:endParaRPr lang="el-GR" dirty="0">
              <a:cs typeface="Adobe Arabic" pitchFamily="18" charset="-78"/>
            </a:endParaRPr>
          </a:p>
        </p:txBody>
      </p: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0800" cy="56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70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Garamond" pitchFamily="18" charset="0"/>
              </a:rPr>
              <a:t>Βιβλιογραφία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l-GR" sz="2100" dirty="0" smtClean="0">
                <a:latin typeface="Garamond" pitchFamily="18" charset="0"/>
                <a:hlinkClick r:id="rId2"/>
              </a:rPr>
              <a:t>http://en.wikipedia.org</a:t>
            </a:r>
            <a:r>
              <a:rPr lang="el-GR" altLang="el-GR" sz="2100" dirty="0" smtClean="0">
                <a:latin typeface="Garamond" pitchFamily="18" charset="0"/>
              </a:rPr>
              <a:t>, </a:t>
            </a:r>
            <a:r>
              <a:rPr lang="en-US" altLang="el-GR" sz="2100" dirty="0" smtClean="0">
                <a:latin typeface="Garamond" pitchFamily="18" charset="0"/>
              </a:rPr>
              <a:t>“Massive open online course”</a:t>
            </a:r>
            <a:r>
              <a:rPr lang="el-GR" altLang="el-GR" sz="2100" dirty="0" smtClean="0">
                <a:latin typeface="Garamond" pitchFamily="18" charset="0"/>
              </a:rPr>
              <a:t>.</a:t>
            </a:r>
          </a:p>
          <a:p>
            <a:pPr algn="just"/>
            <a:r>
              <a:rPr lang="el-GR" altLang="el-GR" sz="2100" dirty="0" smtClean="0">
                <a:latin typeface="Garamond" pitchFamily="18" charset="0"/>
              </a:rPr>
              <a:t>Βασιλάκης, Κ. (2014): «Δυνατότητες παροχής </a:t>
            </a:r>
            <a:r>
              <a:rPr lang="el-GR" altLang="el-GR" sz="2100" dirty="0" err="1" smtClean="0">
                <a:latin typeface="Garamond" pitchFamily="18" charset="0"/>
              </a:rPr>
              <a:t>MΟΟCs</a:t>
            </a:r>
            <a:r>
              <a:rPr lang="el-GR" altLang="el-GR" sz="2100" dirty="0" smtClean="0">
                <a:latin typeface="Garamond" pitchFamily="18" charset="0"/>
              </a:rPr>
              <a:t> - Ανοικτά μαζικά διαδικτυακά μαθήματα στο ΤΕΙ Κρήτης», «Ανοικτά Ακαδημαϊκά Μαθήματα ΤΕΙ Κρήτης» Ιούνιος 2014.</a:t>
            </a:r>
            <a:endParaRPr lang="en-US" altLang="el-GR" sz="2100" dirty="0" smtClean="0">
              <a:latin typeface="Garamond" pitchFamily="18" charset="0"/>
            </a:endParaRPr>
          </a:p>
          <a:p>
            <a:pPr algn="just"/>
            <a:r>
              <a:rPr lang="el-GR" altLang="el-GR" sz="2100" dirty="0" smtClean="0">
                <a:latin typeface="Garamond" pitchFamily="18" charset="0"/>
              </a:rPr>
              <a:t>Τσώνη, Ρ., Γκέκα, Π., </a:t>
            </a:r>
            <a:r>
              <a:rPr lang="el-GR" altLang="el-GR" sz="2100" dirty="0" err="1" smtClean="0">
                <a:latin typeface="Garamond" pitchFamily="18" charset="0"/>
              </a:rPr>
              <a:t>Σιόλου</a:t>
            </a:r>
            <a:r>
              <a:rPr lang="el-GR" altLang="el-GR" sz="2100" dirty="0" smtClean="0">
                <a:latin typeface="Garamond" pitchFamily="18" charset="0"/>
              </a:rPr>
              <a:t> Ε., </a:t>
            </a:r>
            <a:r>
              <a:rPr lang="el-GR" altLang="el-GR" sz="2100" dirty="0" err="1" smtClean="0">
                <a:latin typeface="Garamond" pitchFamily="18" charset="0"/>
              </a:rPr>
              <a:t>Σύψας</a:t>
            </a:r>
            <a:r>
              <a:rPr lang="el-GR" altLang="el-GR" sz="2100" dirty="0" smtClean="0">
                <a:latin typeface="Garamond" pitchFamily="18" charset="0"/>
              </a:rPr>
              <a:t> Α., και Παγγέ</a:t>
            </a:r>
            <a:r>
              <a:rPr lang="en-US" altLang="el-GR" sz="2100" dirty="0" smtClean="0">
                <a:latin typeface="Garamond" pitchFamily="18" charset="0"/>
              </a:rPr>
              <a:t>,</a:t>
            </a:r>
            <a:r>
              <a:rPr lang="el-GR" altLang="el-GR" sz="2100" dirty="0" smtClean="0">
                <a:latin typeface="Garamond" pitchFamily="18" charset="0"/>
              </a:rPr>
              <a:t> Τ., </a:t>
            </a:r>
            <a:r>
              <a:rPr lang="en-US" altLang="el-GR" sz="2100" dirty="0" smtClean="0">
                <a:latin typeface="Garamond" pitchFamily="18" charset="0"/>
              </a:rPr>
              <a:t>"</a:t>
            </a:r>
            <a:r>
              <a:rPr lang="en-US" sz="2400" b="1" dirty="0"/>
              <a:t> </a:t>
            </a:r>
            <a:r>
              <a:rPr lang="en-US" altLang="el-GR" sz="2100" dirty="0">
                <a:latin typeface="Garamond" pitchFamily="18" charset="0"/>
              </a:rPr>
              <a:t>The role of the tutor in </a:t>
            </a:r>
            <a:r>
              <a:rPr lang="en-US" altLang="el-GR" sz="2100" dirty="0" smtClean="0">
                <a:latin typeface="Garamond" pitchFamily="18" charset="0"/>
              </a:rPr>
              <a:t>MOOC</a:t>
            </a:r>
            <a:r>
              <a:rPr lang="el-GR" altLang="el-GR" sz="2100" dirty="0" smtClean="0">
                <a:latin typeface="Garamond" pitchFamily="18" charset="0"/>
              </a:rPr>
              <a:t> ,</a:t>
            </a:r>
            <a:r>
              <a:rPr lang="en-US" altLang="el-GR" sz="2100" dirty="0" smtClean="0">
                <a:latin typeface="Garamond" pitchFamily="18" charset="0"/>
              </a:rPr>
              <a:t>" In Proceedings of the 7th International Conference in Open &amp; Distance Learning, November 2013, Athens, Greece.</a:t>
            </a:r>
            <a:endParaRPr lang="el-GR" altLang="el-GR" sz="2100" dirty="0">
              <a:latin typeface="Garamond" pitchFamily="18" charset="0"/>
            </a:endParaRPr>
          </a:p>
          <a:p>
            <a:pPr algn="just"/>
            <a:r>
              <a:rPr lang="en-GB" altLang="el-GR" sz="2100" dirty="0" smtClean="0">
                <a:latin typeface="Garamond" pitchFamily="18" charset="0"/>
                <a:hlinkClick r:id="rId2"/>
              </a:rPr>
              <a:t>www.openeducationeuropa.eu</a:t>
            </a:r>
            <a:endParaRPr lang="el-GR" altLang="el-GR" sz="2100" dirty="0" smtClean="0">
              <a:latin typeface="Garamond" pitchFamily="18" charset="0"/>
              <a:hlinkClick r:id="rId2"/>
            </a:endParaRPr>
          </a:p>
          <a:p>
            <a:pPr algn="just"/>
            <a:r>
              <a:rPr lang="en-GB" altLang="el-GR" sz="2100" dirty="0" smtClean="0">
                <a:latin typeface="Garamond" pitchFamily="18" charset="0"/>
                <a:hlinkClick r:id="rId2"/>
              </a:rPr>
              <a:t>https</a:t>
            </a:r>
            <a:r>
              <a:rPr lang="en-GB" altLang="el-GR" sz="2100" dirty="0">
                <a:latin typeface="Garamond" pitchFamily="18" charset="0"/>
                <a:hlinkClick r:id="rId2"/>
              </a:rPr>
              <a:t>://</a:t>
            </a:r>
            <a:r>
              <a:rPr lang="en-GB" altLang="el-GR" sz="2100" dirty="0" smtClean="0">
                <a:latin typeface="Garamond" pitchFamily="18" charset="0"/>
                <a:hlinkClick r:id="rId2"/>
              </a:rPr>
              <a:t>magic.piktochart.com/output/1747660-moocs</a:t>
            </a:r>
            <a:endParaRPr lang="el-GR" altLang="el-GR" sz="2100" dirty="0" smtClean="0">
              <a:latin typeface="Garamond" pitchFamily="18" charset="0"/>
              <a:hlinkClick r:id="rId2"/>
            </a:endParaRPr>
          </a:p>
          <a:p>
            <a:pPr algn="just"/>
            <a:r>
              <a:rPr lang="en-US" altLang="el-GR" sz="2100" dirty="0" smtClean="0">
                <a:latin typeface="Garamond" pitchFamily="18" charset="0"/>
              </a:rPr>
              <a:t>Christensen, G., Steinmetz, A., Alcorn, B., Bennett, A., Woods, D., and Emanuel, E. J., </a:t>
            </a:r>
            <a:r>
              <a:rPr lang="en-US" altLang="el-GR" sz="2100" dirty="0">
                <a:latin typeface="Garamond" pitchFamily="18" charset="0"/>
              </a:rPr>
              <a:t>"The MOOC phenomenon: who takes massive open online courses and why</a:t>
            </a:r>
            <a:r>
              <a:rPr lang="en-US" altLang="el-GR" sz="2100" dirty="0" smtClean="0">
                <a:latin typeface="Garamond" pitchFamily="18" charset="0"/>
              </a:rPr>
              <a:t>?</a:t>
            </a:r>
            <a:r>
              <a:rPr lang="el-GR" altLang="el-GR" sz="2100" dirty="0" smtClean="0">
                <a:latin typeface="Garamond" pitchFamily="18" charset="0"/>
              </a:rPr>
              <a:t>,</a:t>
            </a:r>
            <a:r>
              <a:rPr lang="en-US" altLang="el-GR" sz="2100" dirty="0" smtClean="0">
                <a:latin typeface="Garamond" pitchFamily="18" charset="0"/>
              </a:rPr>
              <a:t>" </a:t>
            </a:r>
            <a:r>
              <a:rPr lang="en-US" altLang="el-GR" sz="2100" dirty="0">
                <a:latin typeface="Garamond" pitchFamily="18" charset="0"/>
              </a:rPr>
              <a:t>University of Pennsylvania, </a:t>
            </a:r>
            <a:r>
              <a:rPr lang="en-US" altLang="el-GR" sz="2100" dirty="0" err="1">
                <a:latin typeface="Garamond" pitchFamily="18" charset="0"/>
              </a:rPr>
              <a:t>nd</a:t>
            </a:r>
            <a:r>
              <a:rPr lang="en-US" altLang="el-GR" sz="2100" dirty="0">
                <a:latin typeface="Garamond" pitchFamily="18" charset="0"/>
              </a:rPr>
              <a:t> Web </a:t>
            </a:r>
            <a:r>
              <a:rPr lang="en-US" altLang="el-GR" sz="2100" dirty="0" smtClean="0">
                <a:latin typeface="Garamond" pitchFamily="18" charset="0"/>
              </a:rPr>
              <a:t>6, 2013.</a:t>
            </a:r>
          </a:p>
          <a:p>
            <a:pPr algn="just"/>
            <a:r>
              <a:rPr lang="en-US" altLang="el-GR" sz="2100" dirty="0" err="1" smtClean="0">
                <a:latin typeface="Garamond" pitchFamily="18" charset="0"/>
              </a:rPr>
              <a:t>Lewin</a:t>
            </a:r>
            <a:r>
              <a:rPr lang="en-US" altLang="el-GR" sz="2100" dirty="0" smtClean="0">
                <a:latin typeface="Garamond" pitchFamily="18" charset="0"/>
              </a:rPr>
              <a:t>, W., “Classical Mechanics,” v8.01x, </a:t>
            </a:r>
            <a:r>
              <a:rPr lang="en-US" altLang="el-GR" sz="2100" dirty="0" err="1" smtClean="0">
                <a:latin typeface="Garamond" pitchFamily="18" charset="0"/>
              </a:rPr>
              <a:t>edX</a:t>
            </a:r>
            <a:r>
              <a:rPr lang="en-US" altLang="el-GR" sz="2100" dirty="0" smtClean="0">
                <a:latin typeface="Garamond" pitchFamily="18" charset="0"/>
              </a:rPr>
              <a:t>, </a:t>
            </a:r>
            <a:r>
              <a:rPr lang="en-US" altLang="el-GR" sz="2000" dirty="0" smtClean="0">
                <a:latin typeface="Garamond" pitchFamily="18" charset="0"/>
                <a:hlinkClick r:id="rId3"/>
              </a:rPr>
              <a:t>https</a:t>
            </a:r>
            <a:r>
              <a:rPr lang="en-US" altLang="el-GR" sz="2000" dirty="0">
                <a:latin typeface="Garamond" pitchFamily="18" charset="0"/>
                <a:hlinkClick r:id="rId3"/>
              </a:rPr>
              <a:t>://</a:t>
            </a:r>
            <a:r>
              <a:rPr lang="en-US" altLang="el-GR" sz="2000" dirty="0" smtClean="0">
                <a:latin typeface="Garamond" pitchFamily="18" charset="0"/>
                <a:hlinkClick r:id="rId3"/>
              </a:rPr>
              <a:t>www.edx.org</a:t>
            </a:r>
            <a:endParaRPr lang="en-US" altLang="el-GR" sz="2000" dirty="0" smtClean="0">
              <a:latin typeface="Garamond" pitchFamily="18" charset="0"/>
            </a:endParaRPr>
          </a:p>
          <a:p>
            <a:pPr algn="just"/>
            <a:r>
              <a:rPr lang="en-US" altLang="el-GR" sz="2000" dirty="0">
                <a:latin typeface="Garamond" pitchFamily="18" charset="0"/>
              </a:rPr>
              <a:t>Evans, D., “Intro to Computer Science - </a:t>
            </a:r>
            <a:r>
              <a:rPr lang="en-US" altLang="el-GR" sz="2000" dirty="0" smtClean="0">
                <a:latin typeface="Garamond" pitchFamily="18" charset="0"/>
              </a:rPr>
              <a:t>Build </a:t>
            </a:r>
            <a:r>
              <a:rPr lang="en-US" altLang="el-GR" sz="2000" dirty="0">
                <a:latin typeface="Garamond" pitchFamily="18" charset="0"/>
              </a:rPr>
              <a:t>a Search Engine &amp; a Social </a:t>
            </a:r>
            <a:r>
              <a:rPr lang="en-US" altLang="el-GR" sz="2000" dirty="0" smtClean="0">
                <a:latin typeface="Garamond" pitchFamily="18" charset="0"/>
              </a:rPr>
              <a:t>Network,” </a:t>
            </a:r>
            <a:r>
              <a:rPr lang="en-US" altLang="el-GR" sz="2000" dirty="0" smtClean="0">
                <a:latin typeface="Garamond" pitchFamily="18" charset="0"/>
                <a:hlinkClick r:id="rId4"/>
              </a:rPr>
              <a:t>https</a:t>
            </a:r>
            <a:r>
              <a:rPr lang="en-US" altLang="el-GR" sz="2000" dirty="0">
                <a:latin typeface="Garamond" pitchFamily="18" charset="0"/>
                <a:hlinkClick r:id="rId4"/>
              </a:rPr>
              <a:t>://</a:t>
            </a:r>
            <a:r>
              <a:rPr lang="en-US" altLang="el-GR" sz="2000" dirty="0" smtClean="0">
                <a:latin typeface="Garamond" pitchFamily="18" charset="0"/>
                <a:hlinkClick r:id="rId4"/>
              </a:rPr>
              <a:t>www.udacity.com</a:t>
            </a:r>
            <a:endParaRPr lang="en-US" altLang="el-GR" sz="2000" dirty="0" smtClean="0">
              <a:latin typeface="Garamond" pitchFamily="18" charset="0"/>
            </a:endParaRPr>
          </a:p>
          <a:p>
            <a:pPr algn="just"/>
            <a:r>
              <a:rPr lang="en-GB" sz="2100" dirty="0">
                <a:latin typeface="Garamond" pitchFamily="18" charset="0"/>
                <a:hlinkClick r:id="rId5"/>
              </a:rPr>
              <a:t>https://www.udacity.com/course/design101</a:t>
            </a:r>
            <a:endParaRPr lang="en-GB" sz="2100" dirty="0">
              <a:latin typeface="Garamond" pitchFamily="18" charset="0"/>
            </a:endParaRPr>
          </a:p>
          <a:p>
            <a:pPr algn="just"/>
            <a:r>
              <a:rPr lang="en-GB" sz="2100" dirty="0" err="1">
                <a:latin typeface="Garamond" pitchFamily="18" charset="0"/>
              </a:rPr>
              <a:t>Konrandsen</a:t>
            </a:r>
            <a:r>
              <a:rPr lang="en-GB" sz="2100" dirty="0">
                <a:latin typeface="Garamond" pitchFamily="18" charset="0"/>
              </a:rPr>
              <a:t>, F.,  “</a:t>
            </a:r>
            <a:r>
              <a:rPr lang="en-US" sz="2100" dirty="0">
                <a:latin typeface="Garamond" pitchFamily="18" charset="0"/>
              </a:rPr>
              <a:t>An Introduction to Global Health,” </a:t>
            </a:r>
            <a:r>
              <a:rPr lang="en-GB" sz="2100" dirty="0">
                <a:latin typeface="Garamond" pitchFamily="18" charset="0"/>
                <a:hlinkClick r:id="rId6"/>
              </a:rPr>
              <a:t>https://</a:t>
            </a:r>
            <a:r>
              <a:rPr lang="en-GB" sz="2100" dirty="0" smtClean="0">
                <a:latin typeface="Garamond" pitchFamily="18" charset="0"/>
                <a:hlinkClick r:id="rId6"/>
              </a:rPr>
              <a:t>www.coursera.org</a:t>
            </a:r>
            <a:endParaRPr lang="en-GB" sz="2100" dirty="0" smtClean="0">
              <a:latin typeface="Garamond" pitchFamily="18" charset="0"/>
            </a:endParaRPr>
          </a:p>
          <a:p>
            <a:pPr algn="just"/>
            <a:r>
              <a:rPr lang="en-GB" sz="2100" dirty="0" err="1" smtClean="0">
                <a:latin typeface="Garamond" pitchFamily="18" charset="0"/>
              </a:rPr>
              <a:t>Polak</a:t>
            </a:r>
            <a:r>
              <a:rPr lang="en-GB" sz="2100" dirty="0" smtClean="0">
                <a:latin typeface="Garamond" pitchFamily="18" charset="0"/>
              </a:rPr>
              <a:t>, </a:t>
            </a:r>
            <a:r>
              <a:rPr lang="en-GB" sz="2100" dirty="0">
                <a:latin typeface="Garamond" pitchFamily="18" charset="0"/>
              </a:rPr>
              <a:t>B., </a:t>
            </a:r>
            <a:r>
              <a:rPr lang="en-GB" sz="2100" dirty="0" smtClean="0">
                <a:latin typeface="Garamond" pitchFamily="18" charset="0"/>
              </a:rPr>
              <a:t>“ECON </a:t>
            </a:r>
            <a:r>
              <a:rPr lang="en-GB" sz="2100" dirty="0">
                <a:latin typeface="Garamond" pitchFamily="18" charset="0"/>
              </a:rPr>
              <a:t>159: Game </a:t>
            </a:r>
            <a:r>
              <a:rPr lang="en-GB" sz="2100" dirty="0" smtClean="0">
                <a:latin typeface="Garamond" pitchFamily="18" charset="0"/>
              </a:rPr>
              <a:t>Theory,” </a:t>
            </a:r>
            <a:r>
              <a:rPr lang="en-GB" sz="2100" dirty="0" smtClean="0">
                <a:latin typeface="Garamond" pitchFamily="18" charset="0"/>
                <a:hlinkClick r:id="rId7"/>
              </a:rPr>
              <a:t>http</a:t>
            </a:r>
            <a:r>
              <a:rPr lang="en-GB" sz="2100" dirty="0">
                <a:latin typeface="Garamond" pitchFamily="18" charset="0"/>
                <a:hlinkClick r:id="rId7"/>
              </a:rPr>
              <a:t>://</a:t>
            </a:r>
            <a:r>
              <a:rPr lang="en-GB" sz="2100" dirty="0" smtClean="0">
                <a:latin typeface="Garamond" pitchFamily="18" charset="0"/>
                <a:hlinkClick r:id="rId7"/>
              </a:rPr>
              <a:t>oyc.yale.edu/economics</a:t>
            </a:r>
            <a:endParaRPr lang="en-US" altLang="el-GR" sz="21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71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 txBox="1">
            <a:spLocks/>
          </p:cNvSpPr>
          <p:nvPr/>
        </p:nvSpPr>
        <p:spPr>
          <a:xfrm>
            <a:off x="685800" y="3429000"/>
            <a:ext cx="7772400" cy="230425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400" b="1" dirty="0" smtClean="0">
                <a:solidFill>
                  <a:srgbClr val="0089D0"/>
                </a:solidFill>
                <a:ea typeface="ＭＳ Ｐゴシック" charset="-128"/>
                <a:cs typeface="Adobe Arabic" pitchFamily="18" charset="-78"/>
              </a:rPr>
              <a:t>ευχαριστούμε </a:t>
            </a:r>
            <a:r>
              <a:rPr lang="el-GR" sz="2400" b="1" dirty="0">
                <a:solidFill>
                  <a:srgbClr val="0089D0"/>
                </a:solidFill>
                <a:ea typeface="ＭＳ Ｐゴシック" charset="-128"/>
                <a:cs typeface="Adobe Arabic" pitchFamily="18" charset="-78"/>
              </a:rPr>
              <a:t>για την προσοχή σας</a:t>
            </a:r>
            <a:r>
              <a:rPr lang="el-GR" sz="2400" b="1" dirty="0" smtClean="0">
                <a:solidFill>
                  <a:srgbClr val="0089D0"/>
                </a:solidFill>
                <a:ea typeface="ＭＳ Ｐゴシック" charset="-128"/>
                <a:cs typeface="Adobe Arabic" pitchFamily="18" charset="-78"/>
              </a:rPr>
              <a:t>!</a:t>
            </a:r>
            <a:endParaRPr lang="el-GR" sz="5400" b="1" dirty="0" smtClean="0">
              <a:solidFill>
                <a:srgbClr val="0089D0"/>
              </a:solidFill>
              <a:ea typeface="ＭＳ Ｐゴシック" charset="-128"/>
              <a:cs typeface="Adobe Arabic" pitchFamily="18" charset="-7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l-GR" b="1" dirty="0" smtClean="0">
              <a:solidFill>
                <a:schemeClr val="tx1">
                  <a:lumMod val="65000"/>
                  <a:lumOff val="35000"/>
                </a:schemeClr>
              </a:solidFill>
              <a:cs typeface="Adobe Arabic" pitchFamily="18" charset="-7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>Ευγενία </a:t>
            </a:r>
            <a:r>
              <a:rPr lang="el-GR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>Τόκη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  <a:hlinkClick r:id="rId3"/>
              </a:rPr>
              <a:t>toki@ioa.teiep.gr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/>
            </a:r>
            <a:b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</a:br>
            <a:r>
              <a:rPr lang="el-GR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>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>Σπυρίδων Χρονόπουλος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>,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  <a:hlinkClick r:id="rId3"/>
              </a:rPr>
              <a:t>schrono@cc.uoi.gr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>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/>
            </a:r>
            <a:b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</a:b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>ΤΕΙ Ηπείρου</a:t>
            </a:r>
            <a: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/>
            </a:r>
            <a:b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>Ιωάννινα, Οκτώβριος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dobe Arabic" pitchFamily="18" charset="-78"/>
              </a:rPr>
              <a:t>2014 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dobe Arabic" pitchFamily="18" charset="-78"/>
            </a:endParaRPr>
          </a:p>
        </p:txBody>
      </p:sp>
      <p:pic>
        <p:nvPicPr>
          <p:cNvPr id="19459" name="Εικόνα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198" y="260648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732463"/>
            <a:ext cx="2881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Ομάδα 4"/>
          <p:cNvGrpSpPr/>
          <p:nvPr/>
        </p:nvGrpSpPr>
        <p:grpSpPr>
          <a:xfrm>
            <a:off x="2987824" y="5733256"/>
            <a:ext cx="864096" cy="792088"/>
            <a:chOff x="2627784" y="5733256"/>
            <a:chExt cx="864096" cy="792088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389" y="5733256"/>
              <a:ext cx="497938" cy="5926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27784" y="6237312"/>
              <a:ext cx="864096" cy="2880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40000" lnSpcReduction="20000"/>
            </a:bodyPr>
            <a:lstStyle/>
            <a:p>
              <a:pPr algn="ctr"/>
              <a:r>
                <a:rPr lang="el-GR" dirty="0" smtClean="0">
                  <a:cs typeface="Adobe Arabic" pitchFamily="18" charset="-78"/>
                </a:rPr>
                <a:t>ΤΕΙ ΗΠΕΙΡΟΥ</a:t>
              </a:r>
              <a:endParaRPr lang="en-GB" dirty="0" smtClean="0">
                <a:cs typeface="Adobe Arabic" pitchFamily="18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1773238"/>
            <a:ext cx="856932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Εισαγωγή </a:t>
            </a:r>
            <a:r>
              <a:rPr lang="el-GR" sz="2400" dirty="0">
                <a:cs typeface="Adobe Arabic" pitchFamily="18" charset="-78"/>
              </a:rPr>
              <a:t>στην έννοια </a:t>
            </a:r>
            <a:r>
              <a:rPr lang="el-GR" sz="2400" dirty="0" smtClean="0">
                <a:cs typeface="Adobe Arabic" pitchFamily="18" charset="-78"/>
              </a:rPr>
              <a:t>των </a:t>
            </a:r>
            <a:r>
              <a:rPr lang="el-GR" sz="2400" dirty="0" err="1" smtClean="0">
                <a:cs typeface="Adobe Arabic" pitchFamily="18" charset="-78"/>
              </a:rPr>
              <a:t>Mooc</a:t>
            </a:r>
            <a:r>
              <a:rPr lang="en-US" sz="2400" dirty="0" smtClean="0">
                <a:cs typeface="Adobe Arabic" pitchFamily="18" charset="-78"/>
              </a:rPr>
              <a:t>s</a:t>
            </a:r>
            <a:endParaRPr lang="el-GR" sz="2400" dirty="0" smtClean="0">
              <a:cs typeface="Adobe Arabic" pitchFamily="18" charset="-78"/>
            </a:endParaRPr>
          </a:p>
          <a:p>
            <a:pPr marL="800100" lvl="1" indent="-342900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Ιστορική </a:t>
            </a:r>
            <a:r>
              <a:rPr lang="el-GR" sz="2400" dirty="0">
                <a:cs typeface="Adobe Arabic" pitchFamily="18" charset="-78"/>
              </a:rPr>
              <a:t>αναδρομή των </a:t>
            </a:r>
            <a:r>
              <a:rPr lang="en-US" sz="2400" dirty="0" err="1">
                <a:cs typeface="Adobe Arabic" pitchFamily="18" charset="-78"/>
              </a:rPr>
              <a:t>Moocs</a:t>
            </a:r>
            <a:endParaRPr lang="el-GR" sz="2400" dirty="0">
              <a:cs typeface="Adobe Arabic" pitchFamily="18" charset="-78"/>
            </a:endParaRPr>
          </a:p>
          <a:p>
            <a:pPr marL="800100" lvl="1" indent="-342900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Από </a:t>
            </a:r>
            <a:r>
              <a:rPr lang="el-GR" sz="2400" dirty="0">
                <a:cs typeface="Adobe Arabic" pitchFamily="18" charset="-78"/>
              </a:rPr>
              <a:t>ποιους προσφέρονται και σε ποιους απευθύνονται τα </a:t>
            </a:r>
            <a:r>
              <a:rPr lang="el-GR" sz="2400" dirty="0" err="1" smtClean="0">
                <a:cs typeface="Adobe Arabic" pitchFamily="18" charset="-78"/>
              </a:rPr>
              <a:t>Moocs</a:t>
            </a:r>
            <a:endParaRPr lang="en-US" sz="2400" dirty="0" smtClean="0">
              <a:cs typeface="Adobe Arabic" pitchFamily="18" charset="-78"/>
            </a:endParaRPr>
          </a:p>
          <a:p>
            <a:pPr marL="800100" lvl="1" indent="-342900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Βασικά χαρακτηριστικά των </a:t>
            </a:r>
            <a:r>
              <a:rPr lang="en-US" sz="2400" dirty="0" err="1" smtClean="0">
                <a:cs typeface="Adobe Arabic" pitchFamily="18" charset="-78"/>
              </a:rPr>
              <a:t>Moocs</a:t>
            </a:r>
            <a:endParaRPr lang="el-GR" sz="2400" dirty="0">
              <a:cs typeface="Adobe Arabic" pitchFamily="18" charset="-78"/>
            </a:endParaRPr>
          </a:p>
          <a:p>
            <a:pPr marL="800100" lvl="1" indent="-342900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dirty="0">
                <a:cs typeface="Adobe Arabic" pitchFamily="18" charset="-78"/>
              </a:rPr>
              <a:t>Υλοποιήσεις </a:t>
            </a:r>
            <a:r>
              <a:rPr lang="en-GB" sz="2400" dirty="0" err="1" smtClean="0">
                <a:cs typeface="Adobe Arabic" pitchFamily="18" charset="-78"/>
              </a:rPr>
              <a:t>Moocs</a:t>
            </a:r>
            <a:r>
              <a:rPr lang="el-GR" sz="2400" dirty="0" smtClean="0">
                <a:cs typeface="Adobe Arabic" pitchFamily="18" charset="-78"/>
              </a:rPr>
              <a:t> </a:t>
            </a:r>
          </a:p>
          <a:p>
            <a:pPr marL="800100" lvl="1" indent="-342900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Καλές πρακτικές</a:t>
            </a:r>
            <a:endParaRPr lang="el-GR" sz="2400" dirty="0">
              <a:cs typeface="Adobe Arabic" pitchFamily="18" charset="-78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l-GR" b="1" u="sng" dirty="0">
                <a:cs typeface="Adobe Arabic" pitchFamily="18" charset="-78"/>
              </a:rPr>
              <a:t>Περιεχόμενα </a:t>
            </a:r>
            <a:r>
              <a:rPr lang="el-GR" b="1" u="sng" dirty="0" smtClean="0">
                <a:cs typeface="Adobe Arabic" pitchFamily="18" charset="-78"/>
              </a:rPr>
              <a:t>Παρουσίασης</a:t>
            </a:r>
            <a:endParaRPr lang="el-GR" b="1" u="sng" dirty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3563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7772400" cy="1362075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Garamond" pitchFamily="18" charset="0"/>
              </a:rPr>
              <a:t>Εισαγωγή στην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l-GR" dirty="0" smtClean="0">
                <a:latin typeface="Garamond" pitchFamily="18" charset="0"/>
              </a:rPr>
              <a:t>έννοια των </a:t>
            </a:r>
            <a:r>
              <a:rPr lang="en-US" dirty="0" err="1" smtClean="0">
                <a:latin typeface="Garamond" pitchFamily="18" charset="0"/>
              </a:rPr>
              <a:t>Moocs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7292" y="26608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3469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>
                <a:cs typeface="Adobe Arabic" pitchFamily="18" charset="-78"/>
              </a:rPr>
              <a:t>Massive</a:t>
            </a:r>
            <a:r>
              <a:rPr lang="el-GR" b="1" dirty="0">
                <a:cs typeface="Adobe Arabic" pitchFamily="18" charset="-78"/>
              </a:rPr>
              <a:t> </a:t>
            </a:r>
            <a:r>
              <a:rPr lang="el-GR" b="1" dirty="0" err="1">
                <a:cs typeface="Adobe Arabic" pitchFamily="18" charset="-78"/>
              </a:rPr>
              <a:t>Open</a:t>
            </a:r>
            <a:r>
              <a:rPr lang="el-GR" b="1" dirty="0">
                <a:cs typeface="Adobe Arabic" pitchFamily="18" charset="-78"/>
              </a:rPr>
              <a:t> </a:t>
            </a:r>
            <a:r>
              <a:rPr lang="el-GR" b="1" dirty="0" err="1">
                <a:cs typeface="Adobe Arabic" pitchFamily="18" charset="-78"/>
              </a:rPr>
              <a:t>Online</a:t>
            </a:r>
            <a:r>
              <a:rPr lang="el-GR" b="1" dirty="0">
                <a:cs typeface="Adobe Arabic" pitchFamily="18" charset="-78"/>
              </a:rPr>
              <a:t> </a:t>
            </a:r>
            <a:r>
              <a:rPr lang="el-GR" b="1" dirty="0" err="1">
                <a:cs typeface="Adobe Arabic" pitchFamily="18" charset="-78"/>
              </a:rPr>
              <a:t>Course</a:t>
            </a:r>
            <a:r>
              <a:rPr lang="en-US" b="1" dirty="0" smtClean="0">
                <a:cs typeface="Adobe Arabic" pitchFamily="18" charset="-78"/>
              </a:rPr>
              <a:t>s</a:t>
            </a:r>
            <a:r>
              <a:rPr lang="el-GR" b="1" dirty="0" smtClean="0">
                <a:cs typeface="Adobe Arabic" pitchFamily="18" charset="-78"/>
              </a:rPr>
              <a:t>(</a:t>
            </a:r>
            <a:r>
              <a:rPr lang="el-GR" b="1" dirty="0" err="1" smtClean="0">
                <a:cs typeface="Adobe Arabic" pitchFamily="18" charset="-78"/>
              </a:rPr>
              <a:t>Mooc</a:t>
            </a:r>
            <a:r>
              <a:rPr lang="en-US" b="1" dirty="0">
                <a:cs typeface="Adobe Arabic" pitchFamily="18" charset="-78"/>
              </a:rPr>
              <a:t>s</a:t>
            </a:r>
            <a:r>
              <a:rPr lang="el-GR" b="1" dirty="0">
                <a:cs typeface="Adobe Arabic" pitchFamily="18" charset="-78"/>
              </a:rPr>
              <a:t>)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n-US" sz="2100" dirty="0">
                <a:latin typeface="Garamond" panose="02020404030301010803" pitchFamily="18" charset="0"/>
                <a:cs typeface="Adobe Arabic" pitchFamily="18" charset="-78"/>
              </a:rPr>
              <a:t>M</a:t>
            </a:r>
            <a:r>
              <a:rPr lang="el-GR" sz="2100" dirty="0" err="1">
                <a:latin typeface="Garamond" panose="02020404030301010803" pitchFamily="18" charset="0"/>
                <a:cs typeface="Adobe Arabic" pitchFamily="18" charset="-78"/>
              </a:rPr>
              <a:t>assive</a:t>
            </a:r>
            <a:r>
              <a:rPr lang="el-GR" sz="2100" dirty="0">
                <a:latin typeface="Garamond" panose="02020404030301010803" pitchFamily="18" charset="0"/>
                <a:cs typeface="Adobe Arabic" pitchFamily="18" charset="-78"/>
              </a:rPr>
              <a:t> = Μαζικό, διευρυμένο </a:t>
            </a:r>
            <a:r>
              <a:rPr lang="el-GR" sz="21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cs typeface="Adobe Arabic" pitchFamily="18" charset="-78"/>
              </a:rPr>
              <a:t>κτλ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100" dirty="0">
                <a:latin typeface="Garamond" panose="02020404030301010803" pitchFamily="18" charset="0"/>
                <a:cs typeface="Adobe Arabic" pitchFamily="18" charset="-78"/>
              </a:rPr>
              <a:t>Π.χ. Μαθήματα να προσφέρονται και στην Αγγλική γλώσσα.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100" dirty="0">
                <a:latin typeface="Garamond" panose="02020404030301010803" pitchFamily="18" charset="0"/>
                <a:cs typeface="Adobe Arabic" pitchFamily="18" charset="-78"/>
              </a:rPr>
              <a:t>Να απευθύνονται σε ευρύ κοινό (εκτός χώρας – διευρυμένη λογική).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l-GR" sz="2400" b="1" dirty="0">
                <a:latin typeface="Garamond" panose="02020404030301010803" pitchFamily="18" charset="0"/>
                <a:cs typeface="Adobe Arabic" pitchFamily="18" charset="-78"/>
              </a:rPr>
              <a:t>Είναι </a:t>
            </a:r>
            <a:r>
              <a:rPr lang="el-GR" sz="2400" b="1" dirty="0" err="1">
                <a:latin typeface="Garamond" panose="02020404030301010803" pitchFamily="18" charset="0"/>
                <a:cs typeface="Adobe Arabic" pitchFamily="18" charset="-78"/>
              </a:rPr>
              <a:t>online</a:t>
            </a:r>
            <a:r>
              <a:rPr lang="el-GR" sz="2400" b="1" dirty="0">
                <a:latin typeface="Garamond" panose="02020404030301010803" pitchFamily="18" charset="0"/>
                <a:cs typeface="Adobe Arabic" pitchFamily="18" charset="-78"/>
              </a:rPr>
              <a:t> μαθήματα </a:t>
            </a:r>
            <a:r>
              <a:rPr lang="el-GR" sz="2400" dirty="0">
                <a:latin typeface="Garamond" panose="02020404030301010803" pitchFamily="18" charset="0"/>
                <a:cs typeface="Adobe Arabic" pitchFamily="18" charset="-78"/>
              </a:rPr>
              <a:t>με ελεύθερη συμμετοχή και ανοικτή πρόσβαση μέσω του </a:t>
            </a:r>
            <a:r>
              <a:rPr lang="el-GR" sz="2400" dirty="0" smtClean="0">
                <a:latin typeface="Garamond" panose="02020404030301010803" pitchFamily="18" charset="0"/>
                <a:cs typeface="Adobe Arabic" pitchFamily="18" charset="-78"/>
              </a:rPr>
              <a:t>διαδικτύου</a:t>
            </a:r>
            <a:endParaRPr lang="el-GR" sz="2400" dirty="0">
              <a:latin typeface="Garamond" panose="02020404030301010803" pitchFamily="18" charset="0"/>
              <a:cs typeface="Adobe Arabic" pitchFamily="18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>
                <a:latin typeface="Garamond" panose="02020404030301010803" pitchFamily="18" charset="0"/>
              </a:rPr>
              <a:t>Από την παραδοσιακή δια ζώσης εκπαίδευση </a:t>
            </a:r>
            <a:r>
              <a:rPr lang="el-GR" sz="2400" dirty="0">
                <a:latin typeface="Garamond" panose="02020404030301010803" pitchFamily="18" charset="0"/>
                <a:sym typeface="Wingdings" panose="05000000000000000000" pitchFamily="2" charset="2"/>
              </a:rPr>
              <a:t> σ</a:t>
            </a:r>
            <a:r>
              <a:rPr lang="el-GR" sz="2400" dirty="0">
                <a:latin typeface="Garamond" panose="02020404030301010803" pitchFamily="18" charset="0"/>
              </a:rPr>
              <a:t>την ανοικτή διαδικτυακή διδασκαλία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Garamond" panose="02020404030301010803" pitchFamily="18" charset="0"/>
              </a:rPr>
              <a:t>Καθηγητής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</a:t>
            </a:r>
            <a:r>
              <a:rPr lang="el-GR" sz="2400" dirty="0" smtClean="0">
                <a:latin typeface="Garamond" panose="02020404030301010803" pitchFamily="18" charset="0"/>
              </a:rPr>
              <a:t> </a:t>
            </a:r>
            <a:r>
              <a:rPr lang="el-GR" sz="2400" dirty="0">
                <a:latin typeface="Garamond" panose="02020404030301010803" pitchFamily="18" charset="0"/>
              </a:rPr>
              <a:t>καλείται να διαδραματίσει ένα ρόλο τόσο σημαντικό όσο και η διαδικασία της μάθησης που έχει μια</a:t>
            </a:r>
            <a:r>
              <a:rPr lang="el-GR" sz="2400" b="1" u="sng" dirty="0">
                <a:latin typeface="Garamond" panose="02020404030301010803" pitchFamily="18" charset="0"/>
                <a:cs typeface="Adobe Arabic" pitchFamily="18" charset="-78"/>
              </a:rPr>
              <a:t> </a:t>
            </a:r>
            <a:r>
              <a:rPr lang="el-GR" sz="2400" dirty="0">
                <a:latin typeface="Garamond" panose="02020404030301010803" pitchFamily="18" charset="0"/>
                <a:cs typeface="Adobe Arabic" pitchFamily="18" charset="-78"/>
              </a:rPr>
              <a:t>διευρυμένη λογική αφού: 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400" dirty="0">
                <a:latin typeface="Garamond" panose="02020404030301010803" pitchFamily="18" charset="0"/>
                <a:cs typeface="Adobe Arabic" pitchFamily="18" charset="-78"/>
              </a:rPr>
              <a:t>Διαφορετικοί </a:t>
            </a:r>
            <a:r>
              <a:rPr lang="el-GR" sz="2400" dirty="0" smtClean="0">
                <a:latin typeface="Garamond" panose="02020404030301010803" pitchFamily="18" charset="0"/>
                <a:cs typeface="Adobe Arabic" pitchFamily="18" charset="-78"/>
              </a:rPr>
              <a:t>στόχοι</a:t>
            </a:r>
            <a:endParaRPr lang="el-GR" sz="2400" dirty="0">
              <a:latin typeface="Garamond" panose="02020404030301010803" pitchFamily="18" charset="0"/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400" dirty="0">
                <a:latin typeface="Garamond" panose="02020404030301010803" pitchFamily="18" charset="0"/>
                <a:cs typeface="Adobe Arabic" pitchFamily="18" charset="-78"/>
              </a:rPr>
              <a:t>Διαφορετική </a:t>
            </a:r>
            <a:r>
              <a:rPr lang="el-GR" sz="2400" dirty="0" smtClean="0">
                <a:latin typeface="Garamond" panose="02020404030301010803" pitchFamily="18" charset="0"/>
                <a:cs typeface="Adobe Arabic" pitchFamily="18" charset="-78"/>
              </a:rPr>
              <a:t>οργάνωση</a:t>
            </a:r>
            <a:endParaRPr lang="el-GR" sz="2400" dirty="0">
              <a:latin typeface="Garamond" panose="02020404030301010803" pitchFamily="18" charset="0"/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400" dirty="0">
                <a:latin typeface="Garamond" panose="02020404030301010803" pitchFamily="18" charset="0"/>
                <a:cs typeface="Adobe Arabic" pitchFamily="18" charset="-78"/>
              </a:rPr>
              <a:t>Διαφορετική </a:t>
            </a:r>
            <a:r>
              <a:rPr lang="el-GR" sz="2400" dirty="0" smtClean="0">
                <a:latin typeface="Garamond" panose="02020404030301010803" pitchFamily="18" charset="0"/>
                <a:cs typeface="Adobe Arabic" pitchFamily="18" charset="-78"/>
              </a:rPr>
              <a:t>κουλτούρα</a:t>
            </a:r>
            <a:endParaRPr lang="el-GR" sz="2400" dirty="0">
              <a:latin typeface="Garamond" panose="02020404030301010803" pitchFamily="18" charset="0"/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l-GR" sz="2400" dirty="0" smtClean="0">
                <a:latin typeface="Garamond" panose="02020404030301010803" pitchFamily="18" charset="0"/>
                <a:cs typeface="Adobe Arabic" pitchFamily="18" charset="-78"/>
              </a:rPr>
              <a:t>(?) Ένταξη </a:t>
            </a:r>
            <a:r>
              <a:rPr lang="el-GR" sz="2400" dirty="0">
                <a:latin typeface="Garamond" panose="02020404030301010803" pitchFamily="18" charset="0"/>
                <a:cs typeface="Adobe Arabic" pitchFamily="18" charset="-78"/>
              </a:rPr>
              <a:t>σε σχήματα με συνεργάτες από π.χ. </a:t>
            </a:r>
            <a:r>
              <a:rPr lang="el-GR" sz="2400" dirty="0" smtClean="0">
                <a:latin typeface="Garamond" panose="02020404030301010803" pitchFamily="18" charset="0"/>
                <a:cs typeface="Adobe Arabic" pitchFamily="18" charset="-78"/>
              </a:rPr>
              <a:t>άλλες χώρες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87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1773238"/>
            <a:ext cx="8569325" cy="3016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en-US" sz="2200" dirty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b="1" u="sng" dirty="0" smtClean="0">
                <a:cs typeface="Adobe Arabic" pitchFamily="18" charset="-78"/>
              </a:rPr>
              <a:t>Περιέχει επιπροσθέτως</a:t>
            </a:r>
            <a:r>
              <a:rPr lang="el-GR" sz="2400" b="1" dirty="0" smtClean="0">
                <a:cs typeface="Adobe Arabic" pitchFamily="18" charset="-78"/>
              </a:rPr>
              <a:t> </a:t>
            </a:r>
            <a:r>
              <a:rPr lang="el-GR" sz="2400" dirty="0" smtClean="0">
                <a:cs typeface="Adobe Arabic" pitchFamily="18" charset="-78"/>
              </a:rPr>
              <a:t>(πέραν των </a:t>
            </a:r>
            <a:r>
              <a:rPr lang="en-US" sz="2400" dirty="0" smtClean="0">
                <a:cs typeface="Adobe Arabic" pitchFamily="18" charset="-78"/>
              </a:rPr>
              <a:t>video, </a:t>
            </a:r>
            <a:r>
              <a:rPr lang="el-GR" sz="2400" dirty="0" smtClean="0">
                <a:cs typeface="Adobe Arabic" pitchFamily="18" charset="-78"/>
              </a:rPr>
              <a:t>σημειώσεων και προβλημάτων-ασκήσεων) </a:t>
            </a:r>
            <a:r>
              <a:rPr lang="el-GR" sz="2400" b="1" u="sng" dirty="0" err="1" smtClean="0">
                <a:cs typeface="Adobe Arabic" pitchFamily="18" charset="-78"/>
              </a:rPr>
              <a:t>διαδραστικά</a:t>
            </a:r>
            <a:r>
              <a:rPr lang="el-GR" sz="2400" b="1" u="sng" dirty="0" smtClean="0">
                <a:cs typeface="Adobe Arabic" pitchFamily="18" charset="-78"/>
              </a:rPr>
              <a:t> </a:t>
            </a:r>
            <a:r>
              <a:rPr lang="el-GR" sz="2400" b="1" u="sng" dirty="0">
                <a:cs typeface="Adobe Arabic" pitchFamily="18" charset="-78"/>
              </a:rPr>
              <a:t>φόρουμ </a:t>
            </a:r>
            <a:r>
              <a:rPr lang="el-GR" sz="2400" b="1" u="sng" dirty="0" smtClean="0">
                <a:cs typeface="Adobe Arabic" pitchFamily="18" charset="-78"/>
              </a:rPr>
              <a:t>χρηστών</a:t>
            </a:r>
            <a:r>
              <a:rPr lang="el-GR" sz="2400" dirty="0" smtClean="0">
                <a:cs typeface="Adobe Arabic" pitchFamily="18" charset="-78"/>
              </a:rPr>
              <a:t>. Αυτά τα </a:t>
            </a:r>
            <a:r>
              <a:rPr lang="en-US" sz="2400" dirty="0" smtClean="0">
                <a:cs typeface="Adobe Arabic" pitchFamily="18" charset="-78"/>
              </a:rPr>
              <a:t>forum </a:t>
            </a:r>
            <a:r>
              <a:rPr lang="el-GR" sz="2400" dirty="0" smtClean="0">
                <a:cs typeface="Adobe Arabic" pitchFamily="18" charset="-78"/>
              </a:rPr>
              <a:t>βοηθούν </a:t>
            </a:r>
            <a:r>
              <a:rPr lang="el-GR" sz="2400" dirty="0">
                <a:cs typeface="Adobe Arabic" pitchFamily="18" charset="-78"/>
              </a:rPr>
              <a:t>στην οικοδόμηση μιας </a:t>
            </a:r>
            <a:r>
              <a:rPr lang="el-GR" sz="2400" dirty="0" smtClean="0">
                <a:cs typeface="Adobe Arabic" pitchFamily="18" charset="-78"/>
              </a:rPr>
              <a:t>κοινότητας</a:t>
            </a:r>
            <a:r>
              <a:rPr lang="en-US" sz="2400" dirty="0" smtClean="0">
                <a:cs typeface="Adobe Arabic" pitchFamily="18" charset="-78"/>
              </a:rPr>
              <a:t> </a:t>
            </a:r>
            <a:r>
              <a:rPr lang="el-GR" sz="2400" dirty="0" smtClean="0">
                <a:cs typeface="Adobe Arabic" pitchFamily="18" charset="-78"/>
              </a:rPr>
              <a:t>για </a:t>
            </a:r>
            <a:r>
              <a:rPr lang="el-GR" sz="2400" dirty="0">
                <a:cs typeface="Adobe Arabic" pitchFamily="18" charset="-78"/>
              </a:rPr>
              <a:t>τους μαθητές, τους καθηγητές και τους βοηθούς διδασκαλίας </a:t>
            </a:r>
            <a:r>
              <a:rPr lang="el-GR" sz="2400" dirty="0" smtClean="0">
                <a:cs typeface="Adobe Arabic" pitchFamily="18" charset="-78"/>
              </a:rPr>
              <a:t>(</a:t>
            </a:r>
            <a:r>
              <a:rPr lang="en-US" sz="2400" dirty="0" smtClean="0">
                <a:cs typeface="Adobe Arabic" pitchFamily="18" charset="-78"/>
              </a:rPr>
              <a:t>Teaching assistants – </a:t>
            </a:r>
            <a:r>
              <a:rPr lang="el-GR" sz="2400" dirty="0" smtClean="0">
                <a:cs typeface="Adobe Arabic" pitchFamily="18" charset="-78"/>
              </a:rPr>
              <a:t>TAS)</a:t>
            </a:r>
            <a:r>
              <a:rPr lang="en-US" sz="2400" dirty="0" smtClean="0">
                <a:cs typeface="Adobe Arabic" pitchFamily="18" charset="-78"/>
              </a:rPr>
              <a:t>.</a:t>
            </a:r>
            <a:endParaRPr lang="el-GR" sz="2400" dirty="0" smtClean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b="1" u="sng" dirty="0" smtClean="0">
                <a:cs typeface="Adobe Arabic" pitchFamily="18" charset="-78"/>
              </a:rPr>
              <a:t>Τα </a:t>
            </a:r>
            <a:r>
              <a:rPr lang="el-GR" sz="2400" b="1" u="sng" dirty="0" err="1" smtClean="0">
                <a:cs typeface="Adobe Arabic" pitchFamily="18" charset="-78"/>
              </a:rPr>
              <a:t>MOOCs</a:t>
            </a:r>
            <a:r>
              <a:rPr lang="el-GR" sz="2400" b="1" u="sng" dirty="0" smtClean="0">
                <a:cs typeface="Adobe Arabic" pitchFamily="18" charset="-78"/>
              </a:rPr>
              <a:t> </a:t>
            </a:r>
            <a:r>
              <a:rPr lang="el-GR" sz="2400" b="1" u="sng" dirty="0">
                <a:cs typeface="Adobe Arabic" pitchFamily="18" charset="-78"/>
              </a:rPr>
              <a:t>είναι </a:t>
            </a:r>
            <a:r>
              <a:rPr lang="el-GR" sz="2400" b="1" u="sng" dirty="0" smtClean="0">
                <a:cs typeface="Adobe Arabic" pitchFamily="18" charset="-78"/>
              </a:rPr>
              <a:t>μια πρόσφατη </a:t>
            </a:r>
            <a:r>
              <a:rPr lang="el-GR" sz="2400" b="1" u="sng" dirty="0">
                <a:cs typeface="Adobe Arabic" pitchFamily="18" charset="-78"/>
              </a:rPr>
              <a:t>εξέλιξη </a:t>
            </a:r>
            <a:r>
              <a:rPr lang="el-GR" sz="2400" b="1" u="sng" dirty="0" smtClean="0">
                <a:cs typeface="Adobe Arabic" pitchFamily="18" charset="-78"/>
              </a:rPr>
              <a:t>της εξ’ αποστάσεως εκπαίδευσης</a:t>
            </a:r>
            <a:r>
              <a:rPr lang="el-GR" sz="2400" dirty="0" smtClean="0">
                <a:cs typeface="Adobe Arabic" pitchFamily="18" charset="-78"/>
              </a:rPr>
              <a:t> και άρχισαν </a:t>
            </a:r>
            <a:r>
              <a:rPr lang="el-GR" sz="2400" dirty="0">
                <a:cs typeface="Adobe Arabic" pitchFamily="18" charset="-78"/>
              </a:rPr>
              <a:t>να εμφανίζονται το 2012</a:t>
            </a:r>
            <a:r>
              <a:rPr lang="el-GR" sz="2400" dirty="0" smtClean="0">
                <a:cs typeface="Adobe Arabic" pitchFamily="18" charset="-78"/>
              </a:rPr>
              <a:t>.</a:t>
            </a:r>
            <a:endParaRPr lang="el-GR" sz="2400" dirty="0">
              <a:cs typeface="Adobe Arabic" pitchFamily="18" charset="-78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b="1" dirty="0" smtClean="0">
                <a:cs typeface="Adobe Arabic" pitchFamily="18" charset="-78"/>
              </a:rPr>
              <a:t>Περιεχόμενο </a:t>
            </a:r>
            <a:r>
              <a:rPr lang="el-GR" b="1" dirty="0" err="1" smtClean="0">
                <a:cs typeface="Adobe Arabic" pitchFamily="18" charset="-78"/>
              </a:rPr>
              <a:t>Mooc</a:t>
            </a:r>
            <a:r>
              <a:rPr lang="en-US" b="1" dirty="0" smtClean="0">
                <a:cs typeface="Adobe Arabic" pitchFamily="18" charset="-78"/>
              </a:rPr>
              <a:t>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745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7772400" cy="1362075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Garamond" pitchFamily="18" charset="0"/>
              </a:rPr>
              <a:t>Ιστορική αναδρομή των </a:t>
            </a:r>
            <a:r>
              <a:rPr lang="en-US" dirty="0" err="1" smtClean="0">
                <a:latin typeface="Garamond" pitchFamily="18" charset="0"/>
              </a:rPr>
              <a:t>Moocs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7292" y="26608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64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0" y="1773238"/>
            <a:ext cx="8569325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b="1" dirty="0" smtClean="0">
                <a:cs typeface="Adobe Arabic" pitchFamily="18" charset="-78"/>
              </a:rPr>
              <a:t>Τα </a:t>
            </a:r>
            <a:r>
              <a:rPr lang="el-GR" sz="2400" b="1" dirty="0" err="1" smtClean="0">
                <a:cs typeface="Adobe Arabic" pitchFamily="18" charset="-78"/>
              </a:rPr>
              <a:t>Learning</a:t>
            </a:r>
            <a:r>
              <a:rPr lang="el-GR" sz="2400" b="1" dirty="0" smtClean="0">
                <a:cs typeface="Adobe Arabic" pitchFamily="18" charset="-78"/>
              </a:rPr>
              <a:t> </a:t>
            </a:r>
            <a:r>
              <a:rPr lang="el-GR" sz="2400" b="1" dirty="0" err="1">
                <a:cs typeface="Adobe Arabic" pitchFamily="18" charset="-78"/>
              </a:rPr>
              <a:t>Object</a:t>
            </a:r>
            <a:r>
              <a:rPr lang="el-GR" sz="2400" b="1" dirty="0">
                <a:cs typeface="Adobe Arabic" pitchFamily="18" charset="-78"/>
              </a:rPr>
              <a:t> </a:t>
            </a:r>
            <a:r>
              <a:rPr lang="el-GR" sz="2400" b="1" dirty="0" err="1" smtClean="0">
                <a:cs typeface="Adobe Arabic" pitchFamily="18" charset="-78"/>
              </a:rPr>
              <a:t>Repositories</a:t>
            </a:r>
            <a:r>
              <a:rPr lang="el-GR" sz="2400" dirty="0" smtClean="0">
                <a:cs typeface="Adobe Arabic" pitchFamily="18" charset="-78"/>
              </a:rPr>
              <a:t> (αποθετήρια </a:t>
            </a:r>
            <a:r>
              <a:rPr lang="el-GR" sz="2400" dirty="0">
                <a:cs typeface="Adobe Arabic" pitchFamily="18" charset="-78"/>
              </a:rPr>
              <a:t>μαθησιακών αντικειμένων</a:t>
            </a:r>
            <a:r>
              <a:rPr lang="el-GR" sz="2400" dirty="0" smtClean="0">
                <a:cs typeface="Adobe Arabic" pitchFamily="18" charset="-78"/>
              </a:rPr>
              <a:t>)</a:t>
            </a:r>
            <a:r>
              <a:rPr lang="en-US" sz="2400" dirty="0" smtClean="0">
                <a:cs typeface="Adobe Arabic" pitchFamily="18" charset="-78"/>
              </a:rPr>
              <a:t> </a:t>
            </a:r>
            <a:r>
              <a:rPr lang="el-GR" sz="2400" dirty="0" smtClean="0">
                <a:cs typeface="Adobe Arabic" pitchFamily="18" charset="-78"/>
              </a:rPr>
              <a:t>συνέβαλλαν στην ανάπτυξη των </a:t>
            </a:r>
            <a:r>
              <a:rPr lang="el-GR" sz="2400" dirty="0" err="1">
                <a:cs typeface="Adobe Arabic" pitchFamily="18" charset="-78"/>
              </a:rPr>
              <a:t>Open</a:t>
            </a:r>
            <a:r>
              <a:rPr lang="el-GR" sz="2400" dirty="0">
                <a:cs typeface="Adobe Arabic" pitchFamily="18" charset="-78"/>
              </a:rPr>
              <a:t> </a:t>
            </a:r>
            <a:r>
              <a:rPr lang="el-GR" sz="2400" dirty="0" err="1">
                <a:cs typeface="Adobe Arabic" pitchFamily="18" charset="-78"/>
              </a:rPr>
              <a:t>Educational</a:t>
            </a:r>
            <a:r>
              <a:rPr lang="el-GR" sz="2400" dirty="0">
                <a:cs typeface="Adobe Arabic" pitchFamily="18" charset="-78"/>
              </a:rPr>
              <a:t> </a:t>
            </a:r>
            <a:r>
              <a:rPr lang="el-GR" sz="2400" dirty="0" err="1">
                <a:cs typeface="Adobe Arabic" pitchFamily="18" charset="-78"/>
              </a:rPr>
              <a:t>Resources</a:t>
            </a:r>
            <a:r>
              <a:rPr lang="el-GR" sz="2400" dirty="0">
                <a:cs typeface="Adobe Arabic" pitchFamily="18" charset="-78"/>
              </a:rPr>
              <a:t> (OER</a:t>
            </a:r>
            <a:r>
              <a:rPr lang="en-US" sz="2400" dirty="0">
                <a:cs typeface="Adobe Arabic" pitchFamily="18" charset="-78"/>
              </a:rPr>
              <a:t>s</a:t>
            </a:r>
            <a:r>
              <a:rPr lang="el-GR" sz="2400" dirty="0" smtClean="0">
                <a:cs typeface="Adobe Arabic" pitchFamily="18" charset="-78"/>
              </a:rPr>
              <a:t>).</a:t>
            </a:r>
            <a:endParaRPr lang="en-US" sz="2400" dirty="0" smtClean="0">
              <a:cs typeface="Adobe Arabic" pitchFamily="18" charset="-78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b="1" dirty="0">
                <a:cs typeface="Adobe Arabic" pitchFamily="18" charset="-78"/>
              </a:rPr>
              <a:t>Το κίνημα των OER</a:t>
            </a:r>
            <a:r>
              <a:rPr lang="en-US" sz="2400" b="1" dirty="0">
                <a:cs typeface="Adobe Arabic" pitchFamily="18" charset="-78"/>
              </a:rPr>
              <a:t>s</a:t>
            </a:r>
            <a:r>
              <a:rPr lang="el-GR" sz="2400" dirty="0">
                <a:cs typeface="Adobe Arabic" pitchFamily="18" charset="-78"/>
              </a:rPr>
              <a:t> </a:t>
            </a:r>
            <a:r>
              <a:rPr lang="el-GR" sz="2400" dirty="0" smtClean="0">
                <a:cs typeface="Adobe Arabic" pitchFamily="18" charset="-78"/>
              </a:rPr>
              <a:t>είναι εμπνευσμένο και από άλλα "ανοικτά</a:t>
            </a:r>
            <a:r>
              <a:rPr lang="el-GR" sz="2400" dirty="0">
                <a:cs typeface="Adobe Arabic" pitchFamily="18" charset="-78"/>
              </a:rPr>
              <a:t>" κινήματα και </a:t>
            </a:r>
            <a:r>
              <a:rPr lang="el-GR" sz="2400" dirty="0" smtClean="0">
                <a:cs typeface="Adobe Arabic" pitchFamily="18" charset="-78"/>
              </a:rPr>
              <a:t>όπως εκείνο του "ανοικτού </a:t>
            </a:r>
            <a:r>
              <a:rPr lang="el-GR" sz="2400" dirty="0">
                <a:cs typeface="Adobe Arabic" pitchFamily="18" charset="-78"/>
              </a:rPr>
              <a:t>λογισμικού“ (</a:t>
            </a:r>
            <a:r>
              <a:rPr lang="el-GR" sz="2400" dirty="0" err="1">
                <a:cs typeface="Adobe Arabic" pitchFamily="18" charset="-78"/>
              </a:rPr>
              <a:t>Free</a:t>
            </a:r>
            <a:r>
              <a:rPr lang="el-GR" sz="2400" dirty="0">
                <a:cs typeface="Adobe Arabic" pitchFamily="18" charset="-78"/>
              </a:rPr>
              <a:t> </a:t>
            </a:r>
            <a:r>
              <a:rPr lang="el-GR" sz="2400" dirty="0" err="1">
                <a:cs typeface="Adobe Arabic" pitchFamily="18" charset="-78"/>
              </a:rPr>
              <a:t>Open</a:t>
            </a:r>
            <a:r>
              <a:rPr lang="el-GR" sz="2400" dirty="0">
                <a:cs typeface="Adobe Arabic" pitchFamily="18" charset="-78"/>
              </a:rPr>
              <a:t> </a:t>
            </a:r>
            <a:r>
              <a:rPr lang="el-GR" sz="2400" dirty="0" err="1">
                <a:cs typeface="Adobe Arabic" pitchFamily="18" charset="-78"/>
              </a:rPr>
              <a:t>Source</a:t>
            </a:r>
            <a:r>
              <a:rPr lang="el-GR" sz="2400" dirty="0">
                <a:cs typeface="Adobe Arabic" pitchFamily="18" charset="-78"/>
              </a:rPr>
              <a:t> </a:t>
            </a:r>
            <a:r>
              <a:rPr lang="el-GR" sz="2400" dirty="0" err="1">
                <a:cs typeface="Adobe Arabic" pitchFamily="18" charset="-78"/>
              </a:rPr>
              <a:t>Software</a:t>
            </a:r>
            <a:r>
              <a:rPr lang="el-GR" sz="2400" dirty="0" smtClean="0">
                <a:cs typeface="Adobe Arabic" pitchFamily="18" charset="-78"/>
              </a:rPr>
              <a:t>).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400" dirty="0" smtClean="0">
                <a:cs typeface="Adobe Arabic" pitchFamily="18" charset="-78"/>
              </a:rPr>
              <a:t>Τα </a:t>
            </a:r>
            <a:r>
              <a:rPr lang="el-GR" sz="2400" dirty="0">
                <a:cs typeface="Adobe Arabic" pitchFamily="18" charset="-78"/>
              </a:rPr>
              <a:t>OER</a:t>
            </a:r>
            <a:r>
              <a:rPr lang="en-US" sz="2400" dirty="0">
                <a:cs typeface="Adobe Arabic" pitchFamily="18" charset="-78"/>
              </a:rPr>
              <a:t>s</a:t>
            </a:r>
            <a:r>
              <a:rPr lang="el-GR" sz="2400" dirty="0">
                <a:cs typeface="Adobe Arabic" pitchFamily="18" charset="-78"/>
              </a:rPr>
              <a:t> </a:t>
            </a:r>
            <a:r>
              <a:rPr lang="el-GR" sz="2400" dirty="0" smtClean="0">
                <a:cs typeface="Adobe Arabic" pitchFamily="18" charset="-78"/>
              </a:rPr>
              <a:t>με τη σειρά τους οδήγησαν στη </a:t>
            </a:r>
            <a:r>
              <a:rPr lang="el-GR" sz="2400" b="1" dirty="0" smtClean="0">
                <a:cs typeface="Adobe Arabic" pitchFamily="18" charset="-78"/>
              </a:rPr>
              <a:t>δημιουργία των </a:t>
            </a:r>
            <a:r>
              <a:rPr lang="el-GR" sz="2400" b="1" dirty="0" err="1" smtClean="0">
                <a:cs typeface="Adobe Arabic" pitchFamily="18" charset="-78"/>
              </a:rPr>
              <a:t>MOOCs</a:t>
            </a:r>
            <a:r>
              <a:rPr lang="el-GR" sz="2400" b="1" dirty="0" smtClean="0">
                <a:cs typeface="Adobe Arabic" pitchFamily="18" charset="-78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l-GR" sz="2000" b="1" dirty="0" smtClean="0">
                <a:cs typeface="Adobe Arabic" pitchFamily="18" charset="-78"/>
              </a:rPr>
              <a:t>Υπάρχουν και άλλα σύγχρονα κινήματα</a:t>
            </a:r>
            <a:r>
              <a:rPr lang="el-GR" sz="2000" dirty="0" smtClean="0">
                <a:cs typeface="Adobe Arabic" pitchFamily="18" charset="-78"/>
              </a:rPr>
              <a:t> που έχουν σχέση με τεχνολογίες διαδικτύου (π.χ. </a:t>
            </a:r>
            <a:r>
              <a:rPr lang="el-GR" sz="2000" dirty="0" err="1">
                <a:cs typeface="Adobe Arabic" pitchFamily="18" charset="-78"/>
              </a:rPr>
              <a:t>linked</a:t>
            </a:r>
            <a:r>
              <a:rPr lang="el-GR" sz="2000" dirty="0">
                <a:cs typeface="Adobe Arabic" pitchFamily="18" charset="-78"/>
              </a:rPr>
              <a:t> </a:t>
            </a:r>
            <a:r>
              <a:rPr lang="el-GR" sz="2000" dirty="0" err="1">
                <a:cs typeface="Adobe Arabic" pitchFamily="18" charset="-78"/>
              </a:rPr>
              <a:t>data</a:t>
            </a:r>
            <a:r>
              <a:rPr lang="el-GR" sz="2000" dirty="0">
                <a:cs typeface="Adobe Arabic" pitchFamily="18" charset="-78"/>
              </a:rPr>
              <a:t>  και </a:t>
            </a:r>
            <a:r>
              <a:rPr lang="el-GR" sz="2000" dirty="0" err="1" smtClean="0">
                <a:cs typeface="Adobe Arabic" pitchFamily="18" charset="-78"/>
              </a:rPr>
              <a:t>open</a:t>
            </a:r>
            <a:r>
              <a:rPr lang="el-GR" sz="2000" dirty="0" smtClean="0">
                <a:cs typeface="Adobe Arabic" pitchFamily="18" charset="-78"/>
              </a:rPr>
              <a:t> </a:t>
            </a:r>
            <a:r>
              <a:rPr lang="el-GR" sz="2000" dirty="0" err="1" smtClean="0">
                <a:cs typeface="Adobe Arabic" pitchFamily="18" charset="-78"/>
              </a:rPr>
              <a:t>data</a:t>
            </a:r>
            <a:r>
              <a:rPr lang="el-GR" sz="2000" dirty="0" smtClean="0">
                <a:cs typeface="Adobe Arabic" pitchFamily="18" charset="-78"/>
              </a:rPr>
              <a:t>) και πρέπει να ληφθούν υπόψη για την περαιτέρω βελτίωση και ανάπτυξη της παρούσας τεχνολογίας των </a:t>
            </a:r>
            <a:r>
              <a:rPr lang="en-US" sz="2000" dirty="0" err="1" smtClean="0">
                <a:cs typeface="Adobe Arabic" pitchFamily="18" charset="-78"/>
              </a:rPr>
              <a:t>Moocs</a:t>
            </a:r>
            <a:r>
              <a:rPr lang="en-US" sz="2000" dirty="0" smtClean="0">
                <a:cs typeface="Adobe Arabic" pitchFamily="18" charset="-78"/>
              </a:rPr>
              <a:t>.</a:t>
            </a:r>
            <a:endParaRPr lang="el-GR" sz="2000" dirty="0" smtClean="0">
              <a:cs typeface="Adobe Arabic" pitchFamily="18" charset="-78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l-GR" b="1" dirty="0" smtClean="0">
                <a:cs typeface="Adobe Arabic" pitchFamily="18" charset="-78"/>
              </a:rPr>
              <a:t>Από τα αποθετήρια στα </a:t>
            </a:r>
            <a:r>
              <a:rPr lang="en-US" b="1" dirty="0" err="1" smtClean="0">
                <a:cs typeface="Adobe Arabic" pitchFamily="18" charset="-78"/>
              </a:rPr>
              <a:t>Moocs</a:t>
            </a:r>
            <a:endParaRPr lang="el-GR" b="1" dirty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57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3&quot;/&gt;&lt;/object&gt;&lt;object type=&quot;3&quot; unique_id=&quot;10004&quot;&gt;&lt;property id=&quot;20148&quot; value=&quot;5&quot;/&gt;&lt;property id=&quot;20300&quot; value=&quot;Slide 2 - &amp;quot;άδεια χρήσης&amp;quot;&quot;/&gt;&lt;property id=&quot;20307&quot; value=&quot;284&quot;/&gt;&lt;/object&gt;&lt;object type=&quot;3&quot; unique_id=&quot;10005&quot;&gt;&lt;property id=&quot;20148&quot; value=&quot;5&quot;/&gt;&lt;property id=&quot;20300&quot; value=&quot;Slide 3 - &amp;quot;χρηματοδότηση&amp;quot;&quot;/&gt;&lt;property id=&quot;20307&quot; value=&quot;285&quot;/&gt;&lt;/object&gt;&lt;object type=&quot;3&quot; unique_id=&quot;10006&quot;&gt;&lt;property id=&quot;20148&quot; value=&quot;5&quot;/&gt;&lt;property id=&quot;20300&quot; value=&quot;Slide 4&quot;/&gt;&lt;property id=&quot;20307&quot; value=&quot;282&quot;/&gt;&lt;/object&gt;&lt;object type=&quot;3&quot; unique_id=&quot;10007&quot;&gt;&lt;property id=&quot;20148&quot; value=&quot;5&quot;/&gt;&lt;property id=&quot;20300&quot; value=&quot;Slide 5 - &amp;quot;Εισαγωγή στην έννοια των Moocs&amp;quot;&quot;/&gt;&lt;property id=&quot;20307&quot; value=&quot;288&quot;/&gt;&lt;/object&gt;&lt;object type=&quot;3&quot; unique_id=&quot;10008&quot;&gt;&lt;property id=&quot;20148&quot; value=&quot;5&quot;/&gt;&lt;property id=&quot;20300&quot; value=&quot;Slide 6 - &amp;quot;Massive Open Online Courses(Moocs)&amp;quot;&quot;/&gt;&lt;property id=&quot;20307&quot; value=&quot;312&quot;/&gt;&lt;/object&gt;&lt;object type=&quot;3&quot; unique_id=&quot;10009&quot;&gt;&lt;property id=&quot;20148&quot; value=&quot;5&quot;/&gt;&lt;property id=&quot;20300&quot; value=&quot;Slide 7&quot;/&gt;&lt;property id=&quot;20307&quot; value=&quot;258&quot;/&gt;&lt;/object&gt;&lt;object type=&quot;3&quot; unique_id=&quot;10010&quot;&gt;&lt;property id=&quot;20148&quot; value=&quot;5&quot;/&gt;&lt;property id=&quot;20300&quot; value=&quot;Slide 8 - &amp;quot;Ιστορική αναδρομή των Moocs.&amp;quot;&quot;/&gt;&lt;property id=&quot;20307&quot; value=&quot;294&quot;/&gt;&lt;/object&gt;&lt;object type=&quot;3&quot; unique_id=&quot;10011&quot;&gt;&lt;property id=&quot;20148&quot; value=&quot;5&quot;/&gt;&lt;property id=&quot;20300&quot; value=&quot;Slide 9&quot;/&gt;&lt;property id=&quot;20307&quot; value=&quot;259&quot;/&gt;&lt;/object&gt;&lt;object type=&quot;3&quot; unique_id=&quot;10012&quot;&gt;&lt;property id=&quot;20148&quot; value=&quot;5&quot;/&gt;&lt;property id=&quot;20300&quot; value=&quot;Slide 10&quot;/&gt;&lt;property id=&quot;20307&quot; value=&quot;261&quot;/&gt;&lt;/object&gt;&lt;object type=&quot;3&quot; unique_id=&quot;10013&quot;&gt;&lt;property id=&quot;20148&quot; value=&quot;5&quot;/&gt;&lt;property id=&quot;20300&quot; value=&quot;Slide 11&quot;/&gt;&lt;property id=&quot;20307&quot; value=&quot;310&quot;/&gt;&lt;/object&gt;&lt;object type=&quot;3&quot; unique_id=&quot;10014&quot;&gt;&lt;property id=&quot;20148&quot; value=&quot;5&quot;/&gt;&lt;property id=&quot;20300&quot; value=&quot;Slide 12&quot;/&gt;&lt;property id=&quot;20307&quot; value=&quot;293&quot;/&gt;&lt;/object&gt;&lt;object type=&quot;3&quot; unique_id=&quot;10015&quot;&gt;&lt;property id=&quot;20148&quot; value=&quot;5&quot;/&gt;&lt;property id=&quot;20300&quot; value=&quot;Slide 13&quot;/&gt;&lt;property id=&quot;20307&quot; value=&quot;313&quot;/&gt;&lt;/object&gt;&lt;object type=&quot;3&quot; unique_id=&quot;10016&quot;&gt;&lt;property id=&quot;20148&quot; value=&quot;5&quot;/&gt;&lt;property id=&quot;20300&quot; value=&quot;Slide 14&quot;/&gt;&lt;property id=&quot;20307&quot; value=&quot;295&quot;/&gt;&lt;/object&gt;&lt;object type=&quot;3&quot; unique_id=&quot;10017&quot;&gt;&lt;property id=&quot;20148&quot; value=&quot;5&quot;/&gt;&lt;property id=&quot;20300&quot; value=&quot;Slide 15 - &amp;quot;Από ποιους προσφέρονται και σε ποιους απευθύνονται τα Moocs.&amp;#x0D;&amp;#x0A; &amp;quot;&quot;/&gt;&lt;property id=&quot;20307&quot; value=&quot;308&quot;/&gt;&lt;/object&gt;&lt;object type=&quot;3&quot; unique_id=&quot;10018&quot;&gt;&lt;property id=&quot;20148&quot; value=&quot;5&quot;/&gt;&lt;property id=&quot;20300&quot; value=&quot;Slide 16&quot;/&gt;&lt;property id=&quot;20307&quot; value=&quot;309&quot;/&gt;&lt;/object&gt;&lt;object type=&quot;3&quot; unique_id=&quot;10019&quot;&gt;&lt;property id=&quot;20148&quot; value=&quot;5&quot;/&gt;&lt;property id=&quot;20300&quot; value=&quot;Slide 18 - &amp;quot;Βασικά χαρακτηριστικά των Moocs&amp;#x0D;&amp;#x0A; &amp;quot;&quot;/&gt;&lt;property id=&quot;20307&quot; value=&quot;296&quot;/&gt;&lt;/object&gt;&lt;object type=&quot;3&quot; unique_id=&quot;10020&quot;&gt;&lt;property id=&quot;20148&quot; value=&quot;5&quot;/&gt;&lt;property id=&quot;20300&quot; value=&quot;Slide 19&quot;/&gt;&lt;property id=&quot;20307&quot; value=&quot;297&quot;/&gt;&lt;/object&gt;&lt;object type=&quot;3&quot; unique_id=&quot;10021&quot;&gt;&lt;property id=&quot;20148&quot; value=&quot;5&quot;/&gt;&lt;property id=&quot;20300&quot; value=&quot;Slide 20&quot;/&gt;&lt;property id=&quot;20307&quot; value=&quot;260&quot;/&gt;&lt;/object&gt;&lt;object type=&quot;3&quot; unique_id=&quot;10022&quot;&gt;&lt;property id=&quot;20148&quot; value=&quot;5&quot;/&gt;&lt;property id=&quot;20300&quot; value=&quot;Slide 21&quot;/&gt;&lt;property id=&quot;20307&quot; value=&quot;298&quot;/&gt;&lt;/object&gt;&lt;object type=&quot;3&quot; unique_id=&quot;10023&quot;&gt;&lt;property id=&quot;20148&quot; value=&quot;5&quot;/&gt;&lt;property id=&quot;20300&quot; value=&quot;Slide 22 - &amp;quot;Υλοποιήσεις Moocs&amp;#x0D;&amp;#x0A;&amp;quot;&quot;/&gt;&lt;property id=&quot;20307&quot; value=&quot;291&quot;/&gt;&lt;/object&gt;&lt;object type=&quot;3&quot; unique_id=&quot;10024&quot;&gt;&lt;property id=&quot;20148&quot; value=&quot;5&quot;/&gt;&lt;property id=&quot;20300&quot; value=&quot;Slide 23&quot;/&gt;&lt;property id=&quot;20307&quot; value=&quot;270&quot;/&gt;&lt;/object&gt;&lt;object type=&quot;3&quot; unique_id=&quot;10025&quot;&gt;&lt;property id=&quot;20148&quot; value=&quot;5&quot;/&gt;&lt;property id=&quot;20300&quot; value=&quot;Slide 24&quot;/&gt;&lt;property id=&quot;20307&quot; value=&quot;300&quot;/&gt;&lt;/object&gt;&lt;object type=&quot;3&quot; unique_id=&quot;10026&quot;&gt;&lt;property id=&quot;20148&quot; value=&quot;5&quot;/&gt;&lt;property id=&quot;20300&quot; value=&quot;Slide 25&quot;/&gt;&lt;property id=&quot;20307&quot; value=&quot;301&quot;/&gt;&lt;/object&gt;&lt;object type=&quot;3&quot; unique_id=&quot;10027&quot;&gt;&lt;property id=&quot;20148&quot; value=&quot;5&quot;/&gt;&lt;property id=&quot;20300&quot; value=&quot;Slide 26&quot;/&gt;&lt;property id=&quot;20307&quot; value=&quot;302&quot;/&gt;&lt;/object&gt;&lt;object type=&quot;3&quot; unique_id=&quot;10028&quot;&gt;&lt;property id=&quot;20148&quot; value=&quot;5&quot;/&gt;&lt;property id=&quot;20300&quot; value=&quot;Slide 27&quot;/&gt;&lt;property id=&quot;20307&quot; value=&quot;303&quot;/&gt;&lt;/object&gt;&lt;object type=&quot;3&quot; unique_id=&quot;10029&quot;&gt;&lt;property id=&quot;20148&quot; value=&quot;5&quot;/&gt;&lt;property id=&quot;20300&quot; value=&quot;Slide 17&quot;/&gt;&lt;property id=&quot;20307&quot; value=&quot;304&quot;/&gt;&lt;/object&gt;&lt;object type=&quot;3&quot; unique_id=&quot;10030&quot;&gt;&lt;property id=&quot;20148&quot; value=&quot;5&quot;/&gt;&lt;property id=&quot;20300&quot; value=&quot;Slide 28&quot;/&gt;&lt;property id=&quot;20307&quot; value=&quot;305&quot;/&gt;&lt;/object&gt;&lt;object type=&quot;3&quot; unique_id=&quot;10031&quot;&gt;&lt;property id=&quot;20148&quot; value=&quot;5&quot;/&gt;&lt;property id=&quot;20300&quot; value=&quot;Slide 29&quot;/&gt;&lt;property id=&quot;20307&quot; value=&quot;306&quot;/&gt;&lt;/object&gt;&lt;object type=&quot;3&quot; unique_id=&quot;10032&quot;&gt;&lt;property id=&quot;20148&quot; value=&quot;5&quot;/&gt;&lt;property id=&quot;20300&quot; value=&quot;Slide 32 - &amp;quot;Βιβλιογραφία&amp;quot;&quot;/&gt;&lt;property id=&quot;20307&quot; value=&quot;286&quot;/&gt;&lt;/object&gt;&lt;object type=&quot;3&quot; unique_id=&quot;10033&quot;&gt;&lt;property id=&quot;20148&quot; value=&quot;5&quot;/&gt;&lt;property id=&quot;20300&quot; value=&quot;Slide 33&quot;/&gt;&lt;property id=&quot;20307&quot; value=&quot;287&quot;/&gt;&lt;/object&gt;&lt;object type=&quot;3&quot; unique_id=&quot;10364&quot;&gt;&lt;property id=&quot;20148&quot; value=&quot;5&quot;/&gt;&lt;property id=&quot;20300&quot; value=&quot;Slide 30 - &amp;quot;Καλές πρακτικές &amp;quot;&quot;/&gt;&lt;property id=&quot;20307&quot; value=&quot;314&quot;/&gt;&lt;/object&gt;&lt;object type=&quot;3&quot; unique_id=&quot;10535&quot;&gt;&lt;property id=&quot;20148&quot; value=&quot;5&quot;/&gt;&lt;property id=&quot;20300&quot; value=&quot;Slide 31&quot;/&gt;&lt;property id=&quot;20307&quot; value=&quot;315&quot;/&gt;&lt;/object&gt;&lt;/object&gt;&lt;object type=&quot;8&quot; unique_id=&quot;100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1156</Words>
  <Application>Microsoft Office PowerPoint</Application>
  <PresentationFormat>Προβολή στην οθόνη (4:3)</PresentationFormat>
  <Paragraphs>159</Paragraphs>
  <Slides>36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Θέμα του Office</vt:lpstr>
      <vt:lpstr>Παρουσίαση του PowerPoint</vt:lpstr>
      <vt:lpstr>άδεια χρήσης</vt:lpstr>
      <vt:lpstr>χρηματοδότηση</vt:lpstr>
      <vt:lpstr>Παρουσίαση του PowerPoint</vt:lpstr>
      <vt:lpstr>Εισαγωγή στην έννοια των Moocs</vt:lpstr>
      <vt:lpstr>Massive Open Online Courses(Moocs)</vt:lpstr>
      <vt:lpstr>Παρουσίαση του PowerPoint</vt:lpstr>
      <vt:lpstr>Ιστορική αναδρομή των Moocs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Από ποιους προσφέρονται και σε ποιους απευθύνονται τα Moocs.  </vt:lpstr>
      <vt:lpstr>Παρουσίαση του PowerPoint</vt:lpstr>
      <vt:lpstr>Παρουσίαση του PowerPoint</vt:lpstr>
      <vt:lpstr>Βασικά χαρακτηριστικά των Moocs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Καλές πρακτικές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Προδιαγραφές Ανοιχτών Ψηφιακών Μαθημάτων Α-</dc:title>
  <dc:creator>NoName</dc:creator>
  <cp:lastModifiedBy>evi</cp:lastModifiedBy>
  <cp:revision>165</cp:revision>
  <dcterms:created xsi:type="dcterms:W3CDTF">2014-10-26T17:25:30Z</dcterms:created>
  <dcterms:modified xsi:type="dcterms:W3CDTF">2014-10-31T13:26:42Z</dcterms:modified>
</cp:coreProperties>
</file>