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73" r:id="rId28"/>
    <p:sldId id="276" r:id="rId29"/>
    <p:sldId id="279" r:id="rId30"/>
    <p:sldId id="280" r:id="rId31"/>
    <p:sldId id="281" r:id="rId32"/>
    <p:sldId id="284" r:id="rId33"/>
    <p:sldId id="282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9BD3-0A25-4196-93A2-17A30C0E59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 Ημερολόγιο 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 Ημερολόγιο 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:Ημερολόγιο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553475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6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Φύλλο εργασίας" r:id="rId3" imgW="9085976" imgH="772045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44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Φύλλο εργασίας" r:id="rId3" imgW="8639188" imgH="862005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7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Φύλλο εργασίας" r:id="rId3" imgW="8486671" imgH="45910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7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Φύλλο εργασίας" r:id="rId3" imgW="8486671" imgH="459103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7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Φύλλο εργασίας" r:id="rId3" imgW="8486671" imgH="45910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7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Φύλλο εργασίας" r:id="rId3" imgW="8973227" imgH="445329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ΗΜΕΡΟΛΟΓΙΟ (1) από (5)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4525963"/>
          </a:xfrm>
        </p:spPr>
        <p:txBody>
          <a:bodyPr/>
          <a:lstStyle/>
          <a:p>
            <a:pPr eaLnBrk="1" hangingPunct="1"/>
            <a:r>
              <a:rPr lang="el-GR" sz="2800" dirty="0" smtClean="0"/>
              <a:t>Το Ημερολόγιο στο κλασικό λογιστικό σύστημα είναι το βιβλίο, που καταχωρούνται με χρονολογική σειρά όλες τις οικονομικές συναλλαγές, που προκαλούν μεταβολές στα περιουσιακά στοιχεία της οικονομικής μονάδας.</a:t>
            </a:r>
          </a:p>
          <a:p>
            <a:pPr eaLnBrk="1" hangingPunct="1"/>
            <a:r>
              <a:rPr lang="el-GR" sz="2800" dirty="0" smtClean="0"/>
              <a:t>Στο ημερολόγιο, καταχωρούνται όλα τα λογιστικά γεγονότα με την μορφή </a:t>
            </a:r>
            <a:r>
              <a:rPr lang="el-GR" sz="2800" b="1" dirty="0" smtClean="0"/>
              <a:t>χρέωσης</a:t>
            </a:r>
            <a:r>
              <a:rPr lang="el-GR" sz="2800" dirty="0" smtClean="0"/>
              <a:t> και </a:t>
            </a:r>
            <a:r>
              <a:rPr lang="el-GR" sz="2800" b="1" dirty="0" smtClean="0"/>
              <a:t>πίστωσης</a:t>
            </a:r>
            <a:r>
              <a:rPr lang="el-GR" sz="2800" dirty="0" smtClean="0"/>
              <a:t>, με την χρήση των λογαριασμών που μεταβάλλονται από την συγκεκριμένη οικονομική συναλλαγή.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/>
              <a:t>ΗΜΕΡΟΛΟΓΙΟ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4525963"/>
          </a:xfrm>
        </p:spPr>
        <p:txBody>
          <a:bodyPr/>
          <a:lstStyle/>
          <a:p>
            <a:pPr algn="just" eaLnBrk="1" hangingPunct="1"/>
            <a:r>
              <a:rPr lang="el-GR" smtClean="0"/>
              <a:t>Η καταχώρηση των λογιστικών γεγονότων στο Ημερολόγιο, ονομάζεται, </a:t>
            </a:r>
            <a:r>
              <a:rPr lang="el-GR" b="1" smtClean="0"/>
              <a:t>ημερολογιακή εγγραφή</a:t>
            </a:r>
            <a:r>
              <a:rPr lang="el-GR" smtClean="0"/>
              <a:t>.</a:t>
            </a:r>
          </a:p>
          <a:p>
            <a:pPr algn="just" eaLnBrk="1" hangingPunct="1"/>
            <a:r>
              <a:rPr lang="el-GR" smtClean="0"/>
              <a:t>Στο ημερολόγιο καταχωρούνται με ημερολογιακές εγγραφές, με απόλυτη </a:t>
            </a:r>
            <a:r>
              <a:rPr lang="el-GR" b="1" smtClean="0"/>
              <a:t>χρονολογική σειρά</a:t>
            </a:r>
            <a:r>
              <a:rPr lang="el-GR" smtClean="0"/>
              <a:t> όλα τα λογιστικά γεγονότα, με λογιστικές εγγραφές.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76672"/>
            <a:ext cx="8229600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ΗΜΕΡΟΛΟΓΙΟ (2) από (5)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  <p:bldP spid="198659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800" b="1" smtClean="0"/>
              <a:t>ΗΜΕΡΟΛΟΓΙΟ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zh-TW" dirty="0" smtClean="0"/>
              <a:t>Με την ημερολογιακή έγγραφή χρεώνεται ο λογαριασμός, ο οποίος ανοίγει ή μεταβάλλεται με χρέωση και πιστώνεται ο λογαριασμός, ο οποίος ανοίγει ή μεταβάλλεται με πίστωση.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Στην περίπτωση που ένα λογιστικό γεγονός μεταβάλει την χρέωση ή την πίστωση περισσότερων από ένα λογαριασμό, τότε χρεώνονται ή πιστώνονται όλοι οι λογαριασμοί, οι οποίοι μεταβάλλονται.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76672"/>
            <a:ext cx="82296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ΗΜΕΡΟΛΟΓΙΟ (3) από (5)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800" b="1" dirty="0" smtClean="0"/>
              <a:t>ΗΜΕΡΟΛΟΓΙΟ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4968875"/>
          </a:xfrm>
        </p:spPr>
        <p:txBody>
          <a:bodyPr/>
          <a:lstStyle/>
          <a:p>
            <a:pPr algn="just" eaLnBrk="1" hangingPunct="1"/>
            <a:r>
              <a:rPr lang="el-GR" altLang="zh-TW" smtClean="0"/>
              <a:t>Οι ημερολογιακές εγγραφές ονομάζονται </a:t>
            </a:r>
            <a:r>
              <a:rPr lang="el-GR" altLang="zh-TW" b="1" smtClean="0"/>
              <a:t>άρθρα</a:t>
            </a:r>
            <a:r>
              <a:rPr lang="el-GR" altLang="zh-TW" smtClean="0"/>
              <a:t>, ή </a:t>
            </a:r>
            <a:r>
              <a:rPr lang="el-GR" altLang="zh-TW" b="1" smtClean="0"/>
              <a:t>ημερολογιακά άρθρα</a:t>
            </a:r>
            <a:r>
              <a:rPr lang="el-GR" altLang="zh-TW" smtClean="0"/>
              <a:t> και αριθμούνται με αύξουσα σειρά από το παλιότερο προς το νεότερο.</a:t>
            </a:r>
          </a:p>
          <a:p>
            <a:pPr algn="just" eaLnBrk="1" hangingPunct="1"/>
            <a:endParaRPr lang="el-GR" altLang="zh-TW" smtClean="0"/>
          </a:p>
          <a:p>
            <a:pPr algn="just" eaLnBrk="1" hangingPunct="1"/>
            <a:r>
              <a:rPr lang="el-GR" altLang="zh-TW" u="sng" smtClean="0"/>
              <a:t>ΧΡΕΩΣΗ </a:t>
            </a:r>
          </a:p>
          <a:p>
            <a:pPr algn="just" eaLnBrk="1" hangingPunct="1">
              <a:buFontTx/>
              <a:buNone/>
            </a:pPr>
            <a:r>
              <a:rPr lang="el-GR" altLang="zh-TW" smtClean="0"/>
              <a:t>   ΤΑΜΕΙΟ        2.000</a:t>
            </a:r>
          </a:p>
          <a:p>
            <a:pPr algn="just" eaLnBrk="1" hangingPunct="1">
              <a:buFontTx/>
              <a:buNone/>
            </a:pPr>
            <a:r>
              <a:rPr lang="el-GR" altLang="zh-TW" smtClean="0"/>
              <a:t>                                     </a:t>
            </a:r>
            <a:r>
              <a:rPr lang="el-GR" altLang="zh-TW" u="sng" smtClean="0"/>
              <a:t>ΠΙΣΤΩΣΗ </a:t>
            </a:r>
          </a:p>
          <a:p>
            <a:pPr algn="just" eaLnBrk="1" hangingPunct="1">
              <a:buFontTx/>
              <a:buNone/>
            </a:pPr>
            <a:r>
              <a:rPr lang="el-GR" altLang="zh-TW" smtClean="0"/>
              <a:t>                                     ΠΕΛΑΤΕΣ         2.000</a:t>
            </a:r>
          </a:p>
          <a:p>
            <a:pPr algn="just" eaLnBrk="1" hangingPunct="1"/>
            <a:endParaRPr lang="el-GR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76672"/>
            <a:ext cx="82296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ΗΜΕΡΟΛΟΓΙΟ (4) από (5)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8888" algn="l"/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Ημερολόγιο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130" y="0"/>
            <a:ext cx="3187870" cy="1484784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6480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2800" b="1" smtClean="0"/>
              <a:t>ΗΜΕΡΟΛΟΓΙΟ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4968875"/>
          </a:xfrm>
        </p:spPr>
        <p:txBody>
          <a:bodyPr/>
          <a:lstStyle/>
          <a:p>
            <a:pPr algn="just" eaLnBrk="1" hangingPunct="1"/>
            <a:r>
              <a:rPr lang="el-GR" altLang="zh-TW" smtClean="0"/>
              <a:t>Το ημερολόγιο είναι ένα βιβλίο της οικονομικής μονάδας που καταχωρούνται </a:t>
            </a:r>
            <a:r>
              <a:rPr lang="el-GR" altLang="zh-TW" b="1" u="sng" smtClean="0"/>
              <a:t>ΟΛΑ </a:t>
            </a:r>
            <a:r>
              <a:rPr lang="el-GR" altLang="zh-TW" smtClean="0"/>
              <a:t>τα λογιστικά γεγονότα και για τον λόγο αυτό ονομάζεται </a:t>
            </a:r>
            <a:r>
              <a:rPr lang="el-GR" altLang="zh-TW" b="1" smtClean="0"/>
              <a:t>Γενικό Ημερολόγιο</a:t>
            </a:r>
            <a:r>
              <a:rPr lang="el-GR" altLang="zh-TW" smtClean="0"/>
              <a:t> </a:t>
            </a:r>
          </a:p>
          <a:p>
            <a:pPr algn="just" eaLnBrk="1" hangingPunct="1"/>
            <a:endParaRPr lang="el-GR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76672"/>
            <a:ext cx="82296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ΗΜΕΡΟΛΟΓΙΟ (5) από (5)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55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altLang="zh-TW" sz="2400" b="1" dirty="0" smtClean="0">
                <a:solidFill>
                  <a:schemeClr val="tx1"/>
                </a:solidFill>
              </a:rPr>
              <a:t>Το ημερολόγιο είναι το βασικότερο βιβλίο της οικονομικής μονάδας γιατί:</a:t>
            </a:r>
            <a:endParaRPr lang="el-GR" sz="2400" b="1" dirty="0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43597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el-GR" altLang="zh-TW" sz="2400" u="sng" smtClean="0"/>
              <a:t>Καταχωρούνται όλα τα λογιστικά γεγονότα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zh-TW" sz="800" u="sng" smtClean="0"/>
          </a:p>
          <a:p>
            <a:pPr eaLnBrk="1" hangingPunct="1">
              <a:lnSpc>
                <a:spcPct val="90000"/>
              </a:lnSpc>
            </a:pPr>
            <a:r>
              <a:rPr lang="el-GR" altLang="zh-TW" sz="2400" u="sng" smtClean="0"/>
              <a:t>Είναι ένα αρχείο όλων των οικονομικών συναλλαγών και των οικονομικών πράξεων</a:t>
            </a:r>
            <a:r>
              <a:rPr lang="el-GR" altLang="zh-TW" sz="2400" smtClean="0"/>
              <a:t> της οικονομικής μονάδας</a:t>
            </a:r>
          </a:p>
          <a:p>
            <a:pPr eaLnBrk="1" hangingPunct="1">
              <a:lnSpc>
                <a:spcPct val="90000"/>
              </a:lnSpc>
            </a:pPr>
            <a:endParaRPr lang="el-GR" altLang="zh-TW" sz="800" smtClean="0"/>
          </a:p>
          <a:p>
            <a:pPr eaLnBrk="1" hangingPunct="1">
              <a:lnSpc>
                <a:spcPct val="90000"/>
              </a:lnSpc>
            </a:pPr>
            <a:r>
              <a:rPr lang="el-GR" altLang="zh-TW" sz="2400" smtClean="0"/>
              <a:t>Συγκεντρώνει όλες τις οικονομικές πληροφορίες, που μπορούν να αποτυπωθούν σε χρηματικές αξίες και αφορούν την οικονομική της ζωή.</a:t>
            </a:r>
          </a:p>
          <a:p>
            <a:pPr eaLnBrk="1" hangingPunct="1">
              <a:lnSpc>
                <a:spcPct val="90000"/>
              </a:lnSpc>
            </a:pPr>
            <a:endParaRPr lang="el-GR" altLang="zh-TW" sz="800" smtClean="0"/>
          </a:p>
          <a:p>
            <a:pPr eaLnBrk="1" hangingPunct="1">
              <a:lnSpc>
                <a:spcPct val="90000"/>
              </a:lnSpc>
            </a:pPr>
            <a:r>
              <a:rPr lang="el-GR" altLang="zh-TW" sz="2400" smtClean="0"/>
              <a:t>Με βάση τις πληροφορίες του ημερολογίου </a:t>
            </a:r>
            <a:r>
              <a:rPr lang="el-GR" altLang="zh-TW" sz="2400" u="sng" smtClean="0"/>
              <a:t>ενημερώνονται όλα τα βιβλία</a:t>
            </a:r>
            <a:r>
              <a:rPr lang="el-GR" altLang="zh-TW" sz="2400" smtClean="0"/>
              <a:t> της οικονομικής μονάδας.</a:t>
            </a:r>
          </a:p>
          <a:p>
            <a:pPr eaLnBrk="1" hangingPunct="1">
              <a:lnSpc>
                <a:spcPct val="90000"/>
              </a:lnSpc>
            </a:pPr>
            <a:endParaRPr lang="el-GR" altLang="zh-TW" sz="800" smtClean="0"/>
          </a:p>
          <a:p>
            <a:pPr eaLnBrk="1" hangingPunct="1">
              <a:lnSpc>
                <a:spcPct val="90000"/>
              </a:lnSpc>
            </a:pPr>
            <a:r>
              <a:rPr lang="el-GR" altLang="zh-TW" sz="2400" smtClean="0"/>
              <a:t>Διευκολύνει τον </a:t>
            </a:r>
            <a:r>
              <a:rPr lang="el-GR" altLang="zh-TW" sz="2400" u="sng" smtClean="0"/>
              <a:t>έλεγχο των λογιστικών γεγονότων</a:t>
            </a:r>
          </a:p>
          <a:p>
            <a:pPr eaLnBrk="1" hangingPunct="1">
              <a:lnSpc>
                <a:spcPct val="90000"/>
              </a:lnSpc>
            </a:pPr>
            <a:endParaRPr lang="el-GR" altLang="zh-TW" sz="800" smtClean="0"/>
          </a:p>
          <a:p>
            <a:pPr eaLnBrk="1" hangingPunct="1">
              <a:lnSpc>
                <a:spcPct val="90000"/>
              </a:lnSpc>
            </a:pPr>
            <a:r>
              <a:rPr lang="el-GR" altLang="zh-TW" sz="2400" smtClean="0"/>
              <a:t>Συμβάλλει στην </a:t>
            </a:r>
            <a:r>
              <a:rPr lang="el-GR" altLang="zh-TW" sz="2400" u="sng" smtClean="0"/>
              <a:t>διόρθωση των λογιστικών σφαλμάτων</a:t>
            </a:r>
            <a:endParaRPr lang="el-GR" sz="2400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Ημερολογιακή Εγγραφή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49688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altLang="zh-TW" smtClean="0"/>
              <a:t>Τα λογιστικά γεγονότα καταχωρούνται στο ημερολόγιο με τις λογιστικές εγγραφές, που ονομάζονται άρθρα. Κάθε λογιστική εγγραφή, περιλαμβάνει:</a:t>
            </a:r>
          </a:p>
          <a:p>
            <a:pPr eaLnBrk="1" hangingPunct="1"/>
            <a:r>
              <a:rPr lang="el-GR" altLang="zh-TW" smtClean="0"/>
              <a:t>Την ημερομηνία</a:t>
            </a:r>
          </a:p>
          <a:p>
            <a:pPr eaLnBrk="1" hangingPunct="1"/>
            <a:r>
              <a:rPr lang="el-GR" altLang="zh-TW" smtClean="0"/>
              <a:t>Τους λογαριασμούς</a:t>
            </a:r>
          </a:p>
          <a:p>
            <a:pPr eaLnBrk="1" hangingPunct="1"/>
            <a:r>
              <a:rPr lang="el-GR" altLang="zh-TW" smtClean="0"/>
              <a:t>Τα ποσά</a:t>
            </a:r>
          </a:p>
          <a:p>
            <a:pPr eaLnBrk="1" hangingPunct="1"/>
            <a:r>
              <a:rPr lang="el-GR" altLang="zh-TW" smtClean="0"/>
              <a:t>Την αιτιολογία</a:t>
            </a:r>
          </a:p>
          <a:p>
            <a:pPr algn="just"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 ΓΡΑΜΜΟΓΡΑΦΗΣΗ ΗΜΕΡΟΛΟΓΙΟΥ</a:t>
            </a:r>
          </a:p>
        </p:txBody>
      </p:sp>
      <p:graphicFrame>
        <p:nvGraphicFramePr>
          <p:cNvPr id="208441" name="Group 56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6"/>
        </p:xfrm>
        <a:graphic>
          <a:graphicData uri="http://schemas.openxmlformats.org/drawingml/2006/table">
            <a:tbl>
              <a:tblPr/>
              <a:tblGrid>
                <a:gridCol w="1089025"/>
                <a:gridCol w="1852613"/>
                <a:gridCol w="1631950"/>
                <a:gridCol w="1146175"/>
                <a:gridCol w="1201737"/>
                <a:gridCol w="1308100"/>
              </a:tblGrid>
              <a:tr h="382588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ΗΜΕΡΟΛΟΓΙΟ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ΑΡΘΡΟ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ΗΜΕΡΟΜΗΝΙΑ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ΑΙΤΙΟΛΟΓΙΑ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Α.Κ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ΧΡΕΩΣΗ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ΠΙΣΤΩΣΗ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ΠΑΡΑΔΕΙΓΜΑ ΗΜΕΡΟΛΟΓΙΑΚΟΥ ΑΡΘΡΟΥ (1) από (2)</a:t>
            </a:r>
          </a:p>
        </p:txBody>
      </p:sp>
      <p:pic>
        <p:nvPicPr>
          <p:cNvPr id="22531" name="Picture 869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7128792" cy="338437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0081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ΠΑΡΑΔΕΙΓΜΑ ΗΜΕΡΟΛΟΓΙΑΚΟΥ ΑΡΘΡΟΥ (2) από (2)</a:t>
            </a:r>
          </a:p>
        </p:txBody>
      </p:sp>
      <p:pic>
        <p:nvPicPr>
          <p:cNvPr id="23555" name="Picture 24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272808" cy="32403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77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Φύλλο εργασίας" r:id="rId3" imgW="8973227" imgH="448960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της παρούσας ενότητας είναι να αναλυθεί </a:t>
            </a:r>
            <a:r>
              <a:rPr lang="en-US" dirty="0" smtClean="0"/>
              <a:t> </a:t>
            </a:r>
            <a:r>
              <a:rPr lang="el-GR" dirty="0" smtClean="0"/>
              <a:t>η χρησιμότητα ,η </a:t>
            </a:r>
            <a:r>
              <a:rPr lang="el-GR" dirty="0" smtClean="0"/>
              <a:t>έννοια, ο τρόπος ενημέρωσης , η γραμμογράφηση και ο τρόπος τήρησης του ημερολογίου μιας οικονομικής μονάδας. 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Τα Λογιστικά βιβλία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Είναι το μέσο εκείνο στο οποίο καταγράφονται οι λογιστικές πληροφορίες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Δηλαδή καταγράφονται οι οικονομικές πληροφορίες της επιχείρησης καταταγμένες στις επιθυμητές κατηγορίες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Λογιστικές Μέθοδοι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b="1" dirty="0" smtClean="0"/>
              <a:t>Απλογραφική μέθοδος (Απλογραφία)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b="1" dirty="0" smtClean="0"/>
          </a:p>
          <a:p>
            <a:pPr eaLnBrk="1" hangingPunct="1">
              <a:lnSpc>
                <a:spcPct val="90000"/>
              </a:lnSpc>
            </a:pPr>
            <a:r>
              <a:rPr lang="el-GR" b="1" dirty="0" smtClean="0"/>
              <a:t>Διπλογραφική μέθοδος (</a:t>
            </a:r>
            <a:r>
              <a:rPr lang="el-GR" b="1" dirty="0" err="1" smtClean="0"/>
              <a:t>Διγραφία</a:t>
            </a:r>
            <a:r>
              <a:rPr lang="el-GR" b="1" dirty="0" smtClean="0"/>
              <a:t>)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/>
              <a:t>Αποτυπώνει λογιστικά οποιαδήποτε οικονομική πράξη, είτε εξωτερική, είτε εσωτερική, με: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/>
              <a:t>1ον Κίνηση τουλάχιστον δύο λογαριασμών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/>
              <a:t>2ον Κίνηση ισόποση και αντίθετη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686800" cy="792163"/>
          </a:xfrm>
        </p:spPr>
        <p:txBody>
          <a:bodyPr/>
          <a:lstStyle/>
          <a:p>
            <a:pPr eaLnBrk="1" hangingPunct="1"/>
            <a:r>
              <a:rPr lang="el-GR" b="1" dirty="0" smtClean="0"/>
              <a:t>Τα Παραστατικά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642350" cy="5400675"/>
          </a:xfrm>
        </p:spPr>
        <p:txBody>
          <a:bodyPr/>
          <a:lstStyle/>
          <a:p>
            <a:pPr eaLnBrk="1" hangingPunct="1"/>
            <a:r>
              <a:rPr lang="el-GR" b="1" u="sng" dirty="0" smtClean="0">
                <a:solidFill>
                  <a:schemeClr val="tx1"/>
                </a:solidFill>
              </a:rPr>
              <a:t>Τα παραστατικά των εξωτερικών πράξεων</a:t>
            </a:r>
          </a:p>
          <a:p>
            <a:pPr eaLnBrk="1" hangingPunct="1"/>
            <a:r>
              <a:rPr lang="el-GR" b="1" dirty="0" smtClean="0">
                <a:solidFill>
                  <a:schemeClr val="tx1"/>
                </a:solidFill>
              </a:rPr>
              <a:t>Εκδίδονται από τον υπόχρεο</a:t>
            </a:r>
          </a:p>
          <a:p>
            <a:pPr eaLnBrk="1" hangingPunct="1"/>
            <a:r>
              <a:rPr lang="el-GR" b="1" dirty="0" smtClean="0">
                <a:solidFill>
                  <a:schemeClr val="tx1"/>
                </a:solidFill>
              </a:rPr>
              <a:t>Α. Επιχείρηση </a:t>
            </a:r>
          </a:p>
          <a:p>
            <a:pPr eaLnBrk="1" hangingPunct="1"/>
            <a:r>
              <a:rPr lang="el-GR" b="1" dirty="0" smtClean="0">
                <a:solidFill>
                  <a:schemeClr val="tx1"/>
                </a:solidFill>
              </a:rPr>
              <a:t>Β. Από τρίτους προς την επιχείρηση</a:t>
            </a:r>
          </a:p>
          <a:p>
            <a:pPr eaLnBrk="1" hangingPunct="1"/>
            <a:endParaRPr lang="el-GR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b="1" u="sng" dirty="0" smtClean="0">
                <a:solidFill>
                  <a:schemeClr val="tx1"/>
                </a:solidFill>
              </a:rPr>
              <a:t>Τα παραστατικά των εσωτερικών πράξεων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u="sng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l-GR" b="1" dirty="0" smtClean="0">
                <a:solidFill>
                  <a:schemeClr val="tx1"/>
                </a:solidFill>
              </a:rPr>
              <a:t>Εκδίδονται πάντα από την επιχείρηση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8680"/>
            <a:ext cx="8497888" cy="3600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l-GR" sz="4000" b="1" u="sng" dirty="0" smtClean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5288" y="1916832"/>
            <a:ext cx="8532812" cy="424847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l-GR" sz="3000" dirty="0" smtClean="0"/>
              <a:t>Τον προσδιορισμό του είδους , της μονάδας μέτρησης και την αξία.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3000" dirty="0" smtClean="0"/>
              <a:t>Τα στοιχεία που εξειδικεύουν την πράξη  (αριθμό, ημερομηνία τόπο έκδοσης)</a:t>
            </a:r>
          </a:p>
          <a:p>
            <a:pPr>
              <a:buFont typeface="Wingdings" pitchFamily="2" charset="2"/>
              <a:buChar char="ü"/>
            </a:pPr>
            <a:r>
              <a:rPr lang="el-GR" sz="3000" dirty="0" smtClean="0"/>
              <a:t>Στοιχεία καθοδηγητικά της πράξης (αγορά, πώληση, εισαγωγή στην αποθήκη)</a:t>
            </a:r>
          </a:p>
          <a:p>
            <a:pPr>
              <a:buFont typeface="Wingdings" pitchFamily="2" charset="2"/>
              <a:buChar char="ü"/>
            </a:pPr>
            <a:r>
              <a:rPr lang="el-GR" sz="3000" dirty="0" smtClean="0"/>
              <a:t>Τον προσδιορισμό του προσώπου που παραλαμβάνει και αυτού που </a:t>
            </a:r>
            <a:r>
              <a:rPr lang="el-GR" dirty="0" smtClean="0"/>
              <a:t>παραδίδει την αξία</a:t>
            </a:r>
          </a:p>
          <a:p>
            <a:pPr eaLnBrk="1" hangingPunct="1"/>
            <a:endParaRPr lang="el-GR" sz="3200" b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124744"/>
            <a:ext cx="8424862" cy="936104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000000"/>
              </a:buClr>
              <a:buNone/>
            </a:pPr>
            <a:r>
              <a:rPr lang="el-GR" sz="3200" b="1" dirty="0" smtClean="0"/>
              <a:t>Τι περιλαμβάνει ένα παραστατικό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910</Words>
  <Application>Microsoft Office PowerPoint</Application>
  <PresentationFormat>Προβολή στην οθόνη (4:3)</PresentationFormat>
  <Paragraphs>195</Paragraphs>
  <Slides>33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Θέμα του Office</vt:lpstr>
      <vt:lpstr>Φύλλο εργασίας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Τα Λογιστικά βιβλία</vt:lpstr>
      <vt:lpstr>Λογιστικές Μέθοδοι</vt:lpstr>
      <vt:lpstr>Τα Παραστατικά</vt:lpstr>
      <vt:lpstr> 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ΗΜΕΡΟΛΟΓΙΟ (1) από (5) </vt:lpstr>
      <vt:lpstr>ΗΜΕΡΟΛΟΓΙΟ</vt:lpstr>
      <vt:lpstr>ΗΜΕΡΟΛΟΓΙΟ</vt:lpstr>
      <vt:lpstr>ΗΜΕΡΟΛΟΓΙΟ</vt:lpstr>
      <vt:lpstr>ΗΜΕΡΟΛΟΓΙΟ</vt:lpstr>
      <vt:lpstr>Το ημερολόγιο είναι το βασικότερο βιβλίο της οικονομικής μονάδας γιατί:</vt:lpstr>
      <vt:lpstr>Ημερολογιακή Εγγραφή</vt:lpstr>
      <vt:lpstr> ΓΡΑΜΜΟΓΡΑΦΗΣΗ ΗΜΕΡΟΛΟΓΙΟΥ</vt:lpstr>
      <vt:lpstr>ΠΑΡΑΔΕΙΓΜΑ ΗΜΕΡΟΛΟΓΙΑΚΟΥ ΑΡΘΡΟΥ (1) από (2)</vt:lpstr>
      <vt:lpstr>ΠΑΡΑΔΕΙΓΜΑ ΗΜΕΡΟΛΟΓΙΑΚΟΥ ΑΡΘΡΟΥ (2) από (2)</vt:lpstr>
      <vt:lpstr>Διαφάνεια 26</vt:lpstr>
      <vt:lpstr>Βιβλιογραφία</vt:lpstr>
      <vt:lpstr>Σημείωμα Αναφοράς</vt:lpstr>
      <vt:lpstr>Σημείωμα Αδειοδότησης</vt:lpstr>
      <vt:lpstr>Διαφάνεια 30</vt:lpstr>
      <vt:lpstr>Διαφάνεια 31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96</cp:revision>
  <dcterms:created xsi:type="dcterms:W3CDTF">2015-10-27T21:06:30Z</dcterms:created>
  <dcterms:modified xsi:type="dcterms:W3CDTF">2015-11-07T18:05:16Z</dcterms:modified>
</cp:coreProperties>
</file>