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0"/>
  </p:notesMasterIdLst>
  <p:handoutMasterIdLst>
    <p:handoutMasterId r:id="rId41"/>
  </p:handoutMasterIdLst>
  <p:sldIdLst>
    <p:sldId id="256" r:id="rId2"/>
    <p:sldId id="289" r:id="rId3"/>
    <p:sldId id="257" r:id="rId4"/>
    <p:sldId id="259" r:id="rId5"/>
    <p:sldId id="388" r:id="rId6"/>
    <p:sldId id="392" r:id="rId7"/>
    <p:sldId id="393" r:id="rId8"/>
    <p:sldId id="394" r:id="rId9"/>
    <p:sldId id="395" r:id="rId10"/>
    <p:sldId id="396" r:id="rId11"/>
    <p:sldId id="397" r:id="rId12"/>
    <p:sldId id="398" r:id="rId13"/>
    <p:sldId id="399" r:id="rId14"/>
    <p:sldId id="400" r:id="rId15"/>
    <p:sldId id="401" r:id="rId16"/>
    <p:sldId id="402" r:id="rId17"/>
    <p:sldId id="403" r:id="rId18"/>
    <p:sldId id="404" r:id="rId19"/>
    <p:sldId id="405" r:id="rId20"/>
    <p:sldId id="406" r:id="rId21"/>
    <p:sldId id="407" r:id="rId22"/>
    <p:sldId id="408" r:id="rId23"/>
    <p:sldId id="409" r:id="rId24"/>
    <p:sldId id="410" r:id="rId25"/>
    <p:sldId id="411" r:id="rId26"/>
    <p:sldId id="412" r:id="rId27"/>
    <p:sldId id="413" r:id="rId28"/>
    <p:sldId id="414" r:id="rId29"/>
    <p:sldId id="415" r:id="rId30"/>
    <p:sldId id="416" r:id="rId31"/>
    <p:sldId id="417" r:id="rId32"/>
    <p:sldId id="418" r:id="rId33"/>
    <p:sldId id="419" r:id="rId34"/>
    <p:sldId id="391" r:id="rId35"/>
    <p:sldId id="291" r:id="rId36"/>
    <p:sldId id="292" r:id="rId37"/>
    <p:sldId id="293" r:id="rId38"/>
    <p:sldId id="280" r:id="rId39"/>
  </p:sldIdLst>
  <p:sldSz cx="9144000" cy="5715000" type="screen16x10"/>
  <p:notesSz cx="6858000" cy="9144000"/>
  <p:custDataLst>
    <p:tags r:id="rId42"/>
  </p:custDataLst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80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user" initials="u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166" autoAdjust="0"/>
    <p:restoredTop sz="99309" autoAdjust="0"/>
  </p:normalViewPr>
  <p:slideViewPr>
    <p:cSldViewPr>
      <p:cViewPr>
        <p:scale>
          <a:sx n="100" d="100"/>
          <a:sy n="100" d="100"/>
        </p:scale>
        <p:origin x="984" y="-96"/>
      </p:cViewPr>
      <p:guideLst>
        <p:guide orient="horz" pos="180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howGuides="1">
      <p:cViewPr varScale="1">
        <p:scale>
          <a:sx n="85" d="100"/>
          <a:sy n="85" d="100"/>
        </p:scale>
        <p:origin x="-3150" y="-9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gs" Target="tags/tag1.xml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notesMaster" Target="notesMasters/notesMaster1.xml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commentAuthors" Target="commentAuthor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handoutMaster" Target="handoutMasters/handoutMaster1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9.wmf"/><Relationship Id="rId1" Type="http://schemas.openxmlformats.org/officeDocument/2006/relationships/image" Target="../media/image8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12.wmf"/><Relationship Id="rId2" Type="http://schemas.openxmlformats.org/officeDocument/2006/relationships/image" Target="../media/image11.wmf"/><Relationship Id="rId1" Type="http://schemas.openxmlformats.org/officeDocument/2006/relationships/image" Target="../media/image10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6FD7C3-D6B9-42BB-A7A4-7D449DB9A6E2}" type="datetimeFigureOut">
              <a:rPr lang="en-GB" smtClean="0"/>
              <a:t>18/09/2015</a:t>
            </a:fld>
            <a:endParaRPr lang="en-GB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F6BA1F4-DDF4-4058-8933-5F04CCBA71D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7536289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7A379C-B41D-45E1-80CB-01FC82FDADA9}" type="datetimeFigureOut">
              <a:rPr lang="el-GR" smtClean="0"/>
              <a:t>18/9/2015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A60D4E-153C-481E-9C52-31B1E4926C1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553540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99281275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10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2048782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11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59837875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12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3532704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72236910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14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39831278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15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7341568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16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96385469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17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54540027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18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4825566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19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99413117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99281275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20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33308109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21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37903071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22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98894142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23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440630168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24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866788838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25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06190623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26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883213989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27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248451828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28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4678516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29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2359863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142176384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30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64241839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31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809105286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32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890431995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33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704076006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34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921686555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35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36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37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179400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4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53302333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5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24860296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6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94335714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7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85785755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8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03537981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9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45843531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1775355"/>
            <a:ext cx="7772400" cy="1225021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238500"/>
            <a:ext cx="7776864" cy="14605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4524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58615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28865"/>
            <a:ext cx="2057400" cy="4876271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28865"/>
            <a:ext cx="6019800" cy="4876271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386126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 dirty="0"/>
          </a:p>
        </p:txBody>
      </p:sp>
      <p:sp>
        <p:nvSpPr>
          <p:cNvPr id="5" name="Ορθογώνιο 4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 userDrawn="1"/>
        </p:nvSpPr>
        <p:spPr>
          <a:xfrm>
            <a:off x="251520" y="-57951"/>
            <a:ext cx="8496944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1000" b="1" dirty="0" smtClean="0">
                <a:solidFill>
                  <a:schemeClr val="bg1"/>
                </a:solidFill>
              </a:rPr>
              <a:t>Θεωρία Υπολογισμού</a:t>
            </a:r>
            <a:r>
              <a:rPr lang="en-US" sz="1000" b="1" dirty="0" smtClean="0">
                <a:solidFill>
                  <a:schemeClr val="bg1"/>
                </a:solidFill>
              </a:rPr>
              <a:t> </a:t>
            </a:r>
            <a:r>
              <a:rPr lang="el-GR" sz="1000" b="1" dirty="0" smtClean="0">
                <a:solidFill>
                  <a:schemeClr val="bg1"/>
                </a:solidFill>
              </a:rPr>
              <a:t>– Σύνολα &amp; Σχέσεις (2/2)</a:t>
            </a:r>
            <a:r>
              <a:rPr lang="el-GR" sz="1000" dirty="0" smtClean="0">
                <a:solidFill>
                  <a:schemeClr val="bg1"/>
                </a:solidFill>
              </a:rPr>
              <a:t>, Τμήμα Μηχανικών Πληροφορικής, ΤΕΙ ΗΠΕΙΡΟΥ </a:t>
            </a:r>
            <a:r>
              <a:rPr lang="el-GR" sz="1000" b="1" dirty="0" smtClean="0">
                <a:solidFill>
                  <a:schemeClr val="bg1"/>
                </a:solidFill>
              </a:rPr>
              <a:t>- Ανοιχτά Ακαδημαϊκά Μαθήματα στο ΤΕΙ Ηπείρου</a:t>
            </a:r>
            <a:endParaRPr lang="el-GR" sz="1000" b="1" dirty="0">
              <a:solidFill>
                <a:schemeClr val="bg1"/>
              </a:solidFill>
            </a:endParaRP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9" name="Εικόνα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7518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3672417"/>
            <a:ext cx="7772400" cy="1135063"/>
          </a:xfrm>
        </p:spPr>
        <p:txBody>
          <a:bodyPr anchor="t"/>
          <a:lstStyle>
            <a:lvl1pPr algn="l">
              <a:defRPr sz="4000" b="1" cap="none" baseline="0"/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422261"/>
            <a:ext cx="7772400" cy="125015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464680" y="913284"/>
            <a:ext cx="2214640" cy="1031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20861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11" name="Ορθογώνιο 10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2" name="TextBox 11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3" name="Εικόνα 12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32509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311878"/>
            <a:ext cx="4040188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1845013"/>
            <a:ext cx="4040188" cy="323273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6" y="1311878"/>
            <a:ext cx="4041775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6" y="1845013"/>
            <a:ext cx="4041775" cy="323273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13" name="Ορθογώνιο 12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4" name="TextBox 13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6" name="Εικόνα 1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61127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9" name="Ορθογώνιο 8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2" name="Εικόνα 1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57946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8" name="Ορθογώνιο 7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9" name="TextBox 8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0" name="Εικόνα 9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96202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1297327"/>
            <a:ext cx="5111750" cy="384042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1" y="1297327"/>
            <a:ext cx="3008313" cy="3840427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6" name="Τίτλος 1"/>
          <p:cNvSpPr>
            <a:spLocks noGrp="1"/>
          </p:cNvSpPr>
          <p:nvPr>
            <p:ph type="title"/>
          </p:nvPr>
        </p:nvSpPr>
        <p:spPr>
          <a:xfrm>
            <a:off x="457200" y="228000"/>
            <a:ext cx="8229600" cy="9540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31715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1297327"/>
            <a:ext cx="5486400" cy="288032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4297660"/>
            <a:ext cx="5486400" cy="845840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9" name="Τίτλος 1"/>
          <p:cNvSpPr>
            <a:spLocks noGrp="1"/>
          </p:cNvSpPr>
          <p:nvPr>
            <p:ph type="title"/>
          </p:nvPr>
        </p:nvSpPr>
        <p:spPr>
          <a:xfrm>
            <a:off x="457200" y="228000"/>
            <a:ext cx="8229600" cy="9540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50776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28865"/>
            <a:ext cx="8229600" cy="9525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333500"/>
            <a:ext cx="8229600" cy="37716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5296959"/>
            <a:ext cx="2133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1"/>
                </a:solidFill>
              </a:defRPr>
            </a:lvl1pPr>
          </a:lstStyle>
          <a:p>
            <a:fld id="{53C4726A-630D-4CB4-B088-BAB00F4188E9}" type="slidenum">
              <a:rPr lang="el-GR" smtClean="0"/>
              <a:pPr/>
              <a:t>‹#›</a:t>
            </a:fld>
            <a:endParaRPr lang="el-GR" dirty="0"/>
          </a:p>
        </p:txBody>
      </p:sp>
      <p:sp>
        <p:nvSpPr>
          <p:cNvPr id="9" name="Θέση αριθμού διαφάνειας 3"/>
          <p:cNvSpPr txBox="1">
            <a:spLocks/>
          </p:cNvSpPr>
          <p:nvPr userDrawn="1"/>
        </p:nvSpPr>
        <p:spPr bwMode="auto">
          <a:xfrm>
            <a:off x="8729256" y="5466151"/>
            <a:ext cx="333105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6C6787FC-6543-471B-A41A-5AEEC386B628}" type="slidenum">
              <a:rPr lang="el-GR" altLang="el-GR" sz="1600" smtClean="0">
                <a:solidFill>
                  <a:schemeClr val="bg1"/>
                </a:solidFill>
              </a:rPr>
              <a:pPr algn="r"/>
              <a:t>‹#›</a:t>
            </a:fld>
            <a:endParaRPr lang="el-GR" altLang="el-GR" sz="1600" dirty="0" smtClean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3809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0" r:id="rId8"/>
    <p:sldLayoutId id="2147483661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5.bin"/><Relationship Id="rId3" Type="http://schemas.openxmlformats.org/officeDocument/2006/relationships/notesSlide" Target="../notesSlides/notesSlide10.xml"/><Relationship Id="rId7" Type="http://schemas.openxmlformats.org/officeDocument/2006/relationships/image" Target="../media/image11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4.bin"/><Relationship Id="rId5" Type="http://schemas.openxmlformats.org/officeDocument/2006/relationships/image" Target="../media/image10.wmf"/><Relationship Id="rId4" Type="http://schemas.openxmlformats.org/officeDocument/2006/relationships/oleObject" Target="../embeddings/oleObject3.bin"/><Relationship Id="rId9" Type="http://schemas.openxmlformats.org/officeDocument/2006/relationships/image" Target="../media/image12.wmf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hyperlink" Target="http://eclass.teiep.gr/courses/COMP116/" TargetMode="External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hyperlink" Target="http://creativecommons.org/licenses/by-nc-nd/4.0/deed.el" TargetMode="External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7" Type="http://schemas.openxmlformats.org/officeDocument/2006/relationships/image" Target="../media/image9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2.bin"/><Relationship Id="rId5" Type="http://schemas.openxmlformats.org/officeDocument/2006/relationships/image" Target="../media/image8.wmf"/><Relationship Id="rId4" Type="http://schemas.openxmlformats.org/officeDocument/2006/relationships/oleObject" Target="../embeddings/oleObject1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Θεωρία Υπολογισμού</a:t>
            </a:r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467544" y="2897167"/>
            <a:ext cx="8280920" cy="1460500"/>
          </a:xfrm>
        </p:spPr>
        <p:txBody>
          <a:bodyPr>
            <a:noAutofit/>
          </a:bodyPr>
          <a:lstStyle/>
          <a:p>
            <a:r>
              <a:rPr lang="el-GR" sz="2800" dirty="0" smtClean="0"/>
              <a:t>Ενότητα </a:t>
            </a:r>
            <a:r>
              <a:rPr lang="el-GR" sz="2800" dirty="0" smtClean="0"/>
              <a:t>2</a:t>
            </a:r>
            <a:r>
              <a:rPr lang="en-US" sz="2800" dirty="0" smtClean="0"/>
              <a:t> </a:t>
            </a:r>
            <a:r>
              <a:rPr lang="el-GR" sz="2800" dirty="0" smtClean="0"/>
              <a:t>:</a:t>
            </a:r>
            <a:r>
              <a:rPr lang="en-US" sz="2800" dirty="0" smtClean="0"/>
              <a:t> </a:t>
            </a:r>
            <a:r>
              <a:rPr lang="el-GR" sz="2800" b="1" dirty="0" smtClean="0"/>
              <a:t>Σύνολα &amp; Σχέσεις (2/2)</a:t>
            </a:r>
            <a:endParaRPr lang="el-GR" sz="2800" b="1" dirty="0"/>
          </a:p>
          <a:p>
            <a:endParaRPr lang="el-GR" sz="2800" b="1" dirty="0"/>
          </a:p>
          <a:p>
            <a:r>
              <a:rPr lang="el-GR" sz="2800" dirty="0" smtClean="0"/>
              <a:t>Αλέξανδρος Τζάλλας</a:t>
            </a: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39" y="4659746"/>
            <a:ext cx="4310289" cy="854894"/>
          </a:xfrm>
          <a:prstGeom prst="rect">
            <a:avLst/>
          </a:prstGeom>
          <a:noFill/>
        </p:spPr>
      </p:pic>
      <p:grpSp>
        <p:nvGrpSpPr>
          <p:cNvPr id="10" name="Ομάδα 9"/>
          <p:cNvGrpSpPr/>
          <p:nvPr/>
        </p:nvGrpSpPr>
        <p:grpSpPr>
          <a:xfrm>
            <a:off x="642158" y="210000"/>
            <a:ext cx="4217874" cy="1147333"/>
            <a:chOff x="642158" y="252000"/>
            <a:chExt cx="4217874" cy="1376800"/>
          </a:xfrm>
        </p:grpSpPr>
        <p:pic>
          <p:nvPicPr>
            <p:cNvPr id="8" name="Εικόνα 7"/>
            <p:cNvPicPr>
              <a:picLocks noChangeAspect="1"/>
            </p:cNvPicPr>
            <p:nvPr/>
          </p:nvPicPr>
          <p:blipFill rotWithShape="1">
            <a:blip r:embed="rId5"/>
            <a:srcRect t="-11106" b="11106"/>
            <a:stretch/>
          </p:blipFill>
          <p:spPr>
            <a:xfrm>
              <a:off x="642158" y="252000"/>
              <a:ext cx="905506" cy="1374430"/>
            </a:xfrm>
            <a:prstGeom prst="rect">
              <a:avLst/>
            </a:prstGeom>
          </p:spPr>
        </p:pic>
        <p:sp>
          <p:nvSpPr>
            <p:cNvPr id="9" name="TextBox 8"/>
            <p:cNvSpPr txBox="1"/>
            <p:nvPr/>
          </p:nvSpPr>
          <p:spPr>
            <a:xfrm>
              <a:off x="1619672" y="404664"/>
              <a:ext cx="3240360" cy="1224136"/>
            </a:xfrm>
            <a:prstGeom prst="rect">
              <a:avLst/>
            </a:prstGeom>
          </p:spPr>
          <p:txBody>
            <a:bodyPr vert="horz" wrap="square" lIns="91440" tIns="45720" rIns="91440" bIns="45720" rtlCol="0" anchor="ctr">
              <a:noAutofit/>
            </a:bodyPr>
            <a:lstStyle/>
            <a:p>
              <a:pPr>
                <a:lnSpc>
                  <a:spcPts val="2600"/>
                </a:lnSpc>
              </a:pPr>
              <a:r>
                <a:rPr lang="el-GR" sz="2000" dirty="0" smtClean="0"/>
                <a:t>Ελληνική Δημοκρατία</a:t>
              </a:r>
            </a:p>
            <a:p>
              <a:pPr>
                <a:lnSpc>
                  <a:spcPts val="2600"/>
                </a:lnSpc>
              </a:pPr>
              <a:r>
                <a:rPr lang="el-GR" sz="2000" dirty="0" smtClean="0"/>
                <a:t>Τεχνολογικό Εκπαιδευτικό Ίδρυμα Ηπείρου</a:t>
              </a:r>
              <a:endParaRPr lang="en-GB" sz="2000" dirty="0" smtClean="0"/>
            </a:p>
          </p:txBody>
        </p:sp>
      </p:grpSp>
    </p:spTree>
    <p:extLst>
      <p:ext uri="{BB962C8B-B14F-4D97-AF65-F5344CB8AC3E}">
        <p14:creationId xmlns:p14="http://schemas.microsoft.com/office/powerpoint/2010/main" val="3428195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Κάποιες Επιπλέον Ιδιότητες</a:t>
            </a:r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10</a:t>
            </a:fld>
            <a:endParaRPr lang="el-GR" dirty="0"/>
          </a:p>
        </p:txBody>
      </p:sp>
      <p:graphicFrame>
        <p:nvGraphicFramePr>
          <p:cNvPr id="7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24995212"/>
              </p:ext>
            </p:extLst>
          </p:nvPr>
        </p:nvGraphicFramePr>
        <p:xfrm>
          <a:off x="716458" y="1498528"/>
          <a:ext cx="1893888" cy="3787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2" name="Εξίσωση" r:id="rId4" imgW="723600" imgH="1447560" progId="Equation.3">
                  <p:embed/>
                </p:oleObj>
              </mc:Choice>
              <mc:Fallback>
                <p:oleObj name="Εξίσωση" r:id="rId4" imgW="723600" imgH="144756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716458" y="1498528"/>
                        <a:ext cx="1893888" cy="37877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ct 1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53778345"/>
              </p:ext>
            </p:extLst>
          </p:nvPr>
        </p:nvGraphicFramePr>
        <p:xfrm>
          <a:off x="3131840" y="1498528"/>
          <a:ext cx="1803400" cy="218984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3" name="Εξίσωση" r:id="rId6" imgW="711000" imgH="863280" progId="Equation.3">
                  <p:embed/>
                </p:oleObj>
              </mc:Choice>
              <mc:Fallback>
                <p:oleObj name="Εξίσωση" r:id="rId6" imgW="711000" imgH="86328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3131840" y="1498528"/>
                        <a:ext cx="1803400" cy="218984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Object 1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11003397"/>
              </p:ext>
            </p:extLst>
          </p:nvPr>
        </p:nvGraphicFramePr>
        <p:xfrm>
          <a:off x="5456733" y="1498528"/>
          <a:ext cx="2738438" cy="29622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4" name="Εξίσωση" r:id="rId8" imgW="1079280" imgH="1168200" progId="Equation.3">
                  <p:embed/>
                </p:oleObj>
              </mc:Choice>
              <mc:Fallback>
                <p:oleObj name="Εξίσωση" r:id="rId8" imgW="1079280" imgH="11682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56733" y="1498528"/>
                        <a:ext cx="2738438" cy="29622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8503284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Διατεταγμένο Ζεύγος</a:t>
            </a:r>
            <a:br>
              <a:rPr lang="el-GR" dirty="0"/>
            </a:br>
            <a:r>
              <a:rPr lang="el-GR" dirty="0"/>
              <a:t>(</a:t>
            </a:r>
            <a:r>
              <a:rPr lang="en-US" dirty="0"/>
              <a:t>ordered pair)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333500"/>
            <a:ext cx="8229600" cy="3771636"/>
          </a:xfrm>
        </p:spPr>
        <p:txBody>
          <a:bodyPr>
            <a:noAutofit/>
          </a:bodyPr>
          <a:lstStyle/>
          <a:p>
            <a:pPr marL="285750" lvl="0" indent="-285750">
              <a:spcBef>
                <a:spcPts val="0"/>
              </a:spcBef>
            </a:pPr>
            <a:r>
              <a:rPr lang="el-GR" sz="2800" dirty="0">
                <a:solidFill>
                  <a:srgbClr val="2F2B20"/>
                </a:solidFill>
              </a:rPr>
              <a:t>Ζεύγος στοιχείων που είναι τοποθετημένα με συγκεκριμένη σειρά</a:t>
            </a:r>
            <a:r>
              <a:rPr lang="en-US" sz="2800" dirty="0">
                <a:solidFill>
                  <a:srgbClr val="2F2B20"/>
                </a:solidFill>
              </a:rPr>
              <a:t>:</a:t>
            </a:r>
          </a:p>
          <a:p>
            <a:pPr marL="0" lvl="0" indent="0" algn="ctr">
              <a:spcBef>
                <a:spcPts val="0"/>
              </a:spcBef>
              <a:buNone/>
            </a:pPr>
            <a:endParaRPr lang="en-US" sz="2800" dirty="0">
              <a:solidFill>
                <a:srgbClr val="2F2B20"/>
              </a:solidFill>
            </a:endParaRPr>
          </a:p>
          <a:p>
            <a:pPr marL="0" lvl="0" indent="0" algn="ctr">
              <a:spcBef>
                <a:spcPts val="0"/>
              </a:spcBef>
              <a:buNone/>
            </a:pPr>
            <a:r>
              <a:rPr lang="en-US" sz="2800" dirty="0">
                <a:solidFill>
                  <a:srgbClr val="2F2B20"/>
                </a:solidFill>
              </a:rPr>
              <a:t>(a, b)</a:t>
            </a:r>
          </a:p>
          <a:p>
            <a:pPr marL="0" lvl="0" indent="0">
              <a:spcBef>
                <a:spcPts val="0"/>
              </a:spcBef>
              <a:buNone/>
            </a:pPr>
            <a:endParaRPr lang="en-US" sz="2800" dirty="0">
              <a:solidFill>
                <a:srgbClr val="2F2B20"/>
              </a:solidFill>
            </a:endParaRPr>
          </a:p>
          <a:p>
            <a:pPr marL="0" lvl="0" indent="0" algn="ctr">
              <a:spcBef>
                <a:spcPts val="0"/>
              </a:spcBef>
              <a:buNone/>
            </a:pPr>
            <a:r>
              <a:rPr lang="en-US" sz="2800" dirty="0">
                <a:solidFill>
                  <a:srgbClr val="2F2B20"/>
                </a:solidFill>
              </a:rPr>
              <a:t>(a, b) = (a’, b’) </a:t>
            </a:r>
            <a:r>
              <a:rPr lang="en-US" sz="2800" dirty="0">
                <a:solidFill>
                  <a:srgbClr val="2F2B20"/>
                </a:solidFill>
                <a:sym typeface="Symbol"/>
              </a:rPr>
              <a:t> a = a’, b = b’</a:t>
            </a:r>
            <a:endParaRPr lang="en-US" sz="2800" dirty="0">
              <a:solidFill>
                <a:srgbClr val="2F2B20"/>
              </a:solidFill>
            </a:endParaRP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11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8432196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Καρτεσιανό Γινόμενο</a:t>
            </a:r>
            <a:br>
              <a:rPr lang="el-GR" dirty="0"/>
            </a:br>
            <a:r>
              <a:rPr lang="en-US" dirty="0"/>
              <a:t>(Cartesian product)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333500"/>
            <a:ext cx="8229600" cy="3771636"/>
          </a:xfrm>
        </p:spPr>
        <p:txBody>
          <a:bodyPr>
            <a:noAutofit/>
          </a:bodyPr>
          <a:lstStyle/>
          <a:p>
            <a:pPr marL="0" lvl="0" indent="0">
              <a:spcBef>
                <a:spcPts val="0"/>
              </a:spcBef>
              <a:buNone/>
            </a:pPr>
            <a:r>
              <a:rPr lang="el-GR" sz="2800" b="1" dirty="0">
                <a:solidFill>
                  <a:srgbClr val="2F2B20"/>
                </a:solidFill>
              </a:rPr>
              <a:t>Ακολουθία</a:t>
            </a:r>
          </a:p>
          <a:p>
            <a:pPr marL="0" lvl="0" indent="0">
              <a:spcBef>
                <a:spcPts val="0"/>
              </a:spcBef>
              <a:buNone/>
            </a:pPr>
            <a:r>
              <a:rPr lang="el-GR" sz="2800" dirty="0">
                <a:solidFill>
                  <a:srgbClr val="2F2B20"/>
                </a:solidFill>
              </a:rPr>
              <a:t>– Κατάλογος αντικειμένων με καθορισμένη σειρά</a:t>
            </a:r>
          </a:p>
          <a:p>
            <a:pPr marL="0" lvl="0" indent="0">
              <a:spcBef>
                <a:spcPts val="0"/>
              </a:spcBef>
              <a:buNone/>
            </a:pPr>
            <a:r>
              <a:rPr lang="el-GR" sz="2800" dirty="0">
                <a:solidFill>
                  <a:srgbClr val="2F2B20"/>
                </a:solidFill>
              </a:rPr>
              <a:t>– Παράδειγμα: (3,</a:t>
            </a:r>
            <a:r>
              <a:rPr lang="en-US" sz="2800" dirty="0">
                <a:solidFill>
                  <a:srgbClr val="2F2B20"/>
                </a:solidFill>
              </a:rPr>
              <a:t> </a:t>
            </a:r>
            <a:r>
              <a:rPr lang="el-GR" sz="2800" dirty="0">
                <a:solidFill>
                  <a:srgbClr val="2F2B20"/>
                </a:solidFill>
              </a:rPr>
              <a:t>6,9</a:t>
            </a:r>
            <a:r>
              <a:rPr lang="en-US" sz="2800" dirty="0">
                <a:solidFill>
                  <a:srgbClr val="2F2B20"/>
                </a:solidFill>
              </a:rPr>
              <a:t> </a:t>
            </a:r>
            <a:r>
              <a:rPr lang="el-GR" sz="2800" dirty="0">
                <a:solidFill>
                  <a:srgbClr val="2F2B20"/>
                </a:solidFill>
              </a:rPr>
              <a:t>)</a:t>
            </a:r>
          </a:p>
          <a:p>
            <a:pPr marL="0" lvl="0" indent="0">
              <a:spcBef>
                <a:spcPts val="0"/>
              </a:spcBef>
              <a:buNone/>
            </a:pPr>
            <a:r>
              <a:rPr lang="el-GR" sz="2800" dirty="0">
                <a:solidFill>
                  <a:srgbClr val="2F2B20"/>
                </a:solidFill>
              </a:rPr>
              <a:t>– Προσοχή: (3, 6, 9) ≠ (3,</a:t>
            </a:r>
            <a:r>
              <a:rPr lang="en-US" sz="2800" dirty="0">
                <a:solidFill>
                  <a:srgbClr val="2F2B20"/>
                </a:solidFill>
              </a:rPr>
              <a:t> </a:t>
            </a:r>
            <a:r>
              <a:rPr lang="el-GR" sz="2800" dirty="0">
                <a:solidFill>
                  <a:srgbClr val="2F2B20"/>
                </a:solidFill>
              </a:rPr>
              <a:t>9,</a:t>
            </a:r>
            <a:r>
              <a:rPr lang="en-US" sz="2800" dirty="0">
                <a:solidFill>
                  <a:srgbClr val="2F2B20"/>
                </a:solidFill>
              </a:rPr>
              <a:t> </a:t>
            </a:r>
            <a:r>
              <a:rPr lang="el-GR" sz="2800" dirty="0">
                <a:solidFill>
                  <a:srgbClr val="2F2B20"/>
                </a:solidFill>
              </a:rPr>
              <a:t>6), (3, 6,6,</a:t>
            </a:r>
            <a:r>
              <a:rPr lang="en-US" sz="2800" dirty="0">
                <a:solidFill>
                  <a:srgbClr val="2F2B20"/>
                </a:solidFill>
              </a:rPr>
              <a:t> </a:t>
            </a:r>
            <a:r>
              <a:rPr lang="el-GR" sz="2800" dirty="0">
                <a:solidFill>
                  <a:srgbClr val="2F2B20"/>
                </a:solidFill>
              </a:rPr>
              <a:t>9) ≠</a:t>
            </a:r>
            <a:r>
              <a:rPr lang="en-US" sz="2800" dirty="0">
                <a:solidFill>
                  <a:srgbClr val="2F2B20"/>
                </a:solidFill>
              </a:rPr>
              <a:t> </a:t>
            </a:r>
            <a:r>
              <a:rPr lang="el-GR" sz="2800" dirty="0">
                <a:solidFill>
                  <a:srgbClr val="2F2B20"/>
                </a:solidFill>
              </a:rPr>
              <a:t>(3,</a:t>
            </a:r>
            <a:r>
              <a:rPr lang="en-US" sz="2800" dirty="0">
                <a:solidFill>
                  <a:srgbClr val="2F2B20"/>
                </a:solidFill>
              </a:rPr>
              <a:t> </a:t>
            </a:r>
            <a:r>
              <a:rPr lang="el-GR" sz="2800" dirty="0">
                <a:solidFill>
                  <a:srgbClr val="2F2B20"/>
                </a:solidFill>
              </a:rPr>
              <a:t>6,</a:t>
            </a:r>
            <a:r>
              <a:rPr lang="en-US" sz="2800" dirty="0">
                <a:solidFill>
                  <a:srgbClr val="2F2B20"/>
                </a:solidFill>
              </a:rPr>
              <a:t> </a:t>
            </a:r>
            <a:r>
              <a:rPr lang="el-GR" sz="2800" dirty="0">
                <a:solidFill>
                  <a:srgbClr val="2F2B20"/>
                </a:solidFill>
              </a:rPr>
              <a:t>9)</a:t>
            </a:r>
          </a:p>
          <a:p>
            <a:pPr marL="0" lvl="0" indent="0">
              <a:spcBef>
                <a:spcPts val="0"/>
              </a:spcBef>
              <a:buNone/>
            </a:pPr>
            <a:endParaRPr lang="el-GR" sz="2800" dirty="0">
              <a:solidFill>
                <a:srgbClr val="2F2B20"/>
              </a:solidFill>
            </a:endParaRPr>
          </a:p>
          <a:p>
            <a:pPr marL="0" lvl="0" indent="0">
              <a:spcBef>
                <a:spcPts val="0"/>
              </a:spcBef>
              <a:buNone/>
            </a:pPr>
            <a:r>
              <a:rPr lang="el-GR" sz="2800" dirty="0">
                <a:solidFill>
                  <a:srgbClr val="2F2B20"/>
                </a:solidFill>
              </a:rPr>
              <a:t>• Ακολουθία με </a:t>
            </a:r>
            <a:r>
              <a:rPr lang="el-GR" sz="2800" i="1" dirty="0">
                <a:solidFill>
                  <a:srgbClr val="2F2B20"/>
                </a:solidFill>
              </a:rPr>
              <a:t>k </a:t>
            </a:r>
            <a:r>
              <a:rPr lang="el-GR" sz="2800" dirty="0">
                <a:solidFill>
                  <a:srgbClr val="2F2B20"/>
                </a:solidFill>
              </a:rPr>
              <a:t>αντικείμενα λέγεται </a:t>
            </a:r>
            <a:r>
              <a:rPr lang="el-GR" sz="2800" b="1" i="1" dirty="0">
                <a:solidFill>
                  <a:srgbClr val="2F2B20"/>
                </a:solidFill>
              </a:rPr>
              <a:t>k</a:t>
            </a:r>
            <a:r>
              <a:rPr lang="el-GR" sz="2800" b="1" dirty="0">
                <a:solidFill>
                  <a:srgbClr val="2F2B20"/>
                </a:solidFill>
              </a:rPr>
              <a:t>-</a:t>
            </a:r>
            <a:r>
              <a:rPr lang="el-GR" sz="2800" b="1" dirty="0" err="1">
                <a:solidFill>
                  <a:srgbClr val="2F2B20"/>
                </a:solidFill>
              </a:rPr>
              <a:t>άδα</a:t>
            </a:r>
            <a:endParaRPr lang="el-GR" sz="2800" dirty="0">
              <a:solidFill>
                <a:srgbClr val="2F2B20"/>
              </a:solidFill>
            </a:endParaRPr>
          </a:p>
          <a:p>
            <a:pPr marL="0" lvl="0" indent="0">
              <a:spcBef>
                <a:spcPts val="0"/>
              </a:spcBef>
              <a:buNone/>
            </a:pPr>
            <a:r>
              <a:rPr lang="el-GR" sz="2800" dirty="0">
                <a:solidFill>
                  <a:srgbClr val="2F2B20"/>
                </a:solidFill>
              </a:rPr>
              <a:t>– Ακολουθία με 2 αντικείμενα λέγεται </a:t>
            </a:r>
            <a:r>
              <a:rPr lang="el-GR" sz="2800" b="1" dirty="0">
                <a:solidFill>
                  <a:srgbClr val="2F2B20"/>
                </a:solidFill>
              </a:rPr>
              <a:t>δυάδα</a:t>
            </a:r>
            <a:r>
              <a:rPr lang="el-GR" sz="2800" dirty="0">
                <a:solidFill>
                  <a:srgbClr val="2F2B20"/>
                </a:solidFill>
              </a:rPr>
              <a:t> ή </a:t>
            </a:r>
            <a:r>
              <a:rPr lang="el-GR" sz="2800" b="1" dirty="0">
                <a:solidFill>
                  <a:srgbClr val="2F2B20"/>
                </a:solidFill>
              </a:rPr>
              <a:t>ζεύγο</a:t>
            </a:r>
            <a:r>
              <a:rPr lang="el-GR" sz="2800" dirty="0">
                <a:solidFill>
                  <a:srgbClr val="2F2B20"/>
                </a:solidFill>
              </a:rPr>
              <a:t>ς</a:t>
            </a: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12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7146646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Καρτεσιανό Γινόμενο</a:t>
            </a:r>
            <a:br>
              <a:rPr lang="el-GR" dirty="0"/>
            </a:br>
            <a:r>
              <a:rPr lang="en-US" dirty="0"/>
              <a:t>(Cartesian product)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333500"/>
            <a:ext cx="8229600" cy="3771636"/>
          </a:xfrm>
        </p:spPr>
        <p:txBody>
          <a:bodyPr>
            <a:noAutofit/>
          </a:bodyPr>
          <a:lstStyle/>
          <a:p>
            <a:pPr marL="285750" lvl="0" indent="-285750">
              <a:spcBef>
                <a:spcPts val="0"/>
              </a:spcBef>
            </a:pPr>
            <a:r>
              <a:rPr lang="el-GR" sz="2800" dirty="0">
                <a:solidFill>
                  <a:srgbClr val="2F2B20"/>
                </a:solidFill>
              </a:rPr>
              <a:t>Το σύνολο το οποίο αποτελείται από όλα τα</a:t>
            </a:r>
            <a:r>
              <a:rPr lang="en-US" sz="2800" dirty="0">
                <a:solidFill>
                  <a:srgbClr val="2F2B20"/>
                </a:solidFill>
              </a:rPr>
              <a:t> </a:t>
            </a:r>
            <a:r>
              <a:rPr lang="el-GR" sz="2800" dirty="0">
                <a:solidFill>
                  <a:srgbClr val="2F2B20"/>
                </a:solidFill>
              </a:rPr>
              <a:t>διατεταγμένα ζεύγη (a,</a:t>
            </a:r>
            <a:r>
              <a:rPr lang="en-US" sz="2800" dirty="0">
                <a:solidFill>
                  <a:srgbClr val="2F2B20"/>
                </a:solidFill>
              </a:rPr>
              <a:t> </a:t>
            </a:r>
            <a:r>
              <a:rPr lang="el-GR" sz="2800" dirty="0">
                <a:solidFill>
                  <a:srgbClr val="2F2B20"/>
                </a:solidFill>
              </a:rPr>
              <a:t>b) όπου a</a:t>
            </a:r>
            <a:r>
              <a:rPr lang="en-US" sz="2800" dirty="0">
                <a:solidFill>
                  <a:srgbClr val="2F2B20"/>
                </a:solidFill>
              </a:rPr>
              <a:t> </a:t>
            </a:r>
            <a:r>
              <a:rPr lang="el-GR" sz="2800" dirty="0">
                <a:solidFill>
                  <a:srgbClr val="2F2B20"/>
                </a:solidFill>
              </a:rPr>
              <a:t>∈</a:t>
            </a:r>
            <a:r>
              <a:rPr lang="en-US" sz="2800" dirty="0">
                <a:solidFill>
                  <a:srgbClr val="2F2B20"/>
                </a:solidFill>
              </a:rPr>
              <a:t> </a:t>
            </a:r>
            <a:r>
              <a:rPr lang="el-GR" sz="2800" dirty="0">
                <a:solidFill>
                  <a:srgbClr val="2F2B20"/>
                </a:solidFill>
              </a:rPr>
              <a:t>A</a:t>
            </a:r>
            <a:r>
              <a:rPr lang="en-US" sz="2800" dirty="0">
                <a:solidFill>
                  <a:srgbClr val="2F2B20"/>
                </a:solidFill>
              </a:rPr>
              <a:t> </a:t>
            </a:r>
            <a:r>
              <a:rPr lang="el-GR" sz="2800" dirty="0">
                <a:solidFill>
                  <a:srgbClr val="2F2B20"/>
                </a:solidFill>
              </a:rPr>
              <a:t>και b</a:t>
            </a:r>
            <a:r>
              <a:rPr lang="en-US" sz="2800" dirty="0">
                <a:solidFill>
                  <a:srgbClr val="2F2B20"/>
                </a:solidFill>
              </a:rPr>
              <a:t> </a:t>
            </a:r>
            <a:r>
              <a:rPr lang="el-GR" sz="2800" dirty="0">
                <a:solidFill>
                  <a:srgbClr val="2F2B20"/>
                </a:solidFill>
              </a:rPr>
              <a:t>∈</a:t>
            </a:r>
            <a:r>
              <a:rPr lang="en-US" sz="2800" dirty="0">
                <a:solidFill>
                  <a:srgbClr val="2F2B20"/>
                </a:solidFill>
              </a:rPr>
              <a:t> </a:t>
            </a:r>
            <a:r>
              <a:rPr lang="el-GR" sz="2800" dirty="0">
                <a:solidFill>
                  <a:srgbClr val="2F2B20"/>
                </a:solidFill>
              </a:rPr>
              <a:t>B</a:t>
            </a:r>
            <a:endParaRPr lang="en-US" sz="2800" dirty="0">
              <a:solidFill>
                <a:srgbClr val="2F2B20"/>
              </a:solidFill>
            </a:endParaRPr>
          </a:p>
          <a:p>
            <a:pPr marL="285750" lvl="0" indent="-285750">
              <a:spcBef>
                <a:spcPts val="0"/>
              </a:spcBef>
            </a:pPr>
            <a:endParaRPr lang="en-US" sz="2800" dirty="0">
              <a:solidFill>
                <a:srgbClr val="2F2B20"/>
              </a:solidFill>
            </a:endParaRPr>
          </a:p>
          <a:p>
            <a:pPr marL="0" lvl="0" indent="0" algn="ctr">
              <a:spcBef>
                <a:spcPts val="0"/>
              </a:spcBef>
              <a:buNone/>
            </a:pPr>
            <a:r>
              <a:rPr lang="pt-BR" sz="2800" dirty="0" smtClean="0">
                <a:solidFill>
                  <a:srgbClr val="2F2B20"/>
                </a:solidFill>
              </a:rPr>
              <a:t>A </a:t>
            </a:r>
            <a:r>
              <a:rPr lang="pt-BR" sz="2800" dirty="0">
                <a:solidFill>
                  <a:srgbClr val="2F2B20"/>
                </a:solidFill>
              </a:rPr>
              <a:t>x B= {(a , b) : a ∈ A, b ∈ B}</a:t>
            </a:r>
            <a:endParaRPr lang="en-US" sz="2800" dirty="0">
              <a:solidFill>
                <a:srgbClr val="2F2B20"/>
              </a:solidFill>
            </a:endParaRPr>
          </a:p>
          <a:p>
            <a:pPr marL="285750" lvl="0" indent="-285750">
              <a:spcBef>
                <a:spcPts val="0"/>
              </a:spcBef>
            </a:pPr>
            <a:endParaRPr lang="en-US" sz="2800" dirty="0">
              <a:solidFill>
                <a:srgbClr val="2F2B20"/>
              </a:solidFill>
              <a:sym typeface="Symbol"/>
            </a:endParaRPr>
          </a:p>
          <a:p>
            <a:pPr marL="285750" lvl="0" indent="-285750">
              <a:spcBef>
                <a:spcPts val="0"/>
              </a:spcBef>
            </a:pPr>
            <a:r>
              <a:rPr lang="el-GR" sz="2800" dirty="0">
                <a:solidFill>
                  <a:srgbClr val="2F2B20"/>
                </a:solidFill>
                <a:sym typeface="Symbol"/>
              </a:rPr>
              <a:t>Αν το σύνολο A έχει n στοιχεία και το σύνολο B έχει m στοιχεία, τότε τα σύνολα A × B και B × A έχουν </a:t>
            </a:r>
            <a:r>
              <a:rPr lang="el-GR" sz="2800" dirty="0" err="1">
                <a:solidFill>
                  <a:srgbClr val="2F2B20"/>
                </a:solidFill>
                <a:sym typeface="Symbol"/>
              </a:rPr>
              <a:t>n▪m</a:t>
            </a:r>
            <a:r>
              <a:rPr lang="el-GR" sz="2800" dirty="0">
                <a:solidFill>
                  <a:srgbClr val="2F2B20"/>
                </a:solidFill>
                <a:sym typeface="Symbol"/>
              </a:rPr>
              <a:t> στοιχεία</a:t>
            </a:r>
            <a:endParaRPr lang="el-GR" sz="2800" dirty="0">
              <a:solidFill>
                <a:srgbClr val="2F2B20"/>
              </a:solidFill>
              <a:sym typeface="Symbol"/>
            </a:endParaRP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7724225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Καρτεσιανό Γινόμενο</a:t>
            </a:r>
            <a:br>
              <a:rPr lang="el-GR" dirty="0"/>
            </a:br>
            <a:r>
              <a:rPr lang="en-US" dirty="0"/>
              <a:t>(Cartesian product)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333500"/>
            <a:ext cx="8229600" cy="3771636"/>
          </a:xfrm>
        </p:spPr>
        <p:txBody>
          <a:bodyPr>
            <a:noAutofit/>
          </a:bodyPr>
          <a:lstStyle/>
          <a:p>
            <a:pPr lvl="0">
              <a:spcBef>
                <a:spcPts val="0"/>
              </a:spcBef>
            </a:pPr>
            <a:r>
              <a:rPr lang="el-GR" sz="2800" b="1" dirty="0">
                <a:solidFill>
                  <a:srgbClr val="2F2B20"/>
                </a:solidFill>
              </a:rPr>
              <a:t>Συντομογραφία</a:t>
            </a:r>
            <a:endParaRPr lang="en-US" sz="2800" b="1" dirty="0">
              <a:solidFill>
                <a:srgbClr val="2F2B20"/>
              </a:solidFill>
            </a:endParaRPr>
          </a:p>
          <a:p>
            <a:pPr lvl="0">
              <a:spcBef>
                <a:spcPts val="0"/>
              </a:spcBef>
            </a:pPr>
            <a:endParaRPr lang="en-US" sz="2800" dirty="0">
              <a:solidFill>
                <a:srgbClr val="2F2B20"/>
              </a:solidFill>
            </a:endParaRPr>
          </a:p>
          <a:p>
            <a:pPr lvl="0">
              <a:spcBef>
                <a:spcPts val="0"/>
              </a:spcBef>
            </a:pPr>
            <a:r>
              <a:rPr lang="el-GR" sz="2800" dirty="0" smtClean="0">
                <a:solidFill>
                  <a:srgbClr val="2F2B20"/>
                </a:solidFill>
              </a:rPr>
              <a:t>Όλα </a:t>
            </a:r>
            <a:r>
              <a:rPr lang="el-GR" sz="2800" dirty="0">
                <a:solidFill>
                  <a:srgbClr val="2F2B20"/>
                </a:solidFill>
              </a:rPr>
              <a:t>τα ζεύγη φυσικών αριθμών γράφονται</a:t>
            </a:r>
            <a:endParaRPr lang="en-US" sz="2800" dirty="0">
              <a:solidFill>
                <a:srgbClr val="2F2B20"/>
              </a:solidFill>
            </a:endParaRP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14</a:t>
            </a:fld>
            <a:endParaRPr lang="el-GR" dirty="0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4176549"/>
            <a:ext cx="4329796" cy="4867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800" y="2726995"/>
            <a:ext cx="3190875" cy="942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06688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Παράδειγμα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333500"/>
            <a:ext cx="8229600" cy="3771636"/>
          </a:xfrm>
        </p:spPr>
        <p:txBody>
          <a:bodyPr>
            <a:noAutofit/>
          </a:bodyPr>
          <a:lstStyle/>
          <a:p>
            <a:pPr lvl="0">
              <a:spcBef>
                <a:spcPts val="0"/>
              </a:spcBef>
            </a:pPr>
            <a:r>
              <a:rPr lang="en-US" sz="2800" b="1" dirty="0">
                <a:solidFill>
                  <a:srgbClr val="2F2B20"/>
                </a:solidFill>
              </a:rPr>
              <a:t>B</a:t>
            </a:r>
            <a:r>
              <a:rPr lang="el-GR" sz="2800" b="1" dirty="0">
                <a:solidFill>
                  <a:srgbClr val="2F2B20"/>
                </a:solidFill>
              </a:rPr>
              <a:t> </a:t>
            </a:r>
            <a:r>
              <a:rPr lang="en-US" sz="2800" b="1" dirty="0">
                <a:solidFill>
                  <a:srgbClr val="2F2B20"/>
                </a:solidFill>
              </a:rPr>
              <a:t>=</a:t>
            </a:r>
            <a:r>
              <a:rPr lang="el-GR" sz="2800" b="1" dirty="0">
                <a:solidFill>
                  <a:srgbClr val="2F2B20"/>
                </a:solidFill>
              </a:rPr>
              <a:t> </a:t>
            </a:r>
            <a:r>
              <a:rPr lang="en-US" sz="2800" b="1" dirty="0">
                <a:solidFill>
                  <a:srgbClr val="2F2B20"/>
                </a:solidFill>
              </a:rPr>
              <a:t>{a, b, c} </a:t>
            </a:r>
          </a:p>
          <a:p>
            <a:pPr marL="0" lvl="0" indent="0">
              <a:spcBef>
                <a:spcPts val="0"/>
              </a:spcBef>
              <a:buNone/>
            </a:pPr>
            <a:r>
              <a:rPr lang="en-US" sz="2800" b="1" dirty="0" smtClean="0">
                <a:solidFill>
                  <a:srgbClr val="2F2B20"/>
                </a:solidFill>
              </a:rPr>
              <a:t>    </a:t>
            </a:r>
            <a:r>
              <a:rPr lang="el-GR" sz="2800" b="1" dirty="0" smtClean="0">
                <a:solidFill>
                  <a:srgbClr val="2F2B20"/>
                </a:solidFill>
              </a:rPr>
              <a:t>Γ </a:t>
            </a:r>
            <a:r>
              <a:rPr lang="el-GR" sz="2800" b="1" dirty="0">
                <a:solidFill>
                  <a:srgbClr val="2F2B20"/>
                </a:solidFill>
              </a:rPr>
              <a:t>= {1, 2, 3}</a:t>
            </a:r>
            <a:endParaRPr lang="en-US" sz="2800" b="1" dirty="0">
              <a:solidFill>
                <a:srgbClr val="2F2B20"/>
              </a:solidFill>
            </a:endParaRPr>
          </a:p>
          <a:p>
            <a:pPr marL="0" lvl="0" indent="0" algn="ctr">
              <a:spcBef>
                <a:spcPts val="0"/>
              </a:spcBef>
              <a:buNone/>
            </a:pPr>
            <a:endParaRPr lang="en-US" sz="2800" dirty="0" smtClean="0">
              <a:solidFill>
                <a:srgbClr val="2F2B20"/>
              </a:solidFill>
            </a:endParaRPr>
          </a:p>
          <a:p>
            <a:pPr marL="0" lvl="0" indent="0" algn="ctr">
              <a:spcBef>
                <a:spcPts val="0"/>
              </a:spcBef>
              <a:buNone/>
            </a:pPr>
            <a:r>
              <a:rPr lang="el-GR" sz="2800" b="1" dirty="0" smtClean="0">
                <a:solidFill>
                  <a:srgbClr val="2F2B20"/>
                </a:solidFill>
              </a:rPr>
              <a:t>Β</a:t>
            </a:r>
            <a:r>
              <a:rPr lang="en-US" sz="2800" b="1" dirty="0" smtClean="0">
                <a:solidFill>
                  <a:srgbClr val="2F2B20"/>
                </a:solidFill>
              </a:rPr>
              <a:t> </a:t>
            </a:r>
            <a:r>
              <a:rPr lang="en-US" sz="2800" b="1" dirty="0">
                <a:solidFill>
                  <a:srgbClr val="2F2B20"/>
                </a:solidFill>
              </a:rPr>
              <a:t>x </a:t>
            </a:r>
            <a:r>
              <a:rPr lang="el-GR" sz="2800" b="1" dirty="0">
                <a:solidFill>
                  <a:srgbClr val="2F2B20"/>
                </a:solidFill>
              </a:rPr>
              <a:t>Γ</a:t>
            </a:r>
            <a:r>
              <a:rPr lang="en-US" sz="2800" dirty="0">
                <a:solidFill>
                  <a:srgbClr val="2F2B20"/>
                </a:solidFill>
              </a:rPr>
              <a:t>= {(a , </a:t>
            </a:r>
            <a:r>
              <a:rPr lang="el-GR" sz="2800" dirty="0">
                <a:solidFill>
                  <a:srgbClr val="2F2B20"/>
                </a:solidFill>
              </a:rPr>
              <a:t>1</a:t>
            </a:r>
            <a:r>
              <a:rPr lang="en-US" sz="2800" dirty="0">
                <a:solidFill>
                  <a:srgbClr val="2F2B20"/>
                </a:solidFill>
              </a:rPr>
              <a:t>) </a:t>
            </a:r>
            <a:r>
              <a:rPr lang="el-GR" sz="2800" dirty="0">
                <a:solidFill>
                  <a:srgbClr val="2F2B20"/>
                </a:solidFill>
              </a:rPr>
              <a:t>, </a:t>
            </a:r>
            <a:r>
              <a:rPr lang="en-US" sz="2800" dirty="0">
                <a:solidFill>
                  <a:srgbClr val="2F2B20"/>
                </a:solidFill>
              </a:rPr>
              <a:t>(a , </a:t>
            </a:r>
            <a:r>
              <a:rPr lang="el-GR" sz="2800" dirty="0">
                <a:solidFill>
                  <a:srgbClr val="2F2B20"/>
                </a:solidFill>
              </a:rPr>
              <a:t>2</a:t>
            </a:r>
            <a:r>
              <a:rPr lang="en-US" sz="2800" dirty="0">
                <a:solidFill>
                  <a:srgbClr val="2F2B20"/>
                </a:solidFill>
              </a:rPr>
              <a:t>)</a:t>
            </a:r>
            <a:r>
              <a:rPr lang="el-GR" sz="2800" dirty="0">
                <a:solidFill>
                  <a:srgbClr val="2F2B20"/>
                </a:solidFill>
              </a:rPr>
              <a:t>,</a:t>
            </a:r>
            <a:r>
              <a:rPr lang="en-US" sz="2800" dirty="0">
                <a:solidFill>
                  <a:srgbClr val="2F2B20"/>
                </a:solidFill>
              </a:rPr>
              <a:t> (a , 3), (b , </a:t>
            </a:r>
            <a:r>
              <a:rPr lang="el-GR" sz="2800" dirty="0">
                <a:solidFill>
                  <a:srgbClr val="2F2B20"/>
                </a:solidFill>
              </a:rPr>
              <a:t>1</a:t>
            </a:r>
            <a:r>
              <a:rPr lang="en-US" sz="2800" dirty="0">
                <a:solidFill>
                  <a:srgbClr val="2F2B20"/>
                </a:solidFill>
              </a:rPr>
              <a:t>), (b, 2), (b, 3), (c, 1), (c, 2) ,(c, 3)}}</a:t>
            </a:r>
          </a:p>
          <a:p>
            <a:pPr lvl="0">
              <a:spcBef>
                <a:spcPts val="0"/>
              </a:spcBef>
            </a:pPr>
            <a:r>
              <a:rPr lang="el-GR" sz="2800" b="1" dirty="0" smtClean="0">
                <a:solidFill>
                  <a:srgbClr val="2F2B20"/>
                </a:solidFill>
              </a:rPr>
              <a:t> </a:t>
            </a:r>
            <a:r>
              <a:rPr lang="el-GR" sz="2800" b="1" dirty="0">
                <a:solidFill>
                  <a:srgbClr val="2F2B20"/>
                </a:solidFill>
              </a:rPr>
              <a:t>Α={1,2} </a:t>
            </a:r>
            <a:endParaRPr lang="en-US" sz="2800" b="1" dirty="0">
              <a:solidFill>
                <a:srgbClr val="2F2B20"/>
              </a:solidFill>
            </a:endParaRPr>
          </a:p>
          <a:p>
            <a:pPr marL="0" lvl="0" indent="0">
              <a:spcBef>
                <a:spcPts val="0"/>
              </a:spcBef>
              <a:buNone/>
            </a:pPr>
            <a:r>
              <a:rPr lang="en-US" sz="2800" b="1" dirty="0" smtClean="0">
                <a:solidFill>
                  <a:srgbClr val="2F2B20"/>
                </a:solidFill>
              </a:rPr>
              <a:t>    </a:t>
            </a:r>
            <a:r>
              <a:rPr lang="el-GR" sz="2800" b="1" dirty="0" smtClean="0">
                <a:solidFill>
                  <a:srgbClr val="2F2B20"/>
                </a:solidFill>
              </a:rPr>
              <a:t>Β</a:t>
            </a:r>
            <a:r>
              <a:rPr lang="el-GR" sz="2800" b="1" dirty="0">
                <a:solidFill>
                  <a:srgbClr val="2F2B20"/>
                </a:solidFill>
              </a:rPr>
              <a:t>={</a:t>
            </a:r>
            <a:r>
              <a:rPr lang="en-US" sz="2800" b="1" dirty="0">
                <a:solidFill>
                  <a:srgbClr val="2F2B20"/>
                </a:solidFill>
              </a:rPr>
              <a:t>x, y, z}</a:t>
            </a:r>
          </a:p>
          <a:p>
            <a:pPr marL="0" lvl="0" indent="0">
              <a:spcBef>
                <a:spcPts val="0"/>
              </a:spcBef>
              <a:buNone/>
            </a:pPr>
            <a:endParaRPr lang="en-US" sz="2800" dirty="0" smtClean="0">
              <a:solidFill>
                <a:srgbClr val="2F2B20"/>
              </a:solidFill>
            </a:endParaRPr>
          </a:p>
          <a:p>
            <a:pPr marL="0" lvl="0" indent="0">
              <a:spcBef>
                <a:spcPts val="0"/>
              </a:spcBef>
              <a:buNone/>
            </a:pPr>
            <a:r>
              <a:rPr lang="en-US" sz="2800" dirty="0">
                <a:solidFill>
                  <a:srgbClr val="2F2B20"/>
                </a:solidFill>
              </a:rPr>
              <a:t>	</a:t>
            </a:r>
            <a:r>
              <a:rPr lang="en-US" sz="2800" b="1" dirty="0">
                <a:solidFill>
                  <a:srgbClr val="2F2B20"/>
                </a:solidFill>
              </a:rPr>
              <a:t>A × B</a:t>
            </a:r>
            <a:r>
              <a:rPr lang="en-US" sz="2800" dirty="0">
                <a:solidFill>
                  <a:srgbClr val="2F2B20"/>
                </a:solidFill>
              </a:rPr>
              <a:t>={(1, x),(1,  y),(1, z),(2, x),(2, y),(2, z)}</a:t>
            </a:r>
          </a:p>
          <a:p>
            <a:pPr marL="0" lvl="0" indent="0" algn="ctr">
              <a:spcBef>
                <a:spcPts val="0"/>
              </a:spcBef>
              <a:buNone/>
            </a:pPr>
            <a:r>
              <a:rPr lang="en-US" sz="2800" dirty="0">
                <a:solidFill>
                  <a:srgbClr val="2F2B20"/>
                </a:solidFill>
                <a:sym typeface="Symbol"/>
              </a:rPr>
              <a:t> </a:t>
            </a:r>
            <a:endParaRPr lang="en-US" sz="2800" dirty="0">
              <a:solidFill>
                <a:srgbClr val="2F2B20"/>
              </a:solidFill>
            </a:endParaRP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15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0751789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3600" dirty="0"/>
              <a:t>Καρτεσιανό Γινόμενο Πολλών Συνόλων</a:t>
            </a:r>
            <a:endParaRPr lang="el-GR" sz="3600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16</a:t>
            </a:fld>
            <a:endParaRPr lang="el-GR" dirty="0"/>
          </a:p>
        </p:txBody>
      </p:sp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3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3342421"/>
            <a:ext cx="7219950" cy="1047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5"/>
          <p:cNvPicPr>
            <a:picLocks noChangeAspect="1" noChangeArrowheads="1"/>
          </p:cNvPicPr>
          <p:nvPr/>
        </p:nvPicPr>
        <p:blipFill>
          <a:blip r:embed="rId4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633364"/>
            <a:ext cx="7410450" cy="828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016084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Παράδειγμα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333500"/>
            <a:ext cx="8229600" cy="3771636"/>
          </a:xfrm>
        </p:spPr>
        <p:txBody>
          <a:bodyPr>
            <a:noAutofit/>
          </a:bodyPr>
          <a:lstStyle/>
          <a:p>
            <a:pPr lvl="0">
              <a:spcBef>
                <a:spcPts val="0"/>
              </a:spcBef>
            </a:pPr>
            <a:r>
              <a:rPr lang="el-GR" sz="2800" dirty="0">
                <a:solidFill>
                  <a:srgbClr val="2F2B20"/>
                </a:solidFill>
              </a:rPr>
              <a:t>Αν B = { 0, 1 } τότε</a:t>
            </a:r>
          </a:p>
          <a:p>
            <a:pPr lvl="0">
              <a:spcBef>
                <a:spcPts val="0"/>
              </a:spcBef>
            </a:pPr>
            <a:endParaRPr lang="el-GR" sz="2800" dirty="0">
              <a:solidFill>
                <a:srgbClr val="2F2B20"/>
              </a:solidFill>
            </a:endParaRPr>
          </a:p>
          <a:p>
            <a:pPr lvl="0">
              <a:spcBef>
                <a:spcPts val="0"/>
              </a:spcBef>
            </a:pPr>
            <a:endParaRPr lang="el-GR" sz="2800" dirty="0">
              <a:solidFill>
                <a:srgbClr val="2F2B20"/>
              </a:solidFill>
            </a:endParaRPr>
          </a:p>
          <a:p>
            <a:pPr marL="0" lvl="0" indent="0">
              <a:spcBef>
                <a:spcPts val="0"/>
              </a:spcBef>
              <a:buNone/>
            </a:pPr>
            <a:endParaRPr lang="el-GR" sz="2800" dirty="0">
              <a:solidFill>
                <a:srgbClr val="2F2B20"/>
              </a:solidFill>
            </a:endParaRPr>
          </a:p>
          <a:p>
            <a:pPr lvl="0">
              <a:spcBef>
                <a:spcPts val="0"/>
              </a:spcBef>
            </a:pPr>
            <a:r>
              <a:rPr lang="el-GR" sz="2800" dirty="0">
                <a:solidFill>
                  <a:srgbClr val="2F2B20"/>
                </a:solidFill>
              </a:rPr>
              <a:t>n-άδες της μορφής (0, 1, 1, 0, 0,..., 1)</a:t>
            </a:r>
            <a:endParaRPr lang="en-US" sz="2800" dirty="0">
              <a:solidFill>
                <a:srgbClr val="2F2B20"/>
              </a:solidFill>
            </a:endParaRP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17</a:t>
            </a:fld>
            <a:endParaRPr lang="el-GR" dirty="0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2065412"/>
            <a:ext cx="5570735" cy="7200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046282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Σύνολα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333500"/>
            <a:ext cx="8229600" cy="3771636"/>
          </a:xfrm>
        </p:spPr>
        <p:txBody>
          <a:bodyPr>
            <a:noAutofit/>
          </a:bodyPr>
          <a:lstStyle/>
          <a:p>
            <a:pPr lvl="0">
              <a:spcBef>
                <a:spcPts val="600"/>
              </a:spcBef>
            </a:pPr>
            <a:r>
              <a:rPr lang="en-US" sz="2800" dirty="0">
                <a:solidFill>
                  <a:srgbClr val="2F2B20"/>
                </a:solidFill>
              </a:rPr>
              <a:t>A = {1,</a:t>
            </a:r>
            <a:r>
              <a:rPr lang="el-GR" sz="2800" dirty="0">
                <a:solidFill>
                  <a:srgbClr val="2F2B20"/>
                </a:solidFill>
              </a:rPr>
              <a:t> </a:t>
            </a:r>
            <a:r>
              <a:rPr lang="en-US" sz="2800" dirty="0">
                <a:solidFill>
                  <a:srgbClr val="2F2B20"/>
                </a:solidFill>
              </a:rPr>
              <a:t>2,</a:t>
            </a:r>
            <a:r>
              <a:rPr lang="el-GR" sz="2800" dirty="0">
                <a:solidFill>
                  <a:srgbClr val="2F2B20"/>
                </a:solidFill>
              </a:rPr>
              <a:t> </a:t>
            </a:r>
            <a:r>
              <a:rPr lang="en-US" sz="2800" dirty="0">
                <a:solidFill>
                  <a:srgbClr val="2F2B20"/>
                </a:solidFill>
              </a:rPr>
              <a:t>3,</a:t>
            </a:r>
            <a:r>
              <a:rPr lang="el-GR" sz="2800" dirty="0">
                <a:solidFill>
                  <a:srgbClr val="2F2B20"/>
                </a:solidFill>
              </a:rPr>
              <a:t> </a:t>
            </a:r>
            <a:r>
              <a:rPr lang="en-US" sz="2800" dirty="0">
                <a:solidFill>
                  <a:srgbClr val="2F2B20"/>
                </a:solidFill>
              </a:rPr>
              <a:t>4,</a:t>
            </a:r>
            <a:r>
              <a:rPr lang="el-GR" sz="2800" dirty="0">
                <a:solidFill>
                  <a:srgbClr val="2F2B20"/>
                </a:solidFill>
              </a:rPr>
              <a:t> </a:t>
            </a:r>
            <a:r>
              <a:rPr lang="en-US" sz="2800" dirty="0">
                <a:solidFill>
                  <a:srgbClr val="2F2B20"/>
                </a:solidFill>
              </a:rPr>
              <a:t>5} B = {1,</a:t>
            </a:r>
            <a:r>
              <a:rPr lang="el-GR" sz="2800" dirty="0">
                <a:solidFill>
                  <a:srgbClr val="2F2B20"/>
                </a:solidFill>
              </a:rPr>
              <a:t> </a:t>
            </a:r>
            <a:r>
              <a:rPr lang="en-US" sz="2800" dirty="0">
                <a:solidFill>
                  <a:srgbClr val="2F2B20"/>
                </a:solidFill>
              </a:rPr>
              <a:t>3,</a:t>
            </a:r>
            <a:r>
              <a:rPr lang="el-GR" sz="2800" dirty="0">
                <a:solidFill>
                  <a:srgbClr val="2F2B20"/>
                </a:solidFill>
              </a:rPr>
              <a:t> </a:t>
            </a:r>
            <a:r>
              <a:rPr lang="en-US" sz="2800" dirty="0">
                <a:solidFill>
                  <a:srgbClr val="2F2B20"/>
                </a:solidFill>
              </a:rPr>
              <a:t>5,</a:t>
            </a:r>
            <a:r>
              <a:rPr lang="el-GR" sz="2800" dirty="0">
                <a:solidFill>
                  <a:srgbClr val="2F2B20"/>
                </a:solidFill>
              </a:rPr>
              <a:t> </a:t>
            </a:r>
            <a:r>
              <a:rPr lang="en-US" sz="2800" dirty="0">
                <a:solidFill>
                  <a:srgbClr val="2F2B20"/>
                </a:solidFill>
              </a:rPr>
              <a:t>7,</a:t>
            </a:r>
            <a:r>
              <a:rPr lang="el-GR" sz="2800" dirty="0">
                <a:solidFill>
                  <a:srgbClr val="2F2B20"/>
                </a:solidFill>
              </a:rPr>
              <a:t> </a:t>
            </a:r>
            <a:r>
              <a:rPr lang="en-US" sz="2800" dirty="0">
                <a:solidFill>
                  <a:srgbClr val="2F2B20"/>
                </a:solidFill>
              </a:rPr>
              <a:t>9} </a:t>
            </a:r>
            <a:endParaRPr lang="el-GR" sz="2800" dirty="0">
              <a:solidFill>
                <a:srgbClr val="2F2B20"/>
              </a:solidFill>
            </a:endParaRPr>
          </a:p>
          <a:p>
            <a:pPr lvl="0">
              <a:spcBef>
                <a:spcPts val="600"/>
              </a:spcBef>
            </a:pPr>
            <a:r>
              <a:rPr lang="en-US" sz="2800" dirty="0" smtClean="0">
                <a:solidFill>
                  <a:srgbClr val="2F2B20"/>
                </a:solidFill>
              </a:rPr>
              <a:t>|</a:t>
            </a:r>
            <a:r>
              <a:rPr lang="en-US" sz="2800" dirty="0">
                <a:solidFill>
                  <a:srgbClr val="2F2B20"/>
                </a:solidFill>
              </a:rPr>
              <a:t>A| = 5</a:t>
            </a:r>
            <a:endParaRPr lang="el-GR" sz="2800" dirty="0">
              <a:solidFill>
                <a:srgbClr val="2F2B20"/>
              </a:solidFill>
            </a:endParaRPr>
          </a:p>
          <a:p>
            <a:pPr>
              <a:spcBef>
                <a:spcPts val="600"/>
              </a:spcBef>
            </a:pPr>
            <a:r>
              <a:rPr lang="en-US" sz="2800" dirty="0">
                <a:solidFill>
                  <a:srgbClr val="2F2B20"/>
                </a:solidFill>
              </a:rPr>
              <a:t> </a:t>
            </a:r>
            <a:r>
              <a:rPr lang="en-US" sz="2800" dirty="0" smtClean="0">
                <a:solidFill>
                  <a:srgbClr val="2F2B20"/>
                </a:solidFill>
              </a:rPr>
              <a:t>A </a:t>
            </a:r>
            <a:r>
              <a:rPr lang="en-US" sz="2800" dirty="0">
                <a:solidFill>
                  <a:srgbClr val="2F2B20"/>
                </a:solidFill>
              </a:rPr>
              <a:t>∪ </a:t>
            </a:r>
            <a:r>
              <a:rPr lang="en-US" sz="2800" dirty="0" smtClean="0">
                <a:solidFill>
                  <a:srgbClr val="2F2B20"/>
                </a:solidFill>
              </a:rPr>
              <a:t>B </a:t>
            </a:r>
            <a:r>
              <a:rPr lang="en-US" sz="2800" dirty="0">
                <a:solidFill>
                  <a:srgbClr val="2F2B20"/>
                </a:solidFill>
              </a:rPr>
              <a:t>= {1,</a:t>
            </a:r>
            <a:r>
              <a:rPr lang="el-GR" sz="2800" dirty="0">
                <a:solidFill>
                  <a:srgbClr val="2F2B20"/>
                </a:solidFill>
              </a:rPr>
              <a:t> </a:t>
            </a:r>
            <a:r>
              <a:rPr lang="en-US" sz="2800" dirty="0">
                <a:solidFill>
                  <a:srgbClr val="2F2B20"/>
                </a:solidFill>
              </a:rPr>
              <a:t>2,</a:t>
            </a:r>
            <a:r>
              <a:rPr lang="el-GR" sz="2800" dirty="0">
                <a:solidFill>
                  <a:srgbClr val="2F2B20"/>
                </a:solidFill>
              </a:rPr>
              <a:t> </a:t>
            </a:r>
            <a:r>
              <a:rPr lang="en-US" sz="2800" dirty="0">
                <a:solidFill>
                  <a:srgbClr val="2F2B20"/>
                </a:solidFill>
              </a:rPr>
              <a:t>3,</a:t>
            </a:r>
            <a:r>
              <a:rPr lang="el-GR" sz="2800" dirty="0">
                <a:solidFill>
                  <a:srgbClr val="2F2B20"/>
                </a:solidFill>
              </a:rPr>
              <a:t> </a:t>
            </a:r>
            <a:r>
              <a:rPr lang="en-US" sz="2800" dirty="0">
                <a:solidFill>
                  <a:srgbClr val="2F2B20"/>
                </a:solidFill>
              </a:rPr>
              <a:t>4,</a:t>
            </a:r>
            <a:r>
              <a:rPr lang="el-GR" sz="2800" dirty="0">
                <a:solidFill>
                  <a:srgbClr val="2F2B20"/>
                </a:solidFill>
              </a:rPr>
              <a:t> </a:t>
            </a:r>
            <a:r>
              <a:rPr lang="en-US" sz="2800" dirty="0">
                <a:solidFill>
                  <a:srgbClr val="2F2B20"/>
                </a:solidFill>
              </a:rPr>
              <a:t>5,</a:t>
            </a:r>
            <a:r>
              <a:rPr lang="el-GR" sz="2800" dirty="0">
                <a:solidFill>
                  <a:srgbClr val="2F2B20"/>
                </a:solidFill>
              </a:rPr>
              <a:t> </a:t>
            </a:r>
            <a:r>
              <a:rPr lang="en-US" sz="2800" dirty="0">
                <a:solidFill>
                  <a:srgbClr val="2F2B20"/>
                </a:solidFill>
              </a:rPr>
              <a:t>7,</a:t>
            </a:r>
            <a:r>
              <a:rPr lang="el-GR" sz="2800" dirty="0">
                <a:solidFill>
                  <a:srgbClr val="2F2B20"/>
                </a:solidFill>
              </a:rPr>
              <a:t> </a:t>
            </a:r>
            <a:r>
              <a:rPr lang="en-US" sz="2800" dirty="0">
                <a:solidFill>
                  <a:srgbClr val="2F2B20"/>
                </a:solidFill>
              </a:rPr>
              <a:t>9}</a:t>
            </a:r>
            <a:endParaRPr lang="el-GR" sz="2800" dirty="0">
              <a:solidFill>
                <a:srgbClr val="2F2B20"/>
              </a:solidFill>
            </a:endParaRPr>
          </a:p>
          <a:p>
            <a:pPr>
              <a:spcBef>
                <a:spcPts val="600"/>
              </a:spcBef>
            </a:pPr>
            <a:r>
              <a:rPr lang="en-US" sz="2800" dirty="0">
                <a:solidFill>
                  <a:srgbClr val="2F2B20"/>
                </a:solidFill>
              </a:rPr>
              <a:t> </a:t>
            </a:r>
            <a:r>
              <a:rPr lang="en-US" sz="2800" dirty="0" smtClean="0">
                <a:solidFill>
                  <a:srgbClr val="2F2B20"/>
                </a:solidFill>
              </a:rPr>
              <a:t>A </a:t>
            </a:r>
            <a:r>
              <a:rPr lang="en-US" sz="2800" dirty="0">
                <a:solidFill>
                  <a:srgbClr val="2F2B20"/>
                </a:solidFill>
              </a:rPr>
              <a:t>∩ B = {1,</a:t>
            </a:r>
            <a:r>
              <a:rPr lang="el-GR" sz="2800" dirty="0">
                <a:solidFill>
                  <a:srgbClr val="2F2B20"/>
                </a:solidFill>
              </a:rPr>
              <a:t> </a:t>
            </a:r>
            <a:r>
              <a:rPr lang="en-US" sz="2800" dirty="0">
                <a:solidFill>
                  <a:srgbClr val="2F2B20"/>
                </a:solidFill>
              </a:rPr>
              <a:t>3,</a:t>
            </a:r>
            <a:r>
              <a:rPr lang="el-GR" sz="2800" dirty="0">
                <a:solidFill>
                  <a:srgbClr val="2F2B20"/>
                </a:solidFill>
              </a:rPr>
              <a:t> </a:t>
            </a:r>
            <a:r>
              <a:rPr lang="en-US" sz="2800" dirty="0">
                <a:solidFill>
                  <a:srgbClr val="2F2B20"/>
                </a:solidFill>
              </a:rPr>
              <a:t>5}</a:t>
            </a:r>
            <a:endParaRPr lang="el-GR" sz="2800" dirty="0">
              <a:solidFill>
                <a:srgbClr val="2F2B20"/>
              </a:solidFill>
            </a:endParaRPr>
          </a:p>
          <a:p>
            <a:pPr>
              <a:spcBef>
                <a:spcPts val="600"/>
              </a:spcBef>
            </a:pPr>
            <a:r>
              <a:rPr lang="en-US" sz="2800" dirty="0">
                <a:solidFill>
                  <a:srgbClr val="2F2B20"/>
                </a:solidFill>
              </a:rPr>
              <a:t> </a:t>
            </a:r>
            <a:r>
              <a:rPr lang="pt-BR" sz="2800" dirty="0" smtClean="0">
                <a:solidFill>
                  <a:srgbClr val="2F2B20"/>
                </a:solidFill>
              </a:rPr>
              <a:t>A </a:t>
            </a:r>
            <a:r>
              <a:rPr lang="pt-BR" sz="2800" dirty="0">
                <a:solidFill>
                  <a:srgbClr val="2F2B20"/>
                </a:solidFill>
              </a:rPr>
              <a:t>× B = {(1,</a:t>
            </a:r>
            <a:r>
              <a:rPr lang="el-GR" sz="2800" dirty="0">
                <a:solidFill>
                  <a:srgbClr val="2F2B20"/>
                </a:solidFill>
              </a:rPr>
              <a:t> </a:t>
            </a:r>
            <a:r>
              <a:rPr lang="pt-BR" sz="2800" dirty="0">
                <a:solidFill>
                  <a:srgbClr val="2F2B20"/>
                </a:solidFill>
              </a:rPr>
              <a:t>1), (1,</a:t>
            </a:r>
            <a:r>
              <a:rPr lang="el-GR" sz="2800" dirty="0">
                <a:solidFill>
                  <a:srgbClr val="2F2B20"/>
                </a:solidFill>
              </a:rPr>
              <a:t> </a:t>
            </a:r>
            <a:r>
              <a:rPr lang="pt-BR" sz="2800" dirty="0">
                <a:solidFill>
                  <a:srgbClr val="2F2B20"/>
                </a:solidFill>
              </a:rPr>
              <a:t>3), (1,</a:t>
            </a:r>
            <a:r>
              <a:rPr lang="el-GR" sz="2800" dirty="0">
                <a:solidFill>
                  <a:srgbClr val="2F2B20"/>
                </a:solidFill>
              </a:rPr>
              <a:t> </a:t>
            </a:r>
            <a:r>
              <a:rPr lang="pt-BR" sz="2800" dirty="0">
                <a:solidFill>
                  <a:srgbClr val="2F2B20"/>
                </a:solidFill>
              </a:rPr>
              <a:t>5), …, (5,</a:t>
            </a:r>
            <a:r>
              <a:rPr lang="el-GR" sz="2800" dirty="0">
                <a:solidFill>
                  <a:srgbClr val="2F2B20"/>
                </a:solidFill>
              </a:rPr>
              <a:t> </a:t>
            </a:r>
            <a:r>
              <a:rPr lang="pt-BR" sz="2800" dirty="0">
                <a:solidFill>
                  <a:srgbClr val="2F2B20"/>
                </a:solidFill>
              </a:rPr>
              <a:t>5), (5,</a:t>
            </a:r>
            <a:r>
              <a:rPr lang="el-GR" sz="2800" dirty="0">
                <a:solidFill>
                  <a:srgbClr val="2F2B20"/>
                </a:solidFill>
              </a:rPr>
              <a:t> </a:t>
            </a:r>
            <a:r>
              <a:rPr lang="pt-BR" sz="2800" dirty="0">
                <a:solidFill>
                  <a:srgbClr val="2F2B20"/>
                </a:solidFill>
              </a:rPr>
              <a:t>7), (5,</a:t>
            </a:r>
            <a:r>
              <a:rPr lang="el-GR" sz="2800" dirty="0">
                <a:solidFill>
                  <a:srgbClr val="2F2B20"/>
                </a:solidFill>
              </a:rPr>
              <a:t> </a:t>
            </a:r>
            <a:r>
              <a:rPr lang="pt-BR" sz="2800" dirty="0">
                <a:solidFill>
                  <a:srgbClr val="2F2B20"/>
                </a:solidFill>
              </a:rPr>
              <a:t>9)}</a:t>
            </a:r>
            <a:endParaRPr lang="el-GR" sz="2800" dirty="0">
              <a:solidFill>
                <a:srgbClr val="2F2B20"/>
              </a:solidFill>
            </a:endParaRPr>
          </a:p>
          <a:p>
            <a:pPr>
              <a:spcBef>
                <a:spcPts val="600"/>
              </a:spcBef>
            </a:pPr>
            <a:r>
              <a:rPr lang="pt-BR" sz="2800" dirty="0">
                <a:solidFill>
                  <a:srgbClr val="2F2B20"/>
                </a:solidFill>
              </a:rPr>
              <a:t> </a:t>
            </a:r>
            <a:r>
              <a:rPr lang="en-US" sz="2800" dirty="0" smtClean="0">
                <a:solidFill>
                  <a:srgbClr val="2F2B20"/>
                </a:solidFill>
              </a:rPr>
              <a:t>A </a:t>
            </a:r>
            <a:r>
              <a:rPr lang="en-US" sz="2800" dirty="0">
                <a:solidFill>
                  <a:srgbClr val="2F2B20"/>
                </a:solidFill>
              </a:rPr>
              <a:t>– B = {2,</a:t>
            </a:r>
            <a:r>
              <a:rPr lang="el-GR" sz="2800" dirty="0">
                <a:solidFill>
                  <a:srgbClr val="2F2B20"/>
                </a:solidFill>
              </a:rPr>
              <a:t> </a:t>
            </a:r>
            <a:r>
              <a:rPr lang="en-US" sz="2800" dirty="0">
                <a:solidFill>
                  <a:srgbClr val="2F2B20"/>
                </a:solidFill>
              </a:rPr>
              <a:t>4}</a:t>
            </a:r>
            <a:endParaRPr lang="el-GR" sz="2800" dirty="0">
              <a:solidFill>
                <a:srgbClr val="2F2B20"/>
              </a:solidFill>
            </a:endParaRPr>
          </a:p>
          <a:p>
            <a:pPr>
              <a:spcBef>
                <a:spcPts val="600"/>
              </a:spcBef>
            </a:pPr>
            <a:r>
              <a:rPr lang="en-US" sz="2800" dirty="0">
                <a:solidFill>
                  <a:srgbClr val="2F2B20"/>
                </a:solidFill>
              </a:rPr>
              <a:t> </a:t>
            </a:r>
            <a:r>
              <a:rPr lang="en-US" sz="2800" dirty="0" smtClean="0">
                <a:solidFill>
                  <a:srgbClr val="2F2B20"/>
                </a:solidFill>
              </a:rPr>
              <a:t>2</a:t>
            </a:r>
            <a:r>
              <a:rPr lang="en-US" sz="2800" baseline="30000" dirty="0" smtClean="0">
                <a:solidFill>
                  <a:srgbClr val="2F2B20"/>
                </a:solidFill>
              </a:rPr>
              <a:t>A</a:t>
            </a:r>
            <a:r>
              <a:rPr lang="en-US" sz="2800" dirty="0" smtClean="0">
                <a:solidFill>
                  <a:srgbClr val="2F2B20"/>
                </a:solidFill>
              </a:rPr>
              <a:t> </a:t>
            </a:r>
            <a:r>
              <a:rPr lang="en-US" sz="2800" dirty="0">
                <a:solidFill>
                  <a:srgbClr val="2F2B20"/>
                </a:solidFill>
              </a:rPr>
              <a:t>= {∅, </a:t>
            </a:r>
            <a:r>
              <a:rPr lang="el-GR" sz="2800" dirty="0">
                <a:solidFill>
                  <a:srgbClr val="2F2B20"/>
                </a:solidFill>
              </a:rPr>
              <a:t> </a:t>
            </a:r>
            <a:r>
              <a:rPr lang="en-US" sz="2800" dirty="0">
                <a:solidFill>
                  <a:srgbClr val="2F2B20"/>
                </a:solidFill>
              </a:rPr>
              <a:t>{1},</a:t>
            </a:r>
            <a:r>
              <a:rPr lang="el-GR" sz="2800" dirty="0">
                <a:solidFill>
                  <a:srgbClr val="2F2B20"/>
                </a:solidFill>
              </a:rPr>
              <a:t> </a:t>
            </a:r>
            <a:r>
              <a:rPr lang="en-US" sz="2800" dirty="0">
                <a:solidFill>
                  <a:srgbClr val="2F2B20"/>
                </a:solidFill>
              </a:rPr>
              <a:t> {2},…, {1,</a:t>
            </a:r>
            <a:r>
              <a:rPr lang="el-GR" sz="2800" dirty="0">
                <a:solidFill>
                  <a:srgbClr val="2F2B20"/>
                </a:solidFill>
              </a:rPr>
              <a:t> </a:t>
            </a:r>
            <a:r>
              <a:rPr lang="en-US" sz="2800" dirty="0">
                <a:solidFill>
                  <a:srgbClr val="2F2B20"/>
                </a:solidFill>
              </a:rPr>
              <a:t>2}, {1,</a:t>
            </a:r>
            <a:r>
              <a:rPr lang="el-GR" sz="2800" dirty="0">
                <a:solidFill>
                  <a:srgbClr val="2F2B20"/>
                </a:solidFill>
              </a:rPr>
              <a:t> </a:t>
            </a:r>
            <a:r>
              <a:rPr lang="en-US" sz="2800" dirty="0">
                <a:solidFill>
                  <a:srgbClr val="2F2B20"/>
                </a:solidFill>
              </a:rPr>
              <a:t>3},…, {1,</a:t>
            </a:r>
            <a:r>
              <a:rPr lang="el-GR" sz="2800" dirty="0">
                <a:solidFill>
                  <a:srgbClr val="2F2B20"/>
                </a:solidFill>
              </a:rPr>
              <a:t> </a:t>
            </a:r>
            <a:r>
              <a:rPr lang="en-US" sz="2800" dirty="0">
                <a:solidFill>
                  <a:srgbClr val="2F2B20"/>
                </a:solidFill>
              </a:rPr>
              <a:t>2,</a:t>
            </a:r>
            <a:r>
              <a:rPr lang="el-GR" sz="2800" dirty="0">
                <a:solidFill>
                  <a:srgbClr val="2F2B20"/>
                </a:solidFill>
              </a:rPr>
              <a:t> </a:t>
            </a:r>
            <a:r>
              <a:rPr lang="en-US" sz="2800" dirty="0">
                <a:solidFill>
                  <a:srgbClr val="2F2B20"/>
                </a:solidFill>
              </a:rPr>
              <a:t>3,</a:t>
            </a:r>
            <a:r>
              <a:rPr lang="el-GR" sz="2800" dirty="0">
                <a:solidFill>
                  <a:srgbClr val="2F2B20"/>
                </a:solidFill>
              </a:rPr>
              <a:t> </a:t>
            </a:r>
            <a:r>
              <a:rPr lang="en-US" sz="2800" dirty="0">
                <a:solidFill>
                  <a:srgbClr val="2F2B20"/>
                </a:solidFill>
              </a:rPr>
              <a:t>4,</a:t>
            </a:r>
            <a:r>
              <a:rPr lang="el-GR" sz="2800" dirty="0">
                <a:solidFill>
                  <a:srgbClr val="2F2B20"/>
                </a:solidFill>
              </a:rPr>
              <a:t> </a:t>
            </a:r>
            <a:r>
              <a:rPr lang="en-US" sz="2800" dirty="0">
                <a:solidFill>
                  <a:srgbClr val="2F2B20"/>
                </a:solidFill>
              </a:rPr>
              <a:t>5}} (</a:t>
            </a:r>
            <a:r>
              <a:rPr lang="el-GR" sz="2800" dirty="0" err="1">
                <a:solidFill>
                  <a:srgbClr val="2F2B20"/>
                </a:solidFill>
              </a:rPr>
              <a:t>δυναμοσύνολο</a:t>
            </a:r>
            <a:r>
              <a:rPr lang="el-GR" sz="2800" dirty="0">
                <a:solidFill>
                  <a:srgbClr val="2F2B20"/>
                </a:solidFill>
              </a:rPr>
              <a:t>)</a:t>
            </a:r>
            <a:endParaRPr lang="el-GR" sz="2800" dirty="0">
              <a:solidFill>
                <a:srgbClr val="2F2B20"/>
              </a:solidFill>
            </a:endParaRP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18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0297815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Σχέση (</a:t>
            </a:r>
            <a:r>
              <a:rPr lang="en-US" dirty="0"/>
              <a:t>Relation)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333500"/>
            <a:ext cx="8229600" cy="3771636"/>
          </a:xfrm>
        </p:spPr>
        <p:txBody>
          <a:bodyPr>
            <a:noAutofit/>
          </a:bodyPr>
          <a:lstStyle/>
          <a:p>
            <a:pPr lvl="0">
              <a:spcBef>
                <a:spcPts val="0"/>
              </a:spcBef>
            </a:pPr>
            <a:r>
              <a:rPr lang="el-GR" sz="2800" b="1" dirty="0">
                <a:solidFill>
                  <a:srgbClr val="2F2B20"/>
                </a:solidFill>
              </a:rPr>
              <a:t>Σχέση (</a:t>
            </a:r>
            <a:r>
              <a:rPr lang="el-GR" sz="2800" b="1" dirty="0" err="1">
                <a:solidFill>
                  <a:srgbClr val="2F2B20"/>
                </a:solidFill>
              </a:rPr>
              <a:t>relation</a:t>
            </a:r>
            <a:r>
              <a:rPr lang="el-GR" sz="2800" b="1" dirty="0">
                <a:solidFill>
                  <a:srgbClr val="2F2B20"/>
                </a:solidFill>
              </a:rPr>
              <a:t>) </a:t>
            </a:r>
            <a:r>
              <a:rPr lang="el-GR" sz="2800" dirty="0">
                <a:solidFill>
                  <a:srgbClr val="2F2B20"/>
                </a:solidFill>
              </a:rPr>
              <a:t>R από το σύνολο S στο σύνολο T:</a:t>
            </a:r>
            <a:endParaRPr lang="en-US" sz="2800" dirty="0">
              <a:solidFill>
                <a:srgbClr val="2F2B20"/>
              </a:solidFill>
            </a:endParaRPr>
          </a:p>
          <a:p>
            <a:pPr lvl="0" algn="ctr">
              <a:spcBef>
                <a:spcPts val="0"/>
              </a:spcBef>
              <a:buFont typeface="Symbol" pitchFamily="18" charset="2"/>
              <a:buChar char="Þ"/>
            </a:pPr>
            <a:r>
              <a:rPr lang="el-GR" sz="2800" dirty="0">
                <a:solidFill>
                  <a:srgbClr val="2F2B20"/>
                </a:solidFill>
              </a:rPr>
              <a:t>Ένα υποσύνολο του </a:t>
            </a:r>
            <a:r>
              <a:rPr lang="en-US" sz="2800" dirty="0">
                <a:solidFill>
                  <a:srgbClr val="2F2B20"/>
                </a:solidFill>
              </a:rPr>
              <a:t> </a:t>
            </a:r>
            <a:r>
              <a:rPr lang="el-GR" sz="2800" dirty="0">
                <a:solidFill>
                  <a:srgbClr val="2F2B20"/>
                </a:solidFill>
              </a:rPr>
              <a:t>S</a:t>
            </a:r>
            <a:r>
              <a:rPr lang="en-US" sz="2800" dirty="0">
                <a:solidFill>
                  <a:srgbClr val="2F2B20"/>
                </a:solidFill>
              </a:rPr>
              <a:t> </a:t>
            </a:r>
            <a:r>
              <a:rPr lang="el-GR" sz="2800" dirty="0">
                <a:solidFill>
                  <a:srgbClr val="2F2B20"/>
                </a:solidFill>
              </a:rPr>
              <a:t>× T</a:t>
            </a:r>
            <a:endParaRPr lang="en-US" sz="2800" dirty="0">
              <a:solidFill>
                <a:srgbClr val="2F2B20"/>
              </a:solidFill>
            </a:endParaRPr>
          </a:p>
          <a:p>
            <a:pPr lvl="0">
              <a:spcBef>
                <a:spcPts val="0"/>
              </a:spcBef>
              <a:buFont typeface="Symbol" pitchFamily="18" charset="2"/>
              <a:buChar char="Þ"/>
            </a:pPr>
            <a:endParaRPr lang="en-US" sz="2800" dirty="0">
              <a:solidFill>
                <a:srgbClr val="2F2B20"/>
              </a:solidFill>
            </a:endParaRPr>
          </a:p>
          <a:p>
            <a:pPr lvl="0" algn="ctr">
              <a:spcBef>
                <a:spcPts val="0"/>
              </a:spcBef>
              <a:buFont typeface="Symbol" pitchFamily="18" charset="2"/>
              <a:buChar char="Þ"/>
            </a:pPr>
            <a:r>
              <a:rPr lang="el-GR" sz="2800" dirty="0">
                <a:solidFill>
                  <a:srgbClr val="2F2B20"/>
                </a:solidFill>
              </a:rPr>
              <a:t>R</a:t>
            </a:r>
            <a:r>
              <a:rPr lang="en-US" sz="2800" dirty="0">
                <a:solidFill>
                  <a:srgbClr val="2F2B20"/>
                </a:solidFill>
              </a:rPr>
              <a:t> </a:t>
            </a:r>
            <a:r>
              <a:rPr lang="el-GR" sz="2800" dirty="0">
                <a:solidFill>
                  <a:srgbClr val="2F2B20"/>
                </a:solidFill>
              </a:rPr>
              <a:t>⊆</a:t>
            </a:r>
            <a:r>
              <a:rPr lang="en-US" sz="2800" dirty="0">
                <a:solidFill>
                  <a:srgbClr val="2F2B20"/>
                </a:solidFill>
              </a:rPr>
              <a:t> S x T, (s, t)</a:t>
            </a:r>
            <a:r>
              <a:rPr lang="el-GR" sz="2800" dirty="0">
                <a:solidFill>
                  <a:srgbClr val="2F2B20"/>
                </a:solidFill>
              </a:rPr>
              <a:t> ∈</a:t>
            </a:r>
            <a:r>
              <a:rPr lang="en-US" sz="2800" dirty="0">
                <a:solidFill>
                  <a:srgbClr val="2F2B20"/>
                </a:solidFill>
              </a:rPr>
              <a:t> R</a:t>
            </a:r>
          </a:p>
          <a:p>
            <a:pPr lvl="0">
              <a:spcBef>
                <a:spcPts val="0"/>
              </a:spcBef>
            </a:pPr>
            <a:r>
              <a:rPr lang="el-GR" sz="2800" dirty="0" smtClean="0">
                <a:solidFill>
                  <a:srgbClr val="2F2B20"/>
                </a:solidFill>
              </a:rPr>
              <a:t>το </a:t>
            </a:r>
            <a:r>
              <a:rPr lang="el-GR" sz="2800" dirty="0">
                <a:solidFill>
                  <a:srgbClr val="2F2B20"/>
                </a:solidFill>
              </a:rPr>
              <a:t>στοιχείο s </a:t>
            </a:r>
            <a:r>
              <a:rPr lang="el-GR" sz="2800" b="1" dirty="0">
                <a:solidFill>
                  <a:srgbClr val="2F2B20"/>
                </a:solidFill>
              </a:rPr>
              <a:t>σχετίζεται με το </a:t>
            </a:r>
            <a:r>
              <a:rPr lang="el-GR" sz="2800" dirty="0">
                <a:solidFill>
                  <a:srgbClr val="2F2B20"/>
                </a:solidFill>
              </a:rPr>
              <a:t>στοιχείο t </a:t>
            </a:r>
            <a:endParaRPr lang="en-US" sz="2800" dirty="0">
              <a:solidFill>
                <a:srgbClr val="2F2B20"/>
              </a:solidFill>
            </a:endParaRPr>
          </a:p>
          <a:p>
            <a:pPr lvl="0">
              <a:spcBef>
                <a:spcPts val="0"/>
              </a:spcBef>
            </a:pPr>
            <a:endParaRPr lang="en-US" sz="2800" dirty="0">
              <a:solidFill>
                <a:srgbClr val="2F2B20"/>
              </a:solidFill>
            </a:endParaRPr>
          </a:p>
          <a:p>
            <a:pPr marL="0" lvl="0" indent="0" algn="ctr">
              <a:spcBef>
                <a:spcPts val="0"/>
              </a:spcBef>
              <a:buNone/>
            </a:pPr>
            <a:r>
              <a:rPr lang="el-GR" sz="2800" b="1" dirty="0" err="1">
                <a:solidFill>
                  <a:srgbClr val="2F2B20"/>
                </a:solidFill>
              </a:rPr>
              <a:t>sRt</a:t>
            </a:r>
            <a:r>
              <a:rPr lang="el-GR" sz="2800" b="1" dirty="0">
                <a:solidFill>
                  <a:srgbClr val="2F2B20"/>
                </a:solidFill>
              </a:rPr>
              <a:t> </a:t>
            </a:r>
            <a:endParaRPr lang="en-US" sz="2800" b="1" dirty="0">
              <a:solidFill>
                <a:srgbClr val="2F2B20"/>
              </a:solidFill>
            </a:endParaRPr>
          </a:p>
          <a:p>
            <a:pPr lvl="0">
              <a:spcBef>
                <a:spcPts val="0"/>
              </a:spcBef>
            </a:pPr>
            <a:r>
              <a:rPr lang="el-GR" sz="2800" dirty="0" smtClean="0">
                <a:solidFill>
                  <a:srgbClr val="2F2B20"/>
                </a:solidFill>
              </a:rPr>
              <a:t>Αν </a:t>
            </a:r>
            <a:r>
              <a:rPr lang="en-US" sz="2800" dirty="0" smtClean="0">
                <a:solidFill>
                  <a:srgbClr val="2F2B20"/>
                </a:solidFill>
              </a:rPr>
              <a:t> </a:t>
            </a:r>
            <a:r>
              <a:rPr lang="el-GR" sz="2800" dirty="0">
                <a:solidFill>
                  <a:srgbClr val="2F2B20"/>
                </a:solidFill>
              </a:rPr>
              <a:t>S=</a:t>
            </a:r>
            <a:r>
              <a:rPr lang="en-US" sz="2800" dirty="0">
                <a:solidFill>
                  <a:srgbClr val="2F2B20"/>
                </a:solidFill>
              </a:rPr>
              <a:t>T</a:t>
            </a:r>
            <a:r>
              <a:rPr lang="el-GR" sz="2800" dirty="0">
                <a:solidFill>
                  <a:srgbClr val="2F2B20"/>
                </a:solidFill>
              </a:rPr>
              <a:t>, οπότε R⊆</a:t>
            </a:r>
            <a:r>
              <a:rPr lang="en-US" sz="2800" dirty="0">
                <a:solidFill>
                  <a:srgbClr val="2F2B20"/>
                </a:solidFill>
              </a:rPr>
              <a:t> S</a:t>
            </a:r>
            <a:r>
              <a:rPr lang="en-US" sz="2800" baseline="30000" dirty="0">
                <a:solidFill>
                  <a:srgbClr val="2F2B20"/>
                </a:solidFill>
              </a:rPr>
              <a:t>2</a:t>
            </a:r>
            <a:r>
              <a:rPr lang="el-GR" sz="2800" dirty="0">
                <a:solidFill>
                  <a:srgbClr val="2F2B20"/>
                </a:solidFill>
              </a:rPr>
              <a:t>: Σχέση στο σύνολο S</a:t>
            </a:r>
            <a:endParaRPr lang="el-GR" sz="2800" dirty="0">
              <a:solidFill>
                <a:srgbClr val="2F2B20"/>
              </a:solidFill>
            </a:endParaRP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19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2508072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1345332"/>
            <a:ext cx="8136904" cy="2702345"/>
          </a:xfrm>
        </p:spPr>
        <p:txBody>
          <a:bodyPr>
            <a:noAutofit/>
          </a:bodyPr>
          <a:lstStyle/>
          <a:p>
            <a:pPr algn="l"/>
            <a:r>
              <a:rPr lang="el-GR" sz="2800" dirty="0" smtClean="0"/>
              <a:t>Τμήμα Μηχανικών Πληροφορικής Τ.Ε</a:t>
            </a:r>
          </a:p>
          <a:p>
            <a:pPr algn="l"/>
            <a:r>
              <a:rPr lang="el-GR" b="1" dirty="0"/>
              <a:t>Θεωρία </a:t>
            </a:r>
            <a:r>
              <a:rPr lang="el-GR" b="1" dirty="0" smtClean="0"/>
              <a:t>Υπολογισμού</a:t>
            </a:r>
          </a:p>
          <a:p>
            <a:pPr algn="l"/>
            <a:r>
              <a:rPr lang="el-GR" sz="2800" b="1" dirty="0" smtClean="0"/>
              <a:t>Ενότητα 2</a:t>
            </a:r>
            <a:r>
              <a:rPr lang="en-US" sz="2800" b="1" dirty="0" smtClean="0"/>
              <a:t> </a:t>
            </a:r>
            <a:r>
              <a:rPr lang="el-GR" sz="2800" b="1" dirty="0" smtClean="0"/>
              <a:t>:</a:t>
            </a:r>
            <a:r>
              <a:rPr lang="en-US" sz="2800" b="1" dirty="0" smtClean="0"/>
              <a:t> </a:t>
            </a:r>
            <a:r>
              <a:rPr lang="el-GR" sz="2800" dirty="0" smtClean="0"/>
              <a:t>Σύνολα &amp; Σχέσεις (2/2)</a:t>
            </a:r>
          </a:p>
          <a:p>
            <a:pPr algn="l"/>
            <a:endParaRPr lang="el-GR" sz="2800" dirty="0" smtClean="0"/>
          </a:p>
          <a:p>
            <a:pPr algn="l">
              <a:lnSpc>
                <a:spcPts val="2600"/>
              </a:lnSpc>
            </a:pPr>
            <a:r>
              <a:rPr lang="el-GR" sz="2800" dirty="0" smtClean="0"/>
              <a:t>Αλέξανδρος </a:t>
            </a:r>
            <a:r>
              <a:rPr lang="el-GR" sz="2800" dirty="0"/>
              <a:t>Τζάλλας </a:t>
            </a:r>
            <a:endParaRPr lang="el-GR" sz="2800" dirty="0" smtClean="0"/>
          </a:p>
          <a:p>
            <a:pPr algn="l">
              <a:lnSpc>
                <a:spcPts val="2600"/>
              </a:lnSpc>
            </a:pPr>
            <a:r>
              <a:rPr lang="el-GR" sz="2800" dirty="0" smtClean="0">
                <a:solidFill>
                  <a:schemeClr val="tx2">
                    <a:lumMod val="50000"/>
                  </a:schemeClr>
                </a:solidFill>
              </a:rPr>
              <a:t>Καθηγητής Εφαρμογών</a:t>
            </a:r>
          </a:p>
          <a:p>
            <a:pPr algn="l">
              <a:lnSpc>
                <a:spcPts val="2600"/>
              </a:lnSpc>
            </a:pPr>
            <a:r>
              <a:rPr lang="el-GR" sz="2400" dirty="0" smtClean="0">
                <a:solidFill>
                  <a:schemeClr val="tx2">
                    <a:lumMod val="50000"/>
                  </a:schemeClr>
                </a:solidFill>
              </a:rPr>
              <a:t>Άρτα, 2015</a:t>
            </a: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39" y="4659746"/>
            <a:ext cx="4310289" cy="854894"/>
          </a:xfrm>
          <a:prstGeom prst="rect">
            <a:avLst/>
          </a:prstGeom>
          <a:noFill/>
        </p:spPr>
      </p:pic>
      <p:sp>
        <p:nvSpPr>
          <p:cNvPr id="10" name="Τίτλος 1"/>
          <p:cNvSpPr txBox="1">
            <a:spLocks/>
          </p:cNvSpPr>
          <p:nvPr/>
        </p:nvSpPr>
        <p:spPr>
          <a:xfrm>
            <a:off x="0" y="3547"/>
            <a:ext cx="7452320" cy="1023697"/>
          </a:xfrm>
          <a:prstGeom prst="rect">
            <a:avLst/>
          </a:prstGeom>
          <a:solidFill>
            <a:schemeClr val="accent2"/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2400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2400" dirty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48264" y="3547"/>
            <a:ext cx="2214640" cy="1031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5671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Παράδειγμα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333500"/>
            <a:ext cx="8229600" cy="3771636"/>
          </a:xfrm>
        </p:spPr>
        <p:txBody>
          <a:bodyPr>
            <a:noAutofit/>
          </a:bodyPr>
          <a:lstStyle/>
          <a:p>
            <a:pPr lvl="0">
              <a:spcBef>
                <a:spcPts val="0"/>
              </a:spcBef>
            </a:pPr>
            <a:r>
              <a:rPr lang="en-US" sz="2800" dirty="0">
                <a:solidFill>
                  <a:srgbClr val="2F2B20"/>
                </a:solidFill>
              </a:rPr>
              <a:t>S = {s</a:t>
            </a:r>
            <a:r>
              <a:rPr lang="en-US" sz="2800" baseline="-25000" dirty="0">
                <a:solidFill>
                  <a:srgbClr val="2F2B20"/>
                </a:solidFill>
              </a:rPr>
              <a:t>1</a:t>
            </a:r>
            <a:r>
              <a:rPr lang="en-US" sz="2800" dirty="0">
                <a:solidFill>
                  <a:srgbClr val="2F2B20"/>
                </a:solidFill>
              </a:rPr>
              <a:t>,</a:t>
            </a:r>
            <a:r>
              <a:rPr lang="el-GR" sz="2800" dirty="0">
                <a:solidFill>
                  <a:srgbClr val="2F2B20"/>
                </a:solidFill>
              </a:rPr>
              <a:t> </a:t>
            </a:r>
            <a:r>
              <a:rPr lang="en-US" sz="2800" dirty="0">
                <a:solidFill>
                  <a:srgbClr val="2F2B20"/>
                </a:solidFill>
              </a:rPr>
              <a:t>s</a:t>
            </a:r>
            <a:r>
              <a:rPr lang="en-US" sz="2800" baseline="-25000" dirty="0">
                <a:solidFill>
                  <a:srgbClr val="2F2B20"/>
                </a:solidFill>
              </a:rPr>
              <a:t>2</a:t>
            </a:r>
            <a:r>
              <a:rPr lang="en-US" sz="2800" dirty="0">
                <a:solidFill>
                  <a:srgbClr val="2F2B20"/>
                </a:solidFill>
              </a:rPr>
              <a:t>,</a:t>
            </a:r>
            <a:r>
              <a:rPr lang="el-GR" sz="2800" dirty="0">
                <a:solidFill>
                  <a:srgbClr val="2F2B20"/>
                </a:solidFill>
              </a:rPr>
              <a:t> </a:t>
            </a:r>
            <a:r>
              <a:rPr lang="en-US" sz="2800" dirty="0">
                <a:solidFill>
                  <a:srgbClr val="2F2B20"/>
                </a:solidFill>
              </a:rPr>
              <a:t>s</a:t>
            </a:r>
            <a:r>
              <a:rPr lang="en-US" sz="2800" baseline="-25000" dirty="0">
                <a:solidFill>
                  <a:srgbClr val="2F2B20"/>
                </a:solidFill>
              </a:rPr>
              <a:t>3</a:t>
            </a:r>
            <a:r>
              <a:rPr lang="en-US" sz="2800" dirty="0">
                <a:solidFill>
                  <a:srgbClr val="2F2B20"/>
                </a:solidFill>
              </a:rPr>
              <a:t>,</a:t>
            </a:r>
            <a:r>
              <a:rPr lang="el-GR" sz="2800" dirty="0">
                <a:solidFill>
                  <a:srgbClr val="2F2B20"/>
                </a:solidFill>
              </a:rPr>
              <a:t> </a:t>
            </a:r>
            <a:r>
              <a:rPr lang="en-US" sz="2800" dirty="0">
                <a:solidFill>
                  <a:srgbClr val="2F2B20"/>
                </a:solidFill>
              </a:rPr>
              <a:t>s</a:t>
            </a:r>
            <a:r>
              <a:rPr lang="en-US" sz="2800" baseline="-25000" dirty="0">
                <a:solidFill>
                  <a:srgbClr val="2F2B20"/>
                </a:solidFill>
              </a:rPr>
              <a:t>4</a:t>
            </a:r>
            <a:r>
              <a:rPr lang="en-US" sz="2800" dirty="0">
                <a:solidFill>
                  <a:srgbClr val="2F2B20"/>
                </a:solidFill>
              </a:rPr>
              <a:t>}  T= {t</a:t>
            </a:r>
            <a:r>
              <a:rPr lang="en-US" sz="2800" baseline="-25000" dirty="0">
                <a:solidFill>
                  <a:srgbClr val="2F2B20"/>
                </a:solidFill>
              </a:rPr>
              <a:t>1</a:t>
            </a:r>
            <a:r>
              <a:rPr lang="en-US" sz="2800" dirty="0">
                <a:solidFill>
                  <a:srgbClr val="2F2B20"/>
                </a:solidFill>
              </a:rPr>
              <a:t>,</a:t>
            </a:r>
            <a:r>
              <a:rPr lang="el-GR" sz="2800" dirty="0">
                <a:solidFill>
                  <a:srgbClr val="2F2B20"/>
                </a:solidFill>
              </a:rPr>
              <a:t> </a:t>
            </a:r>
            <a:r>
              <a:rPr lang="en-US" sz="2800" dirty="0">
                <a:solidFill>
                  <a:srgbClr val="2F2B20"/>
                </a:solidFill>
              </a:rPr>
              <a:t>t</a:t>
            </a:r>
            <a:r>
              <a:rPr lang="en-US" sz="2800" baseline="-25000" dirty="0">
                <a:solidFill>
                  <a:srgbClr val="2F2B20"/>
                </a:solidFill>
              </a:rPr>
              <a:t>2</a:t>
            </a:r>
            <a:r>
              <a:rPr lang="en-US" sz="2800" dirty="0">
                <a:solidFill>
                  <a:srgbClr val="2F2B20"/>
                </a:solidFill>
              </a:rPr>
              <a:t>,</a:t>
            </a:r>
            <a:r>
              <a:rPr lang="el-GR" sz="2800" dirty="0">
                <a:solidFill>
                  <a:srgbClr val="2F2B20"/>
                </a:solidFill>
              </a:rPr>
              <a:t> </a:t>
            </a:r>
            <a:r>
              <a:rPr lang="en-US" sz="2800" dirty="0">
                <a:solidFill>
                  <a:srgbClr val="2F2B20"/>
                </a:solidFill>
              </a:rPr>
              <a:t>t</a:t>
            </a:r>
            <a:r>
              <a:rPr lang="en-US" sz="2800" baseline="-25000" dirty="0">
                <a:solidFill>
                  <a:srgbClr val="2F2B20"/>
                </a:solidFill>
              </a:rPr>
              <a:t>3</a:t>
            </a:r>
            <a:r>
              <a:rPr lang="en-US" sz="2800" dirty="0">
                <a:solidFill>
                  <a:srgbClr val="2F2B20"/>
                </a:solidFill>
              </a:rPr>
              <a:t>,</a:t>
            </a:r>
            <a:r>
              <a:rPr lang="el-GR" sz="2800" dirty="0">
                <a:solidFill>
                  <a:srgbClr val="2F2B20"/>
                </a:solidFill>
              </a:rPr>
              <a:t> </a:t>
            </a:r>
            <a:r>
              <a:rPr lang="en-US" sz="2800" dirty="0">
                <a:solidFill>
                  <a:srgbClr val="2F2B20"/>
                </a:solidFill>
              </a:rPr>
              <a:t>t</a:t>
            </a:r>
            <a:r>
              <a:rPr lang="en-US" sz="2800" baseline="-25000" dirty="0">
                <a:solidFill>
                  <a:srgbClr val="2F2B20"/>
                </a:solidFill>
              </a:rPr>
              <a:t>4</a:t>
            </a:r>
            <a:r>
              <a:rPr lang="en-US" sz="2800" dirty="0">
                <a:solidFill>
                  <a:srgbClr val="2F2B20"/>
                </a:solidFill>
              </a:rPr>
              <a:t>,</a:t>
            </a:r>
            <a:r>
              <a:rPr lang="el-GR" sz="2800" dirty="0">
                <a:solidFill>
                  <a:srgbClr val="2F2B20"/>
                </a:solidFill>
              </a:rPr>
              <a:t> </a:t>
            </a:r>
            <a:r>
              <a:rPr lang="en-US" sz="2800" dirty="0">
                <a:solidFill>
                  <a:srgbClr val="2F2B20"/>
                </a:solidFill>
              </a:rPr>
              <a:t>t</a:t>
            </a:r>
            <a:r>
              <a:rPr lang="en-US" sz="2800" baseline="-25000" dirty="0">
                <a:solidFill>
                  <a:srgbClr val="2F2B20"/>
                </a:solidFill>
              </a:rPr>
              <a:t>5</a:t>
            </a:r>
            <a:r>
              <a:rPr lang="en-US" sz="2800" dirty="0">
                <a:solidFill>
                  <a:srgbClr val="2F2B20"/>
                </a:solidFill>
              </a:rPr>
              <a:t>} </a:t>
            </a:r>
            <a:endParaRPr lang="el-GR" sz="2800" dirty="0">
              <a:solidFill>
                <a:srgbClr val="2F2B20"/>
              </a:solidFill>
            </a:endParaRPr>
          </a:p>
          <a:p>
            <a:pPr marL="0" lvl="0" indent="0">
              <a:spcBef>
                <a:spcPts val="0"/>
              </a:spcBef>
              <a:buNone/>
            </a:pPr>
            <a:endParaRPr lang="el-GR" sz="2800" dirty="0">
              <a:solidFill>
                <a:srgbClr val="2F2B20"/>
              </a:solidFill>
            </a:endParaRPr>
          </a:p>
          <a:p>
            <a:pPr lvl="0">
              <a:spcBef>
                <a:spcPts val="0"/>
              </a:spcBef>
            </a:pPr>
            <a:r>
              <a:rPr lang="en-US" sz="2800" dirty="0">
                <a:solidFill>
                  <a:srgbClr val="2F2B20"/>
                </a:solidFill>
              </a:rPr>
              <a:t>R = {(s</a:t>
            </a:r>
            <a:r>
              <a:rPr lang="en-US" sz="2800" baseline="-25000" dirty="0">
                <a:solidFill>
                  <a:srgbClr val="2F2B20"/>
                </a:solidFill>
              </a:rPr>
              <a:t>1,</a:t>
            </a:r>
            <a:r>
              <a:rPr lang="en-US" sz="2800" dirty="0">
                <a:solidFill>
                  <a:srgbClr val="2F2B20"/>
                </a:solidFill>
              </a:rPr>
              <a:t>, t</a:t>
            </a:r>
            <a:r>
              <a:rPr lang="en-US" sz="2800" baseline="-25000" dirty="0">
                <a:solidFill>
                  <a:srgbClr val="2F2B20"/>
                </a:solidFill>
              </a:rPr>
              <a:t>2</a:t>
            </a:r>
            <a:r>
              <a:rPr lang="en-US" sz="2800" dirty="0">
                <a:solidFill>
                  <a:srgbClr val="2F2B20"/>
                </a:solidFill>
              </a:rPr>
              <a:t>), (s</a:t>
            </a:r>
            <a:r>
              <a:rPr lang="en-US" sz="2800" baseline="-25000" dirty="0">
                <a:solidFill>
                  <a:srgbClr val="2F2B20"/>
                </a:solidFill>
              </a:rPr>
              <a:t>2</a:t>
            </a:r>
            <a:r>
              <a:rPr lang="en-US" sz="2800" dirty="0">
                <a:solidFill>
                  <a:srgbClr val="2F2B20"/>
                </a:solidFill>
              </a:rPr>
              <a:t>,</a:t>
            </a:r>
            <a:r>
              <a:rPr lang="el-GR" sz="2800" dirty="0">
                <a:solidFill>
                  <a:srgbClr val="2F2B20"/>
                </a:solidFill>
              </a:rPr>
              <a:t> </a:t>
            </a:r>
            <a:r>
              <a:rPr lang="en-US" sz="2800" dirty="0">
                <a:solidFill>
                  <a:srgbClr val="2F2B20"/>
                </a:solidFill>
              </a:rPr>
              <a:t>t</a:t>
            </a:r>
            <a:r>
              <a:rPr lang="en-US" sz="2800" baseline="-25000" dirty="0">
                <a:solidFill>
                  <a:srgbClr val="2F2B20"/>
                </a:solidFill>
              </a:rPr>
              <a:t>1</a:t>
            </a:r>
            <a:r>
              <a:rPr lang="en-US" sz="2800" dirty="0">
                <a:solidFill>
                  <a:srgbClr val="2F2B20"/>
                </a:solidFill>
              </a:rPr>
              <a:t>),</a:t>
            </a:r>
            <a:r>
              <a:rPr lang="el-GR" sz="2800" dirty="0">
                <a:solidFill>
                  <a:srgbClr val="2F2B20"/>
                </a:solidFill>
              </a:rPr>
              <a:t> </a:t>
            </a:r>
            <a:r>
              <a:rPr lang="en-US" sz="2800" dirty="0">
                <a:solidFill>
                  <a:srgbClr val="2F2B20"/>
                </a:solidFill>
              </a:rPr>
              <a:t>(s</a:t>
            </a:r>
            <a:r>
              <a:rPr lang="el-GR" sz="2800" baseline="-25000" dirty="0">
                <a:solidFill>
                  <a:srgbClr val="2F2B20"/>
                </a:solidFill>
              </a:rPr>
              <a:t>2</a:t>
            </a:r>
            <a:r>
              <a:rPr lang="en-US" sz="2800" baseline="-25000" dirty="0">
                <a:solidFill>
                  <a:srgbClr val="2F2B20"/>
                </a:solidFill>
              </a:rPr>
              <a:t>,</a:t>
            </a:r>
            <a:r>
              <a:rPr lang="en-US" sz="2800" dirty="0">
                <a:solidFill>
                  <a:srgbClr val="2F2B20"/>
                </a:solidFill>
              </a:rPr>
              <a:t>, t</a:t>
            </a:r>
            <a:r>
              <a:rPr lang="en-US" sz="2800" baseline="-25000" dirty="0">
                <a:solidFill>
                  <a:srgbClr val="2F2B20"/>
                </a:solidFill>
              </a:rPr>
              <a:t>2</a:t>
            </a:r>
            <a:r>
              <a:rPr lang="en-US" sz="2800" dirty="0">
                <a:solidFill>
                  <a:srgbClr val="2F2B20"/>
                </a:solidFill>
              </a:rPr>
              <a:t>), (s</a:t>
            </a:r>
            <a:r>
              <a:rPr lang="en-US" sz="2800" baseline="-25000" dirty="0">
                <a:solidFill>
                  <a:srgbClr val="2F2B20"/>
                </a:solidFill>
              </a:rPr>
              <a:t>2</a:t>
            </a:r>
            <a:r>
              <a:rPr lang="en-US" sz="2800" dirty="0">
                <a:solidFill>
                  <a:srgbClr val="2F2B20"/>
                </a:solidFill>
              </a:rPr>
              <a:t>,</a:t>
            </a:r>
            <a:r>
              <a:rPr lang="el-GR" sz="2800" dirty="0">
                <a:solidFill>
                  <a:srgbClr val="2F2B20"/>
                </a:solidFill>
              </a:rPr>
              <a:t> </a:t>
            </a:r>
            <a:r>
              <a:rPr lang="en-US" sz="2800" dirty="0">
                <a:solidFill>
                  <a:srgbClr val="2F2B20"/>
                </a:solidFill>
              </a:rPr>
              <a:t>t</a:t>
            </a:r>
            <a:r>
              <a:rPr lang="el-GR" sz="2800" baseline="-25000" dirty="0">
                <a:solidFill>
                  <a:srgbClr val="2F2B20"/>
                </a:solidFill>
              </a:rPr>
              <a:t>5</a:t>
            </a:r>
            <a:r>
              <a:rPr lang="en-US" sz="2800" dirty="0">
                <a:solidFill>
                  <a:srgbClr val="2F2B20"/>
                </a:solidFill>
              </a:rPr>
              <a:t>),</a:t>
            </a:r>
            <a:r>
              <a:rPr lang="el-GR" sz="2800" dirty="0">
                <a:solidFill>
                  <a:srgbClr val="2F2B20"/>
                </a:solidFill>
              </a:rPr>
              <a:t> </a:t>
            </a:r>
            <a:r>
              <a:rPr lang="en-US" sz="2800" dirty="0">
                <a:solidFill>
                  <a:srgbClr val="2F2B20"/>
                </a:solidFill>
              </a:rPr>
              <a:t>(s</a:t>
            </a:r>
            <a:r>
              <a:rPr lang="el-GR" sz="2800" baseline="-25000" dirty="0">
                <a:solidFill>
                  <a:srgbClr val="2F2B20"/>
                </a:solidFill>
              </a:rPr>
              <a:t>4</a:t>
            </a:r>
            <a:r>
              <a:rPr lang="en-US" sz="2800" baseline="-25000" dirty="0">
                <a:solidFill>
                  <a:srgbClr val="2F2B20"/>
                </a:solidFill>
              </a:rPr>
              <a:t>,</a:t>
            </a:r>
            <a:r>
              <a:rPr lang="en-US" sz="2800" dirty="0">
                <a:solidFill>
                  <a:srgbClr val="2F2B20"/>
                </a:solidFill>
              </a:rPr>
              <a:t>, t</a:t>
            </a:r>
            <a:r>
              <a:rPr lang="el-GR" sz="2800" baseline="-25000" dirty="0">
                <a:solidFill>
                  <a:srgbClr val="2F2B20"/>
                </a:solidFill>
              </a:rPr>
              <a:t>1</a:t>
            </a:r>
            <a:r>
              <a:rPr lang="en-US" sz="2800" dirty="0">
                <a:solidFill>
                  <a:srgbClr val="2F2B20"/>
                </a:solidFill>
              </a:rPr>
              <a:t>), (s</a:t>
            </a:r>
            <a:r>
              <a:rPr lang="el-GR" sz="2800" baseline="-25000" dirty="0">
                <a:solidFill>
                  <a:srgbClr val="2F2B20"/>
                </a:solidFill>
              </a:rPr>
              <a:t>4</a:t>
            </a:r>
            <a:r>
              <a:rPr lang="en-US" sz="2800" dirty="0">
                <a:solidFill>
                  <a:srgbClr val="2F2B20"/>
                </a:solidFill>
              </a:rPr>
              <a:t>,</a:t>
            </a:r>
            <a:r>
              <a:rPr lang="el-GR" sz="2800" dirty="0">
                <a:solidFill>
                  <a:srgbClr val="2F2B20"/>
                </a:solidFill>
              </a:rPr>
              <a:t> </a:t>
            </a:r>
            <a:r>
              <a:rPr lang="en-US" sz="2800" dirty="0">
                <a:solidFill>
                  <a:srgbClr val="2F2B20"/>
                </a:solidFill>
              </a:rPr>
              <a:t>t</a:t>
            </a:r>
            <a:r>
              <a:rPr lang="el-GR" sz="2800" baseline="-25000" dirty="0">
                <a:solidFill>
                  <a:srgbClr val="2F2B20"/>
                </a:solidFill>
              </a:rPr>
              <a:t>4</a:t>
            </a:r>
            <a:r>
              <a:rPr lang="en-US" sz="2800" dirty="0">
                <a:solidFill>
                  <a:srgbClr val="2F2B20"/>
                </a:solidFill>
              </a:rPr>
              <a:t>), (s</a:t>
            </a:r>
            <a:r>
              <a:rPr lang="el-GR" sz="2800" baseline="-25000" dirty="0">
                <a:solidFill>
                  <a:srgbClr val="2F2B20"/>
                </a:solidFill>
              </a:rPr>
              <a:t>4</a:t>
            </a:r>
            <a:r>
              <a:rPr lang="en-US" sz="2800" dirty="0">
                <a:solidFill>
                  <a:srgbClr val="2F2B20"/>
                </a:solidFill>
              </a:rPr>
              <a:t>,</a:t>
            </a:r>
            <a:r>
              <a:rPr lang="el-GR" sz="2800" dirty="0">
                <a:solidFill>
                  <a:srgbClr val="2F2B20"/>
                </a:solidFill>
              </a:rPr>
              <a:t> </a:t>
            </a:r>
            <a:r>
              <a:rPr lang="en-US" sz="2800" dirty="0">
                <a:solidFill>
                  <a:srgbClr val="2F2B20"/>
                </a:solidFill>
              </a:rPr>
              <a:t>t</a:t>
            </a:r>
            <a:r>
              <a:rPr lang="el-GR" sz="2800" baseline="-25000" dirty="0">
                <a:solidFill>
                  <a:srgbClr val="2F2B20"/>
                </a:solidFill>
              </a:rPr>
              <a:t>5</a:t>
            </a:r>
            <a:r>
              <a:rPr lang="en-US" sz="2800" dirty="0">
                <a:solidFill>
                  <a:srgbClr val="2F2B20"/>
                </a:solidFill>
              </a:rPr>
              <a:t>)}</a:t>
            </a:r>
            <a:r>
              <a:rPr lang="el-GR" sz="2800" dirty="0">
                <a:solidFill>
                  <a:srgbClr val="2F2B20"/>
                </a:solidFill>
              </a:rPr>
              <a:t> ⊆</a:t>
            </a:r>
            <a:r>
              <a:rPr lang="en-US" sz="2800" dirty="0">
                <a:solidFill>
                  <a:srgbClr val="2F2B20"/>
                </a:solidFill>
              </a:rPr>
              <a:t> S x T</a:t>
            </a:r>
            <a:r>
              <a:rPr lang="el-GR" sz="2800" dirty="0">
                <a:solidFill>
                  <a:srgbClr val="2F2B20"/>
                </a:solidFill>
              </a:rPr>
              <a:t> </a:t>
            </a:r>
            <a:endParaRPr lang="en-US" sz="2800" dirty="0">
              <a:solidFill>
                <a:srgbClr val="2F2B20"/>
              </a:solidFill>
            </a:endParaRPr>
          </a:p>
          <a:p>
            <a:pPr lvl="0">
              <a:spcBef>
                <a:spcPts val="0"/>
              </a:spcBef>
            </a:pPr>
            <a:endParaRPr lang="en-US" sz="2800" dirty="0">
              <a:solidFill>
                <a:srgbClr val="2F2B20"/>
              </a:solidFill>
            </a:endParaRPr>
          </a:p>
          <a:p>
            <a:pPr lvl="0">
              <a:spcBef>
                <a:spcPts val="0"/>
              </a:spcBef>
            </a:pPr>
            <a:r>
              <a:rPr lang="el-GR" sz="2800" dirty="0">
                <a:solidFill>
                  <a:srgbClr val="2F2B20"/>
                </a:solidFill>
              </a:rPr>
              <a:t>Πίνακας της σχέσης</a:t>
            </a: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20</a:t>
            </a:fld>
            <a:endParaRPr lang="el-GR" dirty="0"/>
          </a:p>
        </p:txBody>
      </p:sp>
      <p:graphicFrame>
        <p:nvGraphicFramePr>
          <p:cNvPr id="7" name="object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98829514"/>
              </p:ext>
            </p:extLst>
          </p:nvPr>
        </p:nvGraphicFramePr>
        <p:xfrm>
          <a:off x="4393567" y="3341518"/>
          <a:ext cx="2826811" cy="22860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77462"/>
                <a:gridCol w="383902"/>
                <a:gridCol w="373239"/>
                <a:gridCol w="432873"/>
                <a:gridCol w="433873"/>
                <a:gridCol w="432873"/>
                <a:gridCol w="492589"/>
              </a:tblGrid>
              <a:tr h="453803">
                <a:tc rowSpan="2">
                  <a:txBody>
                    <a:bodyPr/>
                    <a:lstStyle/>
                    <a:p>
                      <a:endParaRPr sz="30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5405">
                        <a:lnSpc>
                          <a:spcPct val="100000"/>
                        </a:lnSpc>
                      </a:pPr>
                      <a:r>
                        <a:rPr sz="3000" i="1" dirty="0" smtClean="0">
                          <a:latin typeface="Times New Roman"/>
                          <a:cs typeface="Times New Roman"/>
                        </a:rPr>
                        <a:t>R</a:t>
                      </a:r>
                      <a:endParaRPr sz="3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25263">
                      <a:solidFill>
                        <a:srgbClr val="000000"/>
                      </a:solidFill>
                      <a:prstDash val="solid"/>
                    </a:lnR>
                    <a:lnB w="282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8105">
                        <a:lnSpc>
                          <a:spcPct val="100000"/>
                        </a:lnSpc>
                      </a:pPr>
                      <a:r>
                        <a:rPr sz="1650" i="1" spc="-50" dirty="0" smtClean="0">
                          <a:latin typeface="Times New Roman"/>
                          <a:cs typeface="Times New Roman"/>
                        </a:rPr>
                        <a:t>t</a:t>
                      </a:r>
                      <a:r>
                        <a:rPr sz="2025" spc="0" baseline="-16460" dirty="0" smtClean="0">
                          <a:latin typeface="Times New Roman"/>
                          <a:cs typeface="Times New Roman"/>
                        </a:rPr>
                        <a:t>1</a:t>
                      </a:r>
                      <a:endParaRPr sz="2025" baseline="-1646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25263">
                      <a:solidFill>
                        <a:srgbClr val="000000"/>
                      </a:solidFill>
                      <a:prstDash val="solid"/>
                    </a:lnL>
                    <a:lnB w="282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48590">
                        <a:lnSpc>
                          <a:spcPct val="100000"/>
                        </a:lnSpc>
                      </a:pPr>
                      <a:r>
                        <a:rPr sz="1650" i="1" spc="95" dirty="0" smtClean="0">
                          <a:latin typeface="Times New Roman"/>
                          <a:cs typeface="Times New Roman"/>
                        </a:rPr>
                        <a:t>t</a:t>
                      </a:r>
                      <a:r>
                        <a:rPr sz="2025" spc="0" baseline="-16460" dirty="0" smtClean="0">
                          <a:latin typeface="Times New Roman"/>
                          <a:cs typeface="Times New Roman"/>
                        </a:rPr>
                        <a:t>2</a:t>
                      </a:r>
                      <a:endParaRPr sz="2025" baseline="-1646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282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49860">
                        <a:lnSpc>
                          <a:spcPct val="100000"/>
                        </a:lnSpc>
                      </a:pPr>
                      <a:r>
                        <a:rPr sz="1600" i="1" spc="50" dirty="0" smtClean="0">
                          <a:latin typeface="Times New Roman"/>
                          <a:cs typeface="Times New Roman"/>
                        </a:rPr>
                        <a:t>t</a:t>
                      </a:r>
                      <a:r>
                        <a:rPr sz="2025" spc="0" baseline="-16460" dirty="0" smtClean="0">
                          <a:latin typeface="Times New Roman"/>
                          <a:cs typeface="Times New Roman"/>
                        </a:rPr>
                        <a:t>3</a:t>
                      </a:r>
                      <a:endParaRPr sz="2025" baseline="-1646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282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50495">
                        <a:lnSpc>
                          <a:spcPct val="100000"/>
                        </a:lnSpc>
                      </a:pPr>
                      <a:r>
                        <a:rPr sz="1650" i="1" spc="95" dirty="0" smtClean="0">
                          <a:latin typeface="Times New Roman"/>
                          <a:cs typeface="Times New Roman"/>
                        </a:rPr>
                        <a:t>t</a:t>
                      </a:r>
                      <a:r>
                        <a:rPr sz="2025" spc="0" baseline="-16460" dirty="0" smtClean="0">
                          <a:latin typeface="Times New Roman"/>
                          <a:cs typeface="Times New Roman"/>
                        </a:rPr>
                        <a:t>4</a:t>
                      </a:r>
                      <a:endParaRPr sz="2025" baseline="-1646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282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49225">
                        <a:lnSpc>
                          <a:spcPct val="100000"/>
                        </a:lnSpc>
                      </a:pPr>
                      <a:r>
                        <a:rPr sz="1600" i="1" spc="50" dirty="0" smtClean="0">
                          <a:latin typeface="Times New Roman"/>
                          <a:cs typeface="Times New Roman"/>
                        </a:rPr>
                        <a:t>t</a:t>
                      </a:r>
                      <a:r>
                        <a:rPr sz="2025" spc="0" baseline="-16460" dirty="0" smtClean="0">
                          <a:latin typeface="Times New Roman"/>
                          <a:cs typeface="Times New Roman"/>
                        </a:rPr>
                        <a:t>5</a:t>
                      </a:r>
                      <a:endParaRPr sz="2025" baseline="-1646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2829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439900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99695">
                        <a:lnSpc>
                          <a:spcPct val="100000"/>
                        </a:lnSpc>
                      </a:pPr>
                      <a:r>
                        <a:rPr sz="1650" i="1" spc="-80" dirty="0" smtClean="0">
                          <a:latin typeface="Times New Roman"/>
                          <a:cs typeface="Times New Roman"/>
                        </a:rPr>
                        <a:t>s</a:t>
                      </a:r>
                      <a:r>
                        <a:rPr sz="2025" spc="0" baseline="-16460" dirty="0" smtClean="0">
                          <a:latin typeface="Times New Roman"/>
                          <a:cs typeface="Times New Roman"/>
                        </a:rPr>
                        <a:t>1</a:t>
                      </a:r>
                      <a:endParaRPr sz="2025" baseline="-1646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25263">
                      <a:solidFill>
                        <a:srgbClr val="000000"/>
                      </a:solidFill>
                      <a:prstDash val="solid"/>
                    </a:lnR>
                    <a:lnT w="28295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52705">
                        <a:lnSpc>
                          <a:spcPct val="100000"/>
                        </a:lnSpc>
                      </a:pPr>
                      <a:r>
                        <a:rPr sz="3000" dirty="0" smtClean="0">
                          <a:latin typeface="Times New Roman"/>
                          <a:cs typeface="Times New Roman"/>
                        </a:rPr>
                        <a:t>0</a:t>
                      </a:r>
                      <a:endParaRPr sz="3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25263">
                      <a:solidFill>
                        <a:srgbClr val="000000"/>
                      </a:solidFill>
                      <a:prstDash val="solid"/>
                    </a:lnL>
                    <a:lnT w="28295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124460">
                        <a:lnSpc>
                          <a:spcPct val="100000"/>
                        </a:lnSpc>
                      </a:pPr>
                      <a:r>
                        <a:rPr sz="3000" dirty="0" smtClean="0">
                          <a:latin typeface="Times New Roman"/>
                          <a:cs typeface="Times New Roman"/>
                        </a:rPr>
                        <a:t>1</a:t>
                      </a:r>
                      <a:endParaRPr sz="3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28295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125095">
                        <a:lnSpc>
                          <a:spcPct val="100000"/>
                        </a:lnSpc>
                      </a:pPr>
                      <a:r>
                        <a:rPr sz="3000" dirty="0" smtClean="0">
                          <a:latin typeface="Times New Roman"/>
                          <a:cs typeface="Times New Roman"/>
                        </a:rPr>
                        <a:t>0</a:t>
                      </a:r>
                      <a:endParaRPr sz="3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28295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125095">
                        <a:lnSpc>
                          <a:spcPct val="100000"/>
                        </a:lnSpc>
                      </a:pPr>
                      <a:r>
                        <a:rPr sz="3000" dirty="0" smtClean="0">
                          <a:latin typeface="Times New Roman"/>
                          <a:cs typeface="Times New Roman"/>
                        </a:rPr>
                        <a:t>0</a:t>
                      </a:r>
                      <a:endParaRPr sz="3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28295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124460">
                        <a:lnSpc>
                          <a:spcPct val="100000"/>
                        </a:lnSpc>
                      </a:pPr>
                      <a:r>
                        <a:rPr sz="3000" dirty="0" smtClean="0">
                          <a:latin typeface="Times New Roman"/>
                          <a:cs typeface="Times New Roman"/>
                        </a:rPr>
                        <a:t>0</a:t>
                      </a:r>
                      <a:endParaRPr sz="3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28295">
                      <a:solidFill>
                        <a:srgbClr val="000000"/>
                      </a:solidFill>
                      <a:prstDash val="solid"/>
                    </a:lnT>
                  </a:tcPr>
                </a:tc>
              </a:tr>
              <a:tr h="424254">
                <a:tc>
                  <a:txBody>
                    <a:bodyPr/>
                    <a:lstStyle/>
                    <a:p>
                      <a:pPr marL="25400">
                        <a:lnSpc>
                          <a:spcPct val="100000"/>
                        </a:lnSpc>
                      </a:pPr>
                      <a:r>
                        <a:rPr sz="3000" i="1" dirty="0" smtClean="0">
                          <a:latin typeface="Times New Roman"/>
                          <a:cs typeface="Times New Roman"/>
                        </a:rPr>
                        <a:t>S</a:t>
                      </a:r>
                      <a:endParaRPr sz="30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99695">
                        <a:lnSpc>
                          <a:spcPct val="100000"/>
                        </a:lnSpc>
                      </a:pPr>
                      <a:r>
                        <a:rPr sz="1650" i="1" spc="60" dirty="0" smtClean="0">
                          <a:latin typeface="Times New Roman"/>
                          <a:cs typeface="Times New Roman"/>
                        </a:rPr>
                        <a:t>s</a:t>
                      </a:r>
                      <a:r>
                        <a:rPr sz="2025" spc="0" baseline="-16460" dirty="0" smtClean="0">
                          <a:latin typeface="Times New Roman"/>
                          <a:cs typeface="Times New Roman"/>
                        </a:rPr>
                        <a:t>2</a:t>
                      </a:r>
                      <a:endParaRPr sz="2025" baseline="-1646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25263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52705">
                        <a:lnSpc>
                          <a:spcPct val="100000"/>
                        </a:lnSpc>
                      </a:pPr>
                      <a:r>
                        <a:rPr sz="3000" dirty="0" smtClean="0">
                          <a:latin typeface="Times New Roman"/>
                          <a:cs typeface="Times New Roman"/>
                        </a:rPr>
                        <a:t>1</a:t>
                      </a:r>
                      <a:endParaRPr sz="3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25263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124460">
                        <a:lnSpc>
                          <a:spcPct val="100000"/>
                        </a:lnSpc>
                      </a:pPr>
                      <a:r>
                        <a:rPr sz="3000" dirty="0" smtClean="0">
                          <a:latin typeface="Times New Roman"/>
                          <a:cs typeface="Times New Roman"/>
                        </a:rPr>
                        <a:t>1</a:t>
                      </a:r>
                      <a:endParaRPr sz="3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25095">
                        <a:lnSpc>
                          <a:spcPct val="100000"/>
                        </a:lnSpc>
                      </a:pPr>
                      <a:r>
                        <a:rPr sz="3000" dirty="0" smtClean="0">
                          <a:latin typeface="Times New Roman"/>
                          <a:cs typeface="Times New Roman"/>
                        </a:rPr>
                        <a:t>0</a:t>
                      </a:r>
                      <a:endParaRPr sz="3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25095">
                        <a:lnSpc>
                          <a:spcPct val="100000"/>
                        </a:lnSpc>
                      </a:pPr>
                      <a:r>
                        <a:rPr sz="3000" dirty="0" smtClean="0">
                          <a:latin typeface="Times New Roman"/>
                          <a:cs typeface="Times New Roman"/>
                        </a:rPr>
                        <a:t>0</a:t>
                      </a:r>
                      <a:endParaRPr sz="3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24460">
                        <a:lnSpc>
                          <a:spcPct val="100000"/>
                        </a:lnSpc>
                      </a:pPr>
                      <a:r>
                        <a:rPr sz="3000" dirty="0" smtClean="0">
                          <a:latin typeface="Times New Roman"/>
                          <a:cs typeface="Times New Roman"/>
                        </a:rPr>
                        <a:t>1</a:t>
                      </a:r>
                      <a:endParaRPr sz="30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421439">
                <a:tc>
                  <a:txBody>
                    <a:bodyPr/>
                    <a:lstStyle/>
                    <a:p>
                      <a:endParaRPr sz="3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99695">
                        <a:lnSpc>
                          <a:spcPct val="100000"/>
                        </a:lnSpc>
                      </a:pPr>
                      <a:r>
                        <a:rPr sz="1600" i="1" spc="20" dirty="0" smtClean="0">
                          <a:latin typeface="Times New Roman"/>
                          <a:cs typeface="Times New Roman"/>
                        </a:rPr>
                        <a:t>s</a:t>
                      </a:r>
                      <a:r>
                        <a:rPr sz="2025" spc="0" baseline="-16460" dirty="0" smtClean="0">
                          <a:latin typeface="Times New Roman"/>
                          <a:cs typeface="Times New Roman"/>
                        </a:rPr>
                        <a:t>3</a:t>
                      </a:r>
                      <a:endParaRPr sz="2025" baseline="-1646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25263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52705">
                        <a:lnSpc>
                          <a:spcPct val="100000"/>
                        </a:lnSpc>
                      </a:pPr>
                      <a:r>
                        <a:rPr sz="3000" dirty="0" smtClean="0">
                          <a:latin typeface="Times New Roman"/>
                          <a:cs typeface="Times New Roman"/>
                        </a:rPr>
                        <a:t>0</a:t>
                      </a:r>
                      <a:endParaRPr sz="3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25263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124460">
                        <a:lnSpc>
                          <a:spcPct val="100000"/>
                        </a:lnSpc>
                      </a:pPr>
                      <a:r>
                        <a:rPr sz="3000" dirty="0" smtClean="0">
                          <a:latin typeface="Times New Roman"/>
                          <a:cs typeface="Times New Roman"/>
                        </a:rPr>
                        <a:t>0</a:t>
                      </a:r>
                      <a:endParaRPr sz="3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25095">
                        <a:lnSpc>
                          <a:spcPct val="100000"/>
                        </a:lnSpc>
                      </a:pPr>
                      <a:r>
                        <a:rPr sz="3000" dirty="0" smtClean="0">
                          <a:latin typeface="Times New Roman"/>
                          <a:cs typeface="Times New Roman"/>
                        </a:rPr>
                        <a:t>0</a:t>
                      </a:r>
                      <a:endParaRPr sz="3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25095">
                        <a:lnSpc>
                          <a:spcPct val="100000"/>
                        </a:lnSpc>
                      </a:pPr>
                      <a:r>
                        <a:rPr sz="3000" dirty="0" smtClean="0">
                          <a:latin typeface="Times New Roman"/>
                          <a:cs typeface="Times New Roman"/>
                        </a:rPr>
                        <a:t>0</a:t>
                      </a:r>
                      <a:endParaRPr sz="3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24460">
                        <a:lnSpc>
                          <a:spcPct val="100000"/>
                        </a:lnSpc>
                      </a:pPr>
                      <a:r>
                        <a:rPr sz="3000" dirty="0" smtClean="0">
                          <a:latin typeface="Times New Roman"/>
                          <a:cs typeface="Times New Roman"/>
                        </a:rPr>
                        <a:t>0</a:t>
                      </a:r>
                      <a:endParaRPr sz="3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452488">
                <a:tc>
                  <a:txBody>
                    <a:bodyPr/>
                    <a:lstStyle/>
                    <a:p>
                      <a:endParaRPr sz="3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99695">
                        <a:lnSpc>
                          <a:spcPct val="100000"/>
                        </a:lnSpc>
                      </a:pPr>
                      <a:r>
                        <a:rPr sz="1650" i="1" spc="60" dirty="0" smtClean="0">
                          <a:latin typeface="Times New Roman"/>
                          <a:cs typeface="Times New Roman"/>
                        </a:rPr>
                        <a:t>s</a:t>
                      </a:r>
                      <a:r>
                        <a:rPr sz="2025" spc="0" baseline="-16460" dirty="0" smtClean="0">
                          <a:latin typeface="Times New Roman"/>
                          <a:cs typeface="Times New Roman"/>
                        </a:rPr>
                        <a:t>4</a:t>
                      </a:r>
                      <a:endParaRPr sz="2025" baseline="-1646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25263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52705">
                        <a:lnSpc>
                          <a:spcPct val="100000"/>
                        </a:lnSpc>
                      </a:pPr>
                      <a:r>
                        <a:rPr sz="3000" dirty="0" smtClean="0">
                          <a:latin typeface="Times New Roman"/>
                          <a:cs typeface="Times New Roman"/>
                        </a:rPr>
                        <a:t>1</a:t>
                      </a:r>
                      <a:endParaRPr sz="3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25263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124460">
                        <a:lnSpc>
                          <a:spcPct val="100000"/>
                        </a:lnSpc>
                      </a:pPr>
                      <a:r>
                        <a:rPr sz="3000" dirty="0" smtClean="0">
                          <a:latin typeface="Times New Roman"/>
                          <a:cs typeface="Times New Roman"/>
                        </a:rPr>
                        <a:t>0</a:t>
                      </a:r>
                      <a:endParaRPr sz="3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25095">
                        <a:lnSpc>
                          <a:spcPct val="100000"/>
                        </a:lnSpc>
                      </a:pPr>
                      <a:r>
                        <a:rPr sz="3000" dirty="0" smtClean="0">
                          <a:latin typeface="Times New Roman"/>
                          <a:cs typeface="Times New Roman"/>
                        </a:rPr>
                        <a:t>0</a:t>
                      </a:r>
                      <a:endParaRPr sz="3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25095">
                        <a:lnSpc>
                          <a:spcPct val="100000"/>
                        </a:lnSpc>
                      </a:pPr>
                      <a:r>
                        <a:rPr sz="3000" dirty="0" smtClean="0">
                          <a:latin typeface="Times New Roman"/>
                          <a:cs typeface="Times New Roman"/>
                        </a:rPr>
                        <a:t>1</a:t>
                      </a:r>
                      <a:endParaRPr sz="30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24460">
                        <a:lnSpc>
                          <a:spcPct val="100000"/>
                        </a:lnSpc>
                      </a:pPr>
                      <a:r>
                        <a:rPr sz="3000" dirty="0" smtClean="0">
                          <a:latin typeface="Times New Roman"/>
                          <a:cs typeface="Times New Roman"/>
                        </a:rPr>
                        <a:t>1</a:t>
                      </a:r>
                      <a:endParaRPr sz="30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</a:tbl>
          </a:graphicData>
        </a:graphic>
      </p:graphicFrame>
      <p:sp>
        <p:nvSpPr>
          <p:cNvPr id="8" name="Rectangle 8"/>
          <p:cNvSpPr/>
          <p:nvPr/>
        </p:nvSpPr>
        <p:spPr>
          <a:xfrm>
            <a:off x="5806600" y="2819508"/>
            <a:ext cx="423514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5400" lvl="0"/>
            <a:r>
              <a:rPr lang="en-US" sz="3000" i="1" dirty="0" smtClean="0">
                <a:solidFill>
                  <a:srgbClr val="2F2B20"/>
                </a:solidFill>
                <a:latin typeface="Times New Roman"/>
                <a:cs typeface="Times New Roman"/>
              </a:rPr>
              <a:t>T</a:t>
            </a:r>
            <a:endParaRPr lang="en-US" sz="3000" dirty="0">
              <a:solidFill>
                <a:srgbClr val="2F2B20"/>
              </a:solidFill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878621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Πέτρα-Ψαλίδι-Χαρτί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3649588"/>
            <a:ext cx="8229600" cy="1455548"/>
          </a:xfrm>
        </p:spPr>
        <p:txBody>
          <a:bodyPr>
            <a:noAutofit/>
          </a:bodyPr>
          <a:lstStyle/>
          <a:p>
            <a:pPr lvl="0">
              <a:spcBef>
                <a:spcPts val="0"/>
              </a:spcBef>
            </a:pPr>
            <a:r>
              <a:rPr lang="el-GR" sz="2800" dirty="0">
                <a:solidFill>
                  <a:srgbClr val="2F2B20"/>
                </a:solidFill>
              </a:rPr>
              <a:t>Η σχέση </a:t>
            </a:r>
            <a:r>
              <a:rPr lang="el-GR" sz="2800" b="1" dirty="0">
                <a:solidFill>
                  <a:srgbClr val="2F2B20"/>
                </a:solidFill>
              </a:rPr>
              <a:t>Κερδίζει</a:t>
            </a:r>
            <a:r>
              <a:rPr lang="el-GR" sz="2800" dirty="0">
                <a:solidFill>
                  <a:srgbClr val="2F2B20"/>
                </a:solidFill>
              </a:rPr>
              <a:t> (τυχαίνει να είναι και συνάρτηση) αναπαρίσταται από το σύνολο {(Π,Ψ),(Ψ,Χ),(Χ,Π)}</a:t>
            </a:r>
          </a:p>
          <a:p>
            <a:pPr lvl="0">
              <a:spcBef>
                <a:spcPts val="0"/>
              </a:spcBef>
            </a:pPr>
            <a:endParaRPr lang="en-US" sz="2800" dirty="0" smtClean="0">
              <a:solidFill>
                <a:srgbClr val="2F2B20"/>
              </a:solidFill>
            </a:endParaRPr>
          </a:p>
          <a:p>
            <a:pPr lvl="0">
              <a:spcBef>
                <a:spcPts val="0"/>
              </a:spcBef>
            </a:pPr>
            <a:r>
              <a:rPr lang="el-GR" sz="2800" dirty="0" smtClean="0">
                <a:solidFill>
                  <a:srgbClr val="2F2B20"/>
                </a:solidFill>
              </a:rPr>
              <a:t>Εκεί </a:t>
            </a:r>
            <a:r>
              <a:rPr lang="el-GR" sz="2800" dirty="0">
                <a:solidFill>
                  <a:srgbClr val="2F2B20"/>
                </a:solidFill>
              </a:rPr>
              <a:t>που γίνεται αληθές δηλαδή</a:t>
            </a: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21</a:t>
            </a:fld>
            <a:endParaRPr lang="el-GR" dirty="0"/>
          </a:p>
        </p:txBody>
      </p:sp>
      <p:graphicFrame>
        <p:nvGraphicFramePr>
          <p:cNvPr id="9" name="object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8123194"/>
              </p:ext>
            </p:extLst>
          </p:nvPr>
        </p:nvGraphicFramePr>
        <p:xfrm>
          <a:off x="1260475" y="1122288"/>
          <a:ext cx="6623049" cy="25273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655762"/>
                <a:gridCol w="1657350"/>
                <a:gridCol w="1654175"/>
                <a:gridCol w="1655762"/>
              </a:tblGrid>
              <a:tr h="631825">
                <a:tc>
                  <a:txBody>
                    <a:bodyPr/>
                    <a:lstStyle/>
                    <a:p>
                      <a:pPr marL="76835" algn="ctr">
                        <a:lnSpc>
                          <a:spcPct val="100000"/>
                        </a:lnSpc>
                      </a:pPr>
                      <a:r>
                        <a:rPr sz="2800" spc="-5" dirty="0" smtClean="0">
                          <a:solidFill>
                            <a:srgbClr val="463634"/>
                          </a:solidFill>
                          <a:latin typeface="+mn-lt"/>
                          <a:cs typeface="Times New Roman"/>
                        </a:rPr>
                        <a:t>Κ</a:t>
                      </a:r>
                      <a:r>
                        <a:rPr sz="2800" spc="0" dirty="0" smtClean="0">
                          <a:solidFill>
                            <a:srgbClr val="463634"/>
                          </a:solidFill>
                          <a:latin typeface="+mn-lt"/>
                          <a:cs typeface="Times New Roman"/>
                        </a:rPr>
                        <a:t>ε</a:t>
                      </a:r>
                      <a:r>
                        <a:rPr sz="2800" spc="-5" dirty="0" smtClean="0">
                          <a:solidFill>
                            <a:srgbClr val="463634"/>
                          </a:solidFill>
                          <a:latin typeface="+mn-lt"/>
                          <a:cs typeface="Times New Roman"/>
                        </a:rPr>
                        <a:t>ρ</a:t>
                      </a:r>
                      <a:r>
                        <a:rPr sz="2800" spc="0" dirty="0" smtClean="0">
                          <a:solidFill>
                            <a:srgbClr val="463634"/>
                          </a:solidFill>
                          <a:latin typeface="+mn-lt"/>
                          <a:cs typeface="Times New Roman"/>
                        </a:rPr>
                        <a:t>δί</a:t>
                      </a:r>
                      <a:r>
                        <a:rPr sz="2800" spc="-10" dirty="0" smtClean="0">
                          <a:solidFill>
                            <a:srgbClr val="463634"/>
                          </a:solidFill>
                          <a:latin typeface="+mn-lt"/>
                          <a:cs typeface="Times New Roman"/>
                        </a:rPr>
                        <a:t>ζ</a:t>
                      </a:r>
                      <a:r>
                        <a:rPr sz="2800" spc="0" dirty="0" smtClean="0">
                          <a:solidFill>
                            <a:srgbClr val="463634"/>
                          </a:solidFill>
                          <a:latin typeface="+mn-lt"/>
                          <a:cs typeface="Times New Roman"/>
                        </a:rPr>
                        <a:t>ει</a:t>
                      </a:r>
                      <a:endParaRPr sz="2800" dirty="0">
                        <a:latin typeface="+mn-lt"/>
                        <a:cs typeface="Times New Roman"/>
                      </a:endParaRPr>
                    </a:p>
                  </a:txBody>
                  <a:tcPr marL="0" marR="0" marT="0" marB="0" anchor="ctr">
                    <a:lnL w="28575">
                      <a:solidFill>
                        <a:srgbClr val="463634"/>
                      </a:solidFill>
                      <a:prstDash val="solid"/>
                    </a:lnL>
                    <a:lnR w="12700">
                      <a:solidFill>
                        <a:srgbClr val="463634"/>
                      </a:solidFill>
                      <a:prstDash val="solid"/>
                    </a:lnR>
                    <a:lnT w="28575">
                      <a:solidFill>
                        <a:srgbClr val="463634"/>
                      </a:solidFill>
                      <a:prstDash val="solid"/>
                    </a:lnT>
                    <a:lnB w="12700">
                      <a:solidFill>
                        <a:srgbClr val="46363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5090" algn="ctr">
                        <a:lnSpc>
                          <a:spcPct val="100000"/>
                        </a:lnSpc>
                      </a:pPr>
                      <a:r>
                        <a:rPr sz="2800" spc="-5" dirty="0" smtClean="0">
                          <a:solidFill>
                            <a:srgbClr val="463634"/>
                          </a:solidFill>
                          <a:latin typeface="+mn-lt"/>
                          <a:cs typeface="Times New Roman"/>
                        </a:rPr>
                        <a:t>Π</a:t>
                      </a:r>
                      <a:r>
                        <a:rPr sz="2800" spc="-10" dirty="0" smtClean="0">
                          <a:solidFill>
                            <a:srgbClr val="463634"/>
                          </a:solidFill>
                          <a:latin typeface="+mn-lt"/>
                          <a:cs typeface="Times New Roman"/>
                        </a:rPr>
                        <a:t>ΕΤ</a:t>
                      </a:r>
                      <a:r>
                        <a:rPr sz="2800" spc="-250" dirty="0" smtClean="0">
                          <a:solidFill>
                            <a:srgbClr val="463634"/>
                          </a:solidFill>
                          <a:latin typeface="+mn-lt"/>
                          <a:cs typeface="Times New Roman"/>
                        </a:rPr>
                        <a:t>Ρ</a:t>
                      </a:r>
                      <a:r>
                        <a:rPr sz="2800" spc="0" dirty="0" smtClean="0">
                          <a:solidFill>
                            <a:srgbClr val="463634"/>
                          </a:solidFill>
                          <a:latin typeface="+mn-lt"/>
                          <a:cs typeface="Times New Roman"/>
                        </a:rPr>
                        <a:t>Α</a:t>
                      </a:r>
                      <a:endParaRPr sz="2800">
                        <a:latin typeface="+mn-lt"/>
                        <a:cs typeface="Times New Roman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463634"/>
                      </a:solidFill>
                      <a:prstDash val="solid"/>
                    </a:lnL>
                    <a:lnR w="12700">
                      <a:solidFill>
                        <a:srgbClr val="463634"/>
                      </a:solidFill>
                      <a:prstDash val="solid"/>
                    </a:lnR>
                    <a:lnT w="28575">
                      <a:solidFill>
                        <a:srgbClr val="463634"/>
                      </a:solidFill>
                      <a:prstDash val="solid"/>
                    </a:lnT>
                    <a:lnB w="12700">
                      <a:solidFill>
                        <a:srgbClr val="46363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4455" algn="ctr">
                        <a:lnSpc>
                          <a:spcPct val="100000"/>
                        </a:lnSpc>
                      </a:pPr>
                      <a:r>
                        <a:rPr sz="2800" dirty="0" smtClean="0">
                          <a:solidFill>
                            <a:srgbClr val="463634"/>
                          </a:solidFill>
                          <a:latin typeface="+mn-lt"/>
                          <a:cs typeface="Times New Roman"/>
                        </a:rPr>
                        <a:t>Ψ</a:t>
                      </a:r>
                      <a:r>
                        <a:rPr sz="2800" spc="-5" dirty="0" smtClean="0">
                          <a:solidFill>
                            <a:srgbClr val="463634"/>
                          </a:solidFill>
                          <a:latin typeface="+mn-lt"/>
                          <a:cs typeface="Times New Roman"/>
                        </a:rPr>
                        <a:t>Α</a:t>
                      </a:r>
                      <a:r>
                        <a:rPr sz="2800" spc="0" dirty="0" smtClean="0">
                          <a:solidFill>
                            <a:srgbClr val="463634"/>
                          </a:solidFill>
                          <a:latin typeface="+mn-lt"/>
                          <a:cs typeface="Times New Roman"/>
                        </a:rPr>
                        <a:t>Λ</a:t>
                      </a:r>
                      <a:r>
                        <a:rPr sz="2800" spc="5" dirty="0" smtClean="0">
                          <a:solidFill>
                            <a:srgbClr val="463634"/>
                          </a:solidFill>
                          <a:latin typeface="+mn-lt"/>
                          <a:cs typeface="Times New Roman"/>
                        </a:rPr>
                        <a:t>Ι</a:t>
                      </a:r>
                      <a:r>
                        <a:rPr sz="2800" spc="0" dirty="0" smtClean="0">
                          <a:solidFill>
                            <a:srgbClr val="463634"/>
                          </a:solidFill>
                          <a:latin typeface="+mn-lt"/>
                          <a:cs typeface="Times New Roman"/>
                        </a:rPr>
                        <a:t>ΔΙ</a:t>
                      </a:r>
                      <a:endParaRPr sz="2800">
                        <a:latin typeface="+mn-lt"/>
                        <a:cs typeface="Times New Roman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463634"/>
                      </a:solidFill>
                      <a:prstDash val="solid"/>
                    </a:lnL>
                    <a:lnR w="12700">
                      <a:solidFill>
                        <a:srgbClr val="463634"/>
                      </a:solidFill>
                      <a:prstDash val="solid"/>
                    </a:lnR>
                    <a:lnT w="28575">
                      <a:solidFill>
                        <a:srgbClr val="463634"/>
                      </a:solidFill>
                      <a:prstDash val="solid"/>
                    </a:lnT>
                    <a:lnB w="12700">
                      <a:solidFill>
                        <a:srgbClr val="46363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5090" algn="ctr">
                        <a:lnSpc>
                          <a:spcPct val="100000"/>
                        </a:lnSpc>
                      </a:pPr>
                      <a:r>
                        <a:rPr sz="2800" spc="-5" dirty="0" smtClean="0">
                          <a:solidFill>
                            <a:srgbClr val="463634"/>
                          </a:solidFill>
                          <a:latin typeface="+mn-lt"/>
                          <a:cs typeface="Times New Roman"/>
                        </a:rPr>
                        <a:t>ΧΑ</a:t>
                      </a:r>
                      <a:r>
                        <a:rPr sz="2800" spc="5" dirty="0" smtClean="0">
                          <a:solidFill>
                            <a:srgbClr val="463634"/>
                          </a:solidFill>
                          <a:latin typeface="+mn-lt"/>
                          <a:cs typeface="Times New Roman"/>
                        </a:rPr>
                        <a:t>Ρ</a:t>
                      </a:r>
                      <a:r>
                        <a:rPr sz="2800" spc="-10" dirty="0" smtClean="0">
                          <a:solidFill>
                            <a:srgbClr val="463634"/>
                          </a:solidFill>
                          <a:latin typeface="+mn-lt"/>
                          <a:cs typeface="Times New Roman"/>
                        </a:rPr>
                        <a:t>Τ</a:t>
                      </a:r>
                      <a:r>
                        <a:rPr sz="2800" spc="0" dirty="0" smtClean="0">
                          <a:solidFill>
                            <a:srgbClr val="463634"/>
                          </a:solidFill>
                          <a:latin typeface="+mn-lt"/>
                          <a:cs typeface="Times New Roman"/>
                        </a:rPr>
                        <a:t>Ι</a:t>
                      </a:r>
                      <a:endParaRPr sz="2800">
                        <a:latin typeface="+mn-lt"/>
                        <a:cs typeface="Times New Roman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463634"/>
                      </a:solidFill>
                      <a:prstDash val="solid"/>
                    </a:lnL>
                    <a:lnR w="28575">
                      <a:solidFill>
                        <a:srgbClr val="463634"/>
                      </a:solidFill>
                      <a:prstDash val="solid"/>
                    </a:lnR>
                    <a:lnT w="28575">
                      <a:solidFill>
                        <a:srgbClr val="463634"/>
                      </a:solidFill>
                      <a:prstDash val="solid"/>
                    </a:lnT>
                    <a:lnB w="12700">
                      <a:solidFill>
                        <a:srgbClr val="463634"/>
                      </a:solidFill>
                      <a:prstDash val="solid"/>
                    </a:lnB>
                  </a:tcPr>
                </a:tc>
              </a:tr>
              <a:tr h="631825">
                <a:tc>
                  <a:txBody>
                    <a:bodyPr/>
                    <a:lstStyle/>
                    <a:p>
                      <a:pPr marL="76835" algn="ctr">
                        <a:lnSpc>
                          <a:spcPct val="100000"/>
                        </a:lnSpc>
                      </a:pPr>
                      <a:r>
                        <a:rPr sz="2800" spc="-5" dirty="0" smtClean="0">
                          <a:solidFill>
                            <a:srgbClr val="463634"/>
                          </a:solidFill>
                          <a:latin typeface="+mn-lt"/>
                          <a:cs typeface="Times New Roman"/>
                        </a:rPr>
                        <a:t>Π</a:t>
                      </a:r>
                      <a:r>
                        <a:rPr sz="2800" spc="-10" dirty="0" smtClean="0">
                          <a:solidFill>
                            <a:srgbClr val="463634"/>
                          </a:solidFill>
                          <a:latin typeface="+mn-lt"/>
                          <a:cs typeface="Times New Roman"/>
                        </a:rPr>
                        <a:t>ΕΤ</a:t>
                      </a:r>
                      <a:r>
                        <a:rPr sz="2800" spc="-250" dirty="0" smtClean="0">
                          <a:solidFill>
                            <a:srgbClr val="463634"/>
                          </a:solidFill>
                          <a:latin typeface="+mn-lt"/>
                          <a:cs typeface="Times New Roman"/>
                        </a:rPr>
                        <a:t>Ρ</a:t>
                      </a:r>
                      <a:r>
                        <a:rPr sz="2800" spc="0" dirty="0" smtClean="0">
                          <a:solidFill>
                            <a:srgbClr val="463634"/>
                          </a:solidFill>
                          <a:latin typeface="+mn-lt"/>
                          <a:cs typeface="Times New Roman"/>
                        </a:rPr>
                        <a:t>Α</a:t>
                      </a:r>
                      <a:endParaRPr sz="2800" dirty="0">
                        <a:latin typeface="+mn-lt"/>
                        <a:cs typeface="Times New Roman"/>
                      </a:endParaRPr>
                    </a:p>
                  </a:txBody>
                  <a:tcPr marL="0" marR="0" marT="0" marB="0" anchor="ctr">
                    <a:lnL w="28575">
                      <a:solidFill>
                        <a:srgbClr val="463634"/>
                      </a:solidFill>
                      <a:prstDash val="solid"/>
                    </a:lnL>
                    <a:lnR w="12700">
                      <a:solidFill>
                        <a:srgbClr val="463634"/>
                      </a:solidFill>
                      <a:prstDash val="solid"/>
                    </a:lnR>
                    <a:lnT w="12700">
                      <a:solidFill>
                        <a:srgbClr val="463634"/>
                      </a:solidFill>
                      <a:prstDash val="solid"/>
                    </a:lnT>
                    <a:lnB w="12700">
                      <a:solidFill>
                        <a:srgbClr val="46363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5090" algn="ctr">
                        <a:lnSpc>
                          <a:spcPct val="100000"/>
                        </a:lnSpc>
                      </a:pPr>
                      <a:r>
                        <a:rPr sz="2800" dirty="0" smtClean="0">
                          <a:solidFill>
                            <a:srgbClr val="463634"/>
                          </a:solidFill>
                          <a:latin typeface="+mn-lt"/>
                          <a:cs typeface="Times New Roman"/>
                        </a:rPr>
                        <a:t>Ψ</a:t>
                      </a:r>
                      <a:endParaRPr sz="2800" dirty="0">
                        <a:latin typeface="+mn-lt"/>
                        <a:cs typeface="Times New Roman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463634"/>
                      </a:solidFill>
                      <a:prstDash val="solid"/>
                    </a:lnL>
                    <a:lnR w="12700">
                      <a:solidFill>
                        <a:srgbClr val="463634"/>
                      </a:solidFill>
                      <a:prstDash val="solid"/>
                    </a:lnR>
                    <a:lnT w="12700">
                      <a:solidFill>
                        <a:srgbClr val="463634"/>
                      </a:solidFill>
                      <a:prstDash val="solid"/>
                    </a:lnT>
                    <a:lnB w="12700">
                      <a:solidFill>
                        <a:srgbClr val="46363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4455" algn="ctr">
                        <a:lnSpc>
                          <a:spcPct val="100000"/>
                        </a:lnSpc>
                      </a:pPr>
                      <a:r>
                        <a:rPr sz="2800" dirty="0" smtClean="0">
                          <a:solidFill>
                            <a:srgbClr val="463634"/>
                          </a:solidFill>
                          <a:latin typeface="+mn-lt"/>
                          <a:cs typeface="Times New Roman"/>
                        </a:rPr>
                        <a:t>Α</a:t>
                      </a:r>
                      <a:endParaRPr sz="2800" dirty="0">
                        <a:latin typeface="+mn-lt"/>
                        <a:cs typeface="Times New Roman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463634"/>
                      </a:solidFill>
                      <a:prstDash val="solid"/>
                    </a:lnL>
                    <a:lnR w="12700">
                      <a:solidFill>
                        <a:srgbClr val="463634"/>
                      </a:solidFill>
                      <a:prstDash val="solid"/>
                    </a:lnR>
                    <a:lnT w="12700">
                      <a:solidFill>
                        <a:srgbClr val="463634"/>
                      </a:solidFill>
                      <a:prstDash val="solid"/>
                    </a:lnT>
                    <a:lnB w="12700">
                      <a:solidFill>
                        <a:srgbClr val="46363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4455" algn="ctr">
                        <a:lnSpc>
                          <a:spcPct val="100000"/>
                        </a:lnSpc>
                      </a:pPr>
                      <a:r>
                        <a:rPr sz="2800" dirty="0" smtClean="0">
                          <a:solidFill>
                            <a:srgbClr val="463634"/>
                          </a:solidFill>
                          <a:latin typeface="+mn-lt"/>
                          <a:cs typeface="Times New Roman"/>
                        </a:rPr>
                        <a:t>Ψ</a:t>
                      </a:r>
                      <a:endParaRPr sz="2800">
                        <a:latin typeface="+mn-lt"/>
                        <a:cs typeface="Times New Roman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463634"/>
                      </a:solidFill>
                      <a:prstDash val="solid"/>
                    </a:lnL>
                    <a:lnR w="28575">
                      <a:solidFill>
                        <a:srgbClr val="463634"/>
                      </a:solidFill>
                      <a:prstDash val="solid"/>
                    </a:lnR>
                    <a:lnT w="12700">
                      <a:solidFill>
                        <a:srgbClr val="463634"/>
                      </a:solidFill>
                      <a:prstDash val="solid"/>
                    </a:lnT>
                    <a:lnB w="12700">
                      <a:solidFill>
                        <a:srgbClr val="463634"/>
                      </a:solidFill>
                      <a:prstDash val="solid"/>
                    </a:lnB>
                  </a:tcPr>
                </a:tc>
              </a:tr>
              <a:tr h="631825">
                <a:tc>
                  <a:txBody>
                    <a:bodyPr/>
                    <a:lstStyle/>
                    <a:p>
                      <a:pPr marL="76200" algn="ctr">
                        <a:lnSpc>
                          <a:spcPct val="100000"/>
                        </a:lnSpc>
                      </a:pPr>
                      <a:r>
                        <a:rPr sz="2800" dirty="0" smtClean="0">
                          <a:solidFill>
                            <a:srgbClr val="463634"/>
                          </a:solidFill>
                          <a:latin typeface="+mn-lt"/>
                          <a:cs typeface="Times New Roman"/>
                        </a:rPr>
                        <a:t>Ψ</a:t>
                      </a:r>
                      <a:r>
                        <a:rPr sz="2800" spc="-5" dirty="0" smtClean="0">
                          <a:solidFill>
                            <a:srgbClr val="463634"/>
                          </a:solidFill>
                          <a:latin typeface="+mn-lt"/>
                          <a:cs typeface="Times New Roman"/>
                        </a:rPr>
                        <a:t>Α</a:t>
                      </a:r>
                      <a:r>
                        <a:rPr sz="2800" spc="0" dirty="0" smtClean="0">
                          <a:solidFill>
                            <a:srgbClr val="463634"/>
                          </a:solidFill>
                          <a:latin typeface="+mn-lt"/>
                          <a:cs typeface="Times New Roman"/>
                        </a:rPr>
                        <a:t>Λ</a:t>
                      </a:r>
                      <a:r>
                        <a:rPr sz="2800" spc="5" dirty="0" smtClean="0">
                          <a:solidFill>
                            <a:srgbClr val="463634"/>
                          </a:solidFill>
                          <a:latin typeface="+mn-lt"/>
                          <a:cs typeface="Times New Roman"/>
                        </a:rPr>
                        <a:t>Ι</a:t>
                      </a:r>
                      <a:r>
                        <a:rPr sz="2800" spc="0" dirty="0" smtClean="0">
                          <a:solidFill>
                            <a:srgbClr val="463634"/>
                          </a:solidFill>
                          <a:latin typeface="+mn-lt"/>
                          <a:cs typeface="Times New Roman"/>
                        </a:rPr>
                        <a:t>ΔΙ</a:t>
                      </a:r>
                      <a:endParaRPr sz="2800">
                        <a:latin typeface="+mn-lt"/>
                        <a:cs typeface="Times New Roman"/>
                      </a:endParaRPr>
                    </a:p>
                  </a:txBody>
                  <a:tcPr marL="0" marR="0" marT="0" marB="0" anchor="ctr">
                    <a:lnL w="28575">
                      <a:solidFill>
                        <a:srgbClr val="463634"/>
                      </a:solidFill>
                      <a:prstDash val="solid"/>
                    </a:lnL>
                    <a:lnR w="12700">
                      <a:solidFill>
                        <a:srgbClr val="463634"/>
                      </a:solidFill>
                      <a:prstDash val="solid"/>
                    </a:lnR>
                    <a:lnT w="12700">
                      <a:solidFill>
                        <a:srgbClr val="463634"/>
                      </a:solidFill>
                      <a:prstDash val="solid"/>
                    </a:lnT>
                    <a:lnB w="12700">
                      <a:solidFill>
                        <a:srgbClr val="46363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4455" algn="ctr">
                        <a:lnSpc>
                          <a:spcPct val="100000"/>
                        </a:lnSpc>
                      </a:pPr>
                      <a:r>
                        <a:rPr sz="2800" dirty="0" smtClean="0">
                          <a:solidFill>
                            <a:srgbClr val="463634"/>
                          </a:solidFill>
                          <a:latin typeface="+mn-lt"/>
                          <a:cs typeface="Times New Roman"/>
                        </a:rPr>
                        <a:t>Ψ</a:t>
                      </a:r>
                      <a:endParaRPr sz="2800" dirty="0">
                        <a:latin typeface="+mn-lt"/>
                        <a:cs typeface="Times New Roman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463634"/>
                      </a:solidFill>
                      <a:prstDash val="solid"/>
                    </a:lnL>
                    <a:lnR w="12700">
                      <a:solidFill>
                        <a:srgbClr val="463634"/>
                      </a:solidFill>
                      <a:prstDash val="solid"/>
                    </a:lnR>
                    <a:lnT w="12700">
                      <a:solidFill>
                        <a:srgbClr val="463634"/>
                      </a:solidFill>
                      <a:prstDash val="solid"/>
                    </a:lnT>
                    <a:lnB w="12700">
                      <a:solidFill>
                        <a:srgbClr val="46363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4455" algn="ctr">
                        <a:lnSpc>
                          <a:spcPct val="100000"/>
                        </a:lnSpc>
                      </a:pPr>
                      <a:r>
                        <a:rPr sz="2800" dirty="0" smtClean="0">
                          <a:solidFill>
                            <a:srgbClr val="463634"/>
                          </a:solidFill>
                          <a:latin typeface="+mn-lt"/>
                          <a:cs typeface="Times New Roman"/>
                        </a:rPr>
                        <a:t>Ψ</a:t>
                      </a:r>
                      <a:endParaRPr sz="2800" dirty="0">
                        <a:latin typeface="+mn-lt"/>
                        <a:cs typeface="Times New Roman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463634"/>
                      </a:solidFill>
                      <a:prstDash val="solid"/>
                    </a:lnL>
                    <a:lnR w="12700">
                      <a:solidFill>
                        <a:srgbClr val="463634"/>
                      </a:solidFill>
                      <a:prstDash val="solid"/>
                    </a:lnR>
                    <a:lnT w="12700">
                      <a:solidFill>
                        <a:srgbClr val="463634"/>
                      </a:solidFill>
                      <a:prstDash val="solid"/>
                    </a:lnT>
                    <a:lnB w="12700">
                      <a:solidFill>
                        <a:srgbClr val="46363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4455" algn="ctr">
                        <a:lnSpc>
                          <a:spcPct val="100000"/>
                        </a:lnSpc>
                      </a:pPr>
                      <a:r>
                        <a:rPr sz="2800" dirty="0" smtClean="0">
                          <a:solidFill>
                            <a:srgbClr val="463634"/>
                          </a:solidFill>
                          <a:latin typeface="+mn-lt"/>
                          <a:cs typeface="Times New Roman"/>
                        </a:rPr>
                        <a:t>Α</a:t>
                      </a:r>
                      <a:endParaRPr sz="2800">
                        <a:latin typeface="+mn-lt"/>
                        <a:cs typeface="Times New Roman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463634"/>
                      </a:solidFill>
                      <a:prstDash val="solid"/>
                    </a:lnL>
                    <a:lnR w="28575">
                      <a:solidFill>
                        <a:srgbClr val="463634"/>
                      </a:solidFill>
                      <a:prstDash val="solid"/>
                    </a:lnR>
                    <a:lnT w="12700">
                      <a:solidFill>
                        <a:srgbClr val="463634"/>
                      </a:solidFill>
                      <a:prstDash val="solid"/>
                    </a:lnT>
                    <a:lnB w="12700">
                      <a:solidFill>
                        <a:srgbClr val="463634"/>
                      </a:solidFill>
                      <a:prstDash val="solid"/>
                    </a:lnB>
                  </a:tcPr>
                </a:tc>
              </a:tr>
              <a:tr h="631825">
                <a:tc>
                  <a:txBody>
                    <a:bodyPr/>
                    <a:lstStyle/>
                    <a:p>
                      <a:pPr marL="76200" algn="ctr">
                        <a:lnSpc>
                          <a:spcPct val="100000"/>
                        </a:lnSpc>
                      </a:pPr>
                      <a:r>
                        <a:rPr sz="2800" spc="-5" dirty="0" smtClean="0">
                          <a:solidFill>
                            <a:srgbClr val="463634"/>
                          </a:solidFill>
                          <a:latin typeface="+mn-lt"/>
                          <a:cs typeface="Times New Roman"/>
                        </a:rPr>
                        <a:t>ΧΑ</a:t>
                      </a:r>
                      <a:r>
                        <a:rPr sz="2800" spc="5" dirty="0" smtClean="0">
                          <a:solidFill>
                            <a:srgbClr val="463634"/>
                          </a:solidFill>
                          <a:latin typeface="+mn-lt"/>
                          <a:cs typeface="Times New Roman"/>
                        </a:rPr>
                        <a:t>Ρ</a:t>
                      </a:r>
                      <a:r>
                        <a:rPr sz="2800" spc="-10" dirty="0" smtClean="0">
                          <a:solidFill>
                            <a:srgbClr val="463634"/>
                          </a:solidFill>
                          <a:latin typeface="+mn-lt"/>
                          <a:cs typeface="Times New Roman"/>
                        </a:rPr>
                        <a:t>Τ</a:t>
                      </a:r>
                      <a:r>
                        <a:rPr sz="2800" spc="0" dirty="0" smtClean="0">
                          <a:solidFill>
                            <a:srgbClr val="463634"/>
                          </a:solidFill>
                          <a:latin typeface="+mn-lt"/>
                          <a:cs typeface="Times New Roman"/>
                        </a:rPr>
                        <a:t>Ι</a:t>
                      </a:r>
                      <a:endParaRPr sz="2800">
                        <a:latin typeface="+mn-lt"/>
                        <a:cs typeface="Times New Roman"/>
                      </a:endParaRPr>
                    </a:p>
                  </a:txBody>
                  <a:tcPr marL="0" marR="0" marT="0" marB="0" anchor="ctr">
                    <a:lnL w="28575">
                      <a:solidFill>
                        <a:srgbClr val="463634"/>
                      </a:solidFill>
                      <a:prstDash val="solid"/>
                    </a:lnL>
                    <a:lnR w="12700">
                      <a:solidFill>
                        <a:srgbClr val="463634"/>
                      </a:solidFill>
                      <a:prstDash val="solid"/>
                    </a:lnR>
                    <a:lnT w="12700">
                      <a:solidFill>
                        <a:srgbClr val="463634"/>
                      </a:solidFill>
                      <a:prstDash val="solid"/>
                    </a:lnT>
                    <a:lnB w="28575">
                      <a:solidFill>
                        <a:srgbClr val="46363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3820" algn="ctr">
                        <a:lnSpc>
                          <a:spcPct val="100000"/>
                        </a:lnSpc>
                      </a:pPr>
                      <a:r>
                        <a:rPr sz="2800" dirty="0" smtClean="0">
                          <a:solidFill>
                            <a:srgbClr val="463634"/>
                          </a:solidFill>
                          <a:latin typeface="+mn-lt"/>
                          <a:cs typeface="Times New Roman"/>
                        </a:rPr>
                        <a:t>Α</a:t>
                      </a:r>
                      <a:endParaRPr sz="2800">
                        <a:latin typeface="+mn-lt"/>
                        <a:cs typeface="Times New Roman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463634"/>
                      </a:solidFill>
                      <a:prstDash val="solid"/>
                    </a:lnL>
                    <a:lnR w="12700">
                      <a:solidFill>
                        <a:srgbClr val="463634"/>
                      </a:solidFill>
                      <a:prstDash val="solid"/>
                    </a:lnR>
                    <a:lnT w="12700">
                      <a:solidFill>
                        <a:srgbClr val="463634"/>
                      </a:solidFill>
                      <a:prstDash val="solid"/>
                    </a:lnT>
                    <a:lnB w="28575">
                      <a:solidFill>
                        <a:srgbClr val="46363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3820" algn="ctr">
                        <a:lnSpc>
                          <a:spcPct val="100000"/>
                        </a:lnSpc>
                      </a:pPr>
                      <a:r>
                        <a:rPr sz="2800" dirty="0" smtClean="0">
                          <a:solidFill>
                            <a:srgbClr val="463634"/>
                          </a:solidFill>
                          <a:latin typeface="+mn-lt"/>
                          <a:cs typeface="Times New Roman"/>
                        </a:rPr>
                        <a:t>Ψ</a:t>
                      </a:r>
                      <a:endParaRPr sz="2800" dirty="0">
                        <a:latin typeface="+mn-lt"/>
                        <a:cs typeface="Times New Roman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463634"/>
                      </a:solidFill>
                      <a:prstDash val="solid"/>
                    </a:lnL>
                    <a:lnR w="12700">
                      <a:solidFill>
                        <a:srgbClr val="463634"/>
                      </a:solidFill>
                      <a:prstDash val="solid"/>
                    </a:lnR>
                    <a:lnT w="12700">
                      <a:solidFill>
                        <a:srgbClr val="463634"/>
                      </a:solidFill>
                      <a:prstDash val="solid"/>
                    </a:lnT>
                    <a:lnB w="28575">
                      <a:solidFill>
                        <a:srgbClr val="46363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3820" algn="ctr">
                        <a:lnSpc>
                          <a:spcPct val="100000"/>
                        </a:lnSpc>
                      </a:pPr>
                      <a:r>
                        <a:rPr sz="2800" dirty="0" smtClean="0">
                          <a:solidFill>
                            <a:srgbClr val="463634"/>
                          </a:solidFill>
                          <a:latin typeface="+mn-lt"/>
                          <a:cs typeface="Times New Roman"/>
                        </a:rPr>
                        <a:t>Ψ</a:t>
                      </a:r>
                      <a:endParaRPr sz="2800" dirty="0">
                        <a:latin typeface="+mn-lt"/>
                        <a:cs typeface="Times New Roman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463634"/>
                      </a:solidFill>
                      <a:prstDash val="solid"/>
                    </a:lnL>
                    <a:lnR w="28575">
                      <a:solidFill>
                        <a:srgbClr val="463634"/>
                      </a:solidFill>
                      <a:prstDash val="solid"/>
                    </a:lnR>
                    <a:lnT w="12700">
                      <a:solidFill>
                        <a:srgbClr val="463634"/>
                      </a:solidFill>
                      <a:prstDash val="solid"/>
                    </a:lnT>
                    <a:lnB w="28575">
                      <a:solidFill>
                        <a:srgbClr val="463634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19512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err="1"/>
              <a:t>Ανακλαστικότητα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37785" y="1300518"/>
            <a:ext cx="8240150" cy="3852804"/>
          </a:xfrm>
        </p:spPr>
        <p:txBody>
          <a:bodyPr>
            <a:noAutofit/>
          </a:bodyPr>
          <a:lstStyle/>
          <a:p>
            <a:pPr lvl="0">
              <a:spcBef>
                <a:spcPts val="0"/>
              </a:spcBef>
            </a:pPr>
            <a:r>
              <a:rPr lang="el-GR" sz="2800" dirty="0">
                <a:solidFill>
                  <a:srgbClr val="2F2B20"/>
                </a:solidFill>
              </a:rPr>
              <a:t>R σχέση στο σύνολο S </a:t>
            </a:r>
          </a:p>
          <a:p>
            <a:pPr lvl="0">
              <a:spcBef>
                <a:spcPts val="0"/>
              </a:spcBef>
            </a:pPr>
            <a:endParaRPr lang="el-GR" sz="2800" dirty="0">
              <a:solidFill>
                <a:srgbClr val="2F2B20"/>
              </a:solidFill>
            </a:endParaRPr>
          </a:p>
          <a:p>
            <a:pPr lvl="0">
              <a:spcBef>
                <a:spcPts val="0"/>
              </a:spcBef>
            </a:pPr>
            <a:r>
              <a:rPr lang="el-GR" sz="2800" b="1" dirty="0">
                <a:solidFill>
                  <a:srgbClr val="2F2B20"/>
                </a:solidFill>
              </a:rPr>
              <a:t>Ανακλαστική (</a:t>
            </a:r>
            <a:r>
              <a:rPr lang="el-GR" sz="2800" b="1" dirty="0" err="1">
                <a:solidFill>
                  <a:srgbClr val="2F2B20"/>
                </a:solidFill>
              </a:rPr>
              <a:t>reflexive</a:t>
            </a:r>
            <a:r>
              <a:rPr lang="el-GR" sz="2800" b="1" dirty="0">
                <a:solidFill>
                  <a:srgbClr val="2F2B20"/>
                </a:solidFill>
              </a:rPr>
              <a:t>) </a:t>
            </a:r>
            <a:r>
              <a:rPr lang="el-GR" sz="2800" dirty="0">
                <a:solidFill>
                  <a:srgbClr val="2F2B20"/>
                </a:solidFill>
              </a:rPr>
              <a:t>σχέση: </a:t>
            </a:r>
          </a:p>
          <a:p>
            <a:pPr lvl="0">
              <a:spcBef>
                <a:spcPts val="0"/>
              </a:spcBef>
            </a:pPr>
            <a:endParaRPr lang="el-GR" sz="2800" dirty="0">
              <a:solidFill>
                <a:srgbClr val="2F2B20"/>
              </a:solidFill>
            </a:endParaRPr>
          </a:p>
          <a:p>
            <a:pPr lvl="0">
              <a:spcBef>
                <a:spcPts val="0"/>
              </a:spcBef>
            </a:pPr>
            <a:r>
              <a:rPr lang="el-GR" sz="2800" dirty="0">
                <a:solidFill>
                  <a:srgbClr val="2F2B20"/>
                </a:solidFill>
              </a:rPr>
              <a:t>Για κάθε x</a:t>
            </a:r>
            <a:r>
              <a:rPr lang="en-US" sz="2800" dirty="0">
                <a:solidFill>
                  <a:srgbClr val="2F2B20"/>
                </a:solidFill>
              </a:rPr>
              <a:t> </a:t>
            </a:r>
            <a:r>
              <a:rPr lang="el-GR" sz="2800" dirty="0">
                <a:solidFill>
                  <a:srgbClr val="2F2B20"/>
                </a:solidFill>
              </a:rPr>
              <a:t>∈</a:t>
            </a:r>
            <a:r>
              <a:rPr lang="en-US" sz="2800" dirty="0">
                <a:solidFill>
                  <a:srgbClr val="2F2B20"/>
                </a:solidFill>
              </a:rPr>
              <a:t> S</a:t>
            </a:r>
            <a:r>
              <a:rPr lang="el-GR" sz="2800" dirty="0">
                <a:solidFill>
                  <a:srgbClr val="2F2B20"/>
                </a:solidFill>
              </a:rPr>
              <a:t>, ισχύει </a:t>
            </a:r>
            <a:r>
              <a:rPr lang="en-US" sz="2800" dirty="0">
                <a:solidFill>
                  <a:srgbClr val="2F2B20"/>
                </a:solidFill>
              </a:rPr>
              <a:t>(x, x) </a:t>
            </a:r>
            <a:r>
              <a:rPr lang="el-GR" sz="2800" dirty="0">
                <a:solidFill>
                  <a:srgbClr val="2F2B20"/>
                </a:solidFill>
              </a:rPr>
              <a:t>∈</a:t>
            </a:r>
            <a:r>
              <a:rPr lang="en-US" sz="2800" dirty="0">
                <a:solidFill>
                  <a:srgbClr val="2F2B20"/>
                </a:solidFill>
              </a:rPr>
              <a:t> R</a:t>
            </a:r>
          </a:p>
          <a:p>
            <a:pPr lvl="0">
              <a:spcBef>
                <a:spcPts val="0"/>
              </a:spcBef>
            </a:pPr>
            <a:endParaRPr lang="en-US" sz="2800" dirty="0">
              <a:solidFill>
                <a:srgbClr val="2F2B20"/>
              </a:solidFill>
            </a:endParaRPr>
          </a:p>
          <a:p>
            <a:pPr lvl="0">
              <a:spcBef>
                <a:spcPts val="0"/>
              </a:spcBef>
            </a:pPr>
            <a:r>
              <a:rPr lang="el-GR" sz="2800" dirty="0">
                <a:solidFill>
                  <a:srgbClr val="2F2B20"/>
                </a:solidFill>
              </a:rPr>
              <a:t>Ισοδύναμα: </a:t>
            </a:r>
            <a:r>
              <a:rPr lang="en-US" sz="2800" dirty="0">
                <a:solidFill>
                  <a:srgbClr val="2F2B20"/>
                </a:solidFill>
              </a:rPr>
              <a:t> </a:t>
            </a:r>
            <a:r>
              <a:rPr lang="el-GR" sz="2800" dirty="0" err="1">
                <a:solidFill>
                  <a:srgbClr val="2F2B20"/>
                </a:solidFill>
              </a:rPr>
              <a:t>xRx</a:t>
            </a:r>
            <a:endParaRPr lang="el-GR" sz="2800" dirty="0">
              <a:solidFill>
                <a:srgbClr val="2F2B2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05362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Συμμετρικότητα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37785" y="1300518"/>
            <a:ext cx="8240150" cy="3852804"/>
          </a:xfrm>
        </p:spPr>
        <p:txBody>
          <a:bodyPr>
            <a:noAutofit/>
          </a:bodyPr>
          <a:lstStyle/>
          <a:p>
            <a:pPr lvl="0">
              <a:spcBef>
                <a:spcPts val="0"/>
              </a:spcBef>
            </a:pPr>
            <a:r>
              <a:rPr lang="el-GR" sz="2800" dirty="0">
                <a:solidFill>
                  <a:srgbClr val="2F2B20"/>
                </a:solidFill>
              </a:rPr>
              <a:t>R σχέση στο σύνολο S</a:t>
            </a:r>
            <a:endParaRPr lang="en-US" sz="2800" dirty="0">
              <a:solidFill>
                <a:srgbClr val="2F2B20"/>
              </a:solidFill>
            </a:endParaRPr>
          </a:p>
          <a:p>
            <a:pPr lvl="0">
              <a:spcBef>
                <a:spcPts val="0"/>
              </a:spcBef>
            </a:pPr>
            <a:endParaRPr lang="en-US" sz="2800" dirty="0">
              <a:solidFill>
                <a:srgbClr val="2F2B20"/>
              </a:solidFill>
            </a:endParaRPr>
          </a:p>
          <a:p>
            <a:pPr lvl="0">
              <a:spcBef>
                <a:spcPts val="0"/>
              </a:spcBef>
            </a:pPr>
            <a:r>
              <a:rPr lang="el-GR" sz="2800" dirty="0">
                <a:solidFill>
                  <a:srgbClr val="2F2B20"/>
                </a:solidFill>
              </a:rPr>
              <a:t>Σχέση </a:t>
            </a:r>
            <a:r>
              <a:rPr lang="el-GR" sz="2800" b="1" dirty="0">
                <a:solidFill>
                  <a:srgbClr val="2F2B20"/>
                </a:solidFill>
              </a:rPr>
              <a:t>συμμετρική (</a:t>
            </a:r>
            <a:r>
              <a:rPr lang="el-GR" sz="2800" b="1" dirty="0" err="1">
                <a:solidFill>
                  <a:srgbClr val="2F2B20"/>
                </a:solidFill>
              </a:rPr>
              <a:t>symmetric</a:t>
            </a:r>
            <a:r>
              <a:rPr lang="el-GR" sz="2800" b="1" dirty="0">
                <a:solidFill>
                  <a:srgbClr val="2F2B20"/>
                </a:solidFill>
              </a:rPr>
              <a:t>)</a:t>
            </a:r>
            <a:r>
              <a:rPr lang="el-GR" sz="2800" dirty="0">
                <a:solidFill>
                  <a:srgbClr val="2F2B20"/>
                </a:solidFill>
              </a:rPr>
              <a:t>: </a:t>
            </a:r>
            <a:endParaRPr lang="en-US" sz="2800" dirty="0">
              <a:solidFill>
                <a:srgbClr val="2F2B20"/>
              </a:solidFill>
            </a:endParaRPr>
          </a:p>
          <a:p>
            <a:pPr lvl="0">
              <a:spcBef>
                <a:spcPts val="0"/>
              </a:spcBef>
            </a:pPr>
            <a:endParaRPr lang="en-US" sz="2800" dirty="0">
              <a:solidFill>
                <a:srgbClr val="2F2B20"/>
              </a:solidFill>
            </a:endParaRPr>
          </a:p>
          <a:p>
            <a:pPr lvl="0">
              <a:spcBef>
                <a:spcPts val="0"/>
              </a:spcBef>
            </a:pPr>
            <a:r>
              <a:rPr lang="el-GR" sz="2800" dirty="0">
                <a:solidFill>
                  <a:srgbClr val="2F2B20"/>
                </a:solidFill>
              </a:rPr>
              <a:t>Η παρουσία του </a:t>
            </a:r>
            <a:r>
              <a:rPr lang="en-US" sz="2800" dirty="0">
                <a:solidFill>
                  <a:srgbClr val="2F2B20"/>
                </a:solidFill>
              </a:rPr>
              <a:t>(x, </a:t>
            </a:r>
            <a:r>
              <a:rPr lang="el-GR" sz="2800" dirty="0">
                <a:solidFill>
                  <a:srgbClr val="2F2B20"/>
                </a:solidFill>
              </a:rPr>
              <a:t>y</a:t>
            </a:r>
            <a:r>
              <a:rPr lang="en-US" sz="2800" dirty="0">
                <a:solidFill>
                  <a:srgbClr val="2F2B20"/>
                </a:solidFill>
              </a:rPr>
              <a:t>) </a:t>
            </a:r>
            <a:r>
              <a:rPr lang="el-GR" sz="2800" dirty="0" err="1">
                <a:solidFill>
                  <a:srgbClr val="2F2B20"/>
                </a:solidFill>
              </a:rPr>
              <a:t>στo</a:t>
            </a:r>
            <a:r>
              <a:rPr lang="el-GR" sz="2800" dirty="0">
                <a:solidFill>
                  <a:srgbClr val="2F2B20"/>
                </a:solidFill>
              </a:rPr>
              <a:t> R συνεπάγεται και την παρουσία του </a:t>
            </a:r>
            <a:r>
              <a:rPr lang="en-US" sz="2800" dirty="0">
                <a:solidFill>
                  <a:srgbClr val="2F2B20"/>
                </a:solidFill>
              </a:rPr>
              <a:t>(y, x) </a:t>
            </a:r>
            <a:r>
              <a:rPr lang="el-GR" sz="2800" dirty="0" err="1">
                <a:solidFill>
                  <a:srgbClr val="2F2B20"/>
                </a:solidFill>
              </a:rPr>
              <a:t>στo</a:t>
            </a:r>
            <a:r>
              <a:rPr lang="el-GR" sz="2800" dirty="0">
                <a:solidFill>
                  <a:srgbClr val="2F2B20"/>
                </a:solidFill>
              </a:rPr>
              <a:t> R, για κάθε</a:t>
            </a:r>
            <a:r>
              <a:rPr lang="en-US" sz="2800" dirty="0">
                <a:solidFill>
                  <a:srgbClr val="2F2B20"/>
                </a:solidFill>
              </a:rPr>
              <a:t> x, y </a:t>
            </a:r>
            <a:r>
              <a:rPr lang="el-GR" sz="2800" dirty="0">
                <a:solidFill>
                  <a:srgbClr val="2F2B20"/>
                </a:solidFill>
              </a:rPr>
              <a:t>∈</a:t>
            </a:r>
            <a:r>
              <a:rPr lang="en-US" sz="2800" dirty="0">
                <a:solidFill>
                  <a:srgbClr val="2F2B20"/>
                </a:solidFill>
              </a:rPr>
              <a:t> R </a:t>
            </a:r>
          </a:p>
        </p:txBody>
      </p:sp>
      <p:sp>
        <p:nvSpPr>
          <p:cNvPr id="4" name="Rectangle 4"/>
          <p:cNvSpPr/>
          <p:nvPr/>
        </p:nvSpPr>
        <p:spPr>
          <a:xfrm>
            <a:off x="1763688" y="4225652"/>
            <a:ext cx="637984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33655" lvl="0">
              <a:tabLst>
                <a:tab pos="1143000" algn="l"/>
                <a:tab pos="3986213" algn="l"/>
                <a:tab pos="4408488" algn="l"/>
              </a:tabLst>
            </a:pPr>
            <a:r>
              <a:rPr lang="en-US" sz="2800" spc="195" dirty="0">
                <a:solidFill>
                  <a:prstClr val="black"/>
                </a:solidFill>
                <a:latin typeface="Times New Roman"/>
                <a:cs typeface="Times New Roman"/>
              </a:rPr>
              <a:t>(</a:t>
            </a:r>
            <a:r>
              <a:rPr lang="en-US" sz="2800" i="1" spc="-40" dirty="0">
                <a:solidFill>
                  <a:prstClr val="black"/>
                </a:solidFill>
                <a:latin typeface="Times New Roman"/>
                <a:cs typeface="Times New Roman"/>
              </a:rPr>
              <a:t>x</a:t>
            </a:r>
            <a:r>
              <a:rPr lang="en-US" sz="2800" spc="-35" dirty="0">
                <a:solidFill>
                  <a:prstClr val="black"/>
                </a:solidFill>
                <a:latin typeface="Times New Roman"/>
                <a:cs typeface="Times New Roman"/>
              </a:rPr>
              <a:t>,</a:t>
            </a:r>
            <a:r>
              <a:rPr lang="en-US" sz="2800" spc="-13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lang="en-US" sz="2800" i="1" spc="60" dirty="0">
                <a:solidFill>
                  <a:prstClr val="black"/>
                </a:solidFill>
                <a:latin typeface="Times New Roman"/>
                <a:cs typeface="Times New Roman"/>
              </a:rPr>
              <a:t>y</a:t>
            </a:r>
            <a:r>
              <a:rPr lang="en-US" sz="2800" spc="-50" dirty="0">
                <a:solidFill>
                  <a:prstClr val="black"/>
                </a:solidFill>
                <a:latin typeface="Times New Roman"/>
                <a:cs typeface="Times New Roman"/>
              </a:rPr>
              <a:t>)</a:t>
            </a:r>
            <a:r>
              <a:rPr lang="en-US" sz="2800" spc="-46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lang="en-US" sz="2800" spc="-140" dirty="0">
                <a:solidFill>
                  <a:prstClr val="black"/>
                </a:solidFill>
                <a:latin typeface="Symbol"/>
                <a:cs typeface="Symbol"/>
              </a:rPr>
              <a:t></a:t>
            </a:r>
            <a:r>
              <a:rPr lang="en-US" sz="2800" spc="-434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lang="en-US" sz="2800" spc="-95" dirty="0">
                <a:solidFill>
                  <a:prstClr val="black"/>
                </a:solidFill>
                <a:latin typeface="Times New Roman"/>
                <a:cs typeface="Times New Roman"/>
              </a:rPr>
              <a:t>R</a:t>
            </a:r>
            <a:r>
              <a:rPr lang="en-US" sz="2800" spc="-1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lang="en-US" sz="2800" spc="-140" dirty="0">
                <a:solidFill>
                  <a:prstClr val="black"/>
                </a:solidFill>
                <a:latin typeface="Symbol"/>
                <a:cs typeface="Symbol"/>
              </a:rPr>
              <a:t></a:t>
            </a:r>
            <a:r>
              <a:rPr lang="en-US" sz="2800" spc="-15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lang="en-US" sz="2800" spc="-50" dirty="0">
                <a:solidFill>
                  <a:prstClr val="black"/>
                </a:solidFill>
                <a:latin typeface="Times New Roman"/>
                <a:cs typeface="Times New Roman"/>
              </a:rPr>
              <a:t>(</a:t>
            </a:r>
            <a:r>
              <a:rPr lang="en-US" sz="2800" spc="-46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lang="en-US" sz="2800" i="1" spc="10" dirty="0">
                <a:solidFill>
                  <a:prstClr val="black"/>
                </a:solidFill>
                <a:latin typeface="Times New Roman"/>
                <a:cs typeface="Times New Roman"/>
              </a:rPr>
              <a:t>y</a:t>
            </a:r>
            <a:r>
              <a:rPr lang="en-US" sz="2800" spc="-35" dirty="0">
                <a:solidFill>
                  <a:prstClr val="black"/>
                </a:solidFill>
                <a:latin typeface="Times New Roman"/>
                <a:cs typeface="Times New Roman"/>
              </a:rPr>
              <a:t>,</a:t>
            </a:r>
            <a:r>
              <a:rPr lang="en-US" sz="2800" spc="-29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lang="en-US" sz="2800" i="1" spc="10" dirty="0">
                <a:solidFill>
                  <a:prstClr val="black"/>
                </a:solidFill>
                <a:latin typeface="Times New Roman"/>
                <a:cs typeface="Times New Roman"/>
              </a:rPr>
              <a:t>x</a:t>
            </a:r>
            <a:r>
              <a:rPr lang="en-US" sz="2800" spc="-50" dirty="0">
                <a:solidFill>
                  <a:prstClr val="black"/>
                </a:solidFill>
                <a:latin typeface="Times New Roman"/>
                <a:cs typeface="Times New Roman"/>
              </a:rPr>
              <a:t>)</a:t>
            </a:r>
            <a:r>
              <a:rPr lang="en-US" sz="2800" spc="-46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lang="en-US" sz="2800" spc="-140" dirty="0">
                <a:solidFill>
                  <a:prstClr val="black"/>
                </a:solidFill>
                <a:latin typeface="Symbol"/>
                <a:cs typeface="Symbol"/>
              </a:rPr>
              <a:t></a:t>
            </a:r>
            <a:r>
              <a:rPr lang="en-US" sz="2800" spc="-32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lang="en-US" sz="2800" i="1" spc="-85" dirty="0" smtClean="0">
                <a:solidFill>
                  <a:prstClr val="black"/>
                </a:solidFill>
                <a:latin typeface="Times New Roman"/>
                <a:cs typeface="Times New Roman"/>
              </a:rPr>
              <a:t>R </a:t>
            </a:r>
            <a:r>
              <a:rPr lang="el-GR" sz="2800" spc="-75" dirty="0" smtClean="0">
                <a:solidFill>
                  <a:prstClr val="black"/>
                </a:solidFill>
                <a:latin typeface="Times New Roman"/>
                <a:cs typeface="Times New Roman"/>
              </a:rPr>
              <a:t>ή</a:t>
            </a:r>
            <a:r>
              <a:rPr lang="en-US" sz="2800" spc="-7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lang="en-US" sz="2800" i="1" spc="-70" dirty="0" err="1" smtClean="0">
                <a:solidFill>
                  <a:prstClr val="black"/>
                </a:solidFill>
                <a:latin typeface="Times New Roman"/>
                <a:cs typeface="Times New Roman"/>
              </a:rPr>
              <a:t>x</a:t>
            </a:r>
            <a:r>
              <a:rPr lang="en-US" sz="2800" i="1" spc="-75" dirty="0" err="1" smtClean="0">
                <a:solidFill>
                  <a:prstClr val="black"/>
                </a:solidFill>
                <a:latin typeface="Times New Roman"/>
                <a:cs typeface="Times New Roman"/>
              </a:rPr>
              <a:t>Ry</a:t>
            </a:r>
            <a:r>
              <a:rPr lang="en-US" sz="2800" i="1" spc="-135" dirty="0" smtClean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lang="en-US" sz="2800" spc="-140" dirty="0">
                <a:solidFill>
                  <a:prstClr val="black"/>
                </a:solidFill>
                <a:latin typeface="Symbol"/>
                <a:cs typeface="Symbol"/>
              </a:rPr>
              <a:t></a:t>
            </a:r>
            <a:r>
              <a:rPr lang="en-US" sz="2800" spc="21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lang="en-US" sz="2800" i="1" spc="-70" dirty="0" err="1">
                <a:solidFill>
                  <a:prstClr val="black"/>
                </a:solidFill>
                <a:latin typeface="Times New Roman"/>
                <a:cs typeface="Times New Roman"/>
              </a:rPr>
              <a:t>y</a:t>
            </a:r>
            <a:r>
              <a:rPr lang="en-US" sz="2800" i="1" spc="-75" dirty="0" err="1">
                <a:solidFill>
                  <a:prstClr val="black"/>
                </a:solidFill>
                <a:latin typeface="Times New Roman"/>
                <a:cs typeface="Times New Roman"/>
              </a:rPr>
              <a:t>Rx</a:t>
            </a:r>
            <a:endParaRPr lang="en-US" sz="2800" dirty="0">
              <a:solidFill>
                <a:prstClr val="black"/>
              </a:solidFill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3065833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Μεταβατικότητα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37784" y="1300518"/>
            <a:ext cx="8382687" cy="3852804"/>
          </a:xfrm>
        </p:spPr>
        <p:txBody>
          <a:bodyPr>
            <a:noAutofit/>
          </a:bodyPr>
          <a:lstStyle/>
          <a:p>
            <a:pPr lvl="0">
              <a:spcBef>
                <a:spcPts val="0"/>
              </a:spcBef>
            </a:pPr>
            <a:r>
              <a:rPr lang="el-GR" sz="2400" dirty="0">
                <a:solidFill>
                  <a:srgbClr val="2F2B20"/>
                </a:solidFill>
              </a:rPr>
              <a:t>R σχέση στο σύνολο S</a:t>
            </a:r>
          </a:p>
          <a:p>
            <a:pPr marL="0" lvl="0" indent="0">
              <a:spcBef>
                <a:spcPts val="0"/>
              </a:spcBef>
              <a:buNone/>
            </a:pPr>
            <a:endParaRPr lang="el-GR" sz="2400" dirty="0">
              <a:solidFill>
                <a:srgbClr val="2F2B20"/>
              </a:solidFill>
            </a:endParaRPr>
          </a:p>
          <a:p>
            <a:pPr lvl="0">
              <a:spcBef>
                <a:spcPts val="0"/>
              </a:spcBef>
            </a:pPr>
            <a:r>
              <a:rPr lang="el-GR" sz="2400" dirty="0">
                <a:solidFill>
                  <a:srgbClr val="2F2B20"/>
                </a:solidFill>
              </a:rPr>
              <a:t>Σχέση μεταβατική (</a:t>
            </a:r>
            <a:r>
              <a:rPr lang="el-GR" sz="2400" dirty="0" err="1">
                <a:solidFill>
                  <a:srgbClr val="2F2B20"/>
                </a:solidFill>
              </a:rPr>
              <a:t>transitive</a:t>
            </a:r>
            <a:r>
              <a:rPr lang="el-GR" sz="2400" dirty="0">
                <a:solidFill>
                  <a:srgbClr val="2F2B20"/>
                </a:solidFill>
              </a:rPr>
              <a:t>):</a:t>
            </a:r>
          </a:p>
          <a:p>
            <a:pPr marL="0" lvl="0" indent="0">
              <a:spcBef>
                <a:spcPts val="0"/>
              </a:spcBef>
              <a:buNone/>
            </a:pPr>
            <a:endParaRPr lang="el-GR" sz="2400" dirty="0">
              <a:solidFill>
                <a:srgbClr val="2F2B20"/>
              </a:solidFill>
            </a:endParaRPr>
          </a:p>
          <a:p>
            <a:pPr lvl="0">
              <a:spcBef>
                <a:spcPts val="0"/>
              </a:spcBef>
            </a:pPr>
            <a:r>
              <a:rPr lang="el-GR" sz="2400" dirty="0">
                <a:solidFill>
                  <a:srgbClr val="2F2B20"/>
                </a:solidFill>
              </a:rPr>
              <a:t>H ταυτόχρονη παρουσία τω</a:t>
            </a:r>
            <a:r>
              <a:rPr lang="en-US" sz="2400" dirty="0">
                <a:solidFill>
                  <a:srgbClr val="2F2B20"/>
                </a:solidFill>
              </a:rPr>
              <a:t> </a:t>
            </a:r>
            <a:r>
              <a:rPr lang="el-GR" sz="2400" dirty="0">
                <a:solidFill>
                  <a:srgbClr val="2F2B20"/>
                </a:solidFill>
              </a:rPr>
              <a:t>(x, y) και (y, z)</a:t>
            </a:r>
          </a:p>
          <a:p>
            <a:pPr lvl="0">
              <a:spcBef>
                <a:spcPts val="0"/>
              </a:spcBef>
            </a:pPr>
            <a:endParaRPr lang="el-GR" sz="2400" dirty="0">
              <a:solidFill>
                <a:srgbClr val="2F2B20"/>
              </a:solidFill>
            </a:endParaRPr>
          </a:p>
          <a:p>
            <a:pPr lvl="0">
              <a:spcBef>
                <a:spcPts val="0"/>
              </a:spcBef>
            </a:pPr>
            <a:r>
              <a:rPr lang="el-GR" sz="2400" spc="15" dirty="0">
                <a:solidFill>
                  <a:srgbClr val="2F2B20"/>
                </a:solidFill>
                <a:latin typeface="Times New Roman"/>
                <a:cs typeface="Times New Roman"/>
              </a:rPr>
              <a:t>σ</a:t>
            </a:r>
            <a:r>
              <a:rPr lang="el-GR" sz="2400" spc="5" dirty="0">
                <a:solidFill>
                  <a:srgbClr val="2F2B20"/>
                </a:solidFill>
                <a:latin typeface="Times New Roman"/>
                <a:cs typeface="Times New Roman"/>
              </a:rPr>
              <a:t>τ</a:t>
            </a:r>
            <a:r>
              <a:rPr lang="el-GR" sz="2400" spc="15" dirty="0">
                <a:solidFill>
                  <a:srgbClr val="2F2B20"/>
                </a:solidFill>
                <a:latin typeface="Times New Roman"/>
                <a:cs typeface="Times New Roman"/>
              </a:rPr>
              <a:t>ο	</a:t>
            </a:r>
            <a:r>
              <a:rPr lang="en-US" sz="2400" i="1" spc="20" dirty="0">
                <a:solidFill>
                  <a:srgbClr val="2F2B20"/>
                </a:solidFill>
                <a:latin typeface="Times New Roman"/>
                <a:cs typeface="Times New Roman"/>
              </a:rPr>
              <a:t>R </a:t>
            </a:r>
            <a:r>
              <a:rPr lang="el-GR" sz="2400" spc="15" dirty="0">
                <a:solidFill>
                  <a:srgbClr val="2F2B20"/>
                </a:solidFill>
                <a:latin typeface="Times New Roman"/>
                <a:cs typeface="Times New Roman"/>
              </a:rPr>
              <a:t>σ</a:t>
            </a:r>
            <a:r>
              <a:rPr lang="el-GR" sz="2400" spc="5" dirty="0">
                <a:solidFill>
                  <a:srgbClr val="2F2B20"/>
                </a:solidFill>
                <a:latin typeface="Times New Roman"/>
                <a:cs typeface="Times New Roman"/>
              </a:rPr>
              <a:t>υ</a:t>
            </a:r>
            <a:r>
              <a:rPr lang="el-GR" sz="2400" spc="15" dirty="0">
                <a:solidFill>
                  <a:srgbClr val="2F2B20"/>
                </a:solidFill>
                <a:latin typeface="Times New Roman"/>
                <a:cs typeface="Times New Roman"/>
              </a:rPr>
              <a:t>ν</a:t>
            </a:r>
            <a:r>
              <a:rPr lang="el-GR" sz="2400" spc="10" dirty="0">
                <a:solidFill>
                  <a:srgbClr val="2F2B20"/>
                </a:solidFill>
                <a:latin typeface="Times New Roman"/>
                <a:cs typeface="Times New Roman"/>
              </a:rPr>
              <a:t>ε</a:t>
            </a:r>
            <a:r>
              <a:rPr lang="el-GR" sz="2400" spc="20" dirty="0">
                <a:solidFill>
                  <a:srgbClr val="2F2B20"/>
                </a:solidFill>
                <a:latin typeface="Times New Roman"/>
                <a:cs typeface="Times New Roman"/>
              </a:rPr>
              <a:t>π</a:t>
            </a:r>
            <a:r>
              <a:rPr lang="el-GR" sz="2400" spc="15" dirty="0">
                <a:solidFill>
                  <a:srgbClr val="2F2B20"/>
                </a:solidFill>
                <a:latin typeface="Times New Roman"/>
                <a:cs typeface="Times New Roman"/>
              </a:rPr>
              <a:t>άγ</a:t>
            </a:r>
            <a:r>
              <a:rPr lang="el-GR" sz="2400" spc="10" dirty="0">
                <a:solidFill>
                  <a:srgbClr val="2F2B20"/>
                </a:solidFill>
                <a:latin typeface="Times New Roman"/>
                <a:cs typeface="Times New Roman"/>
              </a:rPr>
              <a:t>ε</a:t>
            </a:r>
            <a:r>
              <a:rPr lang="el-GR" sz="2400" spc="5" dirty="0">
                <a:solidFill>
                  <a:srgbClr val="2F2B20"/>
                </a:solidFill>
                <a:latin typeface="Times New Roman"/>
                <a:cs typeface="Times New Roman"/>
              </a:rPr>
              <a:t>τ</a:t>
            </a:r>
            <a:r>
              <a:rPr lang="el-GR" sz="2400" spc="10" dirty="0">
                <a:solidFill>
                  <a:srgbClr val="2F2B20"/>
                </a:solidFill>
                <a:latin typeface="Times New Roman"/>
                <a:cs typeface="Times New Roman"/>
              </a:rPr>
              <a:t>αι	</a:t>
            </a:r>
            <a:r>
              <a:rPr lang="en-US" sz="2400" spc="10" dirty="0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lang="el-GR" sz="2400" spc="5" dirty="0">
                <a:solidFill>
                  <a:srgbClr val="2F2B20"/>
                </a:solidFill>
                <a:latin typeface="Times New Roman"/>
                <a:cs typeface="Times New Roman"/>
              </a:rPr>
              <a:t>τη</a:t>
            </a:r>
            <a:r>
              <a:rPr lang="el-GR" sz="2400" spc="15" dirty="0">
                <a:solidFill>
                  <a:srgbClr val="2F2B20"/>
                </a:solidFill>
                <a:latin typeface="Times New Roman"/>
                <a:cs typeface="Times New Roman"/>
              </a:rPr>
              <a:t>ν</a:t>
            </a:r>
            <a:r>
              <a:rPr lang="en-US" sz="2400" spc="15" dirty="0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lang="el-GR" sz="2400" spc="20" dirty="0">
                <a:solidFill>
                  <a:srgbClr val="2F2B20"/>
                </a:solidFill>
                <a:latin typeface="Times New Roman"/>
                <a:cs typeface="Times New Roman"/>
              </a:rPr>
              <a:t>π</a:t>
            </a:r>
            <a:r>
              <a:rPr lang="el-GR" sz="2400" spc="15" dirty="0">
                <a:solidFill>
                  <a:srgbClr val="2F2B20"/>
                </a:solidFill>
                <a:latin typeface="Times New Roman"/>
                <a:cs typeface="Times New Roman"/>
              </a:rPr>
              <a:t>α</a:t>
            </a:r>
            <a:r>
              <a:rPr lang="el-GR" sz="2400" spc="10" dirty="0">
                <a:solidFill>
                  <a:srgbClr val="2F2B20"/>
                </a:solidFill>
                <a:latin typeface="Times New Roman"/>
                <a:cs typeface="Times New Roman"/>
              </a:rPr>
              <a:t>ρ</a:t>
            </a:r>
            <a:r>
              <a:rPr lang="el-GR" sz="2400" spc="20" dirty="0">
                <a:solidFill>
                  <a:srgbClr val="2F2B20"/>
                </a:solidFill>
                <a:latin typeface="Times New Roman"/>
                <a:cs typeface="Times New Roman"/>
              </a:rPr>
              <a:t>ο</a:t>
            </a:r>
            <a:r>
              <a:rPr lang="el-GR" sz="2400" spc="5" dirty="0">
                <a:solidFill>
                  <a:srgbClr val="2F2B20"/>
                </a:solidFill>
                <a:latin typeface="Times New Roman"/>
                <a:cs typeface="Times New Roman"/>
              </a:rPr>
              <a:t>υ</a:t>
            </a:r>
            <a:r>
              <a:rPr lang="el-GR" sz="2400" spc="15" dirty="0">
                <a:solidFill>
                  <a:srgbClr val="2F2B20"/>
                </a:solidFill>
                <a:latin typeface="Times New Roman"/>
                <a:cs typeface="Times New Roman"/>
              </a:rPr>
              <a:t>σ</a:t>
            </a:r>
            <a:r>
              <a:rPr lang="el-GR" sz="2400" spc="-5" dirty="0">
                <a:solidFill>
                  <a:srgbClr val="2F2B20"/>
                </a:solidFill>
                <a:latin typeface="Times New Roman"/>
                <a:cs typeface="Times New Roman"/>
              </a:rPr>
              <a:t>ί</a:t>
            </a:r>
            <a:r>
              <a:rPr lang="el-GR" sz="2400" spc="15" dirty="0">
                <a:solidFill>
                  <a:srgbClr val="2F2B20"/>
                </a:solidFill>
                <a:latin typeface="Times New Roman"/>
                <a:cs typeface="Times New Roman"/>
              </a:rPr>
              <a:t>α</a:t>
            </a:r>
            <a:r>
              <a:rPr lang="en-US" sz="2400" spc="15" dirty="0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lang="el-GR" sz="2400" spc="5" dirty="0">
                <a:solidFill>
                  <a:srgbClr val="2F2B20"/>
                </a:solidFill>
                <a:latin typeface="Times New Roman"/>
                <a:cs typeface="Times New Roman"/>
              </a:rPr>
              <a:t>τ</a:t>
            </a:r>
            <a:r>
              <a:rPr lang="el-GR" sz="2400" spc="20" dirty="0">
                <a:solidFill>
                  <a:srgbClr val="2F2B20"/>
                </a:solidFill>
                <a:latin typeface="Times New Roman"/>
                <a:cs typeface="Times New Roman"/>
              </a:rPr>
              <a:t>ο</a:t>
            </a:r>
            <a:r>
              <a:rPr lang="el-GR" sz="2400" spc="15" dirty="0">
                <a:solidFill>
                  <a:srgbClr val="2F2B20"/>
                </a:solidFill>
                <a:latin typeface="Times New Roman"/>
                <a:cs typeface="Times New Roman"/>
              </a:rPr>
              <a:t>υ</a:t>
            </a:r>
            <a:r>
              <a:rPr lang="el-GR" sz="2400" spc="10" dirty="0">
                <a:solidFill>
                  <a:srgbClr val="2F2B20"/>
                </a:solidFill>
                <a:latin typeface="Times New Roman"/>
                <a:cs typeface="Times New Roman"/>
              </a:rPr>
              <a:t> σ</a:t>
            </a:r>
            <a:r>
              <a:rPr lang="el-GR" sz="2400" spc="5" dirty="0">
                <a:solidFill>
                  <a:srgbClr val="2F2B20"/>
                </a:solidFill>
                <a:latin typeface="Times New Roman"/>
                <a:cs typeface="Times New Roman"/>
              </a:rPr>
              <a:t>τ</a:t>
            </a:r>
            <a:r>
              <a:rPr lang="el-GR" sz="2400" spc="15" dirty="0">
                <a:solidFill>
                  <a:srgbClr val="2F2B20"/>
                </a:solidFill>
                <a:latin typeface="Times New Roman"/>
                <a:cs typeface="Times New Roman"/>
              </a:rPr>
              <a:t>ο </a:t>
            </a:r>
            <a:r>
              <a:rPr lang="el-GR" sz="2400" i="1" spc="20" dirty="0">
                <a:solidFill>
                  <a:srgbClr val="2F2B20"/>
                </a:solidFill>
                <a:latin typeface="Times New Roman"/>
                <a:cs typeface="Times New Roman"/>
              </a:rPr>
              <a:t>R</a:t>
            </a:r>
            <a:r>
              <a:rPr lang="el-GR" sz="2400" i="1" spc="10" dirty="0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lang="el-GR" sz="2400" spc="15" dirty="0">
                <a:solidFill>
                  <a:srgbClr val="2F2B20"/>
                </a:solidFill>
                <a:latin typeface="Times New Roman"/>
                <a:cs typeface="Times New Roman"/>
              </a:rPr>
              <a:t>γ</a:t>
            </a:r>
            <a:r>
              <a:rPr lang="el-GR" sz="2400" spc="-5" dirty="0">
                <a:solidFill>
                  <a:srgbClr val="2F2B20"/>
                </a:solidFill>
                <a:latin typeface="Times New Roman"/>
                <a:cs typeface="Times New Roman"/>
              </a:rPr>
              <a:t>ι</a:t>
            </a:r>
            <a:r>
              <a:rPr lang="el-GR" sz="2400" spc="15" dirty="0">
                <a:solidFill>
                  <a:srgbClr val="2F2B20"/>
                </a:solidFill>
                <a:latin typeface="Times New Roman"/>
                <a:cs typeface="Times New Roman"/>
              </a:rPr>
              <a:t>α</a:t>
            </a:r>
            <a:r>
              <a:rPr lang="el-GR" sz="2400" spc="10" dirty="0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lang="el-GR" sz="2400" spc="5" dirty="0">
                <a:solidFill>
                  <a:srgbClr val="2F2B20"/>
                </a:solidFill>
                <a:latin typeface="Times New Roman"/>
                <a:cs typeface="Times New Roman"/>
              </a:rPr>
              <a:t>κ</a:t>
            </a:r>
            <a:r>
              <a:rPr lang="el-GR" sz="2400" spc="15" dirty="0">
                <a:solidFill>
                  <a:srgbClr val="2F2B20"/>
                </a:solidFill>
                <a:latin typeface="Times New Roman"/>
                <a:cs typeface="Times New Roman"/>
              </a:rPr>
              <a:t>άθε</a:t>
            </a:r>
            <a:r>
              <a:rPr lang="en-US" sz="2400" spc="15" dirty="0">
                <a:solidFill>
                  <a:srgbClr val="2F2B20"/>
                </a:solidFill>
                <a:latin typeface="Times New Roman"/>
                <a:cs typeface="Times New Roman"/>
              </a:rPr>
              <a:t>  </a:t>
            </a:r>
            <a:r>
              <a:rPr lang="el-GR" i="1" spc="-7" baseline="11608" dirty="0" smtClean="0">
                <a:solidFill>
                  <a:srgbClr val="2F2B20"/>
                </a:solidFill>
                <a:latin typeface="Times New Roman"/>
                <a:cs typeface="Times New Roman"/>
              </a:rPr>
              <a:t>x</a:t>
            </a:r>
            <a:r>
              <a:rPr lang="el-GR" spc="-30" baseline="11608" dirty="0">
                <a:solidFill>
                  <a:srgbClr val="2F2B20"/>
                </a:solidFill>
                <a:latin typeface="Times New Roman"/>
                <a:cs typeface="Times New Roman"/>
              </a:rPr>
              <a:t>,</a:t>
            </a:r>
            <a:r>
              <a:rPr lang="el-GR" spc="-187" baseline="11608" dirty="0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lang="el-GR" i="1" spc="75" baseline="11608" dirty="0">
                <a:solidFill>
                  <a:srgbClr val="2F2B20"/>
                </a:solidFill>
                <a:latin typeface="Times New Roman"/>
                <a:cs typeface="Times New Roman"/>
              </a:rPr>
              <a:t>y</a:t>
            </a:r>
            <a:r>
              <a:rPr lang="el-GR" spc="-30" baseline="11608" dirty="0">
                <a:solidFill>
                  <a:srgbClr val="2F2B20"/>
                </a:solidFill>
                <a:latin typeface="Times New Roman"/>
                <a:cs typeface="Times New Roman"/>
              </a:rPr>
              <a:t>,</a:t>
            </a:r>
            <a:r>
              <a:rPr lang="el-GR" spc="-419" baseline="11608" dirty="0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lang="el-GR" i="1" spc="-44" baseline="11608" dirty="0">
                <a:solidFill>
                  <a:srgbClr val="2F2B20"/>
                </a:solidFill>
                <a:latin typeface="Times New Roman"/>
                <a:cs typeface="Times New Roman"/>
              </a:rPr>
              <a:t>z</a:t>
            </a:r>
            <a:r>
              <a:rPr lang="el-GR" i="1" spc="-322" baseline="11608" dirty="0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lang="el-GR" spc="-104" baseline="11608" dirty="0">
                <a:solidFill>
                  <a:srgbClr val="2F2B20"/>
                </a:solidFill>
                <a:latin typeface="Symbol"/>
                <a:cs typeface="Symbol"/>
              </a:rPr>
              <a:t></a:t>
            </a:r>
            <a:r>
              <a:rPr lang="el-GR" spc="-300" baseline="11608" dirty="0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lang="el-GR" i="1" spc="-67" baseline="11608" dirty="0">
                <a:solidFill>
                  <a:srgbClr val="2F2B20"/>
                </a:solidFill>
                <a:latin typeface="Times New Roman"/>
                <a:cs typeface="Times New Roman"/>
              </a:rPr>
              <a:t>R</a:t>
            </a:r>
            <a:endParaRPr lang="en-US" dirty="0">
              <a:solidFill>
                <a:srgbClr val="2F2B20"/>
              </a:solidFill>
            </a:endParaRPr>
          </a:p>
        </p:txBody>
      </p:sp>
      <p:sp>
        <p:nvSpPr>
          <p:cNvPr id="5" name="object 6"/>
          <p:cNvSpPr txBox="1"/>
          <p:nvPr/>
        </p:nvSpPr>
        <p:spPr>
          <a:xfrm>
            <a:off x="1259632" y="4166149"/>
            <a:ext cx="6979284" cy="987173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 algn="ctr">
              <a:tabLst>
                <a:tab pos="968375" algn="l"/>
                <a:tab pos="2865438" algn="l"/>
                <a:tab pos="3694113" algn="l"/>
                <a:tab pos="5210175" algn="l"/>
              </a:tabLst>
            </a:pPr>
            <a:r>
              <a:rPr sz="2800" spc="210" dirty="0" smtClean="0">
                <a:latin typeface="Times New Roman"/>
                <a:cs typeface="Times New Roman"/>
              </a:rPr>
              <a:t>(</a:t>
            </a:r>
            <a:r>
              <a:rPr sz="2800" i="1" spc="-40" dirty="0" smtClean="0">
                <a:latin typeface="Times New Roman"/>
                <a:cs typeface="Times New Roman"/>
              </a:rPr>
              <a:t>x</a:t>
            </a:r>
            <a:r>
              <a:rPr sz="2800" spc="-40" dirty="0" smtClean="0">
                <a:latin typeface="Times New Roman"/>
                <a:cs typeface="Times New Roman"/>
              </a:rPr>
              <a:t>,</a:t>
            </a:r>
            <a:r>
              <a:rPr sz="2800" spc="-155" dirty="0" smtClean="0">
                <a:latin typeface="Times New Roman"/>
                <a:cs typeface="Times New Roman"/>
              </a:rPr>
              <a:t> </a:t>
            </a:r>
            <a:r>
              <a:rPr sz="2800" i="1" spc="75" dirty="0" smtClean="0">
                <a:latin typeface="Times New Roman"/>
                <a:cs typeface="Times New Roman"/>
              </a:rPr>
              <a:t>y</a:t>
            </a:r>
            <a:r>
              <a:rPr sz="2800" spc="-50" dirty="0" smtClean="0">
                <a:latin typeface="Times New Roman"/>
                <a:cs typeface="Times New Roman"/>
              </a:rPr>
              <a:t>)</a:t>
            </a:r>
            <a:r>
              <a:rPr sz="2800" spc="-390" dirty="0" smtClean="0">
                <a:latin typeface="Times New Roman"/>
                <a:cs typeface="Times New Roman"/>
              </a:rPr>
              <a:t> </a:t>
            </a:r>
            <a:r>
              <a:rPr sz="2800" spc="-150" dirty="0" smtClean="0">
                <a:latin typeface="Symbol"/>
                <a:cs typeface="Symbol"/>
              </a:rPr>
              <a:t></a:t>
            </a:r>
            <a:r>
              <a:rPr sz="2800" spc="-240" dirty="0" smtClean="0">
                <a:latin typeface="Times New Roman"/>
                <a:cs typeface="Times New Roman"/>
              </a:rPr>
              <a:t> </a:t>
            </a:r>
            <a:r>
              <a:rPr sz="2800" i="1" spc="-95" dirty="0" smtClean="0">
                <a:latin typeface="Times New Roman"/>
                <a:cs typeface="Times New Roman"/>
              </a:rPr>
              <a:t>R</a:t>
            </a:r>
            <a:r>
              <a:rPr lang="en-US" sz="2800" i="1" spc="-95" dirty="0" smtClean="0">
                <a:latin typeface="Times New Roman"/>
                <a:cs typeface="Times New Roman"/>
              </a:rPr>
              <a:t> </a:t>
            </a:r>
            <a:r>
              <a:rPr sz="4000" spc="7" baseline="-2314" dirty="0" smtClean="0">
                <a:latin typeface="Times New Roman"/>
                <a:cs typeface="Times New Roman"/>
              </a:rPr>
              <a:t>κ</a:t>
            </a:r>
            <a:r>
              <a:rPr sz="4000" spc="15" baseline="-2314" dirty="0" smtClean="0">
                <a:latin typeface="Times New Roman"/>
                <a:cs typeface="Times New Roman"/>
              </a:rPr>
              <a:t>αι</a:t>
            </a:r>
            <a:r>
              <a:rPr lang="en-US" sz="4000" spc="15" baseline="-2314" dirty="0">
                <a:latin typeface="Times New Roman"/>
                <a:cs typeface="Times New Roman"/>
              </a:rPr>
              <a:t> </a:t>
            </a:r>
            <a:r>
              <a:rPr sz="2800" spc="-40" dirty="0" smtClean="0">
                <a:latin typeface="Times New Roman"/>
                <a:cs typeface="Times New Roman"/>
              </a:rPr>
              <a:t>(</a:t>
            </a:r>
            <a:r>
              <a:rPr sz="2800" spc="-505" dirty="0" smtClean="0">
                <a:latin typeface="Times New Roman"/>
                <a:cs typeface="Times New Roman"/>
              </a:rPr>
              <a:t> </a:t>
            </a:r>
            <a:r>
              <a:rPr sz="2800" i="1" spc="30" dirty="0" smtClean="0">
                <a:latin typeface="Times New Roman"/>
                <a:cs typeface="Times New Roman"/>
              </a:rPr>
              <a:t>y</a:t>
            </a:r>
            <a:r>
              <a:rPr sz="2800" spc="-30" dirty="0" smtClean="0">
                <a:latin typeface="Times New Roman"/>
                <a:cs typeface="Times New Roman"/>
              </a:rPr>
              <a:t>,</a:t>
            </a:r>
            <a:r>
              <a:rPr sz="2800" spc="-320" dirty="0" smtClean="0">
                <a:latin typeface="Times New Roman"/>
                <a:cs typeface="Times New Roman"/>
              </a:rPr>
              <a:t> </a:t>
            </a:r>
            <a:r>
              <a:rPr sz="2800" i="1" spc="130" dirty="0" smtClean="0">
                <a:latin typeface="Times New Roman"/>
                <a:cs typeface="Times New Roman"/>
              </a:rPr>
              <a:t>z</a:t>
            </a:r>
            <a:r>
              <a:rPr sz="2800" spc="-40" dirty="0" smtClean="0">
                <a:latin typeface="Times New Roman"/>
                <a:cs typeface="Times New Roman"/>
              </a:rPr>
              <a:t>)</a:t>
            </a:r>
            <a:r>
              <a:rPr sz="2800" spc="-390" dirty="0" smtClean="0">
                <a:latin typeface="Times New Roman"/>
                <a:cs typeface="Times New Roman"/>
              </a:rPr>
              <a:t> </a:t>
            </a:r>
            <a:r>
              <a:rPr sz="2800" spc="-114" dirty="0" smtClean="0">
                <a:latin typeface="Symbol"/>
                <a:cs typeface="Symbol"/>
              </a:rPr>
              <a:t></a:t>
            </a:r>
            <a:r>
              <a:rPr sz="2800" spc="-229" dirty="0" smtClean="0">
                <a:latin typeface="Times New Roman"/>
                <a:cs typeface="Times New Roman"/>
              </a:rPr>
              <a:t> </a:t>
            </a:r>
            <a:r>
              <a:rPr sz="2800" i="1" spc="-70" dirty="0" smtClean="0">
                <a:latin typeface="Times New Roman"/>
                <a:cs typeface="Times New Roman"/>
              </a:rPr>
              <a:t>R</a:t>
            </a:r>
            <a:r>
              <a:rPr sz="2800" i="1" spc="-30" dirty="0" smtClean="0">
                <a:latin typeface="Times New Roman"/>
                <a:cs typeface="Times New Roman"/>
              </a:rPr>
              <a:t> </a:t>
            </a:r>
            <a:r>
              <a:rPr sz="2800" spc="-114" dirty="0" smtClean="0">
                <a:latin typeface="Symbol"/>
                <a:cs typeface="Symbol"/>
              </a:rPr>
              <a:t></a:t>
            </a:r>
            <a:r>
              <a:rPr sz="2800" spc="-35" dirty="0" smtClean="0">
                <a:latin typeface="Times New Roman"/>
                <a:cs typeface="Times New Roman"/>
              </a:rPr>
              <a:t> </a:t>
            </a:r>
            <a:r>
              <a:rPr sz="2800" spc="229" dirty="0" smtClean="0">
                <a:latin typeface="Times New Roman"/>
                <a:cs typeface="Times New Roman"/>
              </a:rPr>
              <a:t>(</a:t>
            </a:r>
            <a:r>
              <a:rPr sz="2800" i="1" spc="-30" dirty="0" smtClean="0">
                <a:latin typeface="Times New Roman"/>
                <a:cs typeface="Times New Roman"/>
              </a:rPr>
              <a:t>x</a:t>
            </a:r>
            <a:r>
              <a:rPr sz="2800" spc="-30" dirty="0" smtClean="0">
                <a:latin typeface="Times New Roman"/>
                <a:cs typeface="Times New Roman"/>
              </a:rPr>
              <a:t>,</a:t>
            </a:r>
            <a:r>
              <a:rPr sz="2800" spc="-320" dirty="0" smtClean="0">
                <a:latin typeface="Times New Roman"/>
                <a:cs typeface="Times New Roman"/>
              </a:rPr>
              <a:t> </a:t>
            </a:r>
            <a:r>
              <a:rPr sz="2800" i="1" spc="130" dirty="0" smtClean="0">
                <a:latin typeface="Times New Roman"/>
                <a:cs typeface="Times New Roman"/>
              </a:rPr>
              <a:t>z</a:t>
            </a:r>
            <a:r>
              <a:rPr sz="2800" spc="-40" dirty="0" smtClean="0">
                <a:latin typeface="Times New Roman"/>
                <a:cs typeface="Times New Roman"/>
              </a:rPr>
              <a:t>)</a:t>
            </a:r>
            <a:r>
              <a:rPr sz="2800" spc="-390" dirty="0" smtClean="0">
                <a:latin typeface="Times New Roman"/>
                <a:cs typeface="Times New Roman"/>
              </a:rPr>
              <a:t> </a:t>
            </a:r>
            <a:r>
              <a:rPr sz="2800" spc="-114" dirty="0" smtClean="0">
                <a:latin typeface="Symbol"/>
                <a:cs typeface="Symbol"/>
              </a:rPr>
              <a:t></a:t>
            </a:r>
            <a:r>
              <a:rPr sz="2800" spc="-235" dirty="0" smtClean="0">
                <a:latin typeface="Times New Roman"/>
                <a:cs typeface="Times New Roman"/>
              </a:rPr>
              <a:t> </a:t>
            </a:r>
            <a:r>
              <a:rPr sz="2800" i="1" spc="-70" dirty="0" smtClean="0">
                <a:latin typeface="Times New Roman"/>
                <a:cs typeface="Times New Roman"/>
              </a:rPr>
              <a:t>R</a:t>
            </a:r>
            <a:endParaRPr lang="en-US" sz="2800" dirty="0">
              <a:latin typeface="Times New Roman"/>
              <a:cs typeface="Times New Roman"/>
            </a:endParaRPr>
          </a:p>
          <a:p>
            <a:pPr marL="12700" algn="ctr">
              <a:tabLst>
                <a:tab pos="968375" algn="l"/>
                <a:tab pos="2865438" algn="l"/>
                <a:tab pos="3694113" algn="l"/>
                <a:tab pos="5210175" algn="l"/>
              </a:tabLst>
            </a:pPr>
            <a:r>
              <a:rPr sz="2400" i="1" spc="5" dirty="0" err="1" smtClean="0">
                <a:latin typeface="Times New Roman"/>
                <a:cs typeface="Times New Roman"/>
              </a:rPr>
              <a:t>x</a:t>
            </a:r>
            <a:r>
              <a:rPr sz="2400" i="1" spc="25" dirty="0" err="1" smtClean="0">
                <a:latin typeface="Times New Roman"/>
                <a:cs typeface="Times New Roman"/>
              </a:rPr>
              <a:t>R</a:t>
            </a:r>
            <a:r>
              <a:rPr sz="2400" i="1" spc="15" dirty="0" err="1" smtClean="0">
                <a:latin typeface="Times New Roman"/>
                <a:cs typeface="Times New Roman"/>
              </a:rPr>
              <a:t>y</a:t>
            </a:r>
            <a:r>
              <a:rPr lang="en-US" sz="2400" i="1" spc="15" dirty="0" smtClean="0">
                <a:latin typeface="Times New Roman"/>
                <a:cs typeface="Times New Roman"/>
              </a:rPr>
              <a:t> </a:t>
            </a:r>
            <a:r>
              <a:rPr sz="2400" spc="5" dirty="0" smtClean="0">
                <a:latin typeface="Times New Roman"/>
                <a:cs typeface="Times New Roman"/>
              </a:rPr>
              <a:t>κ</a:t>
            </a:r>
            <a:r>
              <a:rPr sz="2400" spc="10" dirty="0" smtClean="0">
                <a:latin typeface="Times New Roman"/>
                <a:cs typeface="Times New Roman"/>
              </a:rPr>
              <a:t>αι</a:t>
            </a:r>
            <a:r>
              <a:rPr lang="en-US" sz="2400" spc="10" dirty="0">
                <a:latin typeface="Times New Roman"/>
                <a:cs typeface="Times New Roman"/>
              </a:rPr>
              <a:t> </a:t>
            </a:r>
            <a:r>
              <a:rPr sz="2400" i="1" spc="5" dirty="0" err="1" smtClean="0">
                <a:latin typeface="Times New Roman"/>
                <a:cs typeface="Times New Roman"/>
              </a:rPr>
              <a:t>y</a:t>
            </a:r>
            <a:r>
              <a:rPr sz="2400" i="1" spc="25" dirty="0" err="1" smtClean="0">
                <a:latin typeface="Times New Roman"/>
                <a:cs typeface="Times New Roman"/>
              </a:rPr>
              <a:t>R</a:t>
            </a:r>
            <a:r>
              <a:rPr sz="2400" spc="15" dirty="0" err="1" smtClean="0">
                <a:latin typeface="Times New Roman"/>
                <a:cs typeface="Times New Roman"/>
              </a:rPr>
              <a:t>z</a:t>
            </a:r>
            <a:r>
              <a:rPr sz="2400" spc="165" dirty="0" smtClean="0">
                <a:latin typeface="Times New Roman"/>
                <a:cs typeface="Times New Roman"/>
              </a:rPr>
              <a:t> </a:t>
            </a:r>
            <a:r>
              <a:rPr sz="2400" spc="35" dirty="0" smtClean="0">
                <a:latin typeface="Symbol"/>
                <a:cs typeface="Symbol"/>
              </a:rPr>
              <a:t></a:t>
            </a:r>
            <a:r>
              <a:rPr lang="en-US" sz="2400" spc="35" dirty="0">
                <a:latin typeface="Times New Roman"/>
                <a:cs typeface="Times New Roman"/>
              </a:rPr>
              <a:t> </a:t>
            </a:r>
            <a:r>
              <a:rPr sz="2400" i="1" spc="5" dirty="0" err="1" smtClean="0">
                <a:latin typeface="Times New Roman"/>
                <a:cs typeface="Times New Roman"/>
              </a:rPr>
              <a:t>x</a:t>
            </a:r>
            <a:r>
              <a:rPr sz="2400" i="1" spc="25" dirty="0" err="1" smtClean="0">
                <a:latin typeface="Times New Roman"/>
                <a:cs typeface="Times New Roman"/>
              </a:rPr>
              <a:t>R</a:t>
            </a:r>
            <a:r>
              <a:rPr sz="2400" i="1" spc="10" dirty="0" err="1" smtClean="0">
                <a:latin typeface="Times New Roman"/>
                <a:cs typeface="Times New Roman"/>
              </a:rPr>
              <a:t>z</a:t>
            </a:r>
            <a:endParaRPr sz="2400" dirty="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116344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514327" y="348018"/>
            <a:ext cx="8229600" cy="952500"/>
          </a:xfrm>
        </p:spPr>
        <p:txBody>
          <a:bodyPr>
            <a:normAutofit fontScale="90000"/>
          </a:bodyPr>
          <a:lstStyle/>
          <a:p>
            <a:r>
              <a:rPr lang="el-GR" sz="6700" dirty="0"/>
              <a:t>Παραδείγματα</a:t>
            </a:r>
            <a:r>
              <a:rPr lang="en-US" sz="6700" dirty="0"/>
              <a:t> </a:t>
            </a:r>
            <a:r>
              <a:rPr lang="en-US" sz="7200" dirty="0"/>
              <a:t/>
            </a:r>
            <a:br>
              <a:rPr lang="en-US" sz="7200" dirty="0"/>
            </a:br>
            <a:r>
              <a:rPr lang="el-GR" sz="4000" dirty="0"/>
              <a:t>Ανακλαστική-Συμμετρική-Μεταβατική</a:t>
            </a:r>
            <a:endParaRPr lang="el-GR" sz="4000" dirty="0"/>
          </a:p>
        </p:txBody>
      </p:sp>
      <p:grpSp>
        <p:nvGrpSpPr>
          <p:cNvPr id="6" name="Ομάδα 5"/>
          <p:cNvGrpSpPr/>
          <p:nvPr/>
        </p:nvGrpSpPr>
        <p:grpSpPr>
          <a:xfrm>
            <a:off x="2411760" y="1633364"/>
            <a:ext cx="5379885" cy="3550737"/>
            <a:chOff x="527971" y="1798810"/>
            <a:chExt cx="5379885" cy="3550737"/>
          </a:xfrm>
        </p:grpSpPr>
        <p:sp>
          <p:nvSpPr>
            <p:cNvPr id="7" name="object 3"/>
            <p:cNvSpPr txBox="1"/>
            <p:nvPr/>
          </p:nvSpPr>
          <p:spPr>
            <a:xfrm>
              <a:off x="637605" y="1798810"/>
              <a:ext cx="2904490" cy="693420"/>
            </a:xfrm>
            <a:prstGeom prst="rect">
              <a:avLst/>
            </a:prstGeom>
          </p:spPr>
          <p:txBody>
            <a:bodyPr vert="horz" wrap="square" lIns="0" tIns="0" rIns="0" bIns="0" rtlCol="0">
              <a:noAutofit/>
            </a:bodyPr>
            <a:lstStyle/>
            <a:p>
              <a:pPr marL="12700">
                <a:lnSpc>
                  <a:spcPct val="100000"/>
                </a:lnSpc>
              </a:pPr>
              <a:r>
                <a:rPr sz="3150" i="1" spc="-265" dirty="0" smtClean="0">
                  <a:latin typeface="Times New Roman"/>
                  <a:cs typeface="Times New Roman"/>
                </a:rPr>
                <a:t>R</a:t>
              </a:r>
              <a:r>
                <a:rPr sz="2775" spc="0" baseline="-24024" dirty="0" smtClean="0">
                  <a:latin typeface="Times New Roman"/>
                  <a:cs typeface="Times New Roman"/>
                </a:rPr>
                <a:t>1 </a:t>
              </a:r>
              <a:r>
                <a:rPr sz="2775" spc="-22" baseline="-24024" dirty="0" smtClean="0">
                  <a:latin typeface="Times New Roman"/>
                  <a:cs typeface="Times New Roman"/>
                </a:rPr>
                <a:t> </a:t>
              </a:r>
              <a:r>
                <a:rPr sz="3150" spc="0" dirty="0" smtClean="0">
                  <a:latin typeface="Symbol"/>
                  <a:cs typeface="Symbol"/>
                </a:rPr>
                <a:t></a:t>
              </a:r>
              <a:r>
                <a:rPr sz="3150" spc="-229" dirty="0" smtClean="0">
                  <a:latin typeface="Times New Roman"/>
                  <a:cs typeface="Times New Roman"/>
                </a:rPr>
                <a:t> </a:t>
              </a:r>
              <a:r>
                <a:rPr sz="4200" spc="-950" dirty="0" smtClean="0">
                  <a:latin typeface="Symbol"/>
                  <a:cs typeface="Symbol"/>
                </a:rPr>
                <a:t></a:t>
              </a:r>
              <a:r>
                <a:rPr sz="4200" spc="-415" dirty="0" smtClean="0">
                  <a:latin typeface="Symbol"/>
                  <a:cs typeface="Symbol"/>
                </a:rPr>
                <a:t></a:t>
              </a:r>
              <a:r>
                <a:rPr sz="3150" i="1" spc="50" dirty="0" smtClean="0">
                  <a:latin typeface="Times New Roman"/>
                  <a:cs typeface="Times New Roman"/>
                </a:rPr>
                <a:t>a</a:t>
              </a:r>
              <a:r>
                <a:rPr sz="3150" spc="0" dirty="0" smtClean="0">
                  <a:latin typeface="Times New Roman"/>
                  <a:cs typeface="Times New Roman"/>
                </a:rPr>
                <a:t>,</a:t>
              </a:r>
              <a:r>
                <a:rPr sz="3150" spc="-495" dirty="0" smtClean="0">
                  <a:latin typeface="Times New Roman"/>
                  <a:cs typeface="Times New Roman"/>
                </a:rPr>
                <a:t> </a:t>
              </a:r>
              <a:r>
                <a:rPr sz="3150" i="1" spc="145" dirty="0" smtClean="0">
                  <a:latin typeface="Times New Roman"/>
                  <a:cs typeface="Times New Roman"/>
                </a:rPr>
                <a:t>b</a:t>
              </a:r>
              <a:r>
                <a:rPr sz="4200" spc="-85" dirty="0" smtClean="0">
                  <a:latin typeface="Symbol"/>
                  <a:cs typeface="Symbol"/>
                </a:rPr>
                <a:t></a:t>
              </a:r>
              <a:r>
                <a:rPr sz="3150" spc="0" dirty="0" smtClean="0">
                  <a:latin typeface="Times New Roman"/>
                  <a:cs typeface="Times New Roman"/>
                </a:rPr>
                <a:t>|</a:t>
              </a:r>
              <a:r>
                <a:rPr sz="3150" spc="-185" dirty="0" smtClean="0">
                  <a:latin typeface="Times New Roman"/>
                  <a:cs typeface="Times New Roman"/>
                </a:rPr>
                <a:t> </a:t>
              </a:r>
              <a:r>
                <a:rPr sz="3150" i="1" spc="0" dirty="0" smtClean="0">
                  <a:latin typeface="Times New Roman"/>
                  <a:cs typeface="Times New Roman"/>
                </a:rPr>
                <a:t>a</a:t>
              </a:r>
              <a:r>
                <a:rPr sz="3150" i="1" spc="-45" dirty="0" smtClean="0">
                  <a:latin typeface="Times New Roman"/>
                  <a:cs typeface="Times New Roman"/>
                </a:rPr>
                <a:t> </a:t>
              </a:r>
              <a:r>
                <a:rPr sz="3150" spc="0" dirty="0" smtClean="0">
                  <a:latin typeface="Symbol"/>
                  <a:cs typeface="Symbol"/>
                </a:rPr>
                <a:t></a:t>
              </a:r>
              <a:r>
                <a:rPr sz="3150" spc="-155" dirty="0" smtClean="0">
                  <a:latin typeface="Times New Roman"/>
                  <a:cs typeface="Times New Roman"/>
                </a:rPr>
                <a:t> </a:t>
              </a:r>
              <a:r>
                <a:rPr sz="3150" i="1" spc="-75" dirty="0" smtClean="0">
                  <a:latin typeface="Times New Roman"/>
                  <a:cs typeface="Times New Roman"/>
                </a:rPr>
                <a:t>b</a:t>
              </a:r>
              <a:r>
                <a:rPr sz="4200" spc="-525" dirty="0" smtClean="0">
                  <a:latin typeface="Symbol"/>
                  <a:cs typeface="Symbol"/>
                </a:rPr>
                <a:t></a:t>
              </a:r>
              <a:endParaRPr sz="4200" dirty="0">
                <a:latin typeface="Symbol"/>
                <a:cs typeface="Symbol"/>
              </a:endParaRPr>
            </a:p>
          </p:txBody>
        </p:sp>
        <p:sp>
          <p:nvSpPr>
            <p:cNvPr id="8" name="object 4"/>
            <p:cNvSpPr txBox="1"/>
            <p:nvPr/>
          </p:nvSpPr>
          <p:spPr>
            <a:xfrm>
              <a:off x="604320" y="2370325"/>
              <a:ext cx="2955925" cy="693420"/>
            </a:xfrm>
            <a:prstGeom prst="rect">
              <a:avLst/>
            </a:prstGeom>
          </p:spPr>
          <p:txBody>
            <a:bodyPr vert="horz" wrap="square" lIns="0" tIns="0" rIns="0" bIns="0" rtlCol="0">
              <a:noAutofit/>
            </a:bodyPr>
            <a:lstStyle/>
            <a:p>
              <a:pPr marL="12700">
                <a:lnSpc>
                  <a:spcPct val="100000"/>
                </a:lnSpc>
                <a:tabLst>
                  <a:tab pos="502920" algn="l"/>
                </a:tabLst>
              </a:pPr>
              <a:r>
                <a:rPr sz="3150" i="1" spc="-60" dirty="0" smtClean="0">
                  <a:latin typeface="Times New Roman"/>
                  <a:cs typeface="Times New Roman"/>
                </a:rPr>
                <a:t>R</a:t>
              </a:r>
              <a:r>
                <a:rPr sz="2775" spc="0" baseline="-24024" dirty="0" smtClean="0">
                  <a:latin typeface="Times New Roman"/>
                  <a:cs typeface="Times New Roman"/>
                </a:rPr>
                <a:t>2	</a:t>
              </a:r>
              <a:r>
                <a:rPr sz="3150" spc="0" dirty="0" smtClean="0">
                  <a:latin typeface="Symbol"/>
                  <a:cs typeface="Symbol"/>
                </a:rPr>
                <a:t></a:t>
              </a:r>
              <a:r>
                <a:rPr sz="3150" spc="-225" dirty="0" smtClean="0">
                  <a:latin typeface="Times New Roman"/>
                  <a:cs typeface="Times New Roman"/>
                </a:rPr>
                <a:t> </a:t>
              </a:r>
              <a:r>
                <a:rPr sz="4200" spc="-950" dirty="0" smtClean="0">
                  <a:latin typeface="Symbol"/>
                  <a:cs typeface="Symbol"/>
                </a:rPr>
                <a:t></a:t>
              </a:r>
              <a:r>
                <a:rPr sz="4200" spc="-420" dirty="0" smtClean="0">
                  <a:latin typeface="Symbol"/>
                  <a:cs typeface="Symbol"/>
                </a:rPr>
                <a:t></a:t>
              </a:r>
              <a:r>
                <a:rPr sz="3150" i="1" spc="50" dirty="0" smtClean="0">
                  <a:latin typeface="Times New Roman"/>
                  <a:cs typeface="Times New Roman"/>
                </a:rPr>
                <a:t>a</a:t>
              </a:r>
              <a:r>
                <a:rPr sz="3150" spc="0" dirty="0" smtClean="0">
                  <a:latin typeface="Times New Roman"/>
                  <a:cs typeface="Times New Roman"/>
                </a:rPr>
                <a:t>,</a:t>
              </a:r>
              <a:r>
                <a:rPr sz="3150" spc="-495" dirty="0" smtClean="0">
                  <a:latin typeface="Times New Roman"/>
                  <a:cs typeface="Times New Roman"/>
                </a:rPr>
                <a:t> </a:t>
              </a:r>
              <a:r>
                <a:rPr sz="3150" i="1" spc="150" dirty="0" smtClean="0">
                  <a:latin typeface="Times New Roman"/>
                  <a:cs typeface="Times New Roman"/>
                </a:rPr>
                <a:t>b</a:t>
              </a:r>
              <a:r>
                <a:rPr sz="4200" spc="-90" dirty="0" smtClean="0">
                  <a:latin typeface="Symbol"/>
                  <a:cs typeface="Symbol"/>
                </a:rPr>
                <a:t></a:t>
              </a:r>
              <a:r>
                <a:rPr sz="3150" spc="0" dirty="0" smtClean="0">
                  <a:latin typeface="Times New Roman"/>
                  <a:cs typeface="Times New Roman"/>
                </a:rPr>
                <a:t>|</a:t>
              </a:r>
              <a:r>
                <a:rPr sz="3150" spc="-185" dirty="0" smtClean="0">
                  <a:latin typeface="Times New Roman"/>
                  <a:cs typeface="Times New Roman"/>
                </a:rPr>
                <a:t> </a:t>
              </a:r>
              <a:r>
                <a:rPr sz="3150" i="1" spc="0" dirty="0" smtClean="0">
                  <a:latin typeface="Times New Roman"/>
                  <a:cs typeface="Times New Roman"/>
                </a:rPr>
                <a:t>a</a:t>
              </a:r>
              <a:r>
                <a:rPr sz="3150" i="1" spc="10" dirty="0" smtClean="0">
                  <a:latin typeface="Times New Roman"/>
                  <a:cs typeface="Times New Roman"/>
                </a:rPr>
                <a:t> </a:t>
              </a:r>
              <a:r>
                <a:rPr sz="3150" spc="0" dirty="0" smtClean="0">
                  <a:latin typeface="Symbol"/>
                  <a:cs typeface="Symbol"/>
                </a:rPr>
                <a:t></a:t>
              </a:r>
              <a:r>
                <a:rPr sz="3150" spc="-155" dirty="0" smtClean="0">
                  <a:latin typeface="Times New Roman"/>
                  <a:cs typeface="Times New Roman"/>
                </a:rPr>
                <a:t> </a:t>
              </a:r>
              <a:r>
                <a:rPr sz="3150" i="1" spc="-75" dirty="0" smtClean="0">
                  <a:latin typeface="Times New Roman"/>
                  <a:cs typeface="Times New Roman"/>
                </a:rPr>
                <a:t>b</a:t>
              </a:r>
              <a:r>
                <a:rPr sz="4200" spc="-525" dirty="0" smtClean="0">
                  <a:latin typeface="Symbol"/>
                  <a:cs typeface="Symbol"/>
                </a:rPr>
                <a:t></a:t>
              </a:r>
              <a:endParaRPr sz="4200" dirty="0">
                <a:latin typeface="Symbol"/>
                <a:cs typeface="Symbol"/>
              </a:endParaRPr>
            </a:p>
          </p:txBody>
        </p:sp>
        <p:sp>
          <p:nvSpPr>
            <p:cNvPr id="9" name="object 5"/>
            <p:cNvSpPr txBox="1"/>
            <p:nvPr/>
          </p:nvSpPr>
          <p:spPr>
            <a:xfrm>
              <a:off x="566287" y="2941634"/>
              <a:ext cx="4340225" cy="693420"/>
            </a:xfrm>
            <a:prstGeom prst="rect">
              <a:avLst/>
            </a:prstGeom>
          </p:spPr>
          <p:txBody>
            <a:bodyPr vert="horz" wrap="square" lIns="0" tIns="0" rIns="0" bIns="0" rtlCol="0">
              <a:noAutofit/>
            </a:bodyPr>
            <a:lstStyle/>
            <a:p>
              <a:pPr marL="12700">
                <a:lnSpc>
                  <a:spcPct val="100000"/>
                </a:lnSpc>
              </a:pPr>
              <a:r>
                <a:rPr sz="3150" i="1" spc="-120" dirty="0" smtClean="0">
                  <a:latin typeface="Times New Roman"/>
                  <a:cs typeface="Times New Roman"/>
                </a:rPr>
                <a:t>R</a:t>
              </a:r>
              <a:r>
                <a:rPr sz="2775" spc="0" baseline="-24024" dirty="0" smtClean="0">
                  <a:latin typeface="Times New Roman"/>
                  <a:cs typeface="Times New Roman"/>
                </a:rPr>
                <a:t>3 </a:t>
              </a:r>
              <a:r>
                <a:rPr sz="2775" spc="97" baseline="-24024" dirty="0" smtClean="0">
                  <a:latin typeface="Times New Roman"/>
                  <a:cs typeface="Times New Roman"/>
                </a:rPr>
                <a:t> </a:t>
              </a:r>
              <a:r>
                <a:rPr sz="3150" spc="0" dirty="0" smtClean="0">
                  <a:latin typeface="Symbol"/>
                  <a:cs typeface="Symbol"/>
                </a:rPr>
                <a:t></a:t>
              </a:r>
              <a:r>
                <a:rPr sz="3150" spc="-225" dirty="0" smtClean="0">
                  <a:latin typeface="Times New Roman"/>
                  <a:cs typeface="Times New Roman"/>
                </a:rPr>
                <a:t> </a:t>
              </a:r>
              <a:r>
                <a:rPr sz="4200" spc="-950" dirty="0" smtClean="0">
                  <a:latin typeface="Symbol"/>
                  <a:cs typeface="Symbol"/>
                </a:rPr>
                <a:t></a:t>
              </a:r>
              <a:r>
                <a:rPr sz="4200" spc="-415" dirty="0" smtClean="0">
                  <a:latin typeface="Symbol"/>
                  <a:cs typeface="Symbol"/>
                </a:rPr>
                <a:t></a:t>
              </a:r>
              <a:r>
                <a:rPr sz="3150" i="1" spc="50" dirty="0" smtClean="0">
                  <a:latin typeface="Times New Roman"/>
                  <a:cs typeface="Times New Roman"/>
                </a:rPr>
                <a:t>a</a:t>
              </a:r>
              <a:r>
                <a:rPr sz="3150" spc="0" dirty="0" smtClean="0">
                  <a:latin typeface="Times New Roman"/>
                  <a:cs typeface="Times New Roman"/>
                </a:rPr>
                <a:t>,</a:t>
              </a:r>
              <a:r>
                <a:rPr sz="3150" spc="-495" dirty="0" smtClean="0">
                  <a:latin typeface="Times New Roman"/>
                  <a:cs typeface="Times New Roman"/>
                </a:rPr>
                <a:t> </a:t>
              </a:r>
              <a:r>
                <a:rPr sz="3150" i="1" spc="145" dirty="0" smtClean="0">
                  <a:latin typeface="Times New Roman"/>
                  <a:cs typeface="Times New Roman"/>
                </a:rPr>
                <a:t>b</a:t>
              </a:r>
              <a:r>
                <a:rPr sz="4200" spc="-85" dirty="0" smtClean="0">
                  <a:latin typeface="Symbol"/>
                  <a:cs typeface="Symbol"/>
                </a:rPr>
                <a:t></a:t>
              </a:r>
              <a:r>
                <a:rPr sz="3150" spc="0" dirty="0" smtClean="0">
                  <a:latin typeface="Times New Roman"/>
                  <a:cs typeface="Times New Roman"/>
                </a:rPr>
                <a:t>|</a:t>
              </a:r>
              <a:r>
                <a:rPr sz="3150" spc="-185" dirty="0" smtClean="0">
                  <a:latin typeface="Times New Roman"/>
                  <a:cs typeface="Times New Roman"/>
                </a:rPr>
                <a:t> </a:t>
              </a:r>
              <a:r>
                <a:rPr sz="3150" i="1" spc="0" dirty="0" smtClean="0">
                  <a:latin typeface="Times New Roman"/>
                  <a:cs typeface="Times New Roman"/>
                </a:rPr>
                <a:t>a</a:t>
              </a:r>
              <a:r>
                <a:rPr sz="3150" i="1" spc="5" dirty="0" smtClean="0">
                  <a:latin typeface="Times New Roman"/>
                  <a:cs typeface="Times New Roman"/>
                </a:rPr>
                <a:t> </a:t>
              </a:r>
              <a:r>
                <a:rPr sz="3150" spc="0" dirty="0" smtClean="0">
                  <a:latin typeface="Symbol"/>
                  <a:cs typeface="Symbol"/>
                </a:rPr>
                <a:t></a:t>
              </a:r>
              <a:r>
                <a:rPr sz="3150" spc="-150" dirty="0" smtClean="0">
                  <a:latin typeface="Times New Roman"/>
                  <a:cs typeface="Times New Roman"/>
                </a:rPr>
                <a:t> </a:t>
              </a:r>
              <a:r>
                <a:rPr sz="3150" i="1" spc="0" dirty="0" smtClean="0">
                  <a:latin typeface="Times New Roman"/>
                  <a:cs typeface="Times New Roman"/>
                </a:rPr>
                <a:t>b</a:t>
              </a:r>
              <a:r>
                <a:rPr sz="3150" i="1" spc="-145" dirty="0" smtClean="0">
                  <a:latin typeface="Times New Roman"/>
                  <a:cs typeface="Times New Roman"/>
                </a:rPr>
                <a:t> </a:t>
              </a:r>
              <a:r>
                <a:rPr sz="3150" i="1" spc="0" dirty="0" smtClean="0">
                  <a:latin typeface="Times New Roman"/>
                  <a:cs typeface="Times New Roman"/>
                </a:rPr>
                <a:t>ή</a:t>
              </a:r>
              <a:r>
                <a:rPr sz="3150" i="1" spc="-185" dirty="0" smtClean="0">
                  <a:latin typeface="Times New Roman"/>
                  <a:cs typeface="Times New Roman"/>
                </a:rPr>
                <a:t> </a:t>
              </a:r>
              <a:r>
                <a:rPr sz="3150" i="1" spc="0" dirty="0" smtClean="0">
                  <a:latin typeface="Times New Roman"/>
                  <a:cs typeface="Times New Roman"/>
                </a:rPr>
                <a:t>a</a:t>
              </a:r>
              <a:r>
                <a:rPr sz="3150" i="1" spc="10" dirty="0" smtClean="0">
                  <a:latin typeface="Times New Roman"/>
                  <a:cs typeface="Times New Roman"/>
                </a:rPr>
                <a:t> </a:t>
              </a:r>
              <a:r>
                <a:rPr sz="3150" spc="0" dirty="0" smtClean="0">
                  <a:latin typeface="Symbol"/>
                  <a:cs typeface="Symbol"/>
                </a:rPr>
                <a:t></a:t>
              </a:r>
              <a:r>
                <a:rPr sz="3150" spc="-55" dirty="0" smtClean="0">
                  <a:latin typeface="Times New Roman"/>
                  <a:cs typeface="Times New Roman"/>
                </a:rPr>
                <a:t> </a:t>
              </a:r>
              <a:r>
                <a:rPr sz="3150" spc="-10" dirty="0" smtClean="0">
                  <a:latin typeface="Symbol"/>
                  <a:cs typeface="Symbol"/>
                </a:rPr>
                <a:t></a:t>
              </a:r>
              <a:r>
                <a:rPr sz="3150" i="1" spc="-75" dirty="0" smtClean="0">
                  <a:latin typeface="Times New Roman"/>
                  <a:cs typeface="Times New Roman"/>
                </a:rPr>
                <a:t>b</a:t>
              </a:r>
              <a:r>
                <a:rPr sz="4200" spc="-525" dirty="0" smtClean="0">
                  <a:latin typeface="Symbol"/>
                  <a:cs typeface="Symbol"/>
                </a:rPr>
                <a:t></a:t>
              </a:r>
              <a:endParaRPr sz="4200">
                <a:latin typeface="Symbol"/>
                <a:cs typeface="Symbol"/>
              </a:endParaRPr>
            </a:p>
          </p:txBody>
        </p:sp>
        <p:sp>
          <p:nvSpPr>
            <p:cNvPr id="10" name="object 6"/>
            <p:cNvSpPr txBox="1"/>
            <p:nvPr/>
          </p:nvSpPr>
          <p:spPr>
            <a:xfrm>
              <a:off x="527971" y="3513325"/>
              <a:ext cx="2955925" cy="693420"/>
            </a:xfrm>
            <a:prstGeom prst="rect">
              <a:avLst/>
            </a:prstGeom>
          </p:spPr>
          <p:txBody>
            <a:bodyPr vert="horz" wrap="square" lIns="0" tIns="0" rIns="0" bIns="0" rtlCol="0">
              <a:noAutofit/>
            </a:bodyPr>
            <a:lstStyle/>
            <a:p>
              <a:pPr marL="12700">
                <a:lnSpc>
                  <a:spcPct val="100000"/>
                </a:lnSpc>
                <a:tabLst>
                  <a:tab pos="502920" algn="l"/>
                </a:tabLst>
              </a:pPr>
              <a:r>
                <a:rPr sz="3150" i="1" spc="-60" dirty="0" smtClean="0">
                  <a:latin typeface="Times New Roman"/>
                  <a:cs typeface="Times New Roman"/>
                </a:rPr>
                <a:t>R</a:t>
              </a:r>
              <a:r>
                <a:rPr sz="2775" spc="0" baseline="-24024" dirty="0" smtClean="0">
                  <a:latin typeface="Times New Roman"/>
                  <a:cs typeface="Times New Roman"/>
                </a:rPr>
                <a:t>4	</a:t>
              </a:r>
              <a:r>
                <a:rPr sz="3150" spc="0" dirty="0" smtClean="0">
                  <a:latin typeface="Symbol"/>
                  <a:cs typeface="Symbol"/>
                </a:rPr>
                <a:t></a:t>
              </a:r>
              <a:r>
                <a:rPr sz="3150" spc="-225" dirty="0" smtClean="0">
                  <a:latin typeface="Times New Roman"/>
                  <a:cs typeface="Times New Roman"/>
                </a:rPr>
                <a:t> </a:t>
              </a:r>
              <a:r>
                <a:rPr sz="4200" spc="-950" dirty="0" smtClean="0">
                  <a:latin typeface="Symbol"/>
                  <a:cs typeface="Symbol"/>
                </a:rPr>
                <a:t></a:t>
              </a:r>
              <a:r>
                <a:rPr sz="4200" spc="-420" dirty="0" smtClean="0">
                  <a:latin typeface="Symbol"/>
                  <a:cs typeface="Symbol"/>
                </a:rPr>
                <a:t></a:t>
              </a:r>
              <a:r>
                <a:rPr sz="3150" i="1" spc="50" dirty="0" smtClean="0">
                  <a:latin typeface="Times New Roman"/>
                  <a:cs typeface="Times New Roman"/>
                </a:rPr>
                <a:t>a</a:t>
              </a:r>
              <a:r>
                <a:rPr sz="3150" spc="0" dirty="0" smtClean="0">
                  <a:latin typeface="Times New Roman"/>
                  <a:cs typeface="Times New Roman"/>
                </a:rPr>
                <a:t>,</a:t>
              </a:r>
              <a:r>
                <a:rPr sz="3150" spc="-495" dirty="0" smtClean="0">
                  <a:latin typeface="Times New Roman"/>
                  <a:cs typeface="Times New Roman"/>
                </a:rPr>
                <a:t> </a:t>
              </a:r>
              <a:r>
                <a:rPr sz="3150" i="1" spc="150" dirty="0" smtClean="0">
                  <a:latin typeface="Times New Roman"/>
                  <a:cs typeface="Times New Roman"/>
                </a:rPr>
                <a:t>b</a:t>
              </a:r>
              <a:r>
                <a:rPr sz="4200" spc="-90" dirty="0" smtClean="0">
                  <a:latin typeface="Symbol"/>
                  <a:cs typeface="Symbol"/>
                </a:rPr>
                <a:t></a:t>
              </a:r>
              <a:r>
                <a:rPr sz="3150" spc="0" dirty="0" smtClean="0">
                  <a:latin typeface="Times New Roman"/>
                  <a:cs typeface="Times New Roman"/>
                </a:rPr>
                <a:t>|</a:t>
              </a:r>
              <a:r>
                <a:rPr sz="3150" spc="-185" dirty="0" smtClean="0">
                  <a:latin typeface="Times New Roman"/>
                  <a:cs typeface="Times New Roman"/>
                </a:rPr>
                <a:t> </a:t>
              </a:r>
              <a:r>
                <a:rPr sz="3150" i="1" spc="0" dirty="0" smtClean="0">
                  <a:latin typeface="Times New Roman"/>
                  <a:cs typeface="Times New Roman"/>
                </a:rPr>
                <a:t>a</a:t>
              </a:r>
              <a:r>
                <a:rPr sz="3150" i="1" spc="10" dirty="0" smtClean="0">
                  <a:latin typeface="Times New Roman"/>
                  <a:cs typeface="Times New Roman"/>
                </a:rPr>
                <a:t> </a:t>
              </a:r>
              <a:r>
                <a:rPr sz="3150" spc="0" dirty="0" smtClean="0">
                  <a:latin typeface="Symbol"/>
                  <a:cs typeface="Symbol"/>
                </a:rPr>
                <a:t></a:t>
              </a:r>
              <a:r>
                <a:rPr sz="3150" spc="-155" dirty="0" smtClean="0">
                  <a:latin typeface="Times New Roman"/>
                  <a:cs typeface="Times New Roman"/>
                </a:rPr>
                <a:t> </a:t>
              </a:r>
              <a:r>
                <a:rPr sz="3150" i="1" spc="-75" dirty="0" smtClean="0">
                  <a:latin typeface="Times New Roman"/>
                  <a:cs typeface="Times New Roman"/>
                </a:rPr>
                <a:t>b</a:t>
              </a:r>
              <a:r>
                <a:rPr sz="4200" spc="-525" dirty="0" smtClean="0">
                  <a:latin typeface="Symbol"/>
                  <a:cs typeface="Symbol"/>
                </a:rPr>
                <a:t></a:t>
              </a:r>
              <a:endParaRPr sz="4200">
                <a:latin typeface="Symbol"/>
                <a:cs typeface="Symbol"/>
              </a:endParaRPr>
            </a:p>
          </p:txBody>
        </p:sp>
        <p:sp>
          <p:nvSpPr>
            <p:cNvPr id="11" name="object 7"/>
            <p:cNvSpPr txBox="1"/>
            <p:nvPr/>
          </p:nvSpPr>
          <p:spPr>
            <a:xfrm>
              <a:off x="561191" y="4084642"/>
              <a:ext cx="3430270" cy="693420"/>
            </a:xfrm>
            <a:prstGeom prst="rect">
              <a:avLst/>
            </a:prstGeom>
          </p:spPr>
          <p:txBody>
            <a:bodyPr vert="horz" wrap="square" lIns="0" tIns="0" rIns="0" bIns="0" rtlCol="0">
              <a:noAutofit/>
            </a:bodyPr>
            <a:lstStyle/>
            <a:p>
              <a:pPr marL="12700">
                <a:lnSpc>
                  <a:spcPct val="100000"/>
                </a:lnSpc>
                <a:tabLst>
                  <a:tab pos="492125" algn="l"/>
                </a:tabLst>
              </a:pPr>
              <a:r>
                <a:rPr sz="3150" i="1" spc="-114" dirty="0" smtClean="0">
                  <a:latin typeface="Times New Roman"/>
                  <a:cs typeface="Times New Roman"/>
                </a:rPr>
                <a:t>R</a:t>
              </a:r>
              <a:r>
                <a:rPr sz="2775" spc="0" baseline="-24024" dirty="0" smtClean="0">
                  <a:latin typeface="Times New Roman"/>
                  <a:cs typeface="Times New Roman"/>
                </a:rPr>
                <a:t>5	</a:t>
              </a:r>
              <a:r>
                <a:rPr sz="3150" spc="0" dirty="0" smtClean="0">
                  <a:latin typeface="Symbol"/>
                  <a:cs typeface="Symbol"/>
                </a:rPr>
                <a:t></a:t>
              </a:r>
              <a:r>
                <a:rPr sz="3150" spc="-225" dirty="0" smtClean="0">
                  <a:latin typeface="Times New Roman"/>
                  <a:cs typeface="Times New Roman"/>
                </a:rPr>
                <a:t> </a:t>
              </a:r>
              <a:r>
                <a:rPr sz="4200" spc="-950" dirty="0" smtClean="0">
                  <a:latin typeface="Symbol"/>
                  <a:cs typeface="Symbol"/>
                </a:rPr>
                <a:t></a:t>
              </a:r>
              <a:r>
                <a:rPr sz="4200" spc="-420" dirty="0" smtClean="0">
                  <a:latin typeface="Symbol"/>
                  <a:cs typeface="Symbol"/>
                </a:rPr>
                <a:t></a:t>
              </a:r>
              <a:r>
                <a:rPr sz="3150" i="1" spc="45" dirty="0" smtClean="0">
                  <a:latin typeface="Times New Roman"/>
                  <a:cs typeface="Times New Roman"/>
                </a:rPr>
                <a:t>a</a:t>
              </a:r>
              <a:r>
                <a:rPr sz="3150" spc="0" dirty="0" smtClean="0">
                  <a:latin typeface="Times New Roman"/>
                  <a:cs typeface="Times New Roman"/>
                </a:rPr>
                <a:t>,</a:t>
              </a:r>
              <a:r>
                <a:rPr sz="3150" spc="-490" dirty="0" smtClean="0">
                  <a:latin typeface="Times New Roman"/>
                  <a:cs typeface="Times New Roman"/>
                </a:rPr>
                <a:t> </a:t>
              </a:r>
              <a:r>
                <a:rPr sz="3150" i="1" spc="150" dirty="0" smtClean="0">
                  <a:latin typeface="Times New Roman"/>
                  <a:cs typeface="Times New Roman"/>
                </a:rPr>
                <a:t>b</a:t>
              </a:r>
              <a:r>
                <a:rPr sz="4200" spc="-90" dirty="0" smtClean="0">
                  <a:latin typeface="Symbol"/>
                  <a:cs typeface="Symbol"/>
                </a:rPr>
                <a:t></a:t>
              </a:r>
              <a:r>
                <a:rPr sz="3150" spc="0" dirty="0" smtClean="0">
                  <a:latin typeface="Times New Roman"/>
                  <a:cs typeface="Times New Roman"/>
                </a:rPr>
                <a:t>|</a:t>
              </a:r>
              <a:r>
                <a:rPr sz="3150" spc="-185" dirty="0" smtClean="0">
                  <a:latin typeface="Times New Roman"/>
                  <a:cs typeface="Times New Roman"/>
                </a:rPr>
                <a:t> </a:t>
              </a:r>
              <a:r>
                <a:rPr sz="3150" i="1" spc="0" dirty="0" smtClean="0">
                  <a:latin typeface="Times New Roman"/>
                  <a:cs typeface="Times New Roman"/>
                </a:rPr>
                <a:t>a</a:t>
              </a:r>
              <a:r>
                <a:rPr sz="3150" i="1" spc="5" dirty="0" smtClean="0">
                  <a:latin typeface="Times New Roman"/>
                  <a:cs typeface="Times New Roman"/>
                </a:rPr>
                <a:t> </a:t>
              </a:r>
              <a:r>
                <a:rPr sz="3150" spc="0" dirty="0" smtClean="0">
                  <a:latin typeface="Symbol"/>
                  <a:cs typeface="Symbol"/>
                </a:rPr>
                <a:t></a:t>
              </a:r>
              <a:r>
                <a:rPr sz="3150" spc="-150" dirty="0" smtClean="0">
                  <a:latin typeface="Times New Roman"/>
                  <a:cs typeface="Times New Roman"/>
                </a:rPr>
                <a:t> </a:t>
              </a:r>
              <a:r>
                <a:rPr sz="3150" i="1" spc="0" dirty="0" smtClean="0">
                  <a:latin typeface="Times New Roman"/>
                  <a:cs typeface="Times New Roman"/>
                </a:rPr>
                <a:t>b</a:t>
              </a:r>
              <a:r>
                <a:rPr sz="3150" i="1" spc="-245" dirty="0" smtClean="0">
                  <a:latin typeface="Times New Roman"/>
                  <a:cs typeface="Times New Roman"/>
                </a:rPr>
                <a:t> </a:t>
              </a:r>
              <a:r>
                <a:rPr sz="3150" spc="240" dirty="0" smtClean="0">
                  <a:latin typeface="Symbol"/>
                  <a:cs typeface="Symbol"/>
                </a:rPr>
                <a:t></a:t>
              </a:r>
              <a:r>
                <a:rPr sz="3150" spc="-375" dirty="0" smtClean="0">
                  <a:latin typeface="Times New Roman"/>
                  <a:cs typeface="Times New Roman"/>
                </a:rPr>
                <a:t>1</a:t>
              </a:r>
              <a:r>
                <a:rPr sz="4200" spc="-525" dirty="0" smtClean="0">
                  <a:latin typeface="Symbol"/>
                  <a:cs typeface="Symbol"/>
                </a:rPr>
                <a:t></a:t>
              </a:r>
              <a:endParaRPr sz="4200" dirty="0">
                <a:latin typeface="Symbol"/>
                <a:cs typeface="Symbol"/>
              </a:endParaRPr>
            </a:p>
          </p:txBody>
        </p:sp>
        <p:sp>
          <p:nvSpPr>
            <p:cNvPr id="12" name="object 8"/>
            <p:cNvSpPr txBox="1"/>
            <p:nvPr/>
          </p:nvSpPr>
          <p:spPr>
            <a:xfrm>
              <a:off x="560831" y="4664382"/>
              <a:ext cx="3802379" cy="685165"/>
            </a:xfrm>
            <a:prstGeom prst="rect">
              <a:avLst/>
            </a:prstGeom>
          </p:spPr>
          <p:txBody>
            <a:bodyPr vert="horz" wrap="square" lIns="0" tIns="0" rIns="0" bIns="0" rtlCol="0">
              <a:noAutofit/>
            </a:bodyPr>
            <a:lstStyle/>
            <a:p>
              <a:pPr marL="12700">
                <a:lnSpc>
                  <a:spcPct val="100000"/>
                </a:lnSpc>
                <a:tabLst>
                  <a:tab pos="499109" algn="l"/>
                </a:tabLst>
              </a:pPr>
              <a:r>
                <a:rPr sz="3150" i="1" spc="-90" dirty="0" smtClean="0">
                  <a:latin typeface="Times New Roman"/>
                  <a:cs typeface="Times New Roman"/>
                </a:rPr>
                <a:t>R</a:t>
              </a:r>
              <a:r>
                <a:rPr sz="2775" spc="0" baseline="-22522" dirty="0" smtClean="0">
                  <a:latin typeface="Times New Roman"/>
                  <a:cs typeface="Times New Roman"/>
                </a:rPr>
                <a:t>6	</a:t>
              </a:r>
              <a:r>
                <a:rPr sz="3150" spc="0" dirty="0" smtClean="0">
                  <a:latin typeface="Symbol"/>
                  <a:cs typeface="Symbol"/>
                </a:rPr>
                <a:t></a:t>
              </a:r>
              <a:r>
                <a:rPr sz="3150" spc="-225" dirty="0" smtClean="0">
                  <a:latin typeface="Times New Roman"/>
                  <a:cs typeface="Times New Roman"/>
                </a:rPr>
                <a:t> </a:t>
              </a:r>
              <a:r>
                <a:rPr sz="6300" spc="-1425" baseline="1322" dirty="0" smtClean="0">
                  <a:latin typeface="Symbol"/>
                  <a:cs typeface="Symbol"/>
                </a:rPr>
                <a:t></a:t>
              </a:r>
              <a:r>
                <a:rPr sz="6300" spc="-630" baseline="1322" dirty="0" smtClean="0">
                  <a:latin typeface="Symbol"/>
                  <a:cs typeface="Symbol"/>
                </a:rPr>
                <a:t></a:t>
              </a:r>
              <a:r>
                <a:rPr sz="3150" i="1" spc="50" dirty="0" smtClean="0">
                  <a:latin typeface="Times New Roman"/>
                  <a:cs typeface="Times New Roman"/>
                </a:rPr>
                <a:t>a</a:t>
              </a:r>
              <a:r>
                <a:rPr sz="3150" spc="0" dirty="0" smtClean="0">
                  <a:latin typeface="Times New Roman"/>
                  <a:cs typeface="Times New Roman"/>
                </a:rPr>
                <a:t>,</a:t>
              </a:r>
              <a:r>
                <a:rPr sz="3150" spc="-495" dirty="0" smtClean="0">
                  <a:latin typeface="Times New Roman"/>
                  <a:cs typeface="Times New Roman"/>
                </a:rPr>
                <a:t> </a:t>
              </a:r>
              <a:r>
                <a:rPr sz="3150" i="1" spc="150" dirty="0" smtClean="0">
                  <a:latin typeface="Times New Roman"/>
                  <a:cs typeface="Times New Roman"/>
                </a:rPr>
                <a:t>b</a:t>
              </a:r>
              <a:r>
                <a:rPr sz="6300" spc="-135" baseline="1322" dirty="0" smtClean="0">
                  <a:latin typeface="Symbol"/>
                  <a:cs typeface="Symbol"/>
                </a:rPr>
                <a:t></a:t>
              </a:r>
              <a:r>
                <a:rPr sz="3150" spc="0" dirty="0" smtClean="0">
                  <a:latin typeface="Times New Roman"/>
                  <a:cs typeface="Times New Roman"/>
                </a:rPr>
                <a:t>|</a:t>
              </a:r>
              <a:r>
                <a:rPr sz="3150" spc="-185" dirty="0" smtClean="0">
                  <a:latin typeface="Times New Roman"/>
                  <a:cs typeface="Times New Roman"/>
                </a:rPr>
                <a:t> </a:t>
              </a:r>
              <a:r>
                <a:rPr sz="3150" i="1" spc="0" dirty="0" smtClean="0">
                  <a:latin typeface="Times New Roman"/>
                  <a:cs typeface="Times New Roman"/>
                </a:rPr>
                <a:t>a</a:t>
              </a:r>
              <a:r>
                <a:rPr sz="3150" i="1" spc="-195" dirty="0" smtClean="0">
                  <a:latin typeface="Times New Roman"/>
                  <a:cs typeface="Times New Roman"/>
                </a:rPr>
                <a:t> </a:t>
              </a:r>
              <a:r>
                <a:rPr sz="3150" spc="0" dirty="0" smtClean="0">
                  <a:latin typeface="Symbol"/>
                  <a:cs typeface="Symbol"/>
                </a:rPr>
                <a:t></a:t>
              </a:r>
              <a:r>
                <a:rPr sz="3150" spc="-300" dirty="0" smtClean="0">
                  <a:latin typeface="Times New Roman"/>
                  <a:cs typeface="Times New Roman"/>
                </a:rPr>
                <a:t> </a:t>
              </a:r>
              <a:r>
                <a:rPr sz="3150" i="1" spc="0" dirty="0" smtClean="0">
                  <a:latin typeface="Times New Roman"/>
                  <a:cs typeface="Times New Roman"/>
                </a:rPr>
                <a:t>b</a:t>
              </a:r>
              <a:r>
                <a:rPr sz="3150" i="1" spc="-95" dirty="0" smtClean="0">
                  <a:latin typeface="Times New Roman"/>
                  <a:cs typeface="Times New Roman"/>
                </a:rPr>
                <a:t> </a:t>
              </a:r>
              <a:r>
                <a:rPr sz="3150" spc="0" dirty="0" smtClean="0">
                  <a:latin typeface="Symbol"/>
                  <a:cs typeface="Symbol"/>
                </a:rPr>
                <a:t></a:t>
              </a:r>
              <a:r>
                <a:rPr sz="3150" spc="-150" dirty="0" smtClean="0">
                  <a:latin typeface="Times New Roman"/>
                  <a:cs typeface="Times New Roman"/>
                </a:rPr>
                <a:t> </a:t>
              </a:r>
              <a:r>
                <a:rPr sz="3150" spc="-225" dirty="0" smtClean="0">
                  <a:latin typeface="Times New Roman"/>
                  <a:cs typeface="Times New Roman"/>
                </a:rPr>
                <a:t>3</a:t>
              </a:r>
              <a:r>
                <a:rPr sz="6300" spc="-787" baseline="1322" dirty="0" smtClean="0">
                  <a:latin typeface="Symbol"/>
                  <a:cs typeface="Symbol"/>
                </a:rPr>
                <a:t></a:t>
              </a:r>
              <a:r>
                <a:rPr sz="6300" spc="-142" baseline="1322" dirty="0" smtClean="0">
                  <a:latin typeface="Times New Roman"/>
                  <a:cs typeface="Times New Roman"/>
                </a:rPr>
                <a:t> </a:t>
              </a:r>
              <a:r>
                <a:rPr sz="2400" spc="0" dirty="0" smtClean="0">
                  <a:latin typeface="Times New Roman"/>
                  <a:cs typeface="Times New Roman"/>
                </a:rPr>
                <a:t>Σ</a:t>
              </a:r>
              <a:endParaRPr sz="2400" dirty="0">
                <a:latin typeface="Times New Roman"/>
                <a:cs typeface="Times New Roman"/>
              </a:endParaRPr>
            </a:p>
          </p:txBody>
        </p:sp>
        <p:sp>
          <p:nvSpPr>
            <p:cNvPr id="13" name="object 9"/>
            <p:cNvSpPr txBox="1"/>
            <p:nvPr/>
          </p:nvSpPr>
          <p:spPr>
            <a:xfrm>
              <a:off x="3699885" y="1963854"/>
              <a:ext cx="922019" cy="377190"/>
            </a:xfrm>
            <a:prstGeom prst="rect">
              <a:avLst/>
            </a:prstGeom>
          </p:spPr>
          <p:txBody>
            <a:bodyPr vert="horz" wrap="square" lIns="0" tIns="0" rIns="0" bIns="0" rtlCol="0">
              <a:noAutofit/>
            </a:bodyPr>
            <a:lstStyle/>
            <a:p>
              <a:pPr marL="12700">
                <a:lnSpc>
                  <a:spcPct val="100000"/>
                </a:lnSpc>
                <a:tabLst>
                  <a:tab pos="621030" algn="l"/>
                </a:tabLst>
              </a:pPr>
              <a:r>
                <a:rPr sz="2400" dirty="0" smtClean="0">
                  <a:solidFill>
                    <a:srgbClr val="FF0000"/>
                  </a:solidFill>
                  <a:latin typeface="Times New Roman"/>
                  <a:cs typeface="Times New Roman"/>
                </a:rPr>
                <a:t>Α	</a:t>
              </a:r>
              <a:r>
                <a:rPr sz="2400" dirty="0" smtClean="0">
                  <a:solidFill>
                    <a:srgbClr val="993366"/>
                  </a:solidFill>
                  <a:latin typeface="Times New Roman"/>
                  <a:cs typeface="Times New Roman"/>
                </a:rPr>
                <a:t>Μ</a:t>
              </a:r>
              <a:endParaRPr sz="2400">
                <a:latin typeface="Times New Roman"/>
                <a:cs typeface="Times New Roman"/>
              </a:endParaRPr>
            </a:p>
          </p:txBody>
        </p:sp>
        <p:sp>
          <p:nvSpPr>
            <p:cNvPr id="14" name="object 10"/>
            <p:cNvSpPr txBox="1"/>
            <p:nvPr/>
          </p:nvSpPr>
          <p:spPr>
            <a:xfrm>
              <a:off x="4985837" y="3178482"/>
              <a:ext cx="922019" cy="377190"/>
            </a:xfrm>
            <a:prstGeom prst="rect">
              <a:avLst/>
            </a:prstGeom>
          </p:spPr>
          <p:txBody>
            <a:bodyPr vert="horz" wrap="square" lIns="0" tIns="0" rIns="0" bIns="0" rtlCol="0">
              <a:noAutofit/>
            </a:bodyPr>
            <a:lstStyle/>
            <a:p>
              <a:pPr marL="12700">
                <a:lnSpc>
                  <a:spcPct val="100000"/>
                </a:lnSpc>
                <a:tabLst>
                  <a:tab pos="378460" algn="l"/>
                </a:tabLst>
              </a:pPr>
              <a:r>
                <a:rPr sz="2400" dirty="0" smtClean="0">
                  <a:solidFill>
                    <a:srgbClr val="FF0000"/>
                  </a:solidFill>
                  <a:latin typeface="Times New Roman"/>
                  <a:cs typeface="Times New Roman"/>
                </a:rPr>
                <a:t>Α	</a:t>
              </a:r>
              <a:r>
                <a:rPr sz="2400" dirty="0" smtClean="0">
                  <a:latin typeface="Times New Roman"/>
                  <a:cs typeface="Times New Roman"/>
                </a:rPr>
                <a:t>Σ</a:t>
              </a:r>
              <a:r>
                <a:rPr sz="2400" spc="-265" dirty="0" smtClean="0">
                  <a:latin typeface="Times New Roman"/>
                  <a:cs typeface="Times New Roman"/>
                </a:rPr>
                <a:t> </a:t>
              </a:r>
              <a:r>
                <a:rPr sz="2400" spc="0" dirty="0" smtClean="0">
                  <a:solidFill>
                    <a:srgbClr val="993366"/>
                  </a:solidFill>
                  <a:latin typeface="Times New Roman"/>
                  <a:cs typeface="Times New Roman"/>
                </a:rPr>
                <a:t>Μ</a:t>
              </a:r>
              <a:endParaRPr sz="2400">
                <a:latin typeface="Times New Roman"/>
                <a:cs typeface="Times New Roman"/>
              </a:endParaRPr>
            </a:p>
          </p:txBody>
        </p:sp>
        <p:sp>
          <p:nvSpPr>
            <p:cNvPr id="15" name="object 11"/>
            <p:cNvSpPr txBox="1"/>
            <p:nvPr/>
          </p:nvSpPr>
          <p:spPr>
            <a:xfrm>
              <a:off x="3699885" y="3678659"/>
              <a:ext cx="1136015" cy="377190"/>
            </a:xfrm>
            <a:prstGeom prst="rect">
              <a:avLst/>
            </a:prstGeom>
          </p:spPr>
          <p:txBody>
            <a:bodyPr vert="horz" wrap="square" lIns="0" tIns="0" rIns="0" bIns="0" rtlCol="0">
              <a:noAutofit/>
            </a:bodyPr>
            <a:lstStyle/>
            <a:p>
              <a:pPr marL="12700">
                <a:lnSpc>
                  <a:spcPct val="100000"/>
                </a:lnSpc>
                <a:tabLst>
                  <a:tab pos="835025" algn="l"/>
                </a:tabLst>
              </a:pPr>
              <a:r>
                <a:rPr sz="2400" dirty="0" smtClean="0">
                  <a:solidFill>
                    <a:srgbClr val="FF0000"/>
                  </a:solidFill>
                  <a:latin typeface="Times New Roman"/>
                  <a:cs typeface="Times New Roman"/>
                </a:rPr>
                <a:t>Α</a:t>
              </a:r>
              <a:r>
                <a:rPr sz="2400" spc="-10" dirty="0" smtClean="0">
                  <a:solidFill>
                    <a:srgbClr val="FF0000"/>
                  </a:solidFill>
                  <a:latin typeface="Times New Roman"/>
                  <a:cs typeface="Times New Roman"/>
                </a:rPr>
                <a:t> </a:t>
              </a:r>
              <a:r>
                <a:rPr sz="2400" spc="0" dirty="0" smtClean="0">
                  <a:latin typeface="Times New Roman"/>
                  <a:cs typeface="Times New Roman"/>
                </a:rPr>
                <a:t>Σ	</a:t>
              </a:r>
              <a:r>
                <a:rPr sz="2400" spc="0" dirty="0" smtClean="0">
                  <a:solidFill>
                    <a:srgbClr val="993366"/>
                  </a:solidFill>
                  <a:latin typeface="Times New Roman"/>
                  <a:cs typeface="Times New Roman"/>
                </a:rPr>
                <a:t>Μ</a:t>
              </a:r>
              <a:endParaRPr sz="2400">
                <a:latin typeface="Times New Roman"/>
                <a:cs typeface="Times New Roman"/>
              </a:endParaRPr>
            </a:p>
          </p:txBody>
        </p:sp>
        <p:sp>
          <p:nvSpPr>
            <p:cNvPr id="16" name="object 13"/>
            <p:cNvSpPr txBox="1"/>
            <p:nvPr/>
          </p:nvSpPr>
          <p:spPr>
            <a:xfrm>
              <a:off x="3951041" y="2535354"/>
              <a:ext cx="313690" cy="377190"/>
            </a:xfrm>
            <a:prstGeom prst="rect">
              <a:avLst/>
            </a:prstGeom>
          </p:spPr>
          <p:txBody>
            <a:bodyPr vert="horz" wrap="square" lIns="0" tIns="0" rIns="0" bIns="0" rtlCol="0">
              <a:noAutofit/>
            </a:bodyPr>
            <a:lstStyle/>
            <a:p>
              <a:pPr marL="12700">
                <a:lnSpc>
                  <a:spcPct val="100000"/>
                </a:lnSpc>
              </a:pPr>
              <a:r>
                <a:rPr sz="2400" dirty="0" smtClean="0">
                  <a:solidFill>
                    <a:srgbClr val="993366"/>
                  </a:solidFill>
                  <a:latin typeface="Times New Roman"/>
                  <a:cs typeface="Times New Roman"/>
                </a:rPr>
                <a:t>Μ</a:t>
              </a:r>
              <a:endParaRPr sz="2400">
                <a:latin typeface="Times New Roman"/>
                <a:cs typeface="Times New Roman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7086416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Συναρτήσεις</a:t>
            </a:r>
            <a:r>
              <a:rPr lang="en-US" dirty="0" smtClean="0"/>
              <a:t> </a:t>
            </a:r>
            <a:r>
              <a:rPr lang="el-GR" dirty="0" smtClean="0"/>
              <a:t>(</a:t>
            </a:r>
            <a:r>
              <a:rPr lang="el-GR" dirty="0"/>
              <a:t>1/5)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37785" y="1300518"/>
            <a:ext cx="8240150" cy="3852804"/>
          </a:xfrm>
        </p:spPr>
        <p:txBody>
          <a:bodyPr>
            <a:noAutofit/>
          </a:bodyPr>
          <a:lstStyle/>
          <a:p>
            <a:pPr marL="234950" lvl="0" indent="-234950">
              <a:spcBef>
                <a:spcPts val="0"/>
              </a:spcBef>
            </a:pPr>
            <a:r>
              <a:rPr lang="el-GR" sz="2800" b="1" dirty="0">
                <a:solidFill>
                  <a:srgbClr val="2F2B20"/>
                </a:solidFill>
              </a:rPr>
              <a:t>Συνάρτηση</a:t>
            </a:r>
          </a:p>
          <a:p>
            <a:pPr marL="0" lvl="0" indent="0">
              <a:spcBef>
                <a:spcPts val="0"/>
              </a:spcBef>
              <a:buNone/>
            </a:pPr>
            <a:r>
              <a:rPr lang="el-GR" sz="2400" dirty="0">
                <a:solidFill>
                  <a:srgbClr val="2F2B20"/>
                </a:solidFill>
              </a:rPr>
              <a:t>– Ένα αντικείμενο που ορίζει έναν συσχετισμό μεταξύ</a:t>
            </a:r>
            <a:r>
              <a:rPr lang="en-US" sz="2400" dirty="0">
                <a:solidFill>
                  <a:srgbClr val="2F2B20"/>
                </a:solidFill>
              </a:rPr>
              <a:t> </a:t>
            </a:r>
            <a:r>
              <a:rPr lang="el-GR" sz="2400" dirty="0">
                <a:solidFill>
                  <a:srgbClr val="2F2B20"/>
                </a:solidFill>
              </a:rPr>
              <a:t>ενός συνόλου «εισόδων» και ενός συνόλου «εξόδων»</a:t>
            </a:r>
            <a:endParaRPr lang="en-US" sz="2400" dirty="0">
              <a:solidFill>
                <a:srgbClr val="2F2B20"/>
              </a:solidFill>
            </a:endParaRPr>
          </a:p>
          <a:p>
            <a:pPr marL="0" lvl="0" indent="0">
              <a:spcBef>
                <a:spcPts val="0"/>
              </a:spcBef>
              <a:buNone/>
            </a:pPr>
            <a:endParaRPr lang="el-GR" sz="2400" dirty="0">
              <a:solidFill>
                <a:srgbClr val="2F2B20"/>
              </a:solidFill>
            </a:endParaRPr>
          </a:p>
          <a:p>
            <a:pPr marL="0" lvl="0" indent="0">
              <a:spcBef>
                <a:spcPts val="0"/>
              </a:spcBef>
              <a:buNone/>
            </a:pPr>
            <a:r>
              <a:rPr lang="el-GR" sz="2400" dirty="0">
                <a:solidFill>
                  <a:srgbClr val="2F2B20"/>
                </a:solidFill>
              </a:rPr>
              <a:t>• Δέχεται μια είσοδο και παράγει μια έξοδο: </a:t>
            </a:r>
            <a:r>
              <a:rPr lang="el-GR" sz="2400" b="1" i="1" dirty="0">
                <a:solidFill>
                  <a:srgbClr val="2F2B20"/>
                </a:solidFill>
              </a:rPr>
              <a:t>f</a:t>
            </a:r>
            <a:r>
              <a:rPr lang="el-GR" sz="2400" b="1" dirty="0">
                <a:solidFill>
                  <a:srgbClr val="2F2B20"/>
                </a:solidFill>
              </a:rPr>
              <a:t>(</a:t>
            </a:r>
            <a:r>
              <a:rPr lang="el-GR" sz="2400" b="1" i="1" dirty="0">
                <a:solidFill>
                  <a:srgbClr val="2F2B20"/>
                </a:solidFill>
              </a:rPr>
              <a:t>a</a:t>
            </a:r>
            <a:r>
              <a:rPr lang="el-GR" sz="2400" b="1" dirty="0">
                <a:solidFill>
                  <a:srgbClr val="2F2B20"/>
                </a:solidFill>
              </a:rPr>
              <a:t>) = </a:t>
            </a:r>
            <a:r>
              <a:rPr lang="el-GR" sz="2400" b="1" i="1" dirty="0">
                <a:solidFill>
                  <a:srgbClr val="2F2B20"/>
                </a:solidFill>
              </a:rPr>
              <a:t>b</a:t>
            </a:r>
            <a:endParaRPr lang="en-US" sz="2400" b="1" i="1" dirty="0">
              <a:solidFill>
                <a:srgbClr val="2F2B20"/>
              </a:solidFill>
            </a:endParaRPr>
          </a:p>
          <a:p>
            <a:pPr marL="0" lvl="0" indent="0">
              <a:spcBef>
                <a:spcPts val="0"/>
              </a:spcBef>
              <a:buNone/>
            </a:pPr>
            <a:endParaRPr lang="el-GR" sz="2400" b="1" i="1" dirty="0">
              <a:solidFill>
                <a:srgbClr val="2F2B20"/>
              </a:solidFill>
            </a:endParaRPr>
          </a:p>
          <a:p>
            <a:pPr marL="0" lvl="0" indent="0">
              <a:spcBef>
                <a:spcPts val="0"/>
              </a:spcBef>
              <a:buNone/>
            </a:pPr>
            <a:r>
              <a:rPr lang="el-GR" sz="2400" dirty="0">
                <a:solidFill>
                  <a:srgbClr val="2F2B20"/>
                </a:solidFill>
              </a:rPr>
              <a:t>• Γράφουμε </a:t>
            </a:r>
            <a:r>
              <a:rPr lang="el-GR" sz="2400" i="1" dirty="0">
                <a:solidFill>
                  <a:srgbClr val="2F2B20"/>
                </a:solidFill>
              </a:rPr>
              <a:t>f </a:t>
            </a:r>
            <a:r>
              <a:rPr lang="el-GR" sz="2400" dirty="0">
                <a:solidFill>
                  <a:srgbClr val="2F2B20"/>
                </a:solidFill>
              </a:rPr>
              <a:t>: D → R για να δείξουμε ότι η συνάρτηση </a:t>
            </a:r>
            <a:r>
              <a:rPr lang="el-GR" sz="2400" i="1" dirty="0">
                <a:solidFill>
                  <a:srgbClr val="2F2B20"/>
                </a:solidFill>
              </a:rPr>
              <a:t>f </a:t>
            </a:r>
            <a:r>
              <a:rPr lang="el-GR" sz="2400" dirty="0" smtClean="0">
                <a:solidFill>
                  <a:srgbClr val="2F2B20"/>
                </a:solidFill>
              </a:rPr>
              <a:t>έχει</a:t>
            </a:r>
            <a:endParaRPr lang="en-US" sz="2400" dirty="0" smtClean="0">
              <a:solidFill>
                <a:srgbClr val="2F2B20"/>
              </a:solidFill>
            </a:endParaRPr>
          </a:p>
          <a:p>
            <a:pPr marL="0" lvl="0" indent="0">
              <a:spcBef>
                <a:spcPts val="0"/>
              </a:spcBef>
              <a:buNone/>
            </a:pPr>
            <a:endParaRPr lang="el-GR" sz="2400" dirty="0">
              <a:solidFill>
                <a:srgbClr val="2F2B20"/>
              </a:solidFill>
            </a:endParaRPr>
          </a:p>
          <a:p>
            <a:pPr marL="0" lvl="0" indent="0">
              <a:spcBef>
                <a:spcPts val="0"/>
              </a:spcBef>
              <a:buNone/>
            </a:pPr>
            <a:r>
              <a:rPr lang="el-GR" sz="2400" dirty="0">
                <a:solidFill>
                  <a:srgbClr val="2F2B20"/>
                </a:solidFill>
              </a:rPr>
              <a:t>– ως σύνολο δυνατών εισόδων το </a:t>
            </a:r>
            <a:r>
              <a:rPr lang="el-GR" sz="2400" b="1" dirty="0">
                <a:solidFill>
                  <a:srgbClr val="2F2B20"/>
                </a:solidFill>
              </a:rPr>
              <a:t>D</a:t>
            </a:r>
            <a:r>
              <a:rPr lang="el-GR" sz="2400" dirty="0">
                <a:solidFill>
                  <a:srgbClr val="2F2B20"/>
                </a:solidFill>
              </a:rPr>
              <a:t> (</a:t>
            </a:r>
            <a:r>
              <a:rPr lang="el-GR" sz="2400" b="1" dirty="0">
                <a:solidFill>
                  <a:srgbClr val="2F2B20"/>
                </a:solidFill>
              </a:rPr>
              <a:t>πεδίο ορισμού</a:t>
            </a:r>
            <a:r>
              <a:rPr lang="el-GR" sz="2400" dirty="0">
                <a:solidFill>
                  <a:srgbClr val="2F2B20"/>
                </a:solidFill>
              </a:rPr>
              <a:t>) και</a:t>
            </a:r>
          </a:p>
          <a:p>
            <a:pPr marL="0" lvl="0" indent="0">
              <a:spcBef>
                <a:spcPts val="0"/>
              </a:spcBef>
              <a:buNone/>
            </a:pPr>
            <a:r>
              <a:rPr lang="el-GR" sz="2400" dirty="0">
                <a:solidFill>
                  <a:srgbClr val="2F2B20"/>
                </a:solidFill>
              </a:rPr>
              <a:t>– ως σύνολο δυνατών εξόδων το </a:t>
            </a:r>
            <a:r>
              <a:rPr lang="el-GR" sz="2400" b="1" dirty="0">
                <a:solidFill>
                  <a:srgbClr val="2F2B20"/>
                </a:solidFill>
              </a:rPr>
              <a:t>R</a:t>
            </a:r>
            <a:r>
              <a:rPr lang="el-GR" sz="2400" dirty="0">
                <a:solidFill>
                  <a:srgbClr val="2F2B20"/>
                </a:solidFill>
              </a:rPr>
              <a:t> (</a:t>
            </a:r>
            <a:r>
              <a:rPr lang="el-GR" sz="2400" b="1" dirty="0">
                <a:solidFill>
                  <a:srgbClr val="2F2B20"/>
                </a:solidFill>
              </a:rPr>
              <a:t>πεδίο τιμών</a:t>
            </a:r>
            <a:r>
              <a:rPr lang="el-GR" sz="2400" dirty="0">
                <a:solidFill>
                  <a:srgbClr val="2F2B20"/>
                </a:solidFill>
              </a:rPr>
              <a:t>)</a:t>
            </a:r>
            <a:endParaRPr lang="el-GR" sz="2400" dirty="0">
              <a:solidFill>
                <a:srgbClr val="2F2B2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30141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Συναρτήσεις</a:t>
            </a:r>
            <a:r>
              <a:rPr lang="en-US" dirty="0" smtClean="0"/>
              <a:t> </a:t>
            </a:r>
            <a:r>
              <a:rPr lang="el-GR" dirty="0" smtClean="0"/>
              <a:t>(</a:t>
            </a:r>
            <a:r>
              <a:rPr lang="el-GR" dirty="0"/>
              <a:t>2/5)</a:t>
            </a:r>
            <a:br>
              <a:rPr lang="el-GR" dirty="0"/>
            </a:br>
            <a:r>
              <a:rPr lang="el-GR" sz="2800" dirty="0"/>
              <a:t>Συμβολισμός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26348" y="985292"/>
            <a:ext cx="8240150" cy="3852804"/>
          </a:xfrm>
        </p:spPr>
        <p:txBody>
          <a:bodyPr>
            <a:noAutofit/>
          </a:bodyPr>
          <a:lstStyle/>
          <a:p>
            <a:pPr marL="12700" marR="12700" lvl="0" indent="0">
              <a:lnSpc>
                <a:spcPts val="3670"/>
              </a:lnSpc>
              <a:spcBef>
                <a:spcPts val="0"/>
              </a:spcBef>
              <a:buNone/>
              <a:tabLst>
                <a:tab pos="350838" algn="l"/>
                <a:tab pos="1654175" algn="l"/>
                <a:tab pos="5446713" algn="l"/>
                <a:tab pos="5775325" algn="l"/>
              </a:tabLst>
            </a:pPr>
            <a:endParaRPr lang="en-US" sz="4400" i="1" spc="-75" baseline="5892" dirty="0" smtClean="0">
              <a:solidFill>
                <a:srgbClr val="2F2B20"/>
              </a:solidFill>
              <a:cs typeface="Times New Roman"/>
            </a:endParaRPr>
          </a:p>
          <a:p>
            <a:pPr marL="12700" marR="12700" lvl="0" indent="0">
              <a:lnSpc>
                <a:spcPts val="3670"/>
              </a:lnSpc>
              <a:spcBef>
                <a:spcPts val="0"/>
              </a:spcBef>
              <a:buNone/>
              <a:tabLst>
                <a:tab pos="350838" algn="l"/>
                <a:tab pos="1654175" algn="l"/>
                <a:tab pos="5446713" algn="l"/>
                <a:tab pos="5775325" algn="l"/>
              </a:tabLst>
            </a:pPr>
            <a:endParaRPr lang="en-US" sz="4400" i="1" spc="-75" baseline="5892" dirty="0">
              <a:solidFill>
                <a:srgbClr val="2F2B20"/>
              </a:solidFill>
              <a:cs typeface="Times New Roman"/>
            </a:endParaRPr>
          </a:p>
          <a:p>
            <a:pPr marL="12700" marR="12700" lvl="0" indent="0">
              <a:lnSpc>
                <a:spcPts val="3670"/>
              </a:lnSpc>
              <a:spcBef>
                <a:spcPts val="0"/>
              </a:spcBef>
              <a:buNone/>
              <a:tabLst>
                <a:tab pos="350838" algn="l"/>
                <a:tab pos="1654175" algn="l"/>
                <a:tab pos="5446713" algn="l"/>
                <a:tab pos="5775325" algn="l"/>
              </a:tabLst>
            </a:pPr>
            <a:endParaRPr lang="en-US" sz="4400" i="1" spc="-75" baseline="5892" dirty="0" smtClean="0">
              <a:solidFill>
                <a:srgbClr val="2F2B20"/>
              </a:solidFill>
              <a:cs typeface="Times New Roman"/>
            </a:endParaRPr>
          </a:p>
          <a:p>
            <a:pPr marL="12700" marR="12700" lvl="0" indent="0">
              <a:lnSpc>
                <a:spcPts val="3670"/>
              </a:lnSpc>
              <a:spcBef>
                <a:spcPts val="0"/>
              </a:spcBef>
              <a:buNone/>
              <a:tabLst>
                <a:tab pos="350838" algn="l"/>
                <a:tab pos="1654175" algn="l"/>
                <a:tab pos="5446713" algn="l"/>
                <a:tab pos="5775325" algn="l"/>
              </a:tabLst>
            </a:pPr>
            <a:r>
              <a:rPr lang="el-GR" sz="4400" i="1" spc="-75" baseline="5892" dirty="0" smtClean="0">
                <a:solidFill>
                  <a:srgbClr val="2F2B20"/>
                </a:solidFill>
                <a:cs typeface="Times New Roman"/>
              </a:rPr>
              <a:t>t</a:t>
            </a:r>
            <a:r>
              <a:rPr lang="el-GR" sz="4400" i="1" spc="-75" dirty="0" smtClean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2800" b="1" i="1" spc="-15" dirty="0">
                <a:solidFill>
                  <a:srgbClr val="2F2B20"/>
                </a:solidFill>
                <a:cs typeface="Times New Roman"/>
              </a:rPr>
              <a:t>εικό</a:t>
            </a:r>
            <a:r>
              <a:rPr lang="el-GR" sz="2800" b="1" i="1" spc="-20" dirty="0">
                <a:solidFill>
                  <a:srgbClr val="2F2B20"/>
                </a:solidFill>
                <a:cs typeface="Times New Roman"/>
              </a:rPr>
              <a:t>να</a:t>
            </a:r>
            <a:r>
              <a:rPr lang="el-GR" sz="2800" b="1" i="1" spc="-10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2800" spc="-10" dirty="0">
                <a:solidFill>
                  <a:srgbClr val="2F2B20"/>
                </a:solidFill>
                <a:cs typeface="Times New Roman"/>
              </a:rPr>
              <a:t>(</a:t>
            </a:r>
            <a:r>
              <a:rPr lang="el-GR" sz="2800" spc="-10" dirty="0" err="1">
                <a:solidFill>
                  <a:srgbClr val="2F2B20"/>
                </a:solidFill>
                <a:cs typeface="Times New Roman"/>
              </a:rPr>
              <a:t>i</a:t>
            </a:r>
            <a:r>
              <a:rPr lang="el-GR" sz="2800" spc="-60" dirty="0" err="1">
                <a:solidFill>
                  <a:srgbClr val="2F2B20"/>
                </a:solidFill>
                <a:cs typeface="Times New Roman"/>
              </a:rPr>
              <a:t>m</a:t>
            </a:r>
            <a:r>
              <a:rPr lang="el-GR" sz="2800" spc="-20" dirty="0" err="1">
                <a:solidFill>
                  <a:srgbClr val="2F2B20"/>
                </a:solidFill>
                <a:cs typeface="Times New Roman"/>
              </a:rPr>
              <a:t>a</a:t>
            </a:r>
            <a:r>
              <a:rPr lang="el-GR" sz="2800" spc="-15" dirty="0" err="1">
                <a:solidFill>
                  <a:srgbClr val="2F2B20"/>
                </a:solidFill>
                <a:cs typeface="Times New Roman"/>
              </a:rPr>
              <a:t>g</a:t>
            </a:r>
            <a:r>
              <a:rPr lang="el-GR" sz="2800" spc="-20" dirty="0" err="1">
                <a:solidFill>
                  <a:srgbClr val="2F2B20"/>
                </a:solidFill>
                <a:cs typeface="Times New Roman"/>
              </a:rPr>
              <a:t>e</a:t>
            </a:r>
            <a:r>
              <a:rPr lang="el-GR" sz="2800" spc="-15" dirty="0">
                <a:solidFill>
                  <a:srgbClr val="2F2B20"/>
                </a:solidFill>
                <a:cs typeface="Times New Roman"/>
              </a:rPr>
              <a:t>)</a:t>
            </a:r>
            <a:r>
              <a:rPr lang="el-GR" sz="2800" spc="-5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2800" spc="-10" dirty="0">
                <a:solidFill>
                  <a:srgbClr val="2F2B20"/>
                </a:solidFill>
                <a:cs typeface="Times New Roman"/>
              </a:rPr>
              <a:t>το</a:t>
            </a:r>
            <a:r>
              <a:rPr lang="el-GR" sz="2800" spc="-20" dirty="0">
                <a:solidFill>
                  <a:srgbClr val="2F2B20"/>
                </a:solidFill>
                <a:cs typeface="Times New Roman"/>
              </a:rPr>
              <a:t>υ </a:t>
            </a:r>
            <a:r>
              <a:rPr lang="el-GR" sz="2800" spc="-15" dirty="0">
                <a:solidFill>
                  <a:srgbClr val="2F2B20"/>
                </a:solidFill>
                <a:cs typeface="Times New Roman"/>
              </a:rPr>
              <a:t>σ</a:t>
            </a:r>
            <a:r>
              <a:rPr lang="el-GR" sz="2800" spc="-10" dirty="0">
                <a:solidFill>
                  <a:srgbClr val="2F2B20"/>
                </a:solidFill>
                <a:cs typeface="Times New Roman"/>
              </a:rPr>
              <a:t>το</a:t>
            </a:r>
            <a:r>
              <a:rPr lang="el-GR" sz="2800" spc="-15" dirty="0">
                <a:solidFill>
                  <a:srgbClr val="2F2B20"/>
                </a:solidFill>
                <a:cs typeface="Times New Roman"/>
              </a:rPr>
              <a:t>ι</a:t>
            </a:r>
            <a:r>
              <a:rPr lang="el-GR" sz="2800" spc="-20" dirty="0">
                <a:solidFill>
                  <a:srgbClr val="2F2B20"/>
                </a:solidFill>
                <a:cs typeface="Times New Roman"/>
              </a:rPr>
              <a:t>χ</a:t>
            </a:r>
            <a:r>
              <a:rPr lang="el-GR" sz="2800" spc="-15" dirty="0">
                <a:solidFill>
                  <a:srgbClr val="2F2B20"/>
                </a:solidFill>
                <a:cs typeface="Times New Roman"/>
              </a:rPr>
              <a:t>είο</a:t>
            </a:r>
            <a:r>
              <a:rPr lang="el-GR" sz="2800" spc="-20" dirty="0">
                <a:solidFill>
                  <a:srgbClr val="2F2B20"/>
                </a:solidFill>
                <a:cs typeface="Times New Roman"/>
              </a:rPr>
              <a:t>υ </a:t>
            </a:r>
            <a:r>
              <a:rPr lang="el-GR" sz="3600" i="1" spc="67" baseline="4789" dirty="0">
                <a:solidFill>
                  <a:srgbClr val="2F2B20"/>
                </a:solidFill>
                <a:cs typeface="Times New Roman"/>
              </a:rPr>
              <a:t>s </a:t>
            </a:r>
            <a:r>
              <a:rPr lang="el-GR" sz="2800" spc="-25" dirty="0">
                <a:solidFill>
                  <a:srgbClr val="2F2B20"/>
                </a:solidFill>
                <a:cs typeface="Times New Roman"/>
              </a:rPr>
              <a:t>κ</a:t>
            </a:r>
            <a:r>
              <a:rPr lang="el-GR" sz="2800" spc="-20" dirty="0">
                <a:solidFill>
                  <a:srgbClr val="2F2B20"/>
                </a:solidFill>
                <a:cs typeface="Times New Roman"/>
              </a:rPr>
              <a:t>ά</a:t>
            </a:r>
            <a:r>
              <a:rPr lang="el-GR" sz="2800" spc="-10" dirty="0">
                <a:solidFill>
                  <a:srgbClr val="2F2B20"/>
                </a:solidFill>
                <a:cs typeface="Times New Roman"/>
              </a:rPr>
              <a:t>τ</a:t>
            </a:r>
            <a:r>
              <a:rPr lang="el-GR" sz="2800" spc="-25" dirty="0">
                <a:solidFill>
                  <a:srgbClr val="2F2B20"/>
                </a:solidFill>
                <a:cs typeface="Times New Roman"/>
              </a:rPr>
              <a:t>ω</a:t>
            </a:r>
            <a:r>
              <a:rPr lang="el-GR" sz="2800" spc="-10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2800" spc="-20" dirty="0">
                <a:solidFill>
                  <a:srgbClr val="2F2B20"/>
                </a:solidFill>
                <a:cs typeface="Times New Roman"/>
              </a:rPr>
              <a:t>α</a:t>
            </a:r>
            <a:r>
              <a:rPr lang="el-GR" sz="2800" spc="-30" dirty="0">
                <a:solidFill>
                  <a:srgbClr val="2F2B20"/>
                </a:solidFill>
                <a:cs typeface="Times New Roman"/>
              </a:rPr>
              <a:t>π</a:t>
            </a:r>
            <a:r>
              <a:rPr lang="el-GR" sz="2800" spc="-20" dirty="0">
                <a:solidFill>
                  <a:srgbClr val="2F2B20"/>
                </a:solidFill>
                <a:cs typeface="Times New Roman"/>
              </a:rPr>
              <a:t>ό</a:t>
            </a:r>
            <a:r>
              <a:rPr lang="el-GR" sz="2800" spc="5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2800" spc="-10" dirty="0">
                <a:solidFill>
                  <a:srgbClr val="2F2B20"/>
                </a:solidFill>
                <a:cs typeface="Times New Roman"/>
              </a:rPr>
              <a:t>τ</a:t>
            </a:r>
            <a:r>
              <a:rPr lang="el-GR" sz="2800" spc="-20" dirty="0">
                <a:solidFill>
                  <a:srgbClr val="2F2B20"/>
                </a:solidFill>
                <a:cs typeface="Times New Roman"/>
              </a:rPr>
              <a:t>η</a:t>
            </a:r>
            <a:r>
              <a:rPr lang="el-GR" sz="2800" spc="-10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2800" spc="-15" dirty="0" smtClean="0">
                <a:solidFill>
                  <a:srgbClr val="2F2B20"/>
                </a:solidFill>
                <a:cs typeface="Times New Roman"/>
              </a:rPr>
              <a:t>συν</a:t>
            </a:r>
            <a:r>
              <a:rPr lang="el-GR" sz="2800" spc="-20" dirty="0" smtClean="0">
                <a:solidFill>
                  <a:srgbClr val="2F2B20"/>
                </a:solidFill>
                <a:cs typeface="Times New Roman"/>
              </a:rPr>
              <a:t>ά</a:t>
            </a:r>
            <a:r>
              <a:rPr lang="el-GR" sz="2800" spc="-30" dirty="0" smtClean="0">
                <a:solidFill>
                  <a:srgbClr val="2F2B20"/>
                </a:solidFill>
                <a:cs typeface="Times New Roman"/>
              </a:rPr>
              <a:t>ρ</a:t>
            </a:r>
            <a:r>
              <a:rPr lang="el-GR" sz="2800" spc="-15" dirty="0" smtClean="0">
                <a:solidFill>
                  <a:srgbClr val="2F2B20"/>
                </a:solidFill>
                <a:cs typeface="Times New Roman"/>
              </a:rPr>
              <a:t>τησ</a:t>
            </a:r>
            <a:r>
              <a:rPr lang="el-GR" sz="2800" spc="-20" dirty="0" smtClean="0">
                <a:solidFill>
                  <a:srgbClr val="2F2B20"/>
                </a:solidFill>
                <a:cs typeface="Times New Roman"/>
              </a:rPr>
              <a:t>η </a:t>
            </a:r>
            <a:r>
              <a:rPr lang="el-GR" sz="2800" i="1" spc="-10" dirty="0">
                <a:solidFill>
                  <a:srgbClr val="2F2B20"/>
                </a:solidFill>
                <a:cs typeface="Times New Roman"/>
              </a:rPr>
              <a:t>f</a:t>
            </a:r>
            <a:endParaRPr lang="el-GR" sz="800" dirty="0">
              <a:solidFill>
                <a:srgbClr val="2F2B20"/>
              </a:solidFill>
            </a:endParaRPr>
          </a:p>
          <a:p>
            <a:pPr marL="0" lvl="0" indent="0">
              <a:lnSpc>
                <a:spcPts val="1000"/>
              </a:lnSpc>
              <a:spcBef>
                <a:spcPts val="0"/>
              </a:spcBef>
              <a:buNone/>
              <a:tabLst>
                <a:tab pos="350838" algn="l"/>
                <a:tab pos="1654175" algn="l"/>
                <a:tab pos="5446713" algn="l"/>
                <a:tab pos="5775325" algn="l"/>
              </a:tabLst>
            </a:pPr>
            <a:endParaRPr lang="el-GR" sz="800" dirty="0">
              <a:solidFill>
                <a:srgbClr val="2F2B20"/>
              </a:solidFill>
            </a:endParaRPr>
          </a:p>
          <a:p>
            <a:pPr marL="0" lvl="0" indent="0">
              <a:lnSpc>
                <a:spcPts val="1300"/>
              </a:lnSpc>
              <a:spcBef>
                <a:spcPts val="20"/>
              </a:spcBef>
              <a:buNone/>
              <a:tabLst>
                <a:tab pos="350838" algn="l"/>
                <a:tab pos="1654175" algn="l"/>
                <a:tab pos="5446713" algn="l"/>
                <a:tab pos="5775325" algn="l"/>
              </a:tabLst>
            </a:pPr>
            <a:endParaRPr lang="el-GR" sz="1100" dirty="0">
              <a:solidFill>
                <a:srgbClr val="2F2B20"/>
              </a:solidFill>
            </a:endParaRPr>
          </a:p>
          <a:p>
            <a:pPr marL="12700" lvl="0" indent="0">
              <a:spcBef>
                <a:spcPts val="0"/>
              </a:spcBef>
              <a:buNone/>
              <a:tabLst>
                <a:tab pos="350838" algn="l"/>
                <a:tab pos="1654175" algn="l"/>
                <a:tab pos="5446713" algn="l"/>
                <a:tab pos="5775325" algn="l"/>
              </a:tabLst>
            </a:pPr>
            <a:r>
              <a:rPr lang="el-GR" sz="2800" i="1" spc="-20" dirty="0">
                <a:solidFill>
                  <a:srgbClr val="2F2B20"/>
                </a:solidFill>
                <a:cs typeface="Times New Roman"/>
              </a:rPr>
              <a:t>S</a:t>
            </a:r>
            <a:r>
              <a:rPr lang="el-GR" sz="2800" i="1" spc="5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2800" b="1" i="1" spc="-20" dirty="0">
                <a:solidFill>
                  <a:srgbClr val="2F2B20"/>
                </a:solidFill>
                <a:cs typeface="Times New Roman"/>
              </a:rPr>
              <a:t>πε</a:t>
            </a:r>
            <a:r>
              <a:rPr lang="el-GR" sz="2800" b="1" i="1" spc="-15" dirty="0">
                <a:solidFill>
                  <a:srgbClr val="2F2B20"/>
                </a:solidFill>
                <a:cs typeface="Times New Roman"/>
              </a:rPr>
              <a:t>δίο</a:t>
            </a:r>
            <a:r>
              <a:rPr lang="el-GR" sz="2800" b="1" i="1" spc="5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2800" b="1" i="1" spc="-15" dirty="0">
                <a:solidFill>
                  <a:srgbClr val="2F2B20"/>
                </a:solidFill>
                <a:cs typeface="Times New Roman"/>
              </a:rPr>
              <a:t>ο</a:t>
            </a:r>
            <a:r>
              <a:rPr lang="el-GR" sz="2800" b="1" i="1" spc="-25" dirty="0">
                <a:solidFill>
                  <a:srgbClr val="2F2B20"/>
                </a:solidFill>
                <a:cs typeface="Times New Roman"/>
              </a:rPr>
              <a:t>ρ</a:t>
            </a:r>
            <a:r>
              <a:rPr lang="el-GR" sz="2800" b="1" i="1" spc="-10" dirty="0">
                <a:solidFill>
                  <a:srgbClr val="2F2B20"/>
                </a:solidFill>
                <a:cs typeface="Times New Roman"/>
              </a:rPr>
              <a:t>ι</a:t>
            </a:r>
            <a:r>
              <a:rPr lang="el-GR" sz="2800" b="1" i="1" spc="-15" dirty="0">
                <a:solidFill>
                  <a:srgbClr val="2F2B20"/>
                </a:solidFill>
                <a:cs typeface="Times New Roman"/>
              </a:rPr>
              <a:t>σ</a:t>
            </a:r>
            <a:r>
              <a:rPr lang="el-GR" sz="2800" b="1" i="1" spc="-20" dirty="0">
                <a:solidFill>
                  <a:srgbClr val="2F2B20"/>
                </a:solidFill>
                <a:cs typeface="Times New Roman"/>
              </a:rPr>
              <a:t>μ</a:t>
            </a:r>
            <a:r>
              <a:rPr lang="el-GR" sz="2800" b="1" i="1" spc="-15" dirty="0">
                <a:solidFill>
                  <a:srgbClr val="2F2B20"/>
                </a:solidFill>
                <a:cs typeface="Times New Roman"/>
              </a:rPr>
              <a:t>ο</a:t>
            </a:r>
            <a:r>
              <a:rPr lang="el-GR" sz="2800" b="1" i="1" spc="-20" dirty="0">
                <a:solidFill>
                  <a:srgbClr val="2F2B20"/>
                </a:solidFill>
                <a:cs typeface="Times New Roman"/>
              </a:rPr>
              <a:t>ύ </a:t>
            </a:r>
            <a:r>
              <a:rPr lang="el-GR" sz="2800" spc="-15" dirty="0">
                <a:solidFill>
                  <a:srgbClr val="2F2B20"/>
                </a:solidFill>
                <a:cs typeface="Times New Roman"/>
              </a:rPr>
              <a:t>(</a:t>
            </a:r>
            <a:r>
              <a:rPr lang="el-GR" sz="2800" spc="-15" dirty="0" err="1">
                <a:solidFill>
                  <a:srgbClr val="2F2B20"/>
                </a:solidFill>
                <a:cs typeface="Times New Roman"/>
              </a:rPr>
              <a:t>do</a:t>
            </a:r>
            <a:r>
              <a:rPr lang="el-GR" sz="2800" spc="-60" dirty="0" err="1">
                <a:solidFill>
                  <a:srgbClr val="2F2B20"/>
                </a:solidFill>
                <a:cs typeface="Times New Roman"/>
              </a:rPr>
              <a:t>m</a:t>
            </a:r>
            <a:r>
              <a:rPr lang="el-GR" sz="2800" spc="-20" dirty="0" err="1">
                <a:solidFill>
                  <a:srgbClr val="2F2B20"/>
                </a:solidFill>
                <a:cs typeface="Times New Roman"/>
              </a:rPr>
              <a:t>a</a:t>
            </a:r>
            <a:r>
              <a:rPr lang="el-GR" sz="2800" spc="-10" dirty="0" err="1">
                <a:solidFill>
                  <a:srgbClr val="2F2B20"/>
                </a:solidFill>
                <a:cs typeface="Times New Roman"/>
              </a:rPr>
              <a:t>in</a:t>
            </a:r>
            <a:r>
              <a:rPr lang="el-GR" sz="2800" spc="-10" dirty="0">
                <a:solidFill>
                  <a:srgbClr val="2F2B20"/>
                </a:solidFill>
                <a:cs typeface="Times New Roman"/>
              </a:rPr>
              <a:t>)</a:t>
            </a:r>
            <a:endParaRPr lang="el-GR" sz="2800" dirty="0">
              <a:solidFill>
                <a:srgbClr val="2F2B20"/>
              </a:solidFill>
              <a:cs typeface="Times New Roman"/>
            </a:endParaRPr>
          </a:p>
          <a:p>
            <a:pPr marL="0" lvl="0" indent="0">
              <a:lnSpc>
                <a:spcPts val="1000"/>
              </a:lnSpc>
              <a:spcBef>
                <a:spcPts val="0"/>
              </a:spcBef>
              <a:buNone/>
              <a:tabLst>
                <a:tab pos="350838" algn="l"/>
                <a:tab pos="1654175" algn="l"/>
                <a:tab pos="5446713" algn="l"/>
                <a:tab pos="5775325" algn="l"/>
              </a:tabLst>
            </a:pPr>
            <a:endParaRPr lang="el-GR" sz="800" dirty="0">
              <a:solidFill>
                <a:srgbClr val="2F2B20"/>
              </a:solidFill>
            </a:endParaRPr>
          </a:p>
          <a:p>
            <a:pPr marL="0" lvl="0" indent="0">
              <a:lnSpc>
                <a:spcPts val="1000"/>
              </a:lnSpc>
              <a:spcBef>
                <a:spcPts val="0"/>
              </a:spcBef>
              <a:buNone/>
              <a:tabLst>
                <a:tab pos="350838" algn="l"/>
                <a:tab pos="1654175" algn="l"/>
                <a:tab pos="5446713" algn="l"/>
                <a:tab pos="5775325" algn="l"/>
              </a:tabLst>
            </a:pPr>
            <a:endParaRPr lang="el-GR" sz="800" dirty="0">
              <a:solidFill>
                <a:srgbClr val="2F2B20"/>
              </a:solidFill>
            </a:endParaRPr>
          </a:p>
          <a:p>
            <a:pPr marL="0" lvl="0" indent="0">
              <a:lnSpc>
                <a:spcPts val="1300"/>
              </a:lnSpc>
              <a:spcBef>
                <a:spcPts val="94"/>
              </a:spcBef>
              <a:buNone/>
              <a:tabLst>
                <a:tab pos="350838" algn="l"/>
                <a:tab pos="1654175" algn="l"/>
                <a:tab pos="5446713" algn="l"/>
                <a:tab pos="5775325" algn="l"/>
              </a:tabLst>
            </a:pPr>
            <a:endParaRPr lang="el-GR" sz="1100" dirty="0">
              <a:solidFill>
                <a:srgbClr val="2F2B20"/>
              </a:solidFill>
            </a:endParaRPr>
          </a:p>
          <a:p>
            <a:pPr marL="12700" lvl="0" indent="0">
              <a:spcBef>
                <a:spcPts val="0"/>
              </a:spcBef>
              <a:buNone/>
              <a:tabLst>
                <a:tab pos="350838" algn="l"/>
                <a:tab pos="1654175" algn="l"/>
                <a:tab pos="5446713" algn="l"/>
                <a:tab pos="5775325" algn="l"/>
              </a:tabLst>
            </a:pPr>
            <a:r>
              <a:rPr lang="el-GR" sz="2800" i="1" spc="-20" dirty="0">
                <a:solidFill>
                  <a:srgbClr val="2F2B20"/>
                </a:solidFill>
                <a:cs typeface="Times New Roman"/>
              </a:rPr>
              <a:t>T </a:t>
            </a:r>
            <a:r>
              <a:rPr lang="el-GR" sz="2800" b="1" i="1" spc="-20" dirty="0">
                <a:solidFill>
                  <a:srgbClr val="2F2B20"/>
                </a:solidFill>
                <a:cs typeface="Times New Roman"/>
              </a:rPr>
              <a:t>πε</a:t>
            </a:r>
            <a:r>
              <a:rPr lang="el-GR" sz="2800" b="1" i="1" spc="-15" dirty="0">
                <a:solidFill>
                  <a:srgbClr val="2F2B20"/>
                </a:solidFill>
                <a:cs typeface="Times New Roman"/>
              </a:rPr>
              <a:t>δίο</a:t>
            </a:r>
            <a:r>
              <a:rPr lang="el-GR" sz="2800" b="1" i="1" spc="5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2800" b="1" i="1" spc="-20" dirty="0">
                <a:solidFill>
                  <a:srgbClr val="2F2B20"/>
                </a:solidFill>
                <a:cs typeface="Times New Roman"/>
              </a:rPr>
              <a:t>τ</a:t>
            </a:r>
            <a:r>
              <a:rPr lang="el-GR" sz="2800" b="1" i="1" spc="-15" dirty="0">
                <a:solidFill>
                  <a:srgbClr val="2F2B20"/>
                </a:solidFill>
                <a:cs typeface="Times New Roman"/>
              </a:rPr>
              <a:t>ιμ</a:t>
            </a:r>
            <a:r>
              <a:rPr lang="el-GR" sz="2800" b="1" i="1" spc="-35" dirty="0">
                <a:solidFill>
                  <a:srgbClr val="2F2B20"/>
                </a:solidFill>
                <a:cs typeface="Times New Roman"/>
              </a:rPr>
              <a:t>ώ</a:t>
            </a:r>
            <a:r>
              <a:rPr lang="el-GR" sz="2800" b="1" i="1" spc="-15" dirty="0">
                <a:solidFill>
                  <a:srgbClr val="2F2B20"/>
                </a:solidFill>
                <a:cs typeface="Times New Roman"/>
              </a:rPr>
              <a:t>ν</a:t>
            </a:r>
            <a:r>
              <a:rPr lang="el-GR" sz="2800" b="1" i="1" spc="-10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2800" spc="-15" dirty="0">
                <a:solidFill>
                  <a:srgbClr val="2F2B20"/>
                </a:solidFill>
                <a:cs typeface="Times New Roman"/>
              </a:rPr>
              <a:t>(</a:t>
            </a:r>
            <a:r>
              <a:rPr lang="el-GR" sz="2800" spc="-15" dirty="0" err="1">
                <a:solidFill>
                  <a:srgbClr val="2F2B20"/>
                </a:solidFill>
                <a:cs typeface="Times New Roman"/>
              </a:rPr>
              <a:t>r</a:t>
            </a:r>
            <a:r>
              <a:rPr lang="el-GR" sz="2800" spc="-20" dirty="0" err="1">
                <a:solidFill>
                  <a:srgbClr val="2F2B20"/>
                </a:solidFill>
                <a:cs typeface="Times New Roman"/>
              </a:rPr>
              <a:t>a</a:t>
            </a:r>
            <a:r>
              <a:rPr lang="el-GR" sz="2800" spc="-15" dirty="0" err="1">
                <a:solidFill>
                  <a:srgbClr val="2F2B20"/>
                </a:solidFill>
                <a:cs typeface="Times New Roman"/>
              </a:rPr>
              <a:t>ng</a:t>
            </a:r>
            <a:r>
              <a:rPr lang="el-GR" sz="2800" spc="-20" dirty="0" err="1">
                <a:solidFill>
                  <a:srgbClr val="2F2B20"/>
                </a:solidFill>
                <a:cs typeface="Times New Roman"/>
              </a:rPr>
              <a:t>e</a:t>
            </a:r>
            <a:r>
              <a:rPr lang="el-GR" sz="2800" spc="-15" dirty="0">
                <a:solidFill>
                  <a:srgbClr val="2F2B20"/>
                </a:solidFill>
                <a:cs typeface="Times New Roman"/>
              </a:rPr>
              <a:t>)</a:t>
            </a:r>
            <a:endParaRPr lang="el-GR" sz="2800" dirty="0">
              <a:solidFill>
                <a:srgbClr val="2F2B20"/>
              </a:solidFill>
              <a:cs typeface="Times New Roman"/>
            </a:endParaRPr>
          </a:p>
        </p:txBody>
      </p:sp>
      <p:sp>
        <p:nvSpPr>
          <p:cNvPr id="4" name="object 2"/>
          <p:cNvSpPr txBox="1"/>
          <p:nvPr/>
        </p:nvSpPr>
        <p:spPr>
          <a:xfrm>
            <a:off x="2483768" y="1561356"/>
            <a:ext cx="1553845" cy="56769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  <a:tabLst>
                <a:tab pos="257810" algn="l"/>
              </a:tabLst>
            </a:pPr>
            <a:r>
              <a:rPr sz="2850" i="1" spc="-20" dirty="0" smtClean="0">
                <a:latin typeface="Times New Roman"/>
                <a:cs typeface="Times New Roman"/>
              </a:rPr>
              <a:t>f	</a:t>
            </a:r>
            <a:r>
              <a:rPr sz="2850" spc="-20" dirty="0" smtClean="0">
                <a:latin typeface="Times New Roman"/>
                <a:cs typeface="Times New Roman"/>
              </a:rPr>
              <a:t>:</a:t>
            </a:r>
            <a:r>
              <a:rPr sz="2850" spc="-135" dirty="0" smtClean="0">
                <a:latin typeface="Times New Roman"/>
                <a:cs typeface="Times New Roman"/>
              </a:rPr>
              <a:t> </a:t>
            </a:r>
            <a:r>
              <a:rPr sz="2850" i="1" spc="-30" dirty="0" smtClean="0">
                <a:latin typeface="Times New Roman"/>
                <a:cs typeface="Times New Roman"/>
              </a:rPr>
              <a:t>S</a:t>
            </a:r>
            <a:r>
              <a:rPr sz="2850" i="1" spc="204" dirty="0" smtClean="0">
                <a:latin typeface="Times New Roman"/>
                <a:cs typeface="Times New Roman"/>
              </a:rPr>
              <a:t> </a:t>
            </a:r>
            <a:r>
              <a:rPr sz="2850" spc="-60" dirty="0" smtClean="0">
                <a:latin typeface="Symbol"/>
                <a:cs typeface="Symbol"/>
              </a:rPr>
              <a:t></a:t>
            </a:r>
            <a:r>
              <a:rPr sz="2850" spc="-195" dirty="0" smtClean="0">
                <a:latin typeface="Times New Roman"/>
                <a:cs typeface="Times New Roman"/>
              </a:rPr>
              <a:t> </a:t>
            </a:r>
            <a:r>
              <a:rPr sz="2850" i="1" spc="-35" dirty="0" smtClean="0">
                <a:latin typeface="Times New Roman"/>
                <a:cs typeface="Times New Roman"/>
              </a:rPr>
              <a:t>T</a:t>
            </a:r>
            <a:r>
              <a:rPr sz="2850" i="1" spc="25" dirty="0" smtClean="0">
                <a:latin typeface="Times New Roman"/>
                <a:cs typeface="Times New Roman"/>
              </a:rPr>
              <a:t> </a:t>
            </a:r>
            <a:r>
              <a:rPr sz="4950" spc="-15" baseline="-6734" dirty="0" smtClean="0">
                <a:latin typeface="Times New Roman"/>
                <a:cs typeface="Times New Roman"/>
              </a:rPr>
              <a:t>,</a:t>
            </a:r>
            <a:endParaRPr sz="4950" baseline="-6734" dirty="0">
              <a:latin typeface="Times New Roman"/>
              <a:cs typeface="Times New Roman"/>
            </a:endParaRPr>
          </a:p>
        </p:txBody>
      </p:sp>
      <p:sp>
        <p:nvSpPr>
          <p:cNvPr id="5" name="object 3"/>
          <p:cNvSpPr txBox="1"/>
          <p:nvPr/>
        </p:nvSpPr>
        <p:spPr>
          <a:xfrm>
            <a:off x="4463506" y="1561356"/>
            <a:ext cx="1219835" cy="51371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3300" i="1" spc="-40" dirty="0" smtClean="0">
                <a:latin typeface="Times New Roman"/>
                <a:cs typeface="Times New Roman"/>
              </a:rPr>
              <a:t>f</a:t>
            </a:r>
            <a:r>
              <a:rPr sz="3300" i="1" spc="-75" dirty="0" smtClean="0">
                <a:latin typeface="Times New Roman"/>
                <a:cs typeface="Times New Roman"/>
              </a:rPr>
              <a:t> </a:t>
            </a:r>
            <a:r>
              <a:rPr sz="3300" spc="90" dirty="0" smtClean="0">
                <a:latin typeface="Times New Roman"/>
                <a:cs typeface="Times New Roman"/>
              </a:rPr>
              <a:t>(</a:t>
            </a:r>
            <a:r>
              <a:rPr sz="3300" i="1" spc="45" dirty="0" smtClean="0">
                <a:latin typeface="Times New Roman"/>
                <a:cs typeface="Times New Roman"/>
              </a:rPr>
              <a:t>s</a:t>
            </a:r>
            <a:r>
              <a:rPr sz="3300" spc="-45" dirty="0" smtClean="0">
                <a:latin typeface="Times New Roman"/>
                <a:cs typeface="Times New Roman"/>
              </a:rPr>
              <a:t>) </a:t>
            </a:r>
            <a:r>
              <a:rPr sz="3300" spc="-75" dirty="0" smtClean="0">
                <a:latin typeface="Symbol"/>
                <a:cs typeface="Symbol"/>
              </a:rPr>
              <a:t></a:t>
            </a:r>
            <a:r>
              <a:rPr sz="3300" spc="-90" dirty="0" smtClean="0">
                <a:latin typeface="Times New Roman"/>
                <a:cs typeface="Times New Roman"/>
              </a:rPr>
              <a:t> </a:t>
            </a:r>
            <a:r>
              <a:rPr sz="3300" i="1" spc="-40" dirty="0" smtClean="0">
                <a:latin typeface="Times New Roman"/>
                <a:cs typeface="Times New Roman"/>
              </a:rPr>
              <a:t>t</a:t>
            </a:r>
            <a:endParaRPr sz="3300" dirty="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373702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Συναρτήσεις</a:t>
            </a:r>
            <a:r>
              <a:rPr lang="en-US" dirty="0" smtClean="0"/>
              <a:t> </a:t>
            </a:r>
            <a:r>
              <a:rPr lang="el-GR" dirty="0" smtClean="0"/>
              <a:t>(</a:t>
            </a:r>
            <a:r>
              <a:rPr lang="el-GR" dirty="0"/>
              <a:t>3/5)</a:t>
            </a:r>
            <a:br>
              <a:rPr lang="el-GR" dirty="0"/>
            </a:br>
            <a:r>
              <a:rPr lang="el-GR" sz="2800" dirty="0"/>
              <a:t>Συμβολισμός</a:t>
            </a:r>
            <a:endParaRPr lang="el-GR" dirty="0"/>
          </a:p>
        </p:txBody>
      </p:sp>
      <p:grpSp>
        <p:nvGrpSpPr>
          <p:cNvPr id="5" name="Ομάδα 4"/>
          <p:cNvGrpSpPr/>
          <p:nvPr/>
        </p:nvGrpSpPr>
        <p:grpSpPr>
          <a:xfrm>
            <a:off x="683568" y="1777380"/>
            <a:ext cx="7515230" cy="2927879"/>
            <a:chOff x="817494" y="2126926"/>
            <a:chExt cx="7515230" cy="2927879"/>
          </a:xfrm>
        </p:grpSpPr>
        <p:sp>
          <p:nvSpPr>
            <p:cNvPr id="6" name="object 2"/>
            <p:cNvSpPr/>
            <p:nvPr/>
          </p:nvSpPr>
          <p:spPr>
            <a:xfrm>
              <a:off x="6498187" y="2126926"/>
              <a:ext cx="1834537" cy="1838958"/>
            </a:xfrm>
            <a:custGeom>
              <a:avLst/>
              <a:gdLst/>
              <a:ahLst/>
              <a:cxnLst/>
              <a:rect l="l" t="t" r="r" b="b"/>
              <a:pathLst>
                <a:path w="1834537" h="1838958">
                  <a:moveTo>
                    <a:pt x="917268" y="1838958"/>
                  </a:moveTo>
                  <a:lnTo>
                    <a:pt x="842052" y="1835910"/>
                  </a:lnTo>
                  <a:lnTo>
                    <a:pt x="768507" y="1826926"/>
                  </a:lnTo>
                  <a:lnTo>
                    <a:pt x="696871" y="1812242"/>
                  </a:lnTo>
                  <a:lnTo>
                    <a:pt x="627379" y="1792093"/>
                  </a:lnTo>
                  <a:lnTo>
                    <a:pt x="560269" y="1766717"/>
                  </a:lnTo>
                  <a:lnTo>
                    <a:pt x="495775" y="1736349"/>
                  </a:lnTo>
                  <a:lnTo>
                    <a:pt x="434135" y="1701226"/>
                  </a:lnTo>
                  <a:lnTo>
                    <a:pt x="375585" y="1661585"/>
                  </a:lnTo>
                  <a:lnTo>
                    <a:pt x="320361" y="1617662"/>
                  </a:lnTo>
                  <a:lnTo>
                    <a:pt x="268699" y="1569692"/>
                  </a:lnTo>
                  <a:lnTo>
                    <a:pt x="220836" y="1517913"/>
                  </a:lnTo>
                  <a:lnTo>
                    <a:pt x="177008" y="1462561"/>
                  </a:lnTo>
                  <a:lnTo>
                    <a:pt x="137452" y="1403873"/>
                  </a:lnTo>
                  <a:lnTo>
                    <a:pt x="102403" y="1342084"/>
                  </a:lnTo>
                  <a:lnTo>
                    <a:pt x="72097" y="1277431"/>
                  </a:lnTo>
                  <a:lnTo>
                    <a:pt x="46772" y="1210150"/>
                  </a:lnTo>
                  <a:lnTo>
                    <a:pt x="26664" y="1140478"/>
                  </a:lnTo>
                  <a:lnTo>
                    <a:pt x="12008" y="1068651"/>
                  </a:lnTo>
                  <a:lnTo>
                    <a:pt x="3041" y="994906"/>
                  </a:lnTo>
                  <a:lnTo>
                    <a:pt x="0" y="919479"/>
                  </a:lnTo>
                  <a:lnTo>
                    <a:pt x="3041" y="844096"/>
                  </a:lnTo>
                  <a:lnTo>
                    <a:pt x="12008" y="770387"/>
                  </a:lnTo>
                  <a:lnTo>
                    <a:pt x="26664" y="698587"/>
                  </a:lnTo>
                  <a:lnTo>
                    <a:pt x="46772" y="628935"/>
                  </a:lnTo>
                  <a:lnTo>
                    <a:pt x="72097" y="561667"/>
                  </a:lnTo>
                  <a:lnTo>
                    <a:pt x="102403" y="497020"/>
                  </a:lnTo>
                  <a:lnTo>
                    <a:pt x="137452" y="435232"/>
                  </a:lnTo>
                  <a:lnTo>
                    <a:pt x="177008" y="376540"/>
                  </a:lnTo>
                  <a:lnTo>
                    <a:pt x="220836" y="321180"/>
                  </a:lnTo>
                  <a:lnTo>
                    <a:pt x="268699" y="269390"/>
                  </a:lnTo>
                  <a:lnTo>
                    <a:pt x="320361" y="221407"/>
                  </a:lnTo>
                  <a:lnTo>
                    <a:pt x="375585" y="177468"/>
                  </a:lnTo>
                  <a:lnTo>
                    <a:pt x="434135" y="137810"/>
                  </a:lnTo>
                  <a:lnTo>
                    <a:pt x="495775" y="102671"/>
                  </a:lnTo>
                  <a:lnTo>
                    <a:pt x="560269" y="72287"/>
                  </a:lnTo>
                  <a:lnTo>
                    <a:pt x="627379" y="46896"/>
                  </a:lnTo>
                  <a:lnTo>
                    <a:pt x="696871" y="26734"/>
                  </a:lnTo>
                  <a:lnTo>
                    <a:pt x="768507" y="12040"/>
                  </a:lnTo>
                  <a:lnTo>
                    <a:pt x="842052" y="3049"/>
                  </a:lnTo>
                  <a:lnTo>
                    <a:pt x="917268" y="0"/>
                  </a:lnTo>
                  <a:lnTo>
                    <a:pt x="992530" y="3049"/>
                  </a:lnTo>
                  <a:lnTo>
                    <a:pt x="1066110" y="12040"/>
                  </a:lnTo>
                  <a:lnTo>
                    <a:pt x="1137774" y="26734"/>
                  </a:lnTo>
                  <a:lnTo>
                    <a:pt x="1207285" y="46896"/>
                  </a:lnTo>
                  <a:lnTo>
                    <a:pt x="1274408" y="72287"/>
                  </a:lnTo>
                  <a:lnTo>
                    <a:pt x="1338908" y="102671"/>
                  </a:lnTo>
                  <a:lnTo>
                    <a:pt x="1400549" y="137810"/>
                  </a:lnTo>
                  <a:lnTo>
                    <a:pt x="1459095" y="177468"/>
                  </a:lnTo>
                  <a:lnTo>
                    <a:pt x="1514311" y="221407"/>
                  </a:lnTo>
                  <a:lnTo>
                    <a:pt x="1565962" y="269390"/>
                  </a:lnTo>
                  <a:lnTo>
                    <a:pt x="1613811" y="321180"/>
                  </a:lnTo>
                  <a:lnTo>
                    <a:pt x="1657624" y="376540"/>
                  </a:lnTo>
                  <a:lnTo>
                    <a:pt x="1697164" y="435232"/>
                  </a:lnTo>
                  <a:lnTo>
                    <a:pt x="1732197" y="497020"/>
                  </a:lnTo>
                  <a:lnTo>
                    <a:pt x="1762486" y="561667"/>
                  </a:lnTo>
                  <a:lnTo>
                    <a:pt x="1787796" y="628935"/>
                  </a:lnTo>
                  <a:lnTo>
                    <a:pt x="1807892" y="698587"/>
                  </a:lnTo>
                  <a:lnTo>
                    <a:pt x="1822538" y="770387"/>
                  </a:lnTo>
                  <a:lnTo>
                    <a:pt x="1831498" y="844096"/>
                  </a:lnTo>
                  <a:lnTo>
                    <a:pt x="1834537" y="919479"/>
                  </a:lnTo>
                  <a:lnTo>
                    <a:pt x="1831498" y="994906"/>
                  </a:lnTo>
                  <a:lnTo>
                    <a:pt x="1822538" y="1068651"/>
                  </a:lnTo>
                  <a:lnTo>
                    <a:pt x="1807892" y="1140478"/>
                  </a:lnTo>
                  <a:lnTo>
                    <a:pt x="1787796" y="1210150"/>
                  </a:lnTo>
                  <a:lnTo>
                    <a:pt x="1762486" y="1277431"/>
                  </a:lnTo>
                  <a:lnTo>
                    <a:pt x="1732197" y="1342084"/>
                  </a:lnTo>
                  <a:lnTo>
                    <a:pt x="1697164" y="1403873"/>
                  </a:lnTo>
                  <a:lnTo>
                    <a:pt x="1657624" y="1462561"/>
                  </a:lnTo>
                  <a:lnTo>
                    <a:pt x="1613811" y="1517913"/>
                  </a:lnTo>
                  <a:lnTo>
                    <a:pt x="1565962" y="1569692"/>
                  </a:lnTo>
                  <a:lnTo>
                    <a:pt x="1514311" y="1617662"/>
                  </a:lnTo>
                  <a:lnTo>
                    <a:pt x="1459095" y="1661585"/>
                  </a:lnTo>
                  <a:lnTo>
                    <a:pt x="1400549" y="1701226"/>
                  </a:lnTo>
                  <a:lnTo>
                    <a:pt x="1338908" y="1736349"/>
                  </a:lnTo>
                  <a:lnTo>
                    <a:pt x="1274408" y="1766717"/>
                  </a:lnTo>
                  <a:lnTo>
                    <a:pt x="1207285" y="1792093"/>
                  </a:lnTo>
                  <a:lnTo>
                    <a:pt x="1137774" y="1812242"/>
                  </a:lnTo>
                  <a:lnTo>
                    <a:pt x="1066110" y="1826926"/>
                  </a:lnTo>
                  <a:lnTo>
                    <a:pt x="992530" y="1835910"/>
                  </a:lnTo>
                  <a:lnTo>
                    <a:pt x="917268" y="1838958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7" name="object 3"/>
            <p:cNvSpPr/>
            <p:nvPr/>
          </p:nvSpPr>
          <p:spPr>
            <a:xfrm>
              <a:off x="6498187" y="2126926"/>
              <a:ext cx="1834537" cy="1838958"/>
            </a:xfrm>
            <a:custGeom>
              <a:avLst/>
              <a:gdLst/>
              <a:ahLst/>
              <a:cxnLst/>
              <a:rect l="l" t="t" r="r" b="b"/>
              <a:pathLst>
                <a:path w="1834537" h="1838958">
                  <a:moveTo>
                    <a:pt x="917268" y="0"/>
                  </a:moveTo>
                  <a:lnTo>
                    <a:pt x="842052" y="3049"/>
                  </a:lnTo>
                  <a:lnTo>
                    <a:pt x="768507" y="12040"/>
                  </a:lnTo>
                  <a:lnTo>
                    <a:pt x="696871" y="26734"/>
                  </a:lnTo>
                  <a:lnTo>
                    <a:pt x="627379" y="46896"/>
                  </a:lnTo>
                  <a:lnTo>
                    <a:pt x="560269" y="72287"/>
                  </a:lnTo>
                  <a:lnTo>
                    <a:pt x="495775" y="102671"/>
                  </a:lnTo>
                  <a:lnTo>
                    <a:pt x="434135" y="137810"/>
                  </a:lnTo>
                  <a:lnTo>
                    <a:pt x="375585" y="177468"/>
                  </a:lnTo>
                  <a:lnTo>
                    <a:pt x="320361" y="221407"/>
                  </a:lnTo>
                  <a:lnTo>
                    <a:pt x="268699" y="269390"/>
                  </a:lnTo>
                  <a:lnTo>
                    <a:pt x="220836" y="321180"/>
                  </a:lnTo>
                  <a:lnTo>
                    <a:pt x="177008" y="376540"/>
                  </a:lnTo>
                  <a:lnTo>
                    <a:pt x="137452" y="435232"/>
                  </a:lnTo>
                  <a:lnTo>
                    <a:pt x="102403" y="497020"/>
                  </a:lnTo>
                  <a:lnTo>
                    <a:pt x="72097" y="561667"/>
                  </a:lnTo>
                  <a:lnTo>
                    <a:pt x="46772" y="628935"/>
                  </a:lnTo>
                  <a:lnTo>
                    <a:pt x="26664" y="698587"/>
                  </a:lnTo>
                  <a:lnTo>
                    <a:pt x="12008" y="770387"/>
                  </a:lnTo>
                  <a:lnTo>
                    <a:pt x="3041" y="844096"/>
                  </a:lnTo>
                  <a:lnTo>
                    <a:pt x="0" y="919479"/>
                  </a:lnTo>
                  <a:lnTo>
                    <a:pt x="3041" y="994906"/>
                  </a:lnTo>
                  <a:lnTo>
                    <a:pt x="12008" y="1068651"/>
                  </a:lnTo>
                  <a:lnTo>
                    <a:pt x="26664" y="1140478"/>
                  </a:lnTo>
                  <a:lnTo>
                    <a:pt x="46772" y="1210150"/>
                  </a:lnTo>
                  <a:lnTo>
                    <a:pt x="72097" y="1277431"/>
                  </a:lnTo>
                  <a:lnTo>
                    <a:pt x="102403" y="1342084"/>
                  </a:lnTo>
                  <a:lnTo>
                    <a:pt x="137452" y="1403873"/>
                  </a:lnTo>
                  <a:lnTo>
                    <a:pt x="177008" y="1462561"/>
                  </a:lnTo>
                  <a:lnTo>
                    <a:pt x="220836" y="1517913"/>
                  </a:lnTo>
                  <a:lnTo>
                    <a:pt x="268699" y="1569692"/>
                  </a:lnTo>
                  <a:lnTo>
                    <a:pt x="320361" y="1617662"/>
                  </a:lnTo>
                  <a:lnTo>
                    <a:pt x="375585" y="1661585"/>
                  </a:lnTo>
                  <a:lnTo>
                    <a:pt x="434135" y="1701226"/>
                  </a:lnTo>
                  <a:lnTo>
                    <a:pt x="495775" y="1736349"/>
                  </a:lnTo>
                  <a:lnTo>
                    <a:pt x="560269" y="1766717"/>
                  </a:lnTo>
                  <a:lnTo>
                    <a:pt x="627379" y="1792093"/>
                  </a:lnTo>
                  <a:lnTo>
                    <a:pt x="696871" y="1812242"/>
                  </a:lnTo>
                  <a:lnTo>
                    <a:pt x="768507" y="1826926"/>
                  </a:lnTo>
                  <a:lnTo>
                    <a:pt x="842052" y="1835910"/>
                  </a:lnTo>
                  <a:lnTo>
                    <a:pt x="917268" y="1838958"/>
                  </a:lnTo>
                  <a:lnTo>
                    <a:pt x="992530" y="1835910"/>
                  </a:lnTo>
                  <a:lnTo>
                    <a:pt x="1066110" y="1826926"/>
                  </a:lnTo>
                  <a:lnTo>
                    <a:pt x="1137774" y="1812242"/>
                  </a:lnTo>
                  <a:lnTo>
                    <a:pt x="1207285" y="1792093"/>
                  </a:lnTo>
                  <a:lnTo>
                    <a:pt x="1274408" y="1766717"/>
                  </a:lnTo>
                  <a:lnTo>
                    <a:pt x="1338908" y="1736349"/>
                  </a:lnTo>
                  <a:lnTo>
                    <a:pt x="1400549" y="1701226"/>
                  </a:lnTo>
                  <a:lnTo>
                    <a:pt x="1459095" y="1661585"/>
                  </a:lnTo>
                  <a:lnTo>
                    <a:pt x="1514311" y="1617662"/>
                  </a:lnTo>
                  <a:lnTo>
                    <a:pt x="1565962" y="1569692"/>
                  </a:lnTo>
                  <a:lnTo>
                    <a:pt x="1613811" y="1517913"/>
                  </a:lnTo>
                  <a:lnTo>
                    <a:pt x="1657624" y="1462561"/>
                  </a:lnTo>
                  <a:lnTo>
                    <a:pt x="1697164" y="1403873"/>
                  </a:lnTo>
                  <a:lnTo>
                    <a:pt x="1732197" y="1342084"/>
                  </a:lnTo>
                  <a:lnTo>
                    <a:pt x="1762486" y="1277431"/>
                  </a:lnTo>
                  <a:lnTo>
                    <a:pt x="1787796" y="1210150"/>
                  </a:lnTo>
                  <a:lnTo>
                    <a:pt x="1807892" y="1140478"/>
                  </a:lnTo>
                  <a:lnTo>
                    <a:pt x="1822538" y="1068651"/>
                  </a:lnTo>
                  <a:lnTo>
                    <a:pt x="1831498" y="994906"/>
                  </a:lnTo>
                  <a:lnTo>
                    <a:pt x="1834537" y="919479"/>
                  </a:lnTo>
                  <a:lnTo>
                    <a:pt x="1831498" y="844096"/>
                  </a:lnTo>
                  <a:lnTo>
                    <a:pt x="1822538" y="770387"/>
                  </a:lnTo>
                  <a:lnTo>
                    <a:pt x="1807892" y="698587"/>
                  </a:lnTo>
                  <a:lnTo>
                    <a:pt x="1787796" y="628935"/>
                  </a:lnTo>
                  <a:lnTo>
                    <a:pt x="1762486" y="561667"/>
                  </a:lnTo>
                  <a:lnTo>
                    <a:pt x="1732197" y="497020"/>
                  </a:lnTo>
                  <a:lnTo>
                    <a:pt x="1697164" y="435232"/>
                  </a:lnTo>
                  <a:lnTo>
                    <a:pt x="1657624" y="376540"/>
                  </a:lnTo>
                  <a:lnTo>
                    <a:pt x="1613811" y="321180"/>
                  </a:lnTo>
                  <a:lnTo>
                    <a:pt x="1565962" y="269390"/>
                  </a:lnTo>
                  <a:lnTo>
                    <a:pt x="1514311" y="221407"/>
                  </a:lnTo>
                  <a:lnTo>
                    <a:pt x="1459095" y="177468"/>
                  </a:lnTo>
                  <a:lnTo>
                    <a:pt x="1400549" y="137810"/>
                  </a:lnTo>
                  <a:lnTo>
                    <a:pt x="1338908" y="102671"/>
                  </a:lnTo>
                  <a:lnTo>
                    <a:pt x="1274408" y="72287"/>
                  </a:lnTo>
                  <a:lnTo>
                    <a:pt x="1207285" y="46896"/>
                  </a:lnTo>
                  <a:lnTo>
                    <a:pt x="1137774" y="26734"/>
                  </a:lnTo>
                  <a:lnTo>
                    <a:pt x="1066110" y="12040"/>
                  </a:lnTo>
                  <a:lnTo>
                    <a:pt x="992530" y="3049"/>
                  </a:lnTo>
                  <a:lnTo>
                    <a:pt x="917268" y="0"/>
                  </a:lnTo>
                </a:path>
              </a:pathLst>
            </a:custGeom>
            <a:ln w="33292">
              <a:solidFill>
                <a:srgbClr val="000000"/>
              </a:solidFill>
            </a:ln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8" name="object 4"/>
            <p:cNvSpPr/>
            <p:nvPr/>
          </p:nvSpPr>
          <p:spPr>
            <a:xfrm>
              <a:off x="817494" y="2549121"/>
              <a:ext cx="2056075" cy="2058714"/>
            </a:xfrm>
            <a:custGeom>
              <a:avLst/>
              <a:gdLst/>
              <a:ahLst/>
              <a:cxnLst/>
              <a:rect l="l" t="t" r="r" b="b"/>
              <a:pathLst>
                <a:path w="2056075" h="2058714">
                  <a:moveTo>
                    <a:pt x="1028037" y="2058714"/>
                  </a:moveTo>
                  <a:lnTo>
                    <a:pt x="943717" y="2055302"/>
                  </a:lnTo>
                  <a:lnTo>
                    <a:pt x="861275" y="2045243"/>
                  </a:lnTo>
                  <a:lnTo>
                    <a:pt x="780976" y="2028801"/>
                  </a:lnTo>
                  <a:lnTo>
                    <a:pt x="703083" y="2006242"/>
                  </a:lnTo>
                  <a:lnTo>
                    <a:pt x="627863" y="1977830"/>
                  </a:lnTo>
                  <a:lnTo>
                    <a:pt x="555578" y="1943831"/>
                  </a:lnTo>
                  <a:lnTo>
                    <a:pt x="486494" y="1904508"/>
                  </a:lnTo>
                  <a:lnTo>
                    <a:pt x="420875" y="1860128"/>
                  </a:lnTo>
                  <a:lnTo>
                    <a:pt x="358986" y="1810954"/>
                  </a:lnTo>
                  <a:lnTo>
                    <a:pt x="301091" y="1757252"/>
                  </a:lnTo>
                  <a:lnTo>
                    <a:pt x="247454" y="1699286"/>
                  </a:lnTo>
                  <a:lnTo>
                    <a:pt x="198340" y="1637322"/>
                  </a:lnTo>
                  <a:lnTo>
                    <a:pt x="154014" y="1571624"/>
                  </a:lnTo>
                  <a:lnTo>
                    <a:pt x="114740" y="1502457"/>
                  </a:lnTo>
                  <a:lnTo>
                    <a:pt x="80783" y="1430086"/>
                  </a:lnTo>
                  <a:lnTo>
                    <a:pt x="52406" y="1354776"/>
                  </a:lnTo>
                  <a:lnTo>
                    <a:pt x="29875" y="1276791"/>
                  </a:lnTo>
                  <a:lnTo>
                    <a:pt x="13454" y="1196397"/>
                  </a:lnTo>
                  <a:lnTo>
                    <a:pt x="3407" y="1113858"/>
                  </a:lnTo>
                  <a:lnTo>
                    <a:pt x="0" y="1029440"/>
                  </a:lnTo>
                  <a:lnTo>
                    <a:pt x="3407" y="944998"/>
                  </a:lnTo>
                  <a:lnTo>
                    <a:pt x="13454" y="862438"/>
                  </a:lnTo>
                  <a:lnTo>
                    <a:pt x="29875" y="782024"/>
                  </a:lnTo>
                  <a:lnTo>
                    <a:pt x="52406" y="704023"/>
                  </a:lnTo>
                  <a:lnTo>
                    <a:pt x="80783" y="628697"/>
                  </a:lnTo>
                  <a:lnTo>
                    <a:pt x="114740" y="556313"/>
                  </a:lnTo>
                  <a:lnTo>
                    <a:pt x="154014" y="487135"/>
                  </a:lnTo>
                  <a:lnTo>
                    <a:pt x="198340" y="421427"/>
                  </a:lnTo>
                  <a:lnTo>
                    <a:pt x="247454" y="359455"/>
                  </a:lnTo>
                  <a:lnTo>
                    <a:pt x="301091" y="301482"/>
                  </a:lnTo>
                  <a:lnTo>
                    <a:pt x="358986" y="247774"/>
                  </a:lnTo>
                  <a:lnTo>
                    <a:pt x="420875" y="198596"/>
                  </a:lnTo>
                  <a:lnTo>
                    <a:pt x="486494" y="154212"/>
                  </a:lnTo>
                  <a:lnTo>
                    <a:pt x="555578" y="114887"/>
                  </a:lnTo>
                  <a:lnTo>
                    <a:pt x="627863" y="80885"/>
                  </a:lnTo>
                  <a:lnTo>
                    <a:pt x="703083" y="52472"/>
                  </a:lnTo>
                  <a:lnTo>
                    <a:pt x="780976" y="29913"/>
                  </a:lnTo>
                  <a:lnTo>
                    <a:pt x="861275" y="13471"/>
                  </a:lnTo>
                  <a:lnTo>
                    <a:pt x="943717" y="3411"/>
                  </a:lnTo>
                  <a:lnTo>
                    <a:pt x="1028037" y="0"/>
                  </a:lnTo>
                  <a:lnTo>
                    <a:pt x="1112357" y="3411"/>
                  </a:lnTo>
                  <a:lnTo>
                    <a:pt x="1194799" y="13471"/>
                  </a:lnTo>
                  <a:lnTo>
                    <a:pt x="1275098" y="29913"/>
                  </a:lnTo>
                  <a:lnTo>
                    <a:pt x="1352991" y="52472"/>
                  </a:lnTo>
                  <a:lnTo>
                    <a:pt x="1428211" y="80885"/>
                  </a:lnTo>
                  <a:lnTo>
                    <a:pt x="1500496" y="114887"/>
                  </a:lnTo>
                  <a:lnTo>
                    <a:pt x="1569580" y="154212"/>
                  </a:lnTo>
                  <a:lnTo>
                    <a:pt x="1635199" y="198596"/>
                  </a:lnTo>
                  <a:lnTo>
                    <a:pt x="1697088" y="247774"/>
                  </a:lnTo>
                  <a:lnTo>
                    <a:pt x="1754983" y="301482"/>
                  </a:lnTo>
                  <a:lnTo>
                    <a:pt x="1808620" y="359455"/>
                  </a:lnTo>
                  <a:lnTo>
                    <a:pt x="1857734" y="421427"/>
                  </a:lnTo>
                  <a:lnTo>
                    <a:pt x="1902060" y="487135"/>
                  </a:lnTo>
                  <a:lnTo>
                    <a:pt x="1941334" y="556313"/>
                  </a:lnTo>
                  <a:lnTo>
                    <a:pt x="1975291" y="628697"/>
                  </a:lnTo>
                  <a:lnTo>
                    <a:pt x="2003668" y="704023"/>
                  </a:lnTo>
                  <a:lnTo>
                    <a:pt x="2026199" y="782024"/>
                  </a:lnTo>
                  <a:lnTo>
                    <a:pt x="2042620" y="862438"/>
                  </a:lnTo>
                  <a:lnTo>
                    <a:pt x="2052667" y="944998"/>
                  </a:lnTo>
                  <a:lnTo>
                    <a:pt x="2056075" y="1029440"/>
                  </a:lnTo>
                  <a:lnTo>
                    <a:pt x="2052667" y="1113858"/>
                  </a:lnTo>
                  <a:lnTo>
                    <a:pt x="2042620" y="1196397"/>
                  </a:lnTo>
                  <a:lnTo>
                    <a:pt x="2026199" y="1276791"/>
                  </a:lnTo>
                  <a:lnTo>
                    <a:pt x="2003668" y="1354776"/>
                  </a:lnTo>
                  <a:lnTo>
                    <a:pt x="1975291" y="1430086"/>
                  </a:lnTo>
                  <a:lnTo>
                    <a:pt x="1941334" y="1502457"/>
                  </a:lnTo>
                  <a:lnTo>
                    <a:pt x="1902060" y="1571624"/>
                  </a:lnTo>
                  <a:lnTo>
                    <a:pt x="1857734" y="1637322"/>
                  </a:lnTo>
                  <a:lnTo>
                    <a:pt x="1808620" y="1699286"/>
                  </a:lnTo>
                  <a:lnTo>
                    <a:pt x="1754983" y="1757252"/>
                  </a:lnTo>
                  <a:lnTo>
                    <a:pt x="1697088" y="1810954"/>
                  </a:lnTo>
                  <a:lnTo>
                    <a:pt x="1635199" y="1860128"/>
                  </a:lnTo>
                  <a:lnTo>
                    <a:pt x="1569580" y="1904508"/>
                  </a:lnTo>
                  <a:lnTo>
                    <a:pt x="1500496" y="1943831"/>
                  </a:lnTo>
                  <a:lnTo>
                    <a:pt x="1428211" y="1977830"/>
                  </a:lnTo>
                  <a:lnTo>
                    <a:pt x="1352991" y="2006242"/>
                  </a:lnTo>
                  <a:lnTo>
                    <a:pt x="1275098" y="2028801"/>
                  </a:lnTo>
                  <a:lnTo>
                    <a:pt x="1194799" y="2045243"/>
                  </a:lnTo>
                  <a:lnTo>
                    <a:pt x="1112357" y="2055302"/>
                  </a:lnTo>
                  <a:lnTo>
                    <a:pt x="1028037" y="2058714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9" name="object 5"/>
            <p:cNvSpPr/>
            <p:nvPr/>
          </p:nvSpPr>
          <p:spPr>
            <a:xfrm>
              <a:off x="817494" y="2549121"/>
              <a:ext cx="2056075" cy="2058714"/>
            </a:xfrm>
            <a:custGeom>
              <a:avLst/>
              <a:gdLst/>
              <a:ahLst/>
              <a:cxnLst/>
              <a:rect l="l" t="t" r="r" b="b"/>
              <a:pathLst>
                <a:path w="2056075" h="2058714">
                  <a:moveTo>
                    <a:pt x="1028037" y="0"/>
                  </a:moveTo>
                  <a:lnTo>
                    <a:pt x="943717" y="3411"/>
                  </a:lnTo>
                  <a:lnTo>
                    <a:pt x="861275" y="13471"/>
                  </a:lnTo>
                  <a:lnTo>
                    <a:pt x="780976" y="29913"/>
                  </a:lnTo>
                  <a:lnTo>
                    <a:pt x="703083" y="52472"/>
                  </a:lnTo>
                  <a:lnTo>
                    <a:pt x="627863" y="80885"/>
                  </a:lnTo>
                  <a:lnTo>
                    <a:pt x="555578" y="114887"/>
                  </a:lnTo>
                  <a:lnTo>
                    <a:pt x="486494" y="154212"/>
                  </a:lnTo>
                  <a:lnTo>
                    <a:pt x="420875" y="198596"/>
                  </a:lnTo>
                  <a:lnTo>
                    <a:pt x="358986" y="247774"/>
                  </a:lnTo>
                  <a:lnTo>
                    <a:pt x="301091" y="301482"/>
                  </a:lnTo>
                  <a:lnTo>
                    <a:pt x="247454" y="359455"/>
                  </a:lnTo>
                  <a:lnTo>
                    <a:pt x="198340" y="421427"/>
                  </a:lnTo>
                  <a:lnTo>
                    <a:pt x="154014" y="487135"/>
                  </a:lnTo>
                  <a:lnTo>
                    <a:pt x="114740" y="556313"/>
                  </a:lnTo>
                  <a:lnTo>
                    <a:pt x="80783" y="628697"/>
                  </a:lnTo>
                  <a:lnTo>
                    <a:pt x="52406" y="704023"/>
                  </a:lnTo>
                  <a:lnTo>
                    <a:pt x="29875" y="782024"/>
                  </a:lnTo>
                  <a:lnTo>
                    <a:pt x="13454" y="862438"/>
                  </a:lnTo>
                  <a:lnTo>
                    <a:pt x="3407" y="944998"/>
                  </a:lnTo>
                  <a:lnTo>
                    <a:pt x="0" y="1029440"/>
                  </a:lnTo>
                  <a:lnTo>
                    <a:pt x="3407" y="1113858"/>
                  </a:lnTo>
                  <a:lnTo>
                    <a:pt x="13454" y="1196397"/>
                  </a:lnTo>
                  <a:lnTo>
                    <a:pt x="29875" y="1276791"/>
                  </a:lnTo>
                  <a:lnTo>
                    <a:pt x="52406" y="1354776"/>
                  </a:lnTo>
                  <a:lnTo>
                    <a:pt x="80783" y="1430086"/>
                  </a:lnTo>
                  <a:lnTo>
                    <a:pt x="114740" y="1502457"/>
                  </a:lnTo>
                  <a:lnTo>
                    <a:pt x="154014" y="1571624"/>
                  </a:lnTo>
                  <a:lnTo>
                    <a:pt x="198340" y="1637322"/>
                  </a:lnTo>
                  <a:lnTo>
                    <a:pt x="247454" y="1699286"/>
                  </a:lnTo>
                  <a:lnTo>
                    <a:pt x="301091" y="1757252"/>
                  </a:lnTo>
                  <a:lnTo>
                    <a:pt x="358986" y="1810954"/>
                  </a:lnTo>
                  <a:lnTo>
                    <a:pt x="420875" y="1860128"/>
                  </a:lnTo>
                  <a:lnTo>
                    <a:pt x="486494" y="1904508"/>
                  </a:lnTo>
                  <a:lnTo>
                    <a:pt x="555578" y="1943831"/>
                  </a:lnTo>
                  <a:lnTo>
                    <a:pt x="627863" y="1977830"/>
                  </a:lnTo>
                  <a:lnTo>
                    <a:pt x="703083" y="2006242"/>
                  </a:lnTo>
                  <a:lnTo>
                    <a:pt x="780976" y="2028801"/>
                  </a:lnTo>
                  <a:lnTo>
                    <a:pt x="861275" y="2045243"/>
                  </a:lnTo>
                  <a:lnTo>
                    <a:pt x="943717" y="2055302"/>
                  </a:lnTo>
                  <a:lnTo>
                    <a:pt x="1028037" y="2058714"/>
                  </a:lnTo>
                  <a:lnTo>
                    <a:pt x="1112357" y="2055302"/>
                  </a:lnTo>
                  <a:lnTo>
                    <a:pt x="1194799" y="2045243"/>
                  </a:lnTo>
                  <a:lnTo>
                    <a:pt x="1275098" y="2028801"/>
                  </a:lnTo>
                  <a:lnTo>
                    <a:pt x="1352991" y="2006242"/>
                  </a:lnTo>
                  <a:lnTo>
                    <a:pt x="1428211" y="1977830"/>
                  </a:lnTo>
                  <a:lnTo>
                    <a:pt x="1500496" y="1943831"/>
                  </a:lnTo>
                  <a:lnTo>
                    <a:pt x="1569580" y="1904508"/>
                  </a:lnTo>
                  <a:lnTo>
                    <a:pt x="1635199" y="1860128"/>
                  </a:lnTo>
                  <a:lnTo>
                    <a:pt x="1697088" y="1810954"/>
                  </a:lnTo>
                  <a:lnTo>
                    <a:pt x="1754983" y="1757252"/>
                  </a:lnTo>
                  <a:lnTo>
                    <a:pt x="1808620" y="1699286"/>
                  </a:lnTo>
                  <a:lnTo>
                    <a:pt x="1857734" y="1637322"/>
                  </a:lnTo>
                  <a:lnTo>
                    <a:pt x="1902060" y="1571624"/>
                  </a:lnTo>
                  <a:lnTo>
                    <a:pt x="1941334" y="1502457"/>
                  </a:lnTo>
                  <a:lnTo>
                    <a:pt x="1975291" y="1430086"/>
                  </a:lnTo>
                  <a:lnTo>
                    <a:pt x="2003668" y="1354776"/>
                  </a:lnTo>
                  <a:lnTo>
                    <a:pt x="2026199" y="1276791"/>
                  </a:lnTo>
                  <a:lnTo>
                    <a:pt x="2042620" y="1196397"/>
                  </a:lnTo>
                  <a:lnTo>
                    <a:pt x="2052667" y="1113858"/>
                  </a:lnTo>
                  <a:lnTo>
                    <a:pt x="2056075" y="1029440"/>
                  </a:lnTo>
                  <a:lnTo>
                    <a:pt x="2052667" y="944998"/>
                  </a:lnTo>
                  <a:lnTo>
                    <a:pt x="2042620" y="862438"/>
                  </a:lnTo>
                  <a:lnTo>
                    <a:pt x="2026199" y="782024"/>
                  </a:lnTo>
                  <a:lnTo>
                    <a:pt x="2003668" y="704023"/>
                  </a:lnTo>
                  <a:lnTo>
                    <a:pt x="1975291" y="628697"/>
                  </a:lnTo>
                  <a:lnTo>
                    <a:pt x="1941334" y="556313"/>
                  </a:lnTo>
                  <a:lnTo>
                    <a:pt x="1902060" y="487135"/>
                  </a:lnTo>
                  <a:lnTo>
                    <a:pt x="1857734" y="421427"/>
                  </a:lnTo>
                  <a:lnTo>
                    <a:pt x="1808620" y="359455"/>
                  </a:lnTo>
                  <a:lnTo>
                    <a:pt x="1754983" y="301482"/>
                  </a:lnTo>
                  <a:lnTo>
                    <a:pt x="1697088" y="247774"/>
                  </a:lnTo>
                  <a:lnTo>
                    <a:pt x="1635199" y="198596"/>
                  </a:lnTo>
                  <a:lnTo>
                    <a:pt x="1569580" y="154212"/>
                  </a:lnTo>
                  <a:lnTo>
                    <a:pt x="1500496" y="114887"/>
                  </a:lnTo>
                  <a:lnTo>
                    <a:pt x="1428211" y="80885"/>
                  </a:lnTo>
                  <a:lnTo>
                    <a:pt x="1352991" y="52472"/>
                  </a:lnTo>
                  <a:lnTo>
                    <a:pt x="1275098" y="29913"/>
                  </a:lnTo>
                  <a:lnTo>
                    <a:pt x="1194799" y="13471"/>
                  </a:lnTo>
                  <a:lnTo>
                    <a:pt x="1112357" y="3411"/>
                  </a:lnTo>
                  <a:lnTo>
                    <a:pt x="1028037" y="0"/>
                  </a:lnTo>
                </a:path>
              </a:pathLst>
            </a:custGeom>
            <a:ln w="33292">
              <a:solidFill>
                <a:srgbClr val="000000"/>
              </a:solidFill>
            </a:ln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0" name="object 6"/>
            <p:cNvSpPr txBox="1"/>
            <p:nvPr/>
          </p:nvSpPr>
          <p:spPr>
            <a:xfrm>
              <a:off x="1772302" y="3405075"/>
              <a:ext cx="5968365" cy="1649730"/>
            </a:xfrm>
            <a:prstGeom prst="rect">
              <a:avLst/>
            </a:prstGeom>
          </p:spPr>
          <p:txBody>
            <a:bodyPr vert="horz" wrap="square" lIns="0" tIns="0" rIns="0" bIns="0" rtlCol="0">
              <a:noAutofit/>
            </a:bodyPr>
            <a:lstStyle/>
            <a:p>
              <a:pPr marL="12700">
                <a:lnSpc>
                  <a:spcPct val="100000"/>
                </a:lnSpc>
              </a:pPr>
              <a:r>
                <a:rPr sz="2100" i="1" spc="-10" dirty="0" smtClean="0">
                  <a:latin typeface="Times New Roman"/>
                  <a:cs typeface="Times New Roman"/>
                </a:rPr>
                <a:t>s</a:t>
              </a:r>
              <a:endParaRPr sz="2100" dirty="0">
                <a:latin typeface="Times New Roman"/>
                <a:cs typeface="Times New Roman"/>
              </a:endParaRPr>
            </a:p>
            <a:p>
              <a:pPr>
                <a:lnSpc>
                  <a:spcPts val="500"/>
                </a:lnSpc>
                <a:spcBef>
                  <a:spcPts val="41"/>
                </a:spcBef>
              </a:pPr>
              <a:endParaRPr sz="500" dirty="0"/>
            </a:p>
            <a:p>
              <a:pPr>
                <a:lnSpc>
                  <a:spcPts val="1000"/>
                </a:lnSpc>
              </a:pPr>
              <a:endParaRPr sz="1000" dirty="0"/>
            </a:p>
            <a:p>
              <a:pPr>
                <a:lnSpc>
                  <a:spcPts val="1000"/>
                </a:lnSpc>
              </a:pPr>
              <a:endParaRPr sz="1000" dirty="0"/>
            </a:p>
            <a:p>
              <a:pPr marR="12700" algn="r">
                <a:lnSpc>
                  <a:spcPct val="100000"/>
                </a:lnSpc>
              </a:pPr>
              <a:r>
                <a:rPr sz="2100" spc="-15" dirty="0" smtClean="0">
                  <a:latin typeface="Times New Roman"/>
                  <a:cs typeface="Times New Roman"/>
                </a:rPr>
                <a:t>Τ</a:t>
              </a:r>
              <a:endParaRPr sz="2100" dirty="0">
                <a:latin typeface="Times New Roman"/>
                <a:cs typeface="Times New Roman"/>
              </a:endParaRPr>
            </a:p>
            <a:p>
              <a:pPr>
                <a:lnSpc>
                  <a:spcPts val="750"/>
                </a:lnSpc>
                <a:spcBef>
                  <a:spcPts val="43"/>
                </a:spcBef>
              </a:pPr>
              <a:endParaRPr sz="750" dirty="0"/>
            </a:p>
            <a:p>
              <a:pPr>
                <a:lnSpc>
                  <a:spcPts val="1000"/>
                </a:lnSpc>
              </a:pPr>
              <a:endParaRPr sz="1000" dirty="0"/>
            </a:p>
            <a:p>
              <a:pPr>
                <a:lnSpc>
                  <a:spcPts val="1000"/>
                </a:lnSpc>
              </a:pPr>
              <a:endParaRPr sz="1000" dirty="0"/>
            </a:p>
            <a:p>
              <a:pPr marL="565150">
                <a:lnSpc>
                  <a:spcPct val="100000"/>
                </a:lnSpc>
              </a:pPr>
              <a:r>
                <a:rPr sz="2100" spc="-15" dirty="0" smtClean="0">
                  <a:latin typeface="Times New Roman"/>
                  <a:cs typeface="Times New Roman"/>
                </a:rPr>
                <a:t>S</a:t>
              </a:r>
              <a:endParaRPr sz="2100" dirty="0">
                <a:latin typeface="Times New Roman"/>
                <a:cs typeface="Times New Roman"/>
              </a:endParaRPr>
            </a:p>
          </p:txBody>
        </p:sp>
        <p:sp>
          <p:nvSpPr>
            <p:cNvPr id="11" name="object 7"/>
            <p:cNvSpPr txBox="1"/>
            <p:nvPr/>
          </p:nvSpPr>
          <p:spPr>
            <a:xfrm>
              <a:off x="4558851" y="2780889"/>
              <a:ext cx="99695" cy="332105"/>
            </a:xfrm>
            <a:prstGeom prst="rect">
              <a:avLst/>
            </a:prstGeom>
          </p:spPr>
          <p:txBody>
            <a:bodyPr vert="horz" wrap="square" lIns="0" tIns="0" rIns="0" bIns="0" rtlCol="0">
              <a:noAutofit/>
            </a:bodyPr>
            <a:lstStyle/>
            <a:p>
              <a:pPr marL="12700">
                <a:lnSpc>
                  <a:spcPct val="100000"/>
                </a:lnSpc>
              </a:pPr>
              <a:r>
                <a:rPr sz="2100" i="1" spc="-10" dirty="0" smtClean="0">
                  <a:latin typeface="Times New Roman"/>
                  <a:cs typeface="Times New Roman"/>
                </a:rPr>
                <a:t>f</a:t>
              </a:r>
              <a:endParaRPr sz="2100">
                <a:latin typeface="Times New Roman"/>
                <a:cs typeface="Times New Roman"/>
              </a:endParaRPr>
            </a:p>
          </p:txBody>
        </p:sp>
        <p:sp>
          <p:nvSpPr>
            <p:cNvPr id="12" name="object 8"/>
            <p:cNvSpPr txBox="1"/>
            <p:nvPr/>
          </p:nvSpPr>
          <p:spPr>
            <a:xfrm>
              <a:off x="7531524" y="2836907"/>
              <a:ext cx="99695" cy="332105"/>
            </a:xfrm>
            <a:prstGeom prst="rect">
              <a:avLst/>
            </a:prstGeom>
          </p:spPr>
          <p:txBody>
            <a:bodyPr vert="horz" wrap="square" lIns="0" tIns="0" rIns="0" bIns="0" rtlCol="0">
              <a:noAutofit/>
            </a:bodyPr>
            <a:lstStyle/>
            <a:p>
              <a:pPr marL="12700">
                <a:lnSpc>
                  <a:spcPct val="100000"/>
                </a:lnSpc>
              </a:pPr>
              <a:r>
                <a:rPr sz="2100" i="1" spc="-10" dirty="0" smtClean="0">
                  <a:latin typeface="Times New Roman"/>
                  <a:cs typeface="Times New Roman"/>
                </a:rPr>
                <a:t>t</a:t>
              </a:r>
              <a:endParaRPr sz="2100">
                <a:latin typeface="Times New Roman"/>
                <a:cs typeface="Times New Roman"/>
              </a:endParaRPr>
            </a:p>
          </p:txBody>
        </p:sp>
        <p:sp>
          <p:nvSpPr>
            <p:cNvPr id="13" name="object 9"/>
            <p:cNvSpPr/>
            <p:nvPr/>
          </p:nvSpPr>
          <p:spPr>
            <a:xfrm>
              <a:off x="1969007" y="3049407"/>
              <a:ext cx="5435482" cy="546618"/>
            </a:xfrm>
            <a:custGeom>
              <a:avLst/>
              <a:gdLst/>
              <a:ahLst/>
              <a:cxnLst/>
              <a:rect l="l" t="t" r="r" b="b"/>
              <a:pathLst>
                <a:path w="5435482" h="546618">
                  <a:moveTo>
                    <a:pt x="5339118" y="52339"/>
                  </a:moveTo>
                  <a:lnTo>
                    <a:pt x="5297227" y="0"/>
                  </a:lnTo>
                  <a:lnTo>
                    <a:pt x="5426208" y="51026"/>
                  </a:lnTo>
                  <a:lnTo>
                    <a:pt x="5352396" y="51026"/>
                  </a:lnTo>
                  <a:lnTo>
                    <a:pt x="5346413" y="51693"/>
                  </a:lnTo>
                  <a:lnTo>
                    <a:pt x="5339118" y="52339"/>
                  </a:lnTo>
                  <a:close/>
                </a:path>
                <a:path w="5435482" h="546618">
                  <a:moveTo>
                    <a:pt x="5341023" y="74359"/>
                  </a:moveTo>
                  <a:lnTo>
                    <a:pt x="5347410" y="62699"/>
                  </a:lnTo>
                  <a:lnTo>
                    <a:pt x="5339118" y="52339"/>
                  </a:lnTo>
                  <a:lnTo>
                    <a:pt x="5346413" y="51693"/>
                  </a:lnTo>
                  <a:lnTo>
                    <a:pt x="5352396" y="51026"/>
                  </a:lnTo>
                  <a:lnTo>
                    <a:pt x="5357713" y="55695"/>
                  </a:lnTo>
                  <a:lnTo>
                    <a:pt x="5358378" y="61698"/>
                  </a:lnTo>
                  <a:lnTo>
                    <a:pt x="5358710" y="67701"/>
                  </a:lnTo>
                  <a:lnTo>
                    <a:pt x="5354390" y="73038"/>
                  </a:lnTo>
                  <a:lnTo>
                    <a:pt x="5348407" y="73705"/>
                  </a:lnTo>
                  <a:lnTo>
                    <a:pt x="5341023" y="74359"/>
                  </a:lnTo>
                  <a:close/>
                </a:path>
                <a:path w="5435482" h="546618">
                  <a:moveTo>
                    <a:pt x="5308859" y="133069"/>
                  </a:moveTo>
                  <a:lnTo>
                    <a:pt x="5341023" y="74359"/>
                  </a:lnTo>
                  <a:lnTo>
                    <a:pt x="5348407" y="73705"/>
                  </a:lnTo>
                  <a:lnTo>
                    <a:pt x="5354390" y="73038"/>
                  </a:lnTo>
                  <a:lnTo>
                    <a:pt x="5358710" y="67701"/>
                  </a:lnTo>
                  <a:lnTo>
                    <a:pt x="5358378" y="61698"/>
                  </a:lnTo>
                  <a:lnTo>
                    <a:pt x="5357713" y="55695"/>
                  </a:lnTo>
                  <a:lnTo>
                    <a:pt x="5352396" y="51026"/>
                  </a:lnTo>
                  <a:lnTo>
                    <a:pt x="5426208" y="51026"/>
                  </a:lnTo>
                  <a:lnTo>
                    <a:pt x="5435482" y="54695"/>
                  </a:lnTo>
                  <a:lnTo>
                    <a:pt x="5308859" y="133069"/>
                  </a:lnTo>
                  <a:close/>
                </a:path>
                <a:path w="5435482" h="546618">
                  <a:moveTo>
                    <a:pt x="6646" y="546618"/>
                  </a:moveTo>
                  <a:lnTo>
                    <a:pt x="1329" y="542282"/>
                  </a:lnTo>
                  <a:lnTo>
                    <a:pt x="664" y="535945"/>
                  </a:lnTo>
                  <a:lnTo>
                    <a:pt x="0" y="529942"/>
                  </a:lnTo>
                  <a:lnTo>
                    <a:pt x="4652" y="524606"/>
                  </a:lnTo>
                  <a:lnTo>
                    <a:pt x="10635" y="523939"/>
                  </a:lnTo>
                  <a:lnTo>
                    <a:pt x="5339118" y="52339"/>
                  </a:lnTo>
                  <a:lnTo>
                    <a:pt x="5347410" y="62699"/>
                  </a:lnTo>
                  <a:lnTo>
                    <a:pt x="5341023" y="74359"/>
                  </a:lnTo>
                  <a:lnTo>
                    <a:pt x="12629" y="546284"/>
                  </a:lnTo>
                  <a:lnTo>
                    <a:pt x="6646" y="546618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4" name="object 10"/>
            <p:cNvSpPr/>
            <p:nvPr/>
          </p:nvSpPr>
          <p:spPr>
            <a:xfrm>
              <a:off x="1969007" y="3100433"/>
              <a:ext cx="5358710" cy="495591"/>
            </a:xfrm>
            <a:custGeom>
              <a:avLst/>
              <a:gdLst/>
              <a:ahLst/>
              <a:cxnLst/>
              <a:rect l="l" t="t" r="r" b="b"/>
              <a:pathLst>
                <a:path w="5358710" h="495591">
                  <a:moveTo>
                    <a:pt x="10635" y="472913"/>
                  </a:moveTo>
                  <a:lnTo>
                    <a:pt x="5346413" y="667"/>
                  </a:lnTo>
                  <a:lnTo>
                    <a:pt x="5352396" y="0"/>
                  </a:lnTo>
                  <a:lnTo>
                    <a:pt x="5357713" y="4669"/>
                  </a:lnTo>
                  <a:lnTo>
                    <a:pt x="5358378" y="10672"/>
                  </a:lnTo>
                  <a:lnTo>
                    <a:pt x="5358710" y="16675"/>
                  </a:lnTo>
                  <a:lnTo>
                    <a:pt x="5354390" y="22011"/>
                  </a:lnTo>
                  <a:lnTo>
                    <a:pt x="5348407" y="22678"/>
                  </a:lnTo>
                  <a:lnTo>
                    <a:pt x="12629" y="495258"/>
                  </a:lnTo>
                  <a:lnTo>
                    <a:pt x="6646" y="495591"/>
                  </a:lnTo>
                  <a:lnTo>
                    <a:pt x="1329" y="491255"/>
                  </a:lnTo>
                  <a:lnTo>
                    <a:pt x="664" y="484919"/>
                  </a:lnTo>
                  <a:lnTo>
                    <a:pt x="0" y="478916"/>
                  </a:lnTo>
                  <a:lnTo>
                    <a:pt x="4652" y="473580"/>
                  </a:lnTo>
                  <a:lnTo>
                    <a:pt x="10635" y="472913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5" name="object 11"/>
            <p:cNvSpPr/>
            <p:nvPr/>
          </p:nvSpPr>
          <p:spPr>
            <a:xfrm>
              <a:off x="7266233" y="3049407"/>
              <a:ext cx="138255" cy="133069"/>
            </a:xfrm>
            <a:custGeom>
              <a:avLst/>
              <a:gdLst/>
              <a:ahLst/>
              <a:cxnLst/>
              <a:rect l="l" t="t" r="r" b="b"/>
              <a:pathLst>
                <a:path w="138255" h="133069">
                  <a:moveTo>
                    <a:pt x="50183" y="62699"/>
                  </a:moveTo>
                  <a:lnTo>
                    <a:pt x="0" y="0"/>
                  </a:lnTo>
                  <a:lnTo>
                    <a:pt x="138255" y="54695"/>
                  </a:lnTo>
                  <a:lnTo>
                    <a:pt x="11632" y="133069"/>
                  </a:lnTo>
                  <a:lnTo>
                    <a:pt x="50183" y="62699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8457730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Συναρτήσεις</a:t>
            </a:r>
            <a:r>
              <a:rPr lang="en-US" dirty="0" smtClean="0"/>
              <a:t> </a:t>
            </a:r>
            <a:r>
              <a:rPr lang="el-GR" dirty="0" smtClean="0"/>
              <a:t>(</a:t>
            </a:r>
            <a:r>
              <a:rPr lang="el-GR" dirty="0"/>
              <a:t>4/5)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37785" y="1300518"/>
            <a:ext cx="8240150" cy="3852804"/>
          </a:xfrm>
        </p:spPr>
        <p:txBody>
          <a:bodyPr>
            <a:noAutofit/>
          </a:bodyPr>
          <a:lstStyle/>
          <a:p>
            <a:pPr marL="0" lvl="0" indent="0">
              <a:spcBef>
                <a:spcPts val="0"/>
              </a:spcBef>
              <a:buNone/>
            </a:pPr>
            <a:r>
              <a:rPr lang="el-GR" sz="2800" b="1" dirty="0">
                <a:solidFill>
                  <a:srgbClr val="2F2B20"/>
                </a:solidFill>
              </a:rPr>
              <a:t>Παραδείγματα</a:t>
            </a:r>
            <a:r>
              <a:rPr lang="el-GR" sz="2800" b="1" dirty="0" smtClean="0">
                <a:solidFill>
                  <a:srgbClr val="2F2B20"/>
                </a:solidFill>
              </a:rPr>
              <a:t>:</a:t>
            </a:r>
            <a:endParaRPr lang="en-US" sz="2800" b="1" dirty="0" smtClean="0">
              <a:solidFill>
                <a:srgbClr val="2F2B20"/>
              </a:solidFill>
            </a:endParaRPr>
          </a:p>
          <a:p>
            <a:pPr marL="0" lvl="0" indent="0">
              <a:spcBef>
                <a:spcPts val="0"/>
              </a:spcBef>
              <a:buNone/>
            </a:pPr>
            <a:r>
              <a:rPr lang="el-GR" sz="2800" dirty="0" smtClean="0">
                <a:solidFill>
                  <a:srgbClr val="2F2B20"/>
                </a:solidFill>
              </a:rPr>
              <a:t>– </a:t>
            </a:r>
            <a:r>
              <a:rPr lang="el-GR" sz="2800" i="1" dirty="0">
                <a:solidFill>
                  <a:srgbClr val="2F2B20"/>
                </a:solidFill>
              </a:rPr>
              <a:t>Απόλυτο</a:t>
            </a:r>
            <a:r>
              <a:rPr lang="el-GR" sz="2800" dirty="0">
                <a:solidFill>
                  <a:srgbClr val="2F2B20"/>
                </a:solidFill>
              </a:rPr>
              <a:t>, |   | :</a:t>
            </a:r>
            <a:r>
              <a:rPr lang="en-US" sz="2800" dirty="0">
                <a:solidFill>
                  <a:srgbClr val="2F2B20"/>
                </a:solidFill>
              </a:rPr>
              <a:t> </a:t>
            </a:r>
            <a:r>
              <a:rPr lang="en-US" sz="2800" b="1" i="1" dirty="0">
                <a:solidFill>
                  <a:srgbClr val="2F2B20"/>
                </a:solidFill>
              </a:rPr>
              <a:t>Z</a:t>
            </a:r>
            <a:r>
              <a:rPr lang="en-US" sz="2800" b="1" dirty="0">
                <a:solidFill>
                  <a:srgbClr val="2F2B20"/>
                </a:solidFill>
              </a:rPr>
              <a:t>→</a:t>
            </a:r>
            <a:r>
              <a:rPr lang="en-US" sz="2800" b="1" i="1" dirty="0">
                <a:solidFill>
                  <a:srgbClr val="2F2B20"/>
                </a:solidFill>
              </a:rPr>
              <a:t> Z</a:t>
            </a:r>
            <a:endParaRPr lang="en-US" sz="2800" b="1" dirty="0">
              <a:solidFill>
                <a:srgbClr val="2F2B20"/>
              </a:solidFill>
            </a:endParaRPr>
          </a:p>
          <a:p>
            <a:pPr marL="0" lvl="0" indent="0">
              <a:spcBef>
                <a:spcPts val="0"/>
              </a:spcBef>
              <a:buNone/>
            </a:pPr>
            <a:endParaRPr lang="en-US" sz="2800" dirty="0" smtClean="0">
              <a:solidFill>
                <a:srgbClr val="2F2B20"/>
              </a:solidFill>
            </a:endParaRPr>
          </a:p>
          <a:p>
            <a:pPr marL="0" lvl="0" indent="0">
              <a:spcBef>
                <a:spcPts val="0"/>
              </a:spcBef>
              <a:buNone/>
            </a:pPr>
            <a:r>
              <a:rPr lang="en-US" sz="2800" dirty="0" smtClean="0">
                <a:solidFill>
                  <a:srgbClr val="2F2B20"/>
                </a:solidFill>
              </a:rPr>
              <a:t>• </a:t>
            </a:r>
            <a:r>
              <a:rPr lang="en-US" sz="2800" dirty="0">
                <a:solidFill>
                  <a:srgbClr val="2F2B20"/>
                </a:solidFill>
              </a:rPr>
              <a:t>|-2 | = 2, | 64 | = 64</a:t>
            </a:r>
          </a:p>
          <a:p>
            <a:pPr marL="0" lvl="0" indent="0">
              <a:spcBef>
                <a:spcPts val="0"/>
              </a:spcBef>
              <a:buNone/>
            </a:pPr>
            <a:r>
              <a:rPr lang="el-GR" sz="2800" dirty="0">
                <a:solidFill>
                  <a:srgbClr val="2F2B20"/>
                </a:solidFill>
              </a:rPr>
              <a:t>– </a:t>
            </a:r>
            <a:r>
              <a:rPr lang="el-GR" sz="2800" i="1" dirty="0">
                <a:solidFill>
                  <a:srgbClr val="2F2B20"/>
                </a:solidFill>
              </a:rPr>
              <a:t>Πρόσθεση</a:t>
            </a:r>
            <a:r>
              <a:rPr lang="el-GR" sz="2800" dirty="0">
                <a:solidFill>
                  <a:srgbClr val="2F2B20"/>
                </a:solidFill>
              </a:rPr>
              <a:t>, + : </a:t>
            </a:r>
            <a:r>
              <a:rPr lang="en-US" sz="2800" b="1" i="1" dirty="0">
                <a:solidFill>
                  <a:srgbClr val="2F2B20"/>
                </a:solidFill>
              </a:rPr>
              <a:t>Z </a:t>
            </a:r>
            <a:r>
              <a:rPr lang="en-US" sz="2800" b="1" dirty="0">
                <a:solidFill>
                  <a:srgbClr val="2F2B20"/>
                </a:solidFill>
              </a:rPr>
              <a:t>×</a:t>
            </a:r>
            <a:r>
              <a:rPr lang="en-US" sz="2800" b="1" i="1" dirty="0">
                <a:solidFill>
                  <a:srgbClr val="2F2B20"/>
                </a:solidFill>
              </a:rPr>
              <a:t> Z</a:t>
            </a:r>
            <a:r>
              <a:rPr lang="en-US" sz="2800" b="1" dirty="0">
                <a:solidFill>
                  <a:srgbClr val="2F2B20"/>
                </a:solidFill>
              </a:rPr>
              <a:t> → </a:t>
            </a:r>
            <a:r>
              <a:rPr lang="en-US" sz="2800" b="1" i="1" dirty="0">
                <a:solidFill>
                  <a:srgbClr val="2F2B20"/>
                </a:solidFill>
              </a:rPr>
              <a:t>Z</a:t>
            </a:r>
          </a:p>
          <a:p>
            <a:pPr marL="0" lvl="0" indent="0">
              <a:spcBef>
                <a:spcPts val="0"/>
              </a:spcBef>
              <a:buNone/>
            </a:pPr>
            <a:endParaRPr lang="en-US" sz="2800" b="1" i="1" dirty="0" smtClean="0">
              <a:solidFill>
                <a:srgbClr val="2F2B20"/>
              </a:solidFill>
            </a:endParaRPr>
          </a:p>
          <a:p>
            <a:pPr marL="0" lvl="0" indent="0">
              <a:spcBef>
                <a:spcPts val="0"/>
              </a:spcBef>
              <a:buNone/>
            </a:pPr>
            <a:r>
              <a:rPr lang="en-US" sz="2800" b="1" i="1" dirty="0" smtClean="0">
                <a:solidFill>
                  <a:srgbClr val="2F2B20"/>
                </a:solidFill>
              </a:rPr>
              <a:t> </a:t>
            </a:r>
            <a:r>
              <a:rPr lang="en-US" sz="2800" dirty="0">
                <a:solidFill>
                  <a:srgbClr val="2F2B20"/>
                </a:solidFill>
              </a:rPr>
              <a:t>• +(2,</a:t>
            </a:r>
            <a:r>
              <a:rPr lang="el-GR" sz="2800" dirty="0">
                <a:solidFill>
                  <a:srgbClr val="2F2B20"/>
                </a:solidFill>
              </a:rPr>
              <a:t> </a:t>
            </a:r>
            <a:r>
              <a:rPr lang="en-US" sz="2800" dirty="0">
                <a:solidFill>
                  <a:srgbClr val="2F2B20"/>
                </a:solidFill>
              </a:rPr>
              <a:t>48) = 50</a:t>
            </a:r>
            <a:endParaRPr lang="el-GR" sz="2800" dirty="0">
              <a:solidFill>
                <a:srgbClr val="2F2B2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94133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Άδειες Χρήσης</a:t>
            </a:r>
            <a:endParaRPr lang="el-GR" dirty="0"/>
          </a:p>
        </p:txBody>
      </p:sp>
      <p:sp>
        <p:nvSpPr>
          <p:cNvPr id="9" name="Subtitle 8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800" dirty="0"/>
              <a:t>Το παρόν εκπαιδευτικό υλικό υπόκειται σε άδειες χρήσης Creative Commons. </a:t>
            </a:r>
          </a:p>
          <a:p>
            <a:r>
              <a:rPr lang="el-GR" sz="2800" dirty="0"/>
              <a:t>Για εκπαιδευτικό υλικό, όπως εικόνες, που υπόκειται σε άλλου τύπου άδειας χρήσης, η άδεια χρήσης αναφέρεται ρητώς. </a:t>
            </a:r>
            <a:endParaRPr lang="el-GR" sz="2800" dirty="0" smtClean="0"/>
          </a:p>
        </p:txBody>
      </p:sp>
      <p:pic>
        <p:nvPicPr>
          <p:cNvPr id="5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707905" y="4117640"/>
            <a:ext cx="1581685" cy="461161"/>
          </a:xfrm>
          <a:prstGeom prst="rect">
            <a:avLst/>
          </a:prstGeom>
        </p:spPr>
      </p:pic>
      <p:sp>
        <p:nvSpPr>
          <p:cNvPr id="3" name="Θέση αριθμού διαφάνειας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672987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Συναρτήσεις</a:t>
            </a:r>
            <a:r>
              <a:rPr lang="en-US" dirty="0" smtClean="0"/>
              <a:t> </a:t>
            </a:r>
            <a:r>
              <a:rPr lang="el-GR" dirty="0" smtClean="0"/>
              <a:t>(</a:t>
            </a:r>
            <a:r>
              <a:rPr lang="en-US" dirty="0" smtClean="0"/>
              <a:t>5</a:t>
            </a:r>
            <a:r>
              <a:rPr lang="el-GR" dirty="0" smtClean="0"/>
              <a:t>/5</a:t>
            </a:r>
            <a:r>
              <a:rPr lang="el-GR" dirty="0"/>
              <a:t>)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37785" y="1300518"/>
            <a:ext cx="8240150" cy="3852804"/>
          </a:xfrm>
        </p:spPr>
        <p:txBody>
          <a:bodyPr>
            <a:noAutofit/>
          </a:bodyPr>
          <a:lstStyle/>
          <a:p>
            <a:pPr marL="0" lvl="0" indent="0">
              <a:spcBef>
                <a:spcPts val="0"/>
              </a:spcBef>
              <a:buNone/>
            </a:pPr>
            <a:r>
              <a:rPr lang="el-GR" sz="2400" dirty="0">
                <a:solidFill>
                  <a:srgbClr val="2F2B20"/>
                </a:solidFill>
              </a:rPr>
              <a:t>Αν μια συνάρτηση έχει πεδίο ορισμού το</a:t>
            </a:r>
            <a:r>
              <a:rPr lang="en-US" sz="2400" dirty="0">
                <a:solidFill>
                  <a:srgbClr val="2F2B20"/>
                </a:solidFill>
              </a:rPr>
              <a:t> </a:t>
            </a:r>
            <a:r>
              <a:rPr lang="el-GR" sz="2400" b="1" dirty="0">
                <a:solidFill>
                  <a:srgbClr val="2F2B20"/>
                </a:solidFill>
              </a:rPr>
              <a:t>A</a:t>
            </a:r>
            <a:r>
              <a:rPr lang="el-GR" sz="2400" b="1" baseline="-25000" dirty="0">
                <a:solidFill>
                  <a:srgbClr val="2F2B20"/>
                </a:solidFill>
              </a:rPr>
              <a:t>1</a:t>
            </a:r>
            <a:r>
              <a:rPr lang="el-GR" sz="2400" b="1" dirty="0">
                <a:solidFill>
                  <a:srgbClr val="2F2B20"/>
                </a:solidFill>
              </a:rPr>
              <a:t> × . . . × </a:t>
            </a:r>
            <a:r>
              <a:rPr lang="el-GR" sz="2400" b="1" dirty="0" err="1">
                <a:solidFill>
                  <a:srgbClr val="2F2B20"/>
                </a:solidFill>
              </a:rPr>
              <a:t>A</a:t>
            </a:r>
            <a:r>
              <a:rPr lang="el-GR" sz="2400" b="1" baseline="-25000" dirty="0" err="1">
                <a:solidFill>
                  <a:srgbClr val="2F2B20"/>
                </a:solidFill>
              </a:rPr>
              <a:t>k</a:t>
            </a:r>
            <a:r>
              <a:rPr lang="el-GR" sz="2400" b="1" dirty="0">
                <a:solidFill>
                  <a:srgbClr val="2F2B20"/>
                </a:solidFill>
              </a:rPr>
              <a:t>. . . × </a:t>
            </a:r>
            <a:r>
              <a:rPr lang="el-GR" sz="2400" b="1" dirty="0" err="1">
                <a:solidFill>
                  <a:srgbClr val="2F2B20"/>
                </a:solidFill>
              </a:rPr>
              <a:t>A</a:t>
            </a:r>
            <a:r>
              <a:rPr lang="el-GR" sz="2400" b="1" baseline="-25000" dirty="0" err="1">
                <a:solidFill>
                  <a:srgbClr val="2F2B20"/>
                </a:solidFill>
              </a:rPr>
              <a:t>k</a:t>
            </a:r>
            <a:r>
              <a:rPr lang="el-GR" sz="2400" dirty="0">
                <a:solidFill>
                  <a:srgbClr val="2F2B20"/>
                </a:solidFill>
              </a:rPr>
              <a:t>, τότε</a:t>
            </a:r>
            <a:r>
              <a:rPr lang="en-US" sz="2400" dirty="0">
                <a:solidFill>
                  <a:srgbClr val="2F2B20"/>
                </a:solidFill>
              </a:rPr>
              <a:t> </a:t>
            </a:r>
            <a:r>
              <a:rPr lang="el-GR" sz="2400" dirty="0">
                <a:solidFill>
                  <a:srgbClr val="2F2B20"/>
                </a:solidFill>
              </a:rPr>
              <a:t>κάθε είσοδος της συνάρτησης είναι μια </a:t>
            </a:r>
            <a:r>
              <a:rPr lang="el-GR" sz="2400" b="1" i="1" dirty="0">
                <a:solidFill>
                  <a:srgbClr val="2F2B20"/>
                </a:solidFill>
              </a:rPr>
              <a:t>k</a:t>
            </a:r>
            <a:r>
              <a:rPr lang="el-GR" sz="2400" b="1" dirty="0">
                <a:solidFill>
                  <a:srgbClr val="2F2B20"/>
                </a:solidFill>
              </a:rPr>
              <a:t>-</a:t>
            </a:r>
            <a:r>
              <a:rPr lang="el-GR" sz="2400" b="1" dirty="0" err="1">
                <a:solidFill>
                  <a:srgbClr val="2F2B20"/>
                </a:solidFill>
              </a:rPr>
              <a:t>άδα</a:t>
            </a:r>
            <a:r>
              <a:rPr lang="el-GR" sz="2400" dirty="0">
                <a:solidFill>
                  <a:srgbClr val="2F2B20"/>
                </a:solidFill>
              </a:rPr>
              <a:t> (</a:t>
            </a:r>
            <a:r>
              <a:rPr lang="el-GR" sz="2400" b="1" i="1" dirty="0">
                <a:solidFill>
                  <a:srgbClr val="2F2B20"/>
                </a:solidFill>
              </a:rPr>
              <a:t>a</a:t>
            </a:r>
            <a:r>
              <a:rPr lang="el-GR" sz="2400" b="1" baseline="-25000" dirty="0">
                <a:solidFill>
                  <a:srgbClr val="2F2B20"/>
                </a:solidFill>
              </a:rPr>
              <a:t>1</a:t>
            </a:r>
            <a:r>
              <a:rPr lang="el-GR" sz="2400" b="1" dirty="0">
                <a:solidFill>
                  <a:srgbClr val="2F2B20"/>
                </a:solidFill>
              </a:rPr>
              <a:t>,…,</a:t>
            </a:r>
            <a:r>
              <a:rPr lang="el-GR" sz="2400" b="1" i="1" dirty="0" err="1">
                <a:solidFill>
                  <a:srgbClr val="2F2B20"/>
                </a:solidFill>
              </a:rPr>
              <a:t>α</a:t>
            </a:r>
            <a:r>
              <a:rPr lang="el-GR" sz="2400" b="1" i="1" baseline="30000" dirty="0" err="1">
                <a:solidFill>
                  <a:srgbClr val="2F2B20"/>
                </a:solidFill>
              </a:rPr>
              <a:t>k</a:t>
            </a:r>
            <a:r>
              <a:rPr lang="el-GR" sz="2400" dirty="0">
                <a:solidFill>
                  <a:srgbClr val="2F2B20"/>
                </a:solidFill>
              </a:rPr>
              <a:t>), όπου για κάθε</a:t>
            </a:r>
            <a:r>
              <a:rPr lang="en-US" sz="2400" dirty="0">
                <a:solidFill>
                  <a:srgbClr val="2F2B20"/>
                </a:solidFill>
              </a:rPr>
              <a:t> </a:t>
            </a:r>
            <a:r>
              <a:rPr lang="el-GR" sz="2400" i="1" dirty="0">
                <a:solidFill>
                  <a:srgbClr val="2F2B20"/>
                </a:solidFill>
              </a:rPr>
              <a:t>i, </a:t>
            </a:r>
            <a:r>
              <a:rPr lang="el-GR" sz="2400" i="1" dirty="0" err="1">
                <a:solidFill>
                  <a:srgbClr val="2F2B20"/>
                </a:solidFill>
              </a:rPr>
              <a:t>a</a:t>
            </a:r>
            <a:r>
              <a:rPr lang="el-GR" sz="2400" i="1" baseline="-25000" dirty="0" err="1">
                <a:solidFill>
                  <a:srgbClr val="2F2B20"/>
                </a:solidFill>
              </a:rPr>
              <a:t>i</a:t>
            </a:r>
            <a:r>
              <a:rPr lang="el-GR" sz="2400" dirty="0">
                <a:solidFill>
                  <a:srgbClr val="2F2B20"/>
                </a:solidFill>
                <a:latin typeface="Symbol"/>
                <a:cs typeface="Symbol"/>
              </a:rPr>
              <a:t>  </a:t>
            </a:r>
            <a:r>
              <a:rPr lang="el-GR" sz="2400" dirty="0" err="1">
                <a:solidFill>
                  <a:srgbClr val="2F2B20"/>
                </a:solidFill>
              </a:rPr>
              <a:t>A</a:t>
            </a:r>
            <a:r>
              <a:rPr lang="el-GR" sz="2400" i="1" dirty="0" err="1">
                <a:solidFill>
                  <a:srgbClr val="2F2B20"/>
                </a:solidFill>
              </a:rPr>
              <a:t>i</a:t>
            </a:r>
            <a:r>
              <a:rPr lang="el-GR" sz="2400" i="1" dirty="0">
                <a:solidFill>
                  <a:srgbClr val="2F2B20"/>
                </a:solidFill>
              </a:rPr>
              <a:t> </a:t>
            </a:r>
            <a:r>
              <a:rPr lang="el-GR" sz="2400" dirty="0">
                <a:solidFill>
                  <a:srgbClr val="2F2B20"/>
                </a:solidFill>
              </a:rPr>
              <a:t>είναι οι </a:t>
            </a:r>
            <a:r>
              <a:rPr lang="el-GR" sz="2400" b="1" dirty="0">
                <a:solidFill>
                  <a:srgbClr val="2F2B20"/>
                </a:solidFill>
              </a:rPr>
              <a:t>παράμετροι</a:t>
            </a:r>
            <a:r>
              <a:rPr lang="el-GR" sz="2400" dirty="0">
                <a:solidFill>
                  <a:srgbClr val="2F2B20"/>
                </a:solidFill>
              </a:rPr>
              <a:t> της συνάρτησης</a:t>
            </a:r>
            <a:r>
              <a:rPr lang="el-GR" sz="2400" dirty="0" smtClean="0">
                <a:solidFill>
                  <a:srgbClr val="2F2B20"/>
                </a:solidFill>
              </a:rPr>
              <a:t>.</a:t>
            </a:r>
            <a:endParaRPr lang="en-US" sz="2400" dirty="0" smtClean="0">
              <a:solidFill>
                <a:srgbClr val="2F2B20"/>
              </a:solidFill>
            </a:endParaRPr>
          </a:p>
          <a:p>
            <a:pPr marL="0" lvl="0" indent="0">
              <a:spcBef>
                <a:spcPts val="0"/>
              </a:spcBef>
              <a:buNone/>
            </a:pPr>
            <a:endParaRPr lang="el-GR" sz="2400" dirty="0">
              <a:solidFill>
                <a:srgbClr val="2F2B20"/>
              </a:solidFill>
            </a:endParaRPr>
          </a:p>
          <a:p>
            <a:pPr marL="0" lvl="0" indent="0">
              <a:spcBef>
                <a:spcPts val="0"/>
              </a:spcBef>
              <a:buNone/>
            </a:pPr>
            <a:r>
              <a:rPr lang="el-GR" sz="2400" dirty="0">
                <a:solidFill>
                  <a:srgbClr val="2F2B20"/>
                </a:solidFill>
              </a:rPr>
              <a:t>• Μία συνάρτηση ονομάζεται </a:t>
            </a:r>
            <a:r>
              <a:rPr lang="el-GR" sz="2400" b="1" dirty="0" err="1">
                <a:solidFill>
                  <a:srgbClr val="2F2B20"/>
                </a:solidFill>
              </a:rPr>
              <a:t>διπαραμετρική</a:t>
            </a:r>
            <a:r>
              <a:rPr lang="el-GR" sz="2400" dirty="0">
                <a:solidFill>
                  <a:srgbClr val="2F2B20"/>
                </a:solidFill>
              </a:rPr>
              <a:t>, αν οι είσοδοι της είναι</a:t>
            </a:r>
            <a:r>
              <a:rPr lang="en-US" sz="2400" dirty="0">
                <a:solidFill>
                  <a:srgbClr val="2F2B20"/>
                </a:solidFill>
              </a:rPr>
              <a:t> </a:t>
            </a:r>
            <a:r>
              <a:rPr lang="el-GR" sz="2400" dirty="0">
                <a:solidFill>
                  <a:srgbClr val="2F2B20"/>
                </a:solidFill>
              </a:rPr>
              <a:t>ζεύγη</a:t>
            </a:r>
            <a:endParaRPr lang="en-US" sz="2400" dirty="0">
              <a:solidFill>
                <a:srgbClr val="2F2B20"/>
              </a:solidFill>
            </a:endParaRPr>
          </a:p>
          <a:p>
            <a:pPr marL="0" lvl="0" indent="0">
              <a:spcBef>
                <a:spcPts val="0"/>
              </a:spcBef>
              <a:buNone/>
            </a:pPr>
            <a:endParaRPr lang="el-GR" sz="2400" dirty="0">
              <a:solidFill>
                <a:srgbClr val="2F2B20"/>
              </a:solidFill>
            </a:endParaRPr>
          </a:p>
          <a:p>
            <a:pPr marL="0" lvl="0" indent="0">
              <a:spcBef>
                <a:spcPts val="0"/>
              </a:spcBef>
              <a:buNone/>
            </a:pPr>
            <a:r>
              <a:rPr lang="el-GR" sz="2400" dirty="0">
                <a:solidFill>
                  <a:srgbClr val="2F2B20"/>
                </a:solidFill>
              </a:rPr>
              <a:t>• Αναπαράσταση </a:t>
            </a:r>
            <a:r>
              <a:rPr lang="el-GR" sz="2400" dirty="0" err="1">
                <a:solidFill>
                  <a:srgbClr val="2F2B20"/>
                </a:solidFill>
              </a:rPr>
              <a:t>διπαραμετρικών</a:t>
            </a:r>
            <a:r>
              <a:rPr lang="el-GR" sz="2400" dirty="0">
                <a:solidFill>
                  <a:srgbClr val="2F2B20"/>
                </a:solidFill>
              </a:rPr>
              <a:t> συναρτήσεων:</a:t>
            </a:r>
          </a:p>
          <a:p>
            <a:pPr marL="0" lvl="0" indent="0">
              <a:spcBef>
                <a:spcPts val="0"/>
              </a:spcBef>
              <a:buNone/>
            </a:pPr>
            <a:r>
              <a:rPr lang="el-GR" sz="2400" dirty="0">
                <a:solidFill>
                  <a:srgbClr val="2F2B20"/>
                </a:solidFill>
              </a:rPr>
              <a:t>– </a:t>
            </a:r>
            <a:r>
              <a:rPr lang="el-GR" sz="2400" b="1" dirty="0" err="1">
                <a:solidFill>
                  <a:srgbClr val="2F2B20"/>
                </a:solidFill>
              </a:rPr>
              <a:t>Ενθηματική</a:t>
            </a:r>
            <a:r>
              <a:rPr lang="el-GR" sz="2400" dirty="0">
                <a:solidFill>
                  <a:srgbClr val="2F2B20"/>
                </a:solidFill>
              </a:rPr>
              <a:t>, π.χ. α + β</a:t>
            </a:r>
          </a:p>
          <a:p>
            <a:pPr marL="0" lvl="0" indent="0">
              <a:spcBef>
                <a:spcPts val="0"/>
              </a:spcBef>
              <a:buNone/>
            </a:pPr>
            <a:r>
              <a:rPr lang="el-GR" sz="2400" dirty="0">
                <a:solidFill>
                  <a:srgbClr val="2F2B20"/>
                </a:solidFill>
              </a:rPr>
              <a:t>– </a:t>
            </a:r>
            <a:r>
              <a:rPr lang="el-GR" sz="2400" b="1" dirty="0" err="1">
                <a:solidFill>
                  <a:srgbClr val="2F2B20"/>
                </a:solidFill>
              </a:rPr>
              <a:t>Προθηματική</a:t>
            </a:r>
            <a:r>
              <a:rPr lang="el-GR" sz="2400" dirty="0">
                <a:solidFill>
                  <a:srgbClr val="2F2B20"/>
                </a:solidFill>
              </a:rPr>
              <a:t>, π.χ. +(</a:t>
            </a:r>
            <a:r>
              <a:rPr lang="el-GR" sz="2400" dirty="0" err="1">
                <a:solidFill>
                  <a:srgbClr val="2F2B20"/>
                </a:solidFill>
              </a:rPr>
              <a:t>α,β</a:t>
            </a:r>
            <a:r>
              <a:rPr lang="el-GR" sz="2400" dirty="0">
                <a:solidFill>
                  <a:srgbClr val="2F2B20"/>
                </a:solidFill>
              </a:rPr>
              <a:t>)</a:t>
            </a:r>
            <a:endParaRPr lang="el-GR" sz="2400" dirty="0">
              <a:solidFill>
                <a:srgbClr val="2F2B2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66681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Παράδειγμα</a:t>
            </a:r>
            <a:endParaRPr lang="el-GR" dirty="0"/>
          </a:p>
        </p:txBody>
      </p:sp>
      <p:grpSp>
        <p:nvGrpSpPr>
          <p:cNvPr id="5" name="Ομάδα 4"/>
          <p:cNvGrpSpPr/>
          <p:nvPr/>
        </p:nvGrpSpPr>
        <p:grpSpPr>
          <a:xfrm>
            <a:off x="755576" y="1181365"/>
            <a:ext cx="7801005" cy="4244453"/>
            <a:chOff x="123795" y="1927747"/>
            <a:chExt cx="7801005" cy="4244453"/>
          </a:xfrm>
        </p:grpSpPr>
        <p:sp>
          <p:nvSpPr>
            <p:cNvPr id="6" name="object 3"/>
            <p:cNvSpPr txBox="1"/>
            <p:nvPr/>
          </p:nvSpPr>
          <p:spPr>
            <a:xfrm>
              <a:off x="123795" y="1927759"/>
              <a:ext cx="3338829" cy="658495"/>
            </a:xfrm>
            <a:prstGeom prst="rect">
              <a:avLst/>
            </a:prstGeom>
          </p:spPr>
          <p:txBody>
            <a:bodyPr vert="horz" wrap="square" lIns="0" tIns="0" rIns="0" bIns="0" rtlCol="0">
              <a:noAutofit/>
            </a:bodyPr>
            <a:lstStyle/>
            <a:p>
              <a:pPr marL="12700">
                <a:lnSpc>
                  <a:spcPct val="100000"/>
                </a:lnSpc>
              </a:pPr>
              <a:r>
                <a:rPr sz="3600" i="1" spc="-20" dirty="0" smtClean="0">
                  <a:latin typeface="Times New Roman"/>
                  <a:cs typeface="Times New Roman"/>
                </a:rPr>
                <a:t>S</a:t>
              </a:r>
              <a:r>
                <a:rPr sz="3600" i="1" spc="335" dirty="0" smtClean="0">
                  <a:latin typeface="Times New Roman"/>
                  <a:cs typeface="Times New Roman"/>
                </a:rPr>
                <a:t> </a:t>
              </a:r>
              <a:r>
                <a:rPr sz="3600" spc="-20" dirty="0" smtClean="0">
                  <a:latin typeface="Symbol"/>
                  <a:cs typeface="Symbol"/>
                </a:rPr>
                <a:t></a:t>
              </a:r>
              <a:r>
                <a:rPr sz="3600" spc="-305" dirty="0" smtClean="0">
                  <a:latin typeface="Times New Roman"/>
                  <a:cs typeface="Times New Roman"/>
                </a:rPr>
                <a:t> </a:t>
              </a:r>
              <a:r>
                <a:rPr sz="3600" spc="-60" dirty="0" smtClean="0">
                  <a:latin typeface="Times New Roman"/>
                  <a:cs typeface="Times New Roman"/>
                </a:rPr>
                <a:t>{</a:t>
              </a:r>
              <a:r>
                <a:rPr sz="3600" i="1" spc="-200" dirty="0" smtClean="0">
                  <a:latin typeface="Times New Roman"/>
                  <a:cs typeface="Times New Roman"/>
                </a:rPr>
                <a:t>s</a:t>
              </a:r>
              <a:r>
                <a:rPr sz="4500" spc="254" baseline="-16666" dirty="0" smtClean="0">
                  <a:latin typeface="Times New Roman"/>
                  <a:cs typeface="Times New Roman"/>
                </a:rPr>
                <a:t>1</a:t>
              </a:r>
              <a:r>
                <a:rPr sz="3600" spc="-10" dirty="0" smtClean="0">
                  <a:latin typeface="Times New Roman"/>
                  <a:cs typeface="Times New Roman"/>
                </a:rPr>
                <a:t>,</a:t>
              </a:r>
              <a:r>
                <a:rPr sz="3600" spc="-405" dirty="0" smtClean="0">
                  <a:latin typeface="Times New Roman"/>
                  <a:cs typeface="Times New Roman"/>
                </a:rPr>
                <a:t> </a:t>
              </a:r>
              <a:r>
                <a:rPr sz="3600" i="1" spc="125" dirty="0" smtClean="0">
                  <a:latin typeface="Times New Roman"/>
                  <a:cs typeface="Times New Roman"/>
                </a:rPr>
                <a:t>s</a:t>
              </a:r>
              <a:r>
                <a:rPr sz="4500" spc="-22" baseline="-16666" dirty="0" smtClean="0">
                  <a:latin typeface="Times New Roman"/>
                  <a:cs typeface="Times New Roman"/>
                </a:rPr>
                <a:t>2</a:t>
              </a:r>
              <a:r>
                <a:rPr sz="4500" spc="-509" baseline="-16666" dirty="0" smtClean="0">
                  <a:latin typeface="Times New Roman"/>
                  <a:cs typeface="Times New Roman"/>
                </a:rPr>
                <a:t> </a:t>
              </a:r>
              <a:r>
                <a:rPr sz="3600" spc="-10" dirty="0" smtClean="0">
                  <a:latin typeface="Times New Roman"/>
                  <a:cs typeface="Times New Roman"/>
                </a:rPr>
                <a:t>,</a:t>
              </a:r>
              <a:r>
                <a:rPr sz="3600" spc="-405" dirty="0" smtClean="0">
                  <a:latin typeface="Times New Roman"/>
                  <a:cs typeface="Times New Roman"/>
                </a:rPr>
                <a:t> </a:t>
              </a:r>
              <a:r>
                <a:rPr sz="3600" i="1" spc="30" dirty="0" smtClean="0">
                  <a:latin typeface="Times New Roman"/>
                  <a:cs typeface="Times New Roman"/>
                </a:rPr>
                <a:t>s</a:t>
              </a:r>
              <a:r>
                <a:rPr sz="4500" spc="-22" baseline="-16666" dirty="0" smtClean="0">
                  <a:latin typeface="Times New Roman"/>
                  <a:cs typeface="Times New Roman"/>
                </a:rPr>
                <a:t>3</a:t>
              </a:r>
              <a:r>
                <a:rPr sz="4500" spc="-637" baseline="-16666" dirty="0" smtClean="0">
                  <a:latin typeface="Times New Roman"/>
                  <a:cs typeface="Times New Roman"/>
                </a:rPr>
                <a:t> </a:t>
              </a:r>
              <a:r>
                <a:rPr sz="3600" spc="-10" dirty="0" smtClean="0">
                  <a:latin typeface="Times New Roman"/>
                  <a:cs typeface="Times New Roman"/>
                </a:rPr>
                <a:t>,</a:t>
              </a:r>
              <a:r>
                <a:rPr sz="3600" spc="-405" dirty="0" smtClean="0">
                  <a:latin typeface="Times New Roman"/>
                  <a:cs typeface="Times New Roman"/>
                </a:rPr>
                <a:t> </a:t>
              </a:r>
              <a:r>
                <a:rPr sz="3600" i="1" spc="130" dirty="0" smtClean="0">
                  <a:latin typeface="Times New Roman"/>
                  <a:cs typeface="Times New Roman"/>
                </a:rPr>
                <a:t>s</a:t>
              </a:r>
              <a:r>
                <a:rPr sz="4500" spc="337" baseline="-16666" dirty="0" smtClean="0">
                  <a:latin typeface="Times New Roman"/>
                  <a:cs typeface="Times New Roman"/>
                </a:rPr>
                <a:t>4</a:t>
              </a:r>
              <a:r>
                <a:rPr sz="3600" spc="-20" dirty="0" smtClean="0">
                  <a:latin typeface="Times New Roman"/>
                  <a:cs typeface="Times New Roman"/>
                </a:rPr>
                <a:t>}</a:t>
              </a:r>
              <a:endParaRPr sz="3600">
                <a:latin typeface="Times New Roman"/>
                <a:cs typeface="Times New Roman"/>
              </a:endParaRPr>
            </a:p>
          </p:txBody>
        </p:sp>
        <p:sp>
          <p:nvSpPr>
            <p:cNvPr id="7" name="object 4"/>
            <p:cNvSpPr txBox="1"/>
            <p:nvPr/>
          </p:nvSpPr>
          <p:spPr>
            <a:xfrm>
              <a:off x="4443730" y="1927747"/>
              <a:ext cx="3481070" cy="622300"/>
            </a:xfrm>
            <a:prstGeom prst="rect">
              <a:avLst/>
            </a:prstGeom>
          </p:spPr>
          <p:txBody>
            <a:bodyPr vert="horz" wrap="square" lIns="0" tIns="0" rIns="0" bIns="0" rtlCol="0">
              <a:noAutofit/>
            </a:bodyPr>
            <a:lstStyle/>
            <a:p>
              <a:pPr marL="12700">
                <a:lnSpc>
                  <a:spcPct val="100000"/>
                </a:lnSpc>
                <a:tabLst>
                  <a:tab pos="417195" algn="l"/>
                </a:tabLst>
              </a:pPr>
              <a:r>
                <a:rPr sz="3400" i="1" dirty="0" smtClean="0">
                  <a:latin typeface="Times New Roman"/>
                  <a:cs typeface="Times New Roman"/>
                </a:rPr>
                <a:t>T	</a:t>
              </a:r>
              <a:r>
                <a:rPr sz="3400" dirty="0" smtClean="0">
                  <a:latin typeface="Symbol"/>
                  <a:cs typeface="Symbol"/>
                </a:rPr>
                <a:t></a:t>
              </a:r>
              <a:r>
                <a:rPr sz="3400" spc="-275" dirty="0" smtClean="0">
                  <a:latin typeface="Times New Roman"/>
                  <a:cs typeface="Times New Roman"/>
                </a:rPr>
                <a:t> </a:t>
              </a:r>
              <a:r>
                <a:rPr sz="3400" spc="-200" dirty="0" smtClean="0">
                  <a:latin typeface="Times New Roman"/>
                  <a:cs typeface="Times New Roman"/>
                </a:rPr>
                <a:t>{</a:t>
              </a:r>
              <a:r>
                <a:rPr sz="3400" i="1" spc="-105" dirty="0" smtClean="0">
                  <a:latin typeface="Times New Roman"/>
                  <a:cs typeface="Times New Roman"/>
                </a:rPr>
                <a:t>t</a:t>
              </a:r>
              <a:r>
                <a:rPr sz="4200" spc="277" baseline="-16865" dirty="0" smtClean="0">
                  <a:latin typeface="Times New Roman"/>
                  <a:cs typeface="Times New Roman"/>
                </a:rPr>
                <a:t>1</a:t>
              </a:r>
              <a:r>
                <a:rPr sz="3400" spc="0" dirty="0" smtClean="0">
                  <a:latin typeface="Times New Roman"/>
                  <a:cs typeface="Times New Roman"/>
                </a:rPr>
                <a:t>,</a:t>
              </a:r>
              <a:r>
                <a:rPr sz="3400" spc="-535" dirty="0" smtClean="0">
                  <a:latin typeface="Times New Roman"/>
                  <a:cs typeface="Times New Roman"/>
                </a:rPr>
                <a:t> </a:t>
              </a:r>
              <a:r>
                <a:rPr sz="3400" i="1" spc="204" dirty="0" smtClean="0">
                  <a:latin typeface="Times New Roman"/>
                  <a:cs typeface="Times New Roman"/>
                </a:rPr>
                <a:t>t</a:t>
              </a:r>
              <a:r>
                <a:rPr sz="4200" spc="15" baseline="-16865" dirty="0" smtClean="0">
                  <a:latin typeface="Times New Roman"/>
                  <a:cs typeface="Times New Roman"/>
                </a:rPr>
                <a:t>2</a:t>
              </a:r>
              <a:r>
                <a:rPr sz="4200" spc="-457" baseline="-16865" dirty="0" smtClean="0">
                  <a:latin typeface="Times New Roman"/>
                  <a:cs typeface="Times New Roman"/>
                </a:rPr>
                <a:t> </a:t>
              </a:r>
              <a:r>
                <a:rPr sz="3400" spc="0" dirty="0" smtClean="0">
                  <a:latin typeface="Times New Roman"/>
                  <a:cs typeface="Times New Roman"/>
                </a:rPr>
                <a:t>,</a:t>
              </a:r>
              <a:r>
                <a:rPr sz="3400" spc="-535" dirty="0" smtClean="0">
                  <a:latin typeface="Times New Roman"/>
                  <a:cs typeface="Times New Roman"/>
                </a:rPr>
                <a:t> </a:t>
              </a:r>
              <a:r>
                <a:rPr sz="3400" i="1" spc="114" dirty="0" smtClean="0">
                  <a:latin typeface="Times New Roman"/>
                  <a:cs typeface="Times New Roman"/>
                </a:rPr>
                <a:t>t</a:t>
              </a:r>
              <a:r>
                <a:rPr sz="4200" spc="15" baseline="-16865" dirty="0" smtClean="0">
                  <a:latin typeface="Times New Roman"/>
                  <a:cs typeface="Times New Roman"/>
                </a:rPr>
                <a:t>3</a:t>
              </a:r>
              <a:r>
                <a:rPr sz="4200" spc="-585" baseline="-16865" dirty="0" smtClean="0">
                  <a:latin typeface="Times New Roman"/>
                  <a:cs typeface="Times New Roman"/>
                </a:rPr>
                <a:t> </a:t>
              </a:r>
              <a:r>
                <a:rPr sz="3400" spc="0" dirty="0" smtClean="0">
                  <a:latin typeface="Times New Roman"/>
                  <a:cs typeface="Times New Roman"/>
                </a:rPr>
                <a:t>,</a:t>
              </a:r>
              <a:r>
                <a:rPr sz="3400" spc="-535" dirty="0" smtClean="0">
                  <a:latin typeface="Times New Roman"/>
                  <a:cs typeface="Times New Roman"/>
                </a:rPr>
                <a:t> </a:t>
              </a:r>
              <a:r>
                <a:rPr sz="3400" i="1" spc="204" dirty="0" smtClean="0">
                  <a:latin typeface="Times New Roman"/>
                  <a:cs typeface="Times New Roman"/>
                </a:rPr>
                <a:t>t</a:t>
              </a:r>
              <a:r>
                <a:rPr sz="4200" spc="15" baseline="-16865" dirty="0" smtClean="0">
                  <a:latin typeface="Times New Roman"/>
                  <a:cs typeface="Times New Roman"/>
                </a:rPr>
                <a:t>4</a:t>
              </a:r>
              <a:r>
                <a:rPr sz="4200" spc="-457" baseline="-16865" dirty="0" smtClean="0">
                  <a:latin typeface="Times New Roman"/>
                  <a:cs typeface="Times New Roman"/>
                </a:rPr>
                <a:t> </a:t>
              </a:r>
              <a:r>
                <a:rPr sz="3400" spc="0" dirty="0" smtClean="0">
                  <a:latin typeface="Times New Roman"/>
                  <a:cs typeface="Times New Roman"/>
                </a:rPr>
                <a:t>,</a:t>
              </a:r>
              <a:r>
                <a:rPr sz="3400" spc="-535" dirty="0" smtClean="0">
                  <a:latin typeface="Times New Roman"/>
                  <a:cs typeface="Times New Roman"/>
                </a:rPr>
                <a:t> </a:t>
              </a:r>
              <a:r>
                <a:rPr sz="3400" i="1" spc="114" dirty="0" smtClean="0">
                  <a:latin typeface="Times New Roman"/>
                  <a:cs typeface="Times New Roman"/>
                </a:rPr>
                <a:t>t</a:t>
              </a:r>
              <a:r>
                <a:rPr sz="4200" spc="300" baseline="-16865" dirty="0" smtClean="0">
                  <a:latin typeface="Times New Roman"/>
                  <a:cs typeface="Times New Roman"/>
                </a:rPr>
                <a:t>5</a:t>
              </a:r>
              <a:r>
                <a:rPr sz="3400" spc="0" dirty="0" smtClean="0">
                  <a:latin typeface="Times New Roman"/>
                  <a:cs typeface="Times New Roman"/>
                </a:rPr>
                <a:t>}</a:t>
              </a:r>
              <a:endParaRPr sz="3400">
                <a:latin typeface="Times New Roman"/>
                <a:cs typeface="Times New Roman"/>
              </a:endParaRPr>
            </a:p>
          </p:txBody>
        </p:sp>
        <p:sp>
          <p:nvSpPr>
            <p:cNvPr id="8" name="object 5"/>
            <p:cNvSpPr txBox="1"/>
            <p:nvPr/>
          </p:nvSpPr>
          <p:spPr>
            <a:xfrm>
              <a:off x="253234" y="3004608"/>
              <a:ext cx="7671566" cy="570865"/>
            </a:xfrm>
            <a:prstGeom prst="rect">
              <a:avLst/>
            </a:prstGeom>
          </p:spPr>
          <p:txBody>
            <a:bodyPr vert="horz" wrap="square" lIns="0" tIns="0" rIns="0" bIns="0" rtlCol="0">
              <a:noAutofit/>
            </a:bodyPr>
            <a:lstStyle/>
            <a:p>
              <a:pPr marL="12700">
                <a:lnSpc>
                  <a:spcPct val="100000"/>
                </a:lnSpc>
                <a:tabLst>
                  <a:tab pos="321945" algn="l"/>
                </a:tabLst>
              </a:pPr>
              <a:r>
                <a:rPr sz="3100" i="1" dirty="0" smtClean="0">
                  <a:latin typeface="Times New Roman"/>
                  <a:cs typeface="Times New Roman"/>
                </a:rPr>
                <a:t>f	</a:t>
              </a:r>
              <a:r>
                <a:rPr sz="3100" dirty="0" smtClean="0">
                  <a:latin typeface="Symbol"/>
                  <a:cs typeface="Symbol"/>
                </a:rPr>
                <a:t></a:t>
              </a:r>
              <a:r>
                <a:rPr sz="3100" spc="-215" dirty="0" smtClean="0">
                  <a:latin typeface="Times New Roman"/>
                  <a:cs typeface="Times New Roman"/>
                </a:rPr>
                <a:t> </a:t>
              </a:r>
              <a:r>
                <a:rPr sz="3100" spc="-5" dirty="0" smtClean="0">
                  <a:latin typeface="Times New Roman"/>
                  <a:cs typeface="Times New Roman"/>
                </a:rPr>
                <a:t>{</a:t>
              </a:r>
              <a:r>
                <a:rPr sz="3100" spc="145" dirty="0" smtClean="0">
                  <a:latin typeface="Times New Roman"/>
                  <a:cs typeface="Times New Roman"/>
                </a:rPr>
                <a:t>(</a:t>
              </a:r>
              <a:r>
                <a:rPr sz="3100" i="1" spc="-145" dirty="0" smtClean="0">
                  <a:latin typeface="Times New Roman"/>
                  <a:cs typeface="Times New Roman"/>
                </a:rPr>
                <a:t>s</a:t>
              </a:r>
              <a:r>
                <a:rPr sz="3900" spc="120" baseline="-17094" dirty="0" smtClean="0">
                  <a:latin typeface="Times New Roman"/>
                  <a:cs typeface="Times New Roman"/>
                </a:rPr>
                <a:t>1</a:t>
              </a:r>
              <a:r>
                <a:rPr sz="3100" i="1" spc="0" dirty="0" smtClean="0">
                  <a:latin typeface="Times New Roman"/>
                  <a:cs typeface="Times New Roman"/>
                </a:rPr>
                <a:t>,</a:t>
              </a:r>
              <a:r>
                <a:rPr sz="3100" i="1" spc="5" dirty="0" smtClean="0">
                  <a:latin typeface="Times New Roman"/>
                  <a:cs typeface="Times New Roman"/>
                </a:rPr>
                <a:t> </a:t>
              </a:r>
              <a:r>
                <a:rPr sz="3100" i="1" spc="120" dirty="0" smtClean="0">
                  <a:latin typeface="Times New Roman"/>
                  <a:cs typeface="Times New Roman"/>
                </a:rPr>
                <a:t>t</a:t>
              </a:r>
              <a:r>
                <a:rPr sz="3900" spc="0" baseline="-17094" dirty="0" smtClean="0">
                  <a:latin typeface="Times New Roman"/>
                  <a:cs typeface="Times New Roman"/>
                </a:rPr>
                <a:t>5</a:t>
              </a:r>
              <a:r>
                <a:rPr sz="3900" spc="-367" baseline="-17094" dirty="0" smtClean="0">
                  <a:latin typeface="Times New Roman"/>
                  <a:cs typeface="Times New Roman"/>
                </a:rPr>
                <a:t> </a:t>
              </a:r>
              <a:r>
                <a:rPr sz="2600" spc="150" dirty="0" smtClean="0">
                  <a:latin typeface="Times New Roman"/>
                  <a:cs typeface="Times New Roman"/>
                </a:rPr>
                <a:t>)</a:t>
              </a:r>
              <a:r>
                <a:rPr sz="3100" i="1" spc="0" dirty="0" smtClean="0">
                  <a:latin typeface="Times New Roman"/>
                  <a:cs typeface="Times New Roman"/>
                </a:rPr>
                <a:t>,</a:t>
              </a:r>
              <a:r>
                <a:rPr sz="3100" i="1" spc="155" dirty="0" smtClean="0">
                  <a:latin typeface="Times New Roman"/>
                  <a:cs typeface="Times New Roman"/>
                </a:rPr>
                <a:t> </a:t>
              </a:r>
              <a:r>
                <a:rPr sz="3100" spc="125" dirty="0" smtClean="0">
                  <a:latin typeface="Times New Roman"/>
                  <a:cs typeface="Times New Roman"/>
                </a:rPr>
                <a:t>(</a:t>
              </a:r>
              <a:r>
                <a:rPr sz="3100" i="1" spc="140" dirty="0" smtClean="0">
                  <a:latin typeface="Times New Roman"/>
                  <a:cs typeface="Times New Roman"/>
                </a:rPr>
                <a:t>s</a:t>
              </a:r>
              <a:r>
                <a:rPr sz="3900" spc="0" baseline="-17094" dirty="0" smtClean="0">
                  <a:latin typeface="Times New Roman"/>
                  <a:cs typeface="Times New Roman"/>
                </a:rPr>
                <a:t>2</a:t>
              </a:r>
              <a:r>
                <a:rPr sz="3900" spc="-547" baseline="-17094" dirty="0" smtClean="0">
                  <a:latin typeface="Times New Roman"/>
                  <a:cs typeface="Times New Roman"/>
                </a:rPr>
                <a:t> </a:t>
              </a:r>
              <a:r>
                <a:rPr sz="3100" i="1" spc="0" dirty="0" smtClean="0">
                  <a:latin typeface="Times New Roman"/>
                  <a:cs typeface="Times New Roman"/>
                </a:rPr>
                <a:t>,</a:t>
              </a:r>
              <a:r>
                <a:rPr sz="3100" i="1" spc="5" dirty="0" smtClean="0">
                  <a:latin typeface="Times New Roman"/>
                  <a:cs typeface="Times New Roman"/>
                </a:rPr>
                <a:t> </a:t>
              </a:r>
              <a:r>
                <a:rPr sz="3100" i="1" spc="120" dirty="0" smtClean="0">
                  <a:latin typeface="Times New Roman"/>
                  <a:cs typeface="Times New Roman"/>
                </a:rPr>
                <a:t>t</a:t>
              </a:r>
              <a:r>
                <a:rPr sz="3900" spc="0" baseline="-17094" dirty="0" smtClean="0">
                  <a:latin typeface="Times New Roman"/>
                  <a:cs typeface="Times New Roman"/>
                </a:rPr>
                <a:t>3</a:t>
              </a:r>
              <a:r>
                <a:rPr sz="3900" spc="-427" baseline="-17094" dirty="0" smtClean="0">
                  <a:latin typeface="Times New Roman"/>
                  <a:cs typeface="Times New Roman"/>
                </a:rPr>
                <a:t> </a:t>
              </a:r>
              <a:r>
                <a:rPr sz="2600" spc="145" dirty="0" smtClean="0">
                  <a:latin typeface="Times New Roman"/>
                  <a:cs typeface="Times New Roman"/>
                </a:rPr>
                <a:t>)</a:t>
              </a:r>
              <a:r>
                <a:rPr sz="3100" i="1" spc="0" dirty="0" smtClean="0">
                  <a:latin typeface="Times New Roman"/>
                  <a:cs typeface="Times New Roman"/>
                </a:rPr>
                <a:t>,</a:t>
              </a:r>
              <a:r>
                <a:rPr sz="3100" i="1" spc="155" dirty="0" smtClean="0">
                  <a:latin typeface="Times New Roman"/>
                  <a:cs typeface="Times New Roman"/>
                </a:rPr>
                <a:t> </a:t>
              </a:r>
              <a:r>
                <a:rPr sz="3100" spc="125" dirty="0" smtClean="0">
                  <a:latin typeface="Times New Roman"/>
                  <a:cs typeface="Times New Roman"/>
                </a:rPr>
                <a:t>(</a:t>
              </a:r>
              <a:r>
                <a:rPr sz="3100" i="1" spc="60" dirty="0" smtClean="0">
                  <a:latin typeface="Times New Roman"/>
                  <a:cs typeface="Times New Roman"/>
                </a:rPr>
                <a:t>s</a:t>
              </a:r>
              <a:r>
                <a:rPr sz="3900" spc="307" baseline="-17094" dirty="0" smtClean="0">
                  <a:latin typeface="Times New Roman"/>
                  <a:cs typeface="Times New Roman"/>
                </a:rPr>
                <a:t>3</a:t>
              </a:r>
              <a:r>
                <a:rPr sz="3100" i="1" spc="0" dirty="0" smtClean="0">
                  <a:latin typeface="Times New Roman"/>
                  <a:cs typeface="Times New Roman"/>
                </a:rPr>
                <a:t>,</a:t>
              </a:r>
              <a:r>
                <a:rPr sz="3100" i="1" spc="5" dirty="0" smtClean="0">
                  <a:latin typeface="Times New Roman"/>
                  <a:cs typeface="Times New Roman"/>
                </a:rPr>
                <a:t> </a:t>
              </a:r>
              <a:r>
                <a:rPr sz="3100" i="1" spc="200" dirty="0" smtClean="0">
                  <a:latin typeface="Times New Roman"/>
                  <a:cs typeface="Times New Roman"/>
                </a:rPr>
                <a:t>t</a:t>
              </a:r>
              <a:r>
                <a:rPr sz="3900" spc="0" baseline="-17094" dirty="0" smtClean="0">
                  <a:latin typeface="Times New Roman"/>
                  <a:cs typeface="Times New Roman"/>
                </a:rPr>
                <a:t>2</a:t>
              </a:r>
              <a:r>
                <a:rPr sz="3900" spc="-307" baseline="-17094" dirty="0" smtClean="0">
                  <a:latin typeface="Times New Roman"/>
                  <a:cs typeface="Times New Roman"/>
                </a:rPr>
                <a:t> </a:t>
              </a:r>
              <a:r>
                <a:rPr sz="2600" spc="150" dirty="0" smtClean="0">
                  <a:latin typeface="Times New Roman"/>
                  <a:cs typeface="Times New Roman"/>
                </a:rPr>
                <a:t>)</a:t>
              </a:r>
              <a:r>
                <a:rPr sz="3100" i="1" spc="0" dirty="0" smtClean="0">
                  <a:latin typeface="Times New Roman"/>
                  <a:cs typeface="Times New Roman"/>
                </a:rPr>
                <a:t>,</a:t>
              </a:r>
              <a:r>
                <a:rPr sz="3100" i="1" spc="155" dirty="0" smtClean="0">
                  <a:latin typeface="Times New Roman"/>
                  <a:cs typeface="Times New Roman"/>
                </a:rPr>
                <a:t> </a:t>
              </a:r>
              <a:r>
                <a:rPr sz="3100" spc="125" dirty="0" smtClean="0">
                  <a:latin typeface="Times New Roman"/>
                  <a:cs typeface="Times New Roman"/>
                </a:rPr>
                <a:t>(</a:t>
              </a:r>
              <a:r>
                <a:rPr sz="3100" i="1" spc="140" dirty="0" smtClean="0">
                  <a:latin typeface="Times New Roman"/>
                  <a:cs typeface="Times New Roman"/>
                </a:rPr>
                <a:t>s</a:t>
              </a:r>
              <a:r>
                <a:rPr sz="3900" spc="0" baseline="-17094" dirty="0" smtClean="0">
                  <a:latin typeface="Times New Roman"/>
                  <a:cs typeface="Times New Roman"/>
                </a:rPr>
                <a:t>4</a:t>
              </a:r>
              <a:r>
                <a:rPr sz="3900" spc="-547" baseline="-17094" dirty="0" smtClean="0">
                  <a:latin typeface="Times New Roman"/>
                  <a:cs typeface="Times New Roman"/>
                </a:rPr>
                <a:t> </a:t>
              </a:r>
              <a:r>
                <a:rPr sz="3100" i="1" spc="0" dirty="0" smtClean="0">
                  <a:latin typeface="Times New Roman"/>
                  <a:cs typeface="Times New Roman"/>
                </a:rPr>
                <a:t>,</a:t>
              </a:r>
              <a:r>
                <a:rPr sz="3100" i="1" spc="5" dirty="0" smtClean="0">
                  <a:latin typeface="Times New Roman"/>
                  <a:cs typeface="Times New Roman"/>
                </a:rPr>
                <a:t> </a:t>
              </a:r>
              <a:r>
                <a:rPr sz="3100" i="1" spc="120" dirty="0" smtClean="0">
                  <a:latin typeface="Times New Roman"/>
                  <a:cs typeface="Times New Roman"/>
                </a:rPr>
                <a:t>t</a:t>
              </a:r>
              <a:r>
                <a:rPr sz="3900" spc="0" baseline="-17094" dirty="0" smtClean="0">
                  <a:latin typeface="Times New Roman"/>
                  <a:cs typeface="Times New Roman"/>
                </a:rPr>
                <a:t>3</a:t>
              </a:r>
              <a:r>
                <a:rPr sz="3900" spc="-427" baseline="-17094" dirty="0" smtClean="0">
                  <a:latin typeface="Times New Roman"/>
                  <a:cs typeface="Times New Roman"/>
                </a:rPr>
                <a:t> </a:t>
              </a:r>
              <a:r>
                <a:rPr sz="2600" spc="0" dirty="0" smtClean="0">
                  <a:latin typeface="Times New Roman"/>
                  <a:cs typeface="Times New Roman"/>
                </a:rPr>
                <a:t>)}</a:t>
              </a:r>
              <a:r>
                <a:rPr sz="2600" spc="-20" dirty="0" smtClean="0">
                  <a:latin typeface="Times New Roman"/>
                  <a:cs typeface="Times New Roman"/>
                </a:rPr>
                <a:t> </a:t>
              </a:r>
              <a:r>
                <a:rPr sz="3100" spc="0" dirty="0" smtClean="0">
                  <a:latin typeface="Symbol"/>
                  <a:cs typeface="Symbol"/>
                </a:rPr>
                <a:t></a:t>
              </a:r>
              <a:r>
                <a:rPr sz="3100" spc="160" dirty="0" smtClean="0">
                  <a:latin typeface="Times New Roman"/>
                  <a:cs typeface="Times New Roman"/>
                </a:rPr>
                <a:t> </a:t>
              </a:r>
              <a:r>
                <a:rPr sz="3100" i="1" spc="0" dirty="0" smtClean="0">
                  <a:latin typeface="Times New Roman"/>
                  <a:cs typeface="Times New Roman"/>
                </a:rPr>
                <a:t>S</a:t>
              </a:r>
              <a:r>
                <a:rPr sz="3100" i="1" spc="-60" dirty="0" smtClean="0">
                  <a:latin typeface="Times New Roman"/>
                  <a:cs typeface="Times New Roman"/>
                </a:rPr>
                <a:t> </a:t>
              </a:r>
              <a:r>
                <a:rPr sz="3100" spc="935" dirty="0" smtClean="0">
                  <a:latin typeface="Symbol"/>
                  <a:cs typeface="Symbol"/>
                </a:rPr>
                <a:t></a:t>
              </a:r>
              <a:r>
                <a:rPr sz="3100" spc="-409" dirty="0" smtClean="0">
                  <a:latin typeface="Times New Roman"/>
                  <a:cs typeface="Times New Roman"/>
                </a:rPr>
                <a:t> </a:t>
              </a:r>
              <a:r>
                <a:rPr sz="3100" i="1" spc="0" dirty="0" smtClean="0">
                  <a:latin typeface="Times New Roman"/>
                  <a:cs typeface="Times New Roman"/>
                </a:rPr>
                <a:t>T</a:t>
              </a:r>
              <a:endParaRPr sz="3100" dirty="0">
                <a:latin typeface="Times New Roman"/>
                <a:cs typeface="Times New Roman"/>
              </a:endParaRPr>
            </a:p>
          </p:txBody>
        </p:sp>
        <p:sp>
          <p:nvSpPr>
            <p:cNvPr id="9" name="object 6"/>
            <p:cNvSpPr txBox="1"/>
            <p:nvPr/>
          </p:nvSpPr>
          <p:spPr>
            <a:xfrm>
              <a:off x="1509769" y="4090776"/>
              <a:ext cx="147955" cy="293370"/>
            </a:xfrm>
            <a:prstGeom prst="rect">
              <a:avLst/>
            </a:prstGeom>
          </p:spPr>
          <p:txBody>
            <a:bodyPr vert="horz" wrap="square" lIns="0" tIns="0" rIns="0" bIns="0" rtlCol="0">
              <a:noAutofit/>
            </a:bodyPr>
            <a:lstStyle/>
            <a:p>
              <a:pPr marL="12700">
                <a:lnSpc>
                  <a:spcPct val="100000"/>
                </a:lnSpc>
              </a:pPr>
              <a:r>
                <a:rPr sz="1850" spc="-75" dirty="0" smtClean="0">
                  <a:latin typeface="Times New Roman"/>
                  <a:cs typeface="Times New Roman"/>
                </a:rPr>
                <a:t>S</a:t>
              </a:r>
              <a:endParaRPr sz="1850">
                <a:latin typeface="Times New Roman"/>
                <a:cs typeface="Times New Roman"/>
              </a:endParaRPr>
            </a:p>
          </p:txBody>
        </p:sp>
        <p:sp>
          <p:nvSpPr>
            <p:cNvPr id="10" name="object 7"/>
            <p:cNvSpPr txBox="1"/>
            <p:nvPr/>
          </p:nvSpPr>
          <p:spPr>
            <a:xfrm>
              <a:off x="5798067" y="4090776"/>
              <a:ext cx="160020" cy="293370"/>
            </a:xfrm>
            <a:prstGeom prst="rect">
              <a:avLst/>
            </a:prstGeom>
          </p:spPr>
          <p:txBody>
            <a:bodyPr vert="horz" wrap="square" lIns="0" tIns="0" rIns="0" bIns="0" rtlCol="0">
              <a:noAutofit/>
            </a:bodyPr>
            <a:lstStyle/>
            <a:p>
              <a:pPr marL="12700">
                <a:lnSpc>
                  <a:spcPct val="100000"/>
                </a:lnSpc>
              </a:pPr>
              <a:r>
                <a:rPr sz="1850" spc="-80" dirty="0" smtClean="0">
                  <a:latin typeface="Times New Roman"/>
                  <a:cs typeface="Times New Roman"/>
                </a:rPr>
                <a:t>T</a:t>
              </a:r>
              <a:endParaRPr sz="1850">
                <a:latin typeface="Times New Roman"/>
                <a:cs typeface="Times New Roman"/>
              </a:endParaRPr>
            </a:p>
          </p:txBody>
        </p:sp>
        <p:sp>
          <p:nvSpPr>
            <p:cNvPr id="11" name="object 8"/>
            <p:cNvSpPr/>
            <p:nvPr/>
          </p:nvSpPr>
          <p:spPr>
            <a:xfrm>
              <a:off x="1423455" y="4386549"/>
              <a:ext cx="5069383" cy="0"/>
            </a:xfrm>
            <a:custGeom>
              <a:avLst/>
              <a:gdLst/>
              <a:ahLst/>
              <a:cxnLst/>
              <a:rect l="l" t="t" r="r" b="b"/>
              <a:pathLst>
                <a:path w="5069383">
                  <a:moveTo>
                    <a:pt x="0" y="0"/>
                  </a:moveTo>
                  <a:lnTo>
                    <a:pt x="5069383" y="0"/>
                  </a:lnTo>
                </a:path>
              </a:pathLst>
            </a:custGeom>
            <a:ln w="10633">
              <a:solidFill>
                <a:srgbClr val="000000"/>
              </a:solidFill>
            </a:ln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2" name="object 9"/>
            <p:cNvSpPr/>
            <p:nvPr/>
          </p:nvSpPr>
          <p:spPr>
            <a:xfrm>
              <a:off x="1423456" y="4381870"/>
              <a:ext cx="5069381" cy="0"/>
            </a:xfrm>
            <a:custGeom>
              <a:avLst/>
              <a:gdLst/>
              <a:ahLst/>
              <a:cxnLst/>
              <a:rect l="l" t="t" r="r" b="b"/>
              <a:pathLst>
                <a:path w="5069381">
                  <a:moveTo>
                    <a:pt x="0" y="0"/>
                  </a:moveTo>
                  <a:lnTo>
                    <a:pt x="5069381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3" name="object 10"/>
            <p:cNvSpPr/>
            <p:nvPr/>
          </p:nvSpPr>
          <p:spPr>
            <a:xfrm>
              <a:off x="2593990" y="4381870"/>
              <a:ext cx="0" cy="9363"/>
            </a:xfrm>
            <a:custGeom>
              <a:avLst/>
              <a:gdLst/>
              <a:ahLst/>
              <a:cxnLst/>
              <a:rect l="l" t="t" r="r" b="b"/>
              <a:pathLst>
                <a:path h="9363">
                  <a:moveTo>
                    <a:pt x="0" y="0"/>
                  </a:moveTo>
                  <a:lnTo>
                    <a:pt x="0" y="9363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4" name="object 11"/>
            <p:cNvSpPr/>
            <p:nvPr/>
          </p:nvSpPr>
          <p:spPr>
            <a:xfrm>
              <a:off x="4281584" y="4381871"/>
              <a:ext cx="0" cy="9363"/>
            </a:xfrm>
            <a:custGeom>
              <a:avLst/>
              <a:gdLst/>
              <a:ahLst/>
              <a:cxnLst/>
              <a:rect l="l" t="t" r="r" b="b"/>
              <a:pathLst>
                <a:path h="9363">
                  <a:moveTo>
                    <a:pt x="0" y="0"/>
                  </a:moveTo>
                  <a:lnTo>
                    <a:pt x="0" y="9363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5" name="object 12"/>
            <p:cNvSpPr/>
            <p:nvPr/>
          </p:nvSpPr>
          <p:spPr>
            <a:xfrm>
              <a:off x="5711747" y="4381872"/>
              <a:ext cx="0" cy="9363"/>
            </a:xfrm>
            <a:custGeom>
              <a:avLst/>
              <a:gdLst/>
              <a:ahLst/>
              <a:cxnLst/>
              <a:rect l="l" t="t" r="r" b="b"/>
              <a:pathLst>
                <a:path h="9363">
                  <a:moveTo>
                    <a:pt x="0" y="0"/>
                  </a:moveTo>
                  <a:lnTo>
                    <a:pt x="0" y="9363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6" name="object 13"/>
            <p:cNvSpPr txBox="1"/>
            <p:nvPr/>
          </p:nvSpPr>
          <p:spPr>
            <a:xfrm>
              <a:off x="5825153" y="4391973"/>
              <a:ext cx="193675" cy="1707514"/>
            </a:xfrm>
            <a:prstGeom prst="rect">
              <a:avLst/>
            </a:prstGeom>
          </p:spPr>
          <p:txBody>
            <a:bodyPr vert="horz" wrap="square" lIns="0" tIns="0" rIns="0" bIns="0" rtlCol="0">
              <a:noAutofit/>
            </a:bodyPr>
            <a:lstStyle/>
            <a:p>
              <a:pPr marL="12700">
                <a:lnSpc>
                  <a:spcPct val="100000"/>
                </a:lnSpc>
              </a:pPr>
              <a:r>
                <a:rPr sz="1850" i="1" spc="-75" dirty="0" smtClean="0">
                  <a:latin typeface="Times New Roman"/>
                  <a:cs typeface="Times New Roman"/>
                </a:rPr>
                <a:t>t</a:t>
              </a:r>
              <a:r>
                <a:rPr sz="2025" spc="-44" baseline="-18518" dirty="0" smtClean="0">
                  <a:latin typeface="Times New Roman"/>
                  <a:cs typeface="Times New Roman"/>
                </a:rPr>
                <a:t>1</a:t>
              </a:r>
              <a:endParaRPr sz="2025" baseline="-18518">
                <a:latin typeface="Times New Roman"/>
                <a:cs typeface="Times New Roman"/>
              </a:endParaRPr>
            </a:p>
            <a:p>
              <a:pPr marL="12700">
                <a:lnSpc>
                  <a:spcPct val="100000"/>
                </a:lnSpc>
                <a:spcBef>
                  <a:spcPts val="395"/>
                </a:spcBef>
              </a:pPr>
              <a:r>
                <a:rPr sz="1850" i="1" spc="65" dirty="0" smtClean="0">
                  <a:latin typeface="Times New Roman"/>
                  <a:cs typeface="Times New Roman"/>
                </a:rPr>
                <a:t>t</a:t>
              </a:r>
              <a:r>
                <a:rPr sz="2025" spc="-44" baseline="-18518" dirty="0" smtClean="0">
                  <a:latin typeface="Times New Roman"/>
                  <a:cs typeface="Times New Roman"/>
                </a:rPr>
                <a:t>2</a:t>
              </a:r>
              <a:endParaRPr sz="2025" baseline="-18518">
                <a:latin typeface="Times New Roman"/>
                <a:cs typeface="Times New Roman"/>
              </a:endParaRPr>
            </a:p>
            <a:p>
              <a:pPr marL="12700">
                <a:lnSpc>
                  <a:spcPct val="100000"/>
                </a:lnSpc>
                <a:spcBef>
                  <a:spcPts val="390"/>
                </a:spcBef>
              </a:pPr>
              <a:r>
                <a:rPr sz="1850" i="1" spc="-40" dirty="0" smtClean="0">
                  <a:latin typeface="Times New Roman"/>
                  <a:cs typeface="Times New Roman"/>
                </a:rPr>
                <a:t>t</a:t>
              </a:r>
              <a:r>
                <a:rPr sz="1850" i="1" spc="-275" dirty="0" smtClean="0">
                  <a:latin typeface="Times New Roman"/>
                  <a:cs typeface="Times New Roman"/>
                </a:rPr>
                <a:t> </a:t>
              </a:r>
              <a:r>
                <a:rPr sz="2025" spc="-44" baseline="-18518" dirty="0" smtClean="0">
                  <a:latin typeface="Times New Roman"/>
                  <a:cs typeface="Times New Roman"/>
                </a:rPr>
                <a:t>3</a:t>
              </a:r>
              <a:endParaRPr sz="2025" baseline="-18518">
                <a:latin typeface="Times New Roman"/>
                <a:cs typeface="Times New Roman"/>
              </a:endParaRPr>
            </a:p>
            <a:p>
              <a:pPr>
                <a:lnSpc>
                  <a:spcPts val="550"/>
                </a:lnSpc>
                <a:spcBef>
                  <a:spcPts val="0"/>
                </a:spcBef>
              </a:pPr>
              <a:endParaRPr sz="550"/>
            </a:p>
            <a:p>
              <a:pPr marL="12700">
                <a:lnSpc>
                  <a:spcPct val="100000"/>
                </a:lnSpc>
              </a:pPr>
              <a:r>
                <a:rPr sz="1850" i="1" spc="65" dirty="0" smtClean="0">
                  <a:latin typeface="Times New Roman"/>
                  <a:cs typeface="Times New Roman"/>
                </a:rPr>
                <a:t>t</a:t>
              </a:r>
              <a:r>
                <a:rPr sz="2025" spc="-44" baseline="-18518" dirty="0" smtClean="0">
                  <a:latin typeface="Times New Roman"/>
                  <a:cs typeface="Times New Roman"/>
                </a:rPr>
                <a:t>4</a:t>
              </a:r>
              <a:endParaRPr sz="2025" baseline="-18518">
                <a:latin typeface="Times New Roman"/>
                <a:cs typeface="Times New Roman"/>
              </a:endParaRPr>
            </a:p>
            <a:p>
              <a:pPr>
                <a:lnSpc>
                  <a:spcPts val="500"/>
                </a:lnSpc>
                <a:spcBef>
                  <a:spcPts val="39"/>
                </a:spcBef>
              </a:pPr>
              <a:endParaRPr sz="500"/>
            </a:p>
            <a:p>
              <a:pPr marL="12700">
                <a:lnSpc>
                  <a:spcPct val="100000"/>
                </a:lnSpc>
              </a:pPr>
              <a:r>
                <a:rPr sz="1850" i="1" spc="25" dirty="0" smtClean="0">
                  <a:latin typeface="Times New Roman"/>
                  <a:cs typeface="Times New Roman"/>
                </a:rPr>
                <a:t>t</a:t>
              </a:r>
              <a:r>
                <a:rPr sz="2025" spc="-44" baseline="-18518" dirty="0" smtClean="0">
                  <a:latin typeface="Times New Roman"/>
                  <a:cs typeface="Times New Roman"/>
                </a:rPr>
                <a:t>5</a:t>
              </a:r>
              <a:endParaRPr sz="2025" baseline="-18518">
                <a:latin typeface="Times New Roman"/>
                <a:cs typeface="Times New Roman"/>
              </a:endParaRPr>
            </a:p>
          </p:txBody>
        </p:sp>
        <p:sp>
          <p:nvSpPr>
            <p:cNvPr id="17" name="object 14"/>
            <p:cNvSpPr txBox="1"/>
            <p:nvPr/>
          </p:nvSpPr>
          <p:spPr>
            <a:xfrm>
              <a:off x="1547459" y="4733290"/>
              <a:ext cx="201930" cy="1438910"/>
            </a:xfrm>
            <a:prstGeom prst="rect">
              <a:avLst/>
            </a:prstGeom>
          </p:spPr>
          <p:txBody>
            <a:bodyPr vert="horz" wrap="square" lIns="0" tIns="0" rIns="0" bIns="0" rtlCol="0">
              <a:noAutofit/>
            </a:bodyPr>
            <a:lstStyle/>
            <a:p>
              <a:pPr marL="12700" marR="12700" indent="0" algn="just">
                <a:lnSpc>
                  <a:spcPct val="122400"/>
                </a:lnSpc>
              </a:pPr>
              <a:r>
                <a:rPr sz="1850" i="1" spc="-125" dirty="0" smtClean="0">
                  <a:latin typeface="Times New Roman"/>
                  <a:cs typeface="Times New Roman"/>
                </a:rPr>
                <a:t>s</a:t>
              </a:r>
              <a:r>
                <a:rPr sz="2025" spc="-44" baseline="-18518" dirty="0" smtClean="0">
                  <a:latin typeface="Times New Roman"/>
                  <a:cs typeface="Times New Roman"/>
                </a:rPr>
                <a:t>1</a:t>
              </a:r>
              <a:r>
                <a:rPr sz="2025" spc="-22" baseline="-18518" dirty="0" smtClean="0">
                  <a:latin typeface="Times New Roman"/>
                  <a:cs typeface="Times New Roman"/>
                </a:rPr>
                <a:t> </a:t>
              </a:r>
              <a:r>
                <a:rPr sz="1850" i="1" spc="10" dirty="0" smtClean="0">
                  <a:latin typeface="Times New Roman"/>
                  <a:cs typeface="Times New Roman"/>
                </a:rPr>
                <a:t>s</a:t>
              </a:r>
              <a:r>
                <a:rPr sz="2025" spc="-52" baseline="-18518" dirty="0" smtClean="0">
                  <a:latin typeface="Times New Roman"/>
                  <a:cs typeface="Times New Roman"/>
                </a:rPr>
                <a:t>2</a:t>
              </a:r>
              <a:r>
                <a:rPr sz="2025" spc="-30" baseline="-18518" dirty="0" smtClean="0">
                  <a:latin typeface="Times New Roman"/>
                  <a:cs typeface="Times New Roman"/>
                </a:rPr>
                <a:t> </a:t>
              </a:r>
              <a:r>
                <a:rPr sz="1850" i="1" spc="-25" dirty="0" smtClean="0">
                  <a:latin typeface="Times New Roman"/>
                  <a:cs typeface="Times New Roman"/>
                </a:rPr>
                <a:t>s</a:t>
              </a:r>
              <a:r>
                <a:rPr sz="2025" spc="-52" baseline="-18518" dirty="0" smtClean="0">
                  <a:latin typeface="Times New Roman"/>
                  <a:cs typeface="Times New Roman"/>
                </a:rPr>
                <a:t>3</a:t>
              </a:r>
              <a:r>
                <a:rPr sz="2025" spc="-30" baseline="-18518" dirty="0" smtClean="0">
                  <a:latin typeface="Times New Roman"/>
                  <a:cs typeface="Times New Roman"/>
                </a:rPr>
                <a:t> </a:t>
              </a:r>
              <a:r>
                <a:rPr sz="1850" i="1" spc="10" dirty="0" smtClean="0">
                  <a:latin typeface="Times New Roman"/>
                  <a:cs typeface="Times New Roman"/>
                </a:rPr>
                <a:t>s</a:t>
              </a:r>
              <a:r>
                <a:rPr sz="2025" spc="-52" baseline="-18518" dirty="0" smtClean="0">
                  <a:latin typeface="Times New Roman"/>
                  <a:cs typeface="Times New Roman"/>
                </a:rPr>
                <a:t>4</a:t>
              </a:r>
              <a:endParaRPr sz="2025" baseline="-18518" dirty="0">
                <a:latin typeface="Times New Roman"/>
                <a:cs typeface="Times New Roman"/>
              </a:endParaRPr>
            </a:p>
          </p:txBody>
        </p:sp>
        <p:sp>
          <p:nvSpPr>
            <p:cNvPr id="18" name="object 15"/>
            <p:cNvSpPr/>
            <p:nvPr/>
          </p:nvSpPr>
          <p:spPr>
            <a:xfrm>
              <a:off x="1820855" y="4915199"/>
              <a:ext cx="3871508" cy="1021762"/>
            </a:xfrm>
            <a:custGeom>
              <a:avLst/>
              <a:gdLst/>
              <a:ahLst/>
              <a:cxnLst/>
              <a:rect l="l" t="t" r="r" b="b"/>
              <a:pathLst>
                <a:path w="3871508" h="1021762">
                  <a:moveTo>
                    <a:pt x="0" y="0"/>
                  </a:moveTo>
                  <a:lnTo>
                    <a:pt x="3871508" y="1021762"/>
                  </a:lnTo>
                </a:path>
              </a:pathLst>
            </a:custGeom>
            <a:ln w="29147">
              <a:solidFill>
                <a:srgbClr val="000000"/>
              </a:solidFill>
            </a:ln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9" name="object 16"/>
            <p:cNvSpPr/>
            <p:nvPr/>
          </p:nvSpPr>
          <p:spPr>
            <a:xfrm>
              <a:off x="5612351" y="5880298"/>
              <a:ext cx="186788" cy="84842"/>
            </a:xfrm>
            <a:custGeom>
              <a:avLst/>
              <a:gdLst/>
              <a:ahLst/>
              <a:cxnLst/>
              <a:rect l="l" t="t" r="r" b="b"/>
              <a:pathLst>
                <a:path w="186788" h="84842">
                  <a:moveTo>
                    <a:pt x="186788" y="84842"/>
                  </a:moveTo>
                  <a:lnTo>
                    <a:pt x="0" y="75734"/>
                  </a:lnTo>
                  <a:lnTo>
                    <a:pt x="80014" y="56657"/>
                  </a:lnTo>
                  <a:lnTo>
                    <a:pt x="17659" y="0"/>
                  </a:lnTo>
                  <a:lnTo>
                    <a:pt x="186788" y="8484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20" name="object 17"/>
            <p:cNvSpPr/>
            <p:nvPr/>
          </p:nvSpPr>
          <p:spPr>
            <a:xfrm>
              <a:off x="1829769" y="5300689"/>
              <a:ext cx="3850443" cy="0"/>
            </a:xfrm>
            <a:custGeom>
              <a:avLst/>
              <a:gdLst/>
              <a:ahLst/>
              <a:cxnLst/>
              <a:rect l="l" t="t" r="r" b="b"/>
              <a:pathLst>
                <a:path w="3850443">
                  <a:moveTo>
                    <a:pt x="0" y="0"/>
                  </a:moveTo>
                  <a:lnTo>
                    <a:pt x="3850443" y="0"/>
                  </a:lnTo>
                </a:path>
              </a:pathLst>
            </a:custGeom>
            <a:ln w="29261">
              <a:solidFill>
                <a:srgbClr val="000000"/>
              </a:solidFill>
            </a:ln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21" name="object 18"/>
            <p:cNvSpPr/>
            <p:nvPr/>
          </p:nvSpPr>
          <p:spPr>
            <a:xfrm>
              <a:off x="5606867" y="5261665"/>
              <a:ext cx="183358" cy="78028"/>
            </a:xfrm>
            <a:custGeom>
              <a:avLst/>
              <a:gdLst/>
              <a:ahLst/>
              <a:cxnLst/>
              <a:rect l="l" t="t" r="r" b="b"/>
              <a:pathLst>
                <a:path w="183358" h="78028">
                  <a:moveTo>
                    <a:pt x="0" y="78028"/>
                  </a:moveTo>
                  <a:lnTo>
                    <a:pt x="73345" y="39018"/>
                  </a:lnTo>
                  <a:lnTo>
                    <a:pt x="4" y="0"/>
                  </a:lnTo>
                  <a:lnTo>
                    <a:pt x="183358" y="39023"/>
                  </a:lnTo>
                  <a:lnTo>
                    <a:pt x="0" y="78028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22" name="object 19"/>
            <p:cNvSpPr/>
            <p:nvPr/>
          </p:nvSpPr>
          <p:spPr>
            <a:xfrm>
              <a:off x="1829769" y="4897586"/>
              <a:ext cx="3851939" cy="683040"/>
            </a:xfrm>
            <a:custGeom>
              <a:avLst/>
              <a:gdLst/>
              <a:ahLst/>
              <a:cxnLst/>
              <a:rect l="l" t="t" r="r" b="b"/>
              <a:pathLst>
                <a:path w="3851939" h="683040">
                  <a:moveTo>
                    <a:pt x="0" y="683040"/>
                  </a:moveTo>
                  <a:lnTo>
                    <a:pt x="3851939" y="0"/>
                  </a:lnTo>
                </a:path>
              </a:pathLst>
            </a:custGeom>
            <a:ln w="29208">
              <a:solidFill>
                <a:srgbClr val="000000"/>
              </a:solidFill>
            </a:ln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23" name="object 20"/>
            <p:cNvSpPr/>
            <p:nvPr/>
          </p:nvSpPr>
          <p:spPr>
            <a:xfrm>
              <a:off x="5603339" y="4871920"/>
              <a:ext cx="186887" cy="76970"/>
            </a:xfrm>
            <a:custGeom>
              <a:avLst/>
              <a:gdLst/>
              <a:ahLst/>
              <a:cxnLst/>
              <a:rect l="l" t="t" r="r" b="b"/>
              <a:pathLst>
                <a:path w="186887" h="76970">
                  <a:moveTo>
                    <a:pt x="12052" y="76970"/>
                  </a:moveTo>
                  <a:lnTo>
                    <a:pt x="78370" y="25661"/>
                  </a:lnTo>
                  <a:lnTo>
                    <a:pt x="0" y="0"/>
                  </a:lnTo>
                  <a:lnTo>
                    <a:pt x="186887" y="6423"/>
                  </a:lnTo>
                  <a:lnTo>
                    <a:pt x="12052" y="7697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24" name="object 21"/>
            <p:cNvSpPr/>
            <p:nvPr/>
          </p:nvSpPr>
          <p:spPr>
            <a:xfrm>
              <a:off x="1829769" y="5319931"/>
              <a:ext cx="3851939" cy="683040"/>
            </a:xfrm>
            <a:custGeom>
              <a:avLst/>
              <a:gdLst/>
              <a:ahLst/>
              <a:cxnLst/>
              <a:rect l="l" t="t" r="r" b="b"/>
              <a:pathLst>
                <a:path w="3851939" h="683040">
                  <a:moveTo>
                    <a:pt x="0" y="683040"/>
                  </a:moveTo>
                  <a:lnTo>
                    <a:pt x="3851939" y="0"/>
                  </a:lnTo>
                </a:path>
              </a:pathLst>
            </a:custGeom>
            <a:ln w="29208">
              <a:solidFill>
                <a:srgbClr val="000000"/>
              </a:solidFill>
            </a:ln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25" name="object 22"/>
            <p:cNvSpPr/>
            <p:nvPr/>
          </p:nvSpPr>
          <p:spPr>
            <a:xfrm>
              <a:off x="5603339" y="5294265"/>
              <a:ext cx="186887" cy="76970"/>
            </a:xfrm>
            <a:custGeom>
              <a:avLst/>
              <a:gdLst/>
              <a:ahLst/>
              <a:cxnLst/>
              <a:rect l="l" t="t" r="r" b="b"/>
              <a:pathLst>
                <a:path w="186887" h="76970">
                  <a:moveTo>
                    <a:pt x="12052" y="76970"/>
                  </a:moveTo>
                  <a:lnTo>
                    <a:pt x="78370" y="25661"/>
                  </a:lnTo>
                  <a:lnTo>
                    <a:pt x="0" y="0"/>
                  </a:lnTo>
                  <a:lnTo>
                    <a:pt x="186887" y="6423"/>
                  </a:lnTo>
                  <a:lnTo>
                    <a:pt x="12052" y="7697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33757325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Κατηγόρημα ή Ιδιότητα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37785" y="1300518"/>
            <a:ext cx="8240150" cy="3852804"/>
          </a:xfrm>
        </p:spPr>
        <p:txBody>
          <a:bodyPr>
            <a:noAutofit/>
          </a:bodyPr>
          <a:lstStyle/>
          <a:p>
            <a:pPr marL="469265" indent="-457200">
              <a:spcBef>
                <a:spcPts val="0"/>
              </a:spcBef>
              <a:buClr>
                <a:srgbClr val="795241"/>
              </a:buClr>
              <a:buSzPct val="100000"/>
              <a:tabLst>
                <a:tab pos="355600" algn="l"/>
              </a:tabLst>
              <a:defRPr/>
            </a:pPr>
            <a:r>
              <a:rPr lang="el-GR" sz="2800" b="1" kern="0" spc="-10" dirty="0">
                <a:solidFill>
                  <a:srgbClr val="675E47"/>
                </a:solidFill>
                <a:cs typeface="Times New Roman"/>
              </a:rPr>
              <a:t>Σ</a:t>
            </a:r>
            <a:r>
              <a:rPr lang="el-GR" sz="2800" b="1" kern="0" spc="-5" dirty="0">
                <a:solidFill>
                  <a:srgbClr val="675E47"/>
                </a:solidFill>
                <a:cs typeface="Times New Roman"/>
              </a:rPr>
              <a:t>υ</a:t>
            </a:r>
            <a:r>
              <a:rPr lang="el-GR" sz="2800" b="1" kern="0" dirty="0">
                <a:solidFill>
                  <a:srgbClr val="675E47"/>
                </a:solidFill>
                <a:cs typeface="Times New Roman"/>
              </a:rPr>
              <a:t>νά</a:t>
            </a:r>
            <a:r>
              <a:rPr lang="el-GR" sz="2800" b="1" kern="0" spc="-5" dirty="0">
                <a:solidFill>
                  <a:srgbClr val="675E47"/>
                </a:solidFill>
                <a:cs typeface="Times New Roman"/>
              </a:rPr>
              <a:t>ρτ</a:t>
            </a:r>
            <a:r>
              <a:rPr lang="el-GR" sz="2800" b="1" kern="0" dirty="0">
                <a:solidFill>
                  <a:srgbClr val="675E47"/>
                </a:solidFill>
                <a:cs typeface="Times New Roman"/>
              </a:rPr>
              <a:t>ηση</a:t>
            </a:r>
            <a:r>
              <a:rPr lang="el-GR" sz="2800" kern="0" spc="-15" dirty="0">
                <a:solidFill>
                  <a:srgbClr val="FE1833"/>
                </a:solidFill>
                <a:cs typeface="Times New Roman"/>
              </a:rPr>
              <a:t> </a:t>
            </a:r>
            <a:r>
              <a:rPr lang="el-GR" sz="2800" kern="0" dirty="0">
                <a:solidFill>
                  <a:srgbClr val="463634"/>
                </a:solidFill>
                <a:cs typeface="Times New Roman"/>
              </a:rPr>
              <a:t>με π</a:t>
            </a:r>
            <a:r>
              <a:rPr lang="el-GR" sz="2800" kern="0" spc="-5" dirty="0">
                <a:solidFill>
                  <a:srgbClr val="463634"/>
                </a:solidFill>
                <a:cs typeface="Times New Roman"/>
              </a:rPr>
              <a:t>ε</a:t>
            </a:r>
            <a:r>
              <a:rPr lang="el-GR" sz="2800" kern="0" dirty="0">
                <a:solidFill>
                  <a:srgbClr val="463634"/>
                </a:solidFill>
                <a:cs typeface="Times New Roman"/>
              </a:rPr>
              <a:t>δίο</a:t>
            </a:r>
            <a:r>
              <a:rPr lang="el-GR" sz="2800" kern="0" spc="-5" dirty="0">
                <a:solidFill>
                  <a:srgbClr val="463634"/>
                </a:solidFill>
                <a:cs typeface="Times New Roman"/>
              </a:rPr>
              <a:t> τ</a:t>
            </a:r>
            <a:r>
              <a:rPr lang="el-GR" sz="2800" kern="0" dirty="0">
                <a:solidFill>
                  <a:srgbClr val="463634"/>
                </a:solidFill>
                <a:cs typeface="Times New Roman"/>
              </a:rPr>
              <a:t>ι</a:t>
            </a:r>
            <a:r>
              <a:rPr lang="el-GR" sz="2800" kern="0" spc="-5" dirty="0">
                <a:solidFill>
                  <a:srgbClr val="463634"/>
                </a:solidFill>
                <a:cs typeface="Times New Roman"/>
              </a:rPr>
              <a:t>μ</a:t>
            </a:r>
            <a:r>
              <a:rPr lang="el-GR" sz="2800" kern="0" dirty="0">
                <a:solidFill>
                  <a:srgbClr val="463634"/>
                </a:solidFill>
                <a:cs typeface="Times New Roman"/>
              </a:rPr>
              <a:t>ών</a:t>
            </a:r>
            <a:r>
              <a:rPr lang="el-GR" sz="2800" kern="0" spc="-10" dirty="0">
                <a:solidFill>
                  <a:srgbClr val="463634"/>
                </a:solidFill>
                <a:cs typeface="Times New Roman"/>
              </a:rPr>
              <a:t> </a:t>
            </a:r>
            <a:r>
              <a:rPr lang="el-GR" sz="2800" kern="0" spc="-5" dirty="0">
                <a:solidFill>
                  <a:srgbClr val="463634"/>
                </a:solidFill>
                <a:cs typeface="Times New Roman"/>
              </a:rPr>
              <a:t>τ</a:t>
            </a:r>
            <a:r>
              <a:rPr lang="el-GR" sz="2800" kern="0" dirty="0">
                <a:solidFill>
                  <a:srgbClr val="463634"/>
                </a:solidFill>
                <a:cs typeface="Times New Roman"/>
              </a:rPr>
              <a:t>ο</a:t>
            </a:r>
            <a:r>
              <a:rPr lang="el-GR" sz="2800" kern="0" spc="10" dirty="0">
                <a:solidFill>
                  <a:srgbClr val="463634"/>
                </a:solidFill>
                <a:cs typeface="Times New Roman"/>
              </a:rPr>
              <a:t> </a:t>
            </a:r>
            <a:r>
              <a:rPr lang="el-GR" sz="2800" kern="0" dirty="0" smtClean="0">
                <a:solidFill>
                  <a:srgbClr val="463634"/>
                </a:solidFill>
                <a:cs typeface="Times New Roman"/>
              </a:rPr>
              <a:t>σ</a:t>
            </a:r>
            <a:r>
              <a:rPr lang="el-GR" sz="2800" kern="0" spc="-5" dirty="0" smtClean="0">
                <a:solidFill>
                  <a:srgbClr val="463634"/>
                </a:solidFill>
                <a:cs typeface="Times New Roman"/>
              </a:rPr>
              <a:t>ύ</a:t>
            </a:r>
            <a:r>
              <a:rPr lang="el-GR" sz="2800" kern="0" dirty="0" smtClean="0">
                <a:solidFill>
                  <a:srgbClr val="463634"/>
                </a:solidFill>
                <a:cs typeface="Times New Roman"/>
              </a:rPr>
              <a:t>ν</a:t>
            </a:r>
            <a:r>
              <a:rPr lang="el-GR" sz="2800" kern="0" spc="5" dirty="0" smtClean="0">
                <a:solidFill>
                  <a:srgbClr val="463634"/>
                </a:solidFill>
                <a:cs typeface="Times New Roman"/>
              </a:rPr>
              <a:t>ο</a:t>
            </a:r>
            <a:r>
              <a:rPr lang="el-GR" sz="2800" kern="0" spc="-10" dirty="0" smtClean="0">
                <a:solidFill>
                  <a:srgbClr val="463634"/>
                </a:solidFill>
                <a:cs typeface="Times New Roman"/>
              </a:rPr>
              <a:t>λ</a:t>
            </a:r>
            <a:r>
              <a:rPr lang="el-GR" sz="2800" kern="0" dirty="0" smtClean="0">
                <a:solidFill>
                  <a:srgbClr val="463634"/>
                </a:solidFill>
                <a:cs typeface="Times New Roman"/>
              </a:rPr>
              <a:t>ο</a:t>
            </a:r>
            <a:endParaRPr lang="en-US" sz="2800" kern="0" dirty="0" smtClean="0">
              <a:solidFill>
                <a:sysClr val="windowText" lastClr="000000"/>
              </a:solidFill>
              <a:cs typeface="Times New Roman"/>
            </a:endParaRPr>
          </a:p>
          <a:p>
            <a:pPr marL="12065" indent="0">
              <a:spcBef>
                <a:spcPts val="0"/>
              </a:spcBef>
              <a:buClr>
                <a:srgbClr val="795241"/>
              </a:buClr>
              <a:buSzPct val="100000"/>
              <a:buNone/>
              <a:tabLst>
                <a:tab pos="355600" algn="l"/>
              </a:tabLst>
              <a:defRPr/>
            </a:pPr>
            <a:r>
              <a:rPr lang="el-GR" sz="2800" kern="0" spc="-5" dirty="0" smtClean="0">
                <a:solidFill>
                  <a:srgbClr val="463634"/>
                </a:solidFill>
                <a:cs typeface="Times New Roman"/>
              </a:rPr>
              <a:t>{</a:t>
            </a:r>
            <a:r>
              <a:rPr lang="el-GR" sz="2800" kern="0" dirty="0" smtClean="0">
                <a:solidFill>
                  <a:srgbClr val="463634"/>
                </a:solidFill>
                <a:cs typeface="Arial"/>
              </a:rPr>
              <a:t>Α</a:t>
            </a:r>
            <a:r>
              <a:rPr lang="el-GR" sz="2800" kern="0" spc="-5" dirty="0" smtClean="0">
                <a:solidFill>
                  <a:srgbClr val="463634"/>
                </a:solidFill>
                <a:cs typeface="Arial"/>
              </a:rPr>
              <a:t>Λ</a:t>
            </a:r>
            <a:r>
              <a:rPr lang="el-GR" sz="2800" kern="0" dirty="0" smtClean="0">
                <a:solidFill>
                  <a:srgbClr val="463634"/>
                </a:solidFill>
                <a:cs typeface="Arial"/>
              </a:rPr>
              <a:t>ΗΘΕΣ</a:t>
            </a:r>
            <a:r>
              <a:rPr lang="el-GR" sz="2800" kern="0" dirty="0">
                <a:solidFill>
                  <a:srgbClr val="463634"/>
                </a:solidFill>
                <a:cs typeface="Times New Roman"/>
              </a:rPr>
              <a:t>,</a:t>
            </a:r>
            <a:r>
              <a:rPr lang="el-GR" sz="2800" kern="0" spc="-35" dirty="0">
                <a:solidFill>
                  <a:srgbClr val="463634"/>
                </a:solidFill>
                <a:cs typeface="Times New Roman"/>
              </a:rPr>
              <a:t> </a:t>
            </a:r>
            <a:r>
              <a:rPr lang="el-GR" sz="2800" kern="0" dirty="0">
                <a:solidFill>
                  <a:srgbClr val="463634"/>
                </a:solidFill>
                <a:cs typeface="Arial"/>
              </a:rPr>
              <a:t>ΨΕΥ</a:t>
            </a:r>
            <a:r>
              <a:rPr lang="el-GR" sz="2800" kern="0" spc="-5" dirty="0">
                <a:solidFill>
                  <a:srgbClr val="463634"/>
                </a:solidFill>
                <a:cs typeface="Arial"/>
              </a:rPr>
              <a:t>Δ</a:t>
            </a:r>
            <a:r>
              <a:rPr lang="el-GR" sz="2800" kern="0" dirty="0">
                <a:solidFill>
                  <a:srgbClr val="463634"/>
                </a:solidFill>
                <a:cs typeface="Arial"/>
              </a:rPr>
              <a:t>ΕΣ</a:t>
            </a:r>
            <a:r>
              <a:rPr lang="el-GR" sz="2800" kern="0" dirty="0">
                <a:solidFill>
                  <a:srgbClr val="463634"/>
                </a:solidFill>
                <a:cs typeface="Times New Roman"/>
              </a:rPr>
              <a:t>}</a:t>
            </a:r>
            <a:endParaRPr lang="el-GR" sz="2800" kern="0" dirty="0">
              <a:solidFill>
                <a:sysClr val="windowText" lastClr="000000"/>
              </a:solidFill>
              <a:cs typeface="Times New Roman"/>
            </a:endParaRPr>
          </a:p>
          <a:p>
            <a:pPr>
              <a:lnSpc>
                <a:spcPts val="750"/>
              </a:lnSpc>
              <a:spcBef>
                <a:spcPts val="19"/>
              </a:spcBef>
              <a:buSzPct val="100000"/>
              <a:defRPr/>
            </a:pPr>
            <a:endParaRPr lang="el-GR" sz="2800" kern="0" dirty="0">
              <a:solidFill>
                <a:sysClr val="windowText" lastClr="000000"/>
              </a:solidFill>
            </a:endParaRPr>
          </a:p>
          <a:p>
            <a:pPr marL="469900" indent="-457200">
              <a:spcBef>
                <a:spcPts val="0"/>
              </a:spcBef>
              <a:buClr>
                <a:srgbClr val="795241"/>
              </a:buClr>
              <a:buSzPct val="100000"/>
              <a:tabLst>
                <a:tab pos="355600" algn="l"/>
              </a:tabLst>
              <a:defRPr/>
            </a:pPr>
            <a:r>
              <a:rPr lang="el-GR" sz="2800" kern="0" dirty="0">
                <a:solidFill>
                  <a:srgbClr val="463634"/>
                </a:solidFill>
                <a:cs typeface="Times New Roman"/>
              </a:rPr>
              <a:t>Αν</a:t>
            </a:r>
            <a:r>
              <a:rPr lang="el-GR" sz="2800" kern="0" spc="-20" dirty="0">
                <a:solidFill>
                  <a:srgbClr val="463634"/>
                </a:solidFill>
                <a:cs typeface="Times New Roman"/>
              </a:rPr>
              <a:t> </a:t>
            </a:r>
            <a:r>
              <a:rPr lang="el-GR" sz="2800" kern="0" spc="-5" dirty="0">
                <a:solidFill>
                  <a:srgbClr val="463634"/>
                </a:solidFill>
                <a:cs typeface="Times New Roman"/>
              </a:rPr>
              <a:t>τ</a:t>
            </a:r>
            <a:r>
              <a:rPr lang="el-GR" sz="2800" kern="0" dirty="0">
                <a:solidFill>
                  <a:srgbClr val="463634"/>
                </a:solidFill>
                <a:cs typeface="Times New Roman"/>
              </a:rPr>
              <a:t>ο</a:t>
            </a:r>
            <a:r>
              <a:rPr lang="el-GR" sz="2800" kern="0" spc="-5" dirty="0">
                <a:solidFill>
                  <a:srgbClr val="463634"/>
                </a:solidFill>
                <a:cs typeface="Times New Roman"/>
              </a:rPr>
              <a:t> </a:t>
            </a:r>
            <a:r>
              <a:rPr lang="el-GR" sz="2800" kern="0" dirty="0">
                <a:solidFill>
                  <a:srgbClr val="463634"/>
                </a:solidFill>
                <a:cs typeface="Times New Roman"/>
              </a:rPr>
              <a:t>π</a:t>
            </a:r>
            <a:r>
              <a:rPr lang="el-GR" sz="2800" kern="0" spc="-5" dirty="0">
                <a:solidFill>
                  <a:srgbClr val="463634"/>
                </a:solidFill>
                <a:cs typeface="Times New Roman"/>
              </a:rPr>
              <a:t>ε</a:t>
            </a:r>
            <a:r>
              <a:rPr lang="el-GR" sz="2800" kern="0" dirty="0">
                <a:solidFill>
                  <a:srgbClr val="463634"/>
                </a:solidFill>
                <a:cs typeface="Times New Roman"/>
              </a:rPr>
              <a:t>δίο</a:t>
            </a:r>
            <a:r>
              <a:rPr lang="el-GR" sz="2800" kern="0" spc="-5" dirty="0">
                <a:solidFill>
                  <a:srgbClr val="463634"/>
                </a:solidFill>
                <a:cs typeface="Times New Roman"/>
              </a:rPr>
              <a:t> </a:t>
            </a:r>
            <a:r>
              <a:rPr lang="el-GR" sz="2800" kern="0" spc="5" dirty="0">
                <a:solidFill>
                  <a:srgbClr val="463634"/>
                </a:solidFill>
                <a:cs typeface="Times New Roman"/>
              </a:rPr>
              <a:t>ο</a:t>
            </a:r>
            <a:r>
              <a:rPr lang="el-GR" sz="2800" kern="0" spc="-5" dirty="0">
                <a:solidFill>
                  <a:srgbClr val="463634"/>
                </a:solidFill>
                <a:cs typeface="Times New Roman"/>
              </a:rPr>
              <a:t>ρ</a:t>
            </a:r>
            <a:r>
              <a:rPr lang="el-GR" sz="2800" kern="0" dirty="0">
                <a:solidFill>
                  <a:srgbClr val="463634"/>
                </a:solidFill>
                <a:cs typeface="Times New Roman"/>
              </a:rPr>
              <a:t>ισμ</a:t>
            </a:r>
            <a:r>
              <a:rPr lang="el-GR" sz="2800" kern="0" spc="5" dirty="0">
                <a:solidFill>
                  <a:srgbClr val="463634"/>
                </a:solidFill>
                <a:cs typeface="Times New Roman"/>
              </a:rPr>
              <a:t>ο</a:t>
            </a:r>
            <a:r>
              <a:rPr lang="el-GR" sz="2800" kern="0" dirty="0">
                <a:solidFill>
                  <a:srgbClr val="463634"/>
                </a:solidFill>
                <a:cs typeface="Times New Roman"/>
              </a:rPr>
              <a:t>ύ</a:t>
            </a:r>
            <a:r>
              <a:rPr lang="el-GR" sz="2800" kern="0" spc="-15" dirty="0">
                <a:solidFill>
                  <a:srgbClr val="463634"/>
                </a:solidFill>
                <a:cs typeface="Times New Roman"/>
              </a:rPr>
              <a:t> </a:t>
            </a:r>
            <a:r>
              <a:rPr lang="el-GR" sz="2800" kern="0" spc="-5" dirty="0">
                <a:solidFill>
                  <a:srgbClr val="463634"/>
                </a:solidFill>
                <a:cs typeface="Times New Roman"/>
              </a:rPr>
              <a:t>ε</a:t>
            </a:r>
            <a:r>
              <a:rPr lang="el-GR" sz="2800" kern="0" dirty="0">
                <a:solidFill>
                  <a:srgbClr val="463634"/>
                </a:solidFill>
                <a:cs typeface="Times New Roman"/>
              </a:rPr>
              <a:t>ίναι</a:t>
            </a:r>
            <a:r>
              <a:rPr lang="el-GR" sz="2800" kern="0" spc="-10" dirty="0">
                <a:solidFill>
                  <a:srgbClr val="463634"/>
                </a:solidFill>
                <a:cs typeface="Times New Roman"/>
              </a:rPr>
              <a:t> </a:t>
            </a:r>
            <a:r>
              <a:rPr lang="el-GR" sz="2800" kern="0" spc="-5" dirty="0">
                <a:solidFill>
                  <a:srgbClr val="463634"/>
                </a:solidFill>
                <a:cs typeface="Times New Roman"/>
              </a:rPr>
              <a:t>έ</a:t>
            </a:r>
            <a:r>
              <a:rPr lang="el-GR" sz="2800" kern="0" dirty="0">
                <a:solidFill>
                  <a:srgbClr val="463634"/>
                </a:solidFill>
                <a:cs typeface="Times New Roman"/>
              </a:rPr>
              <a:t>να σ</a:t>
            </a:r>
            <a:r>
              <a:rPr lang="el-GR" sz="2800" kern="0" spc="-5" dirty="0">
                <a:solidFill>
                  <a:srgbClr val="463634"/>
                </a:solidFill>
                <a:cs typeface="Times New Roman"/>
              </a:rPr>
              <a:t>ύ</a:t>
            </a:r>
            <a:r>
              <a:rPr lang="el-GR" sz="2800" kern="0" dirty="0">
                <a:solidFill>
                  <a:srgbClr val="463634"/>
                </a:solidFill>
                <a:cs typeface="Times New Roman"/>
              </a:rPr>
              <a:t>ν</a:t>
            </a:r>
            <a:r>
              <a:rPr lang="el-GR" sz="2800" kern="0" spc="5" dirty="0">
                <a:solidFill>
                  <a:srgbClr val="463634"/>
                </a:solidFill>
                <a:cs typeface="Times New Roman"/>
              </a:rPr>
              <a:t>ο</a:t>
            </a:r>
            <a:r>
              <a:rPr lang="el-GR" sz="2800" kern="0" spc="-10" dirty="0">
                <a:solidFill>
                  <a:srgbClr val="463634"/>
                </a:solidFill>
                <a:cs typeface="Times New Roman"/>
              </a:rPr>
              <a:t>λ</a:t>
            </a:r>
            <a:r>
              <a:rPr lang="el-GR" sz="2800" kern="0" dirty="0">
                <a:solidFill>
                  <a:srgbClr val="463634"/>
                </a:solidFill>
                <a:cs typeface="Times New Roman"/>
              </a:rPr>
              <a:t>ο</a:t>
            </a:r>
            <a:r>
              <a:rPr lang="el-GR" sz="2800" kern="0" spc="-10" dirty="0">
                <a:solidFill>
                  <a:srgbClr val="463634"/>
                </a:solidFill>
                <a:cs typeface="Times New Roman"/>
              </a:rPr>
              <a:t> </a:t>
            </a:r>
            <a:r>
              <a:rPr lang="el-GR" sz="2800" i="1" kern="0" spc="5" dirty="0" smtClean="0">
                <a:solidFill>
                  <a:srgbClr val="463634"/>
                </a:solidFill>
                <a:cs typeface="Times New Roman"/>
              </a:rPr>
              <a:t>k</a:t>
            </a:r>
            <a:r>
              <a:rPr lang="el-GR" sz="2800" kern="0" dirty="0" smtClean="0">
                <a:solidFill>
                  <a:srgbClr val="463634"/>
                </a:solidFill>
                <a:cs typeface="Times New Roman"/>
              </a:rPr>
              <a:t>-άδων</a:t>
            </a:r>
            <a:r>
              <a:rPr lang="el-GR" sz="2800" kern="0" spc="-20" dirty="0" smtClean="0">
                <a:solidFill>
                  <a:srgbClr val="463634"/>
                </a:solidFill>
                <a:cs typeface="Times New Roman"/>
              </a:rPr>
              <a:t> </a:t>
            </a:r>
            <a:r>
              <a:rPr lang="el-GR" sz="2800" kern="0" spc="-5" dirty="0">
                <a:solidFill>
                  <a:srgbClr val="463634"/>
                </a:solidFill>
                <a:cs typeface="Times New Roman"/>
              </a:rPr>
              <a:t>τ</a:t>
            </a:r>
            <a:r>
              <a:rPr lang="el-GR" sz="2800" kern="0" spc="5" dirty="0">
                <a:solidFill>
                  <a:srgbClr val="463634"/>
                </a:solidFill>
                <a:cs typeface="Times New Roman"/>
              </a:rPr>
              <a:t>ό</a:t>
            </a:r>
            <a:r>
              <a:rPr lang="el-GR" sz="2800" kern="0" spc="-5" dirty="0">
                <a:solidFill>
                  <a:srgbClr val="463634"/>
                </a:solidFill>
                <a:cs typeface="Times New Roman"/>
              </a:rPr>
              <a:t>τ</a:t>
            </a:r>
            <a:r>
              <a:rPr lang="el-GR" sz="2800" kern="0" dirty="0">
                <a:solidFill>
                  <a:srgbClr val="463634"/>
                </a:solidFill>
                <a:cs typeface="Times New Roman"/>
              </a:rPr>
              <a:t>ε </a:t>
            </a:r>
            <a:r>
              <a:rPr lang="el-GR" sz="2800" kern="0" spc="-10" dirty="0">
                <a:solidFill>
                  <a:srgbClr val="463634"/>
                </a:solidFill>
                <a:cs typeface="Times New Roman"/>
              </a:rPr>
              <a:t>λ</a:t>
            </a:r>
            <a:r>
              <a:rPr lang="el-GR" sz="2800" kern="0" spc="-5" dirty="0">
                <a:solidFill>
                  <a:srgbClr val="463634"/>
                </a:solidFill>
                <a:cs typeface="Times New Roman"/>
              </a:rPr>
              <a:t>έ</a:t>
            </a:r>
            <a:r>
              <a:rPr lang="el-GR" sz="2800" kern="0" dirty="0">
                <a:solidFill>
                  <a:srgbClr val="463634"/>
                </a:solidFill>
                <a:cs typeface="Times New Roman"/>
              </a:rPr>
              <a:t>γ</a:t>
            </a:r>
            <a:r>
              <a:rPr lang="el-GR" sz="2800" kern="0" spc="-5" dirty="0">
                <a:solidFill>
                  <a:srgbClr val="463634"/>
                </a:solidFill>
                <a:cs typeface="Times New Roman"/>
              </a:rPr>
              <a:t>ετ</a:t>
            </a:r>
            <a:r>
              <a:rPr lang="el-GR" sz="2800" kern="0" dirty="0">
                <a:solidFill>
                  <a:srgbClr val="463634"/>
                </a:solidFill>
                <a:cs typeface="Times New Roman"/>
              </a:rPr>
              <a:t>αι</a:t>
            </a:r>
            <a:r>
              <a:rPr lang="el-GR" sz="2800" kern="0" spc="20" dirty="0">
                <a:solidFill>
                  <a:srgbClr val="463634"/>
                </a:solidFill>
                <a:cs typeface="Times New Roman"/>
              </a:rPr>
              <a:t> </a:t>
            </a:r>
            <a:r>
              <a:rPr lang="el-GR" sz="2800" i="1" kern="0" spc="5" dirty="0">
                <a:solidFill>
                  <a:srgbClr val="463634"/>
                </a:solidFill>
                <a:cs typeface="Times New Roman"/>
              </a:rPr>
              <a:t>k</a:t>
            </a:r>
            <a:r>
              <a:rPr lang="el-GR" sz="2800" kern="0" dirty="0">
                <a:solidFill>
                  <a:srgbClr val="463634"/>
                </a:solidFill>
                <a:cs typeface="Times New Roman"/>
              </a:rPr>
              <a:t>-μ</a:t>
            </a:r>
            <a:r>
              <a:rPr lang="el-GR" sz="2800" kern="0" spc="-5" dirty="0">
                <a:solidFill>
                  <a:srgbClr val="463634"/>
                </a:solidFill>
                <a:cs typeface="Times New Roman"/>
              </a:rPr>
              <a:t>ε</a:t>
            </a:r>
            <a:r>
              <a:rPr lang="el-GR" sz="2800" kern="0" spc="-10" dirty="0">
                <a:solidFill>
                  <a:srgbClr val="463634"/>
                </a:solidFill>
                <a:cs typeface="Times New Roman"/>
              </a:rPr>
              <a:t>λ</a:t>
            </a:r>
            <a:r>
              <a:rPr lang="el-GR" sz="2800" kern="0" dirty="0">
                <a:solidFill>
                  <a:srgbClr val="463634"/>
                </a:solidFill>
                <a:cs typeface="Times New Roman"/>
              </a:rPr>
              <a:t>ής</a:t>
            </a:r>
            <a:r>
              <a:rPr lang="el-GR" sz="2800" kern="0" spc="-20" dirty="0">
                <a:solidFill>
                  <a:srgbClr val="463634"/>
                </a:solidFill>
                <a:cs typeface="Times New Roman"/>
              </a:rPr>
              <a:t> </a:t>
            </a:r>
            <a:r>
              <a:rPr lang="el-GR" sz="2800" kern="0" dirty="0">
                <a:solidFill>
                  <a:srgbClr val="463634"/>
                </a:solidFill>
                <a:cs typeface="Times New Roman"/>
              </a:rPr>
              <a:t>σ</a:t>
            </a:r>
            <a:r>
              <a:rPr lang="el-GR" sz="2800" kern="0" spc="5" dirty="0">
                <a:solidFill>
                  <a:srgbClr val="463634"/>
                </a:solidFill>
                <a:cs typeface="Times New Roman"/>
              </a:rPr>
              <a:t>χ</a:t>
            </a:r>
            <a:r>
              <a:rPr lang="el-GR" sz="2800" kern="0" spc="-5" dirty="0">
                <a:solidFill>
                  <a:srgbClr val="463634"/>
                </a:solidFill>
                <a:cs typeface="Times New Roman"/>
              </a:rPr>
              <a:t>έ</a:t>
            </a:r>
            <a:r>
              <a:rPr lang="el-GR" sz="2800" kern="0" dirty="0">
                <a:solidFill>
                  <a:srgbClr val="463634"/>
                </a:solidFill>
                <a:cs typeface="Times New Roman"/>
              </a:rPr>
              <a:t>ση.</a:t>
            </a:r>
            <a:endParaRPr lang="el-GR" sz="2800" kern="0" dirty="0">
              <a:solidFill>
                <a:sysClr val="windowText" lastClr="000000"/>
              </a:solidFill>
              <a:cs typeface="Times New Roman"/>
            </a:endParaRPr>
          </a:p>
          <a:p>
            <a:pPr>
              <a:lnSpc>
                <a:spcPts val="850"/>
              </a:lnSpc>
              <a:spcBef>
                <a:spcPts val="47"/>
              </a:spcBef>
              <a:buSzPct val="100000"/>
              <a:defRPr/>
            </a:pPr>
            <a:endParaRPr lang="el-GR" sz="2800" kern="0" dirty="0">
              <a:solidFill>
                <a:sysClr val="windowText" lastClr="000000"/>
              </a:solidFill>
            </a:endParaRPr>
          </a:p>
          <a:p>
            <a:pPr marL="469265" marR="12700" indent="-457200">
              <a:lnSpc>
                <a:spcPts val="3840"/>
              </a:lnSpc>
              <a:spcBef>
                <a:spcPts val="0"/>
              </a:spcBef>
              <a:buClr>
                <a:srgbClr val="795241"/>
              </a:buClr>
              <a:buSzPct val="100000"/>
              <a:tabLst>
                <a:tab pos="355600" algn="l"/>
              </a:tabLst>
              <a:defRPr/>
            </a:pPr>
            <a:r>
              <a:rPr lang="el-GR" sz="2800" kern="0" spc="-5" dirty="0">
                <a:solidFill>
                  <a:srgbClr val="463634"/>
                </a:solidFill>
                <a:cs typeface="Times New Roman"/>
              </a:rPr>
              <a:t>Τ</a:t>
            </a:r>
            <a:r>
              <a:rPr lang="el-GR" sz="2800" kern="0" dirty="0">
                <a:solidFill>
                  <a:srgbClr val="463634"/>
                </a:solidFill>
                <a:cs typeface="Times New Roman"/>
              </a:rPr>
              <a:t>α</a:t>
            </a:r>
            <a:r>
              <a:rPr lang="el-GR" sz="2800" kern="0" spc="-25" dirty="0">
                <a:solidFill>
                  <a:srgbClr val="463634"/>
                </a:solidFill>
                <a:cs typeface="Times New Roman"/>
              </a:rPr>
              <a:t> </a:t>
            </a:r>
            <a:r>
              <a:rPr lang="el-GR" sz="2800" kern="0" spc="5" dirty="0">
                <a:solidFill>
                  <a:srgbClr val="463634"/>
                </a:solidFill>
                <a:cs typeface="Times New Roman"/>
              </a:rPr>
              <a:t>κ</a:t>
            </a:r>
            <a:r>
              <a:rPr lang="el-GR" sz="2800" kern="0" dirty="0">
                <a:solidFill>
                  <a:srgbClr val="463634"/>
                </a:solidFill>
                <a:cs typeface="Times New Roman"/>
              </a:rPr>
              <a:t>α</a:t>
            </a:r>
            <a:r>
              <a:rPr lang="el-GR" sz="2800" kern="0" spc="-5" dirty="0">
                <a:solidFill>
                  <a:srgbClr val="463634"/>
                </a:solidFill>
                <a:cs typeface="Times New Roman"/>
              </a:rPr>
              <a:t>τ</a:t>
            </a:r>
            <a:r>
              <a:rPr lang="el-GR" sz="2800" kern="0" dirty="0">
                <a:solidFill>
                  <a:srgbClr val="463634"/>
                </a:solidFill>
                <a:cs typeface="Times New Roman"/>
              </a:rPr>
              <a:t>ηγ</a:t>
            </a:r>
            <a:r>
              <a:rPr lang="el-GR" sz="2800" kern="0" spc="5" dirty="0">
                <a:solidFill>
                  <a:srgbClr val="463634"/>
                </a:solidFill>
                <a:cs typeface="Times New Roman"/>
              </a:rPr>
              <a:t>ο</a:t>
            </a:r>
            <a:r>
              <a:rPr lang="el-GR" sz="2800" kern="0" spc="-5" dirty="0">
                <a:solidFill>
                  <a:srgbClr val="463634"/>
                </a:solidFill>
                <a:cs typeface="Times New Roman"/>
              </a:rPr>
              <a:t>ρ</a:t>
            </a:r>
            <a:r>
              <a:rPr lang="el-GR" sz="2800" kern="0" dirty="0">
                <a:solidFill>
                  <a:srgbClr val="463634"/>
                </a:solidFill>
                <a:cs typeface="Times New Roman"/>
              </a:rPr>
              <a:t>ήμα</a:t>
            </a:r>
            <a:r>
              <a:rPr lang="el-GR" sz="2800" kern="0" spc="-5" dirty="0">
                <a:solidFill>
                  <a:srgbClr val="463634"/>
                </a:solidFill>
                <a:cs typeface="Times New Roman"/>
              </a:rPr>
              <a:t>τ</a:t>
            </a:r>
            <a:r>
              <a:rPr lang="el-GR" sz="2800" kern="0" dirty="0">
                <a:solidFill>
                  <a:srgbClr val="463634"/>
                </a:solidFill>
                <a:cs typeface="Times New Roman"/>
              </a:rPr>
              <a:t>α</a:t>
            </a:r>
            <a:r>
              <a:rPr lang="el-GR" sz="2800" kern="0" spc="-40" dirty="0">
                <a:solidFill>
                  <a:srgbClr val="463634"/>
                </a:solidFill>
                <a:cs typeface="Times New Roman"/>
              </a:rPr>
              <a:t> </a:t>
            </a:r>
            <a:r>
              <a:rPr lang="el-GR" sz="2800" i="1" kern="0" spc="-5" dirty="0">
                <a:solidFill>
                  <a:srgbClr val="463634"/>
                </a:solidFill>
                <a:cs typeface="Times New Roman"/>
              </a:rPr>
              <a:t>P</a:t>
            </a:r>
            <a:r>
              <a:rPr lang="el-GR" sz="2800" i="1" kern="0" dirty="0">
                <a:solidFill>
                  <a:srgbClr val="463634"/>
                </a:solidFill>
                <a:cs typeface="Times New Roman"/>
              </a:rPr>
              <a:t>:</a:t>
            </a:r>
            <a:r>
              <a:rPr lang="el-GR" sz="2800" i="1" kern="0" spc="5" dirty="0">
                <a:solidFill>
                  <a:srgbClr val="463634"/>
                </a:solidFill>
                <a:cs typeface="Times New Roman"/>
              </a:rPr>
              <a:t>D</a:t>
            </a:r>
            <a:r>
              <a:rPr lang="el-GR" sz="2800" i="1" kern="0" dirty="0">
                <a:solidFill>
                  <a:srgbClr val="463634"/>
                </a:solidFill>
                <a:cs typeface="Times New Roman"/>
              </a:rPr>
              <a:t>→{</a:t>
            </a:r>
            <a:r>
              <a:rPr lang="el-GR" sz="2800" i="1" kern="0" spc="-5" dirty="0">
                <a:solidFill>
                  <a:srgbClr val="463634"/>
                </a:solidFill>
                <a:cs typeface="Times New Roman"/>
              </a:rPr>
              <a:t>Α</a:t>
            </a:r>
            <a:r>
              <a:rPr lang="el-GR" sz="2800" i="1" kern="0" dirty="0">
                <a:solidFill>
                  <a:srgbClr val="463634"/>
                </a:solidFill>
                <a:cs typeface="Times New Roman"/>
              </a:rPr>
              <a:t>,Ψ}</a:t>
            </a:r>
            <a:r>
              <a:rPr lang="el-GR" sz="2800" i="1" kern="0" spc="-45" dirty="0">
                <a:solidFill>
                  <a:srgbClr val="463634"/>
                </a:solidFill>
                <a:cs typeface="Times New Roman"/>
              </a:rPr>
              <a:t> </a:t>
            </a:r>
            <a:r>
              <a:rPr lang="el-GR" sz="2800" kern="0" dirty="0">
                <a:solidFill>
                  <a:srgbClr val="463634"/>
                </a:solidFill>
                <a:cs typeface="Times New Roman"/>
              </a:rPr>
              <a:t>μπ</a:t>
            </a:r>
            <a:r>
              <a:rPr lang="el-GR" sz="2800" kern="0" spc="5" dirty="0">
                <a:solidFill>
                  <a:srgbClr val="463634"/>
                </a:solidFill>
                <a:cs typeface="Times New Roman"/>
              </a:rPr>
              <a:t>ο</a:t>
            </a:r>
            <a:r>
              <a:rPr lang="el-GR" sz="2800" kern="0" spc="-5" dirty="0">
                <a:solidFill>
                  <a:srgbClr val="463634"/>
                </a:solidFill>
                <a:cs typeface="Times New Roman"/>
              </a:rPr>
              <a:t>ρ</a:t>
            </a:r>
            <a:r>
              <a:rPr lang="el-GR" sz="2800" kern="0" spc="5" dirty="0">
                <a:solidFill>
                  <a:srgbClr val="463634"/>
                </a:solidFill>
                <a:cs typeface="Times New Roman"/>
              </a:rPr>
              <a:t>ο</a:t>
            </a:r>
            <a:r>
              <a:rPr lang="el-GR" sz="2800" kern="0" spc="-5" dirty="0">
                <a:solidFill>
                  <a:srgbClr val="463634"/>
                </a:solidFill>
                <a:cs typeface="Times New Roman"/>
              </a:rPr>
              <a:t>ύ</a:t>
            </a:r>
            <a:r>
              <a:rPr lang="el-GR" sz="2800" kern="0" dirty="0">
                <a:solidFill>
                  <a:srgbClr val="463634"/>
                </a:solidFill>
                <a:cs typeface="Times New Roman"/>
              </a:rPr>
              <a:t>με να</a:t>
            </a:r>
            <a:r>
              <a:rPr lang="el-GR" sz="2800" kern="0" spc="-25" dirty="0">
                <a:solidFill>
                  <a:srgbClr val="463634"/>
                </a:solidFill>
                <a:cs typeface="Times New Roman"/>
              </a:rPr>
              <a:t> </a:t>
            </a:r>
            <a:r>
              <a:rPr lang="el-GR" sz="2800" kern="0" spc="-5" dirty="0">
                <a:solidFill>
                  <a:srgbClr val="463634"/>
                </a:solidFill>
                <a:cs typeface="Times New Roman"/>
              </a:rPr>
              <a:t>τ</a:t>
            </a:r>
            <a:r>
              <a:rPr lang="el-GR" sz="2800" kern="0" dirty="0">
                <a:solidFill>
                  <a:srgbClr val="463634"/>
                </a:solidFill>
                <a:cs typeface="Times New Roman"/>
              </a:rPr>
              <a:t>α αναπα</a:t>
            </a:r>
            <a:r>
              <a:rPr lang="el-GR" sz="2800" kern="0" spc="-5" dirty="0">
                <a:solidFill>
                  <a:srgbClr val="463634"/>
                </a:solidFill>
                <a:cs typeface="Times New Roman"/>
              </a:rPr>
              <a:t>ρ</a:t>
            </a:r>
            <a:r>
              <a:rPr lang="el-GR" sz="2800" kern="0" dirty="0">
                <a:solidFill>
                  <a:srgbClr val="463634"/>
                </a:solidFill>
                <a:cs typeface="Times New Roman"/>
              </a:rPr>
              <a:t>ισ</a:t>
            </a:r>
            <a:r>
              <a:rPr lang="el-GR" sz="2800" kern="0" spc="-5" dirty="0">
                <a:solidFill>
                  <a:srgbClr val="463634"/>
                </a:solidFill>
                <a:cs typeface="Times New Roman"/>
              </a:rPr>
              <a:t>τ</a:t>
            </a:r>
            <a:r>
              <a:rPr lang="el-GR" sz="2800" kern="0" spc="5" dirty="0">
                <a:solidFill>
                  <a:srgbClr val="463634"/>
                </a:solidFill>
                <a:cs typeface="Times New Roman"/>
              </a:rPr>
              <a:t>ο</a:t>
            </a:r>
            <a:r>
              <a:rPr lang="el-GR" sz="2800" kern="0" spc="-5" dirty="0">
                <a:solidFill>
                  <a:srgbClr val="463634"/>
                </a:solidFill>
                <a:cs typeface="Times New Roman"/>
              </a:rPr>
              <a:t>ύμ</a:t>
            </a:r>
            <a:r>
              <a:rPr lang="el-GR" sz="2800" kern="0" dirty="0">
                <a:solidFill>
                  <a:srgbClr val="463634"/>
                </a:solidFill>
                <a:cs typeface="Times New Roman"/>
              </a:rPr>
              <a:t>ε</a:t>
            </a:r>
            <a:r>
              <a:rPr lang="el-GR" sz="2800" kern="0" spc="-35" dirty="0">
                <a:solidFill>
                  <a:srgbClr val="463634"/>
                </a:solidFill>
                <a:cs typeface="Times New Roman"/>
              </a:rPr>
              <a:t> </a:t>
            </a:r>
            <a:r>
              <a:rPr lang="el-GR" sz="2800" kern="0" spc="5" dirty="0">
                <a:solidFill>
                  <a:srgbClr val="463634"/>
                </a:solidFill>
                <a:cs typeface="Times New Roman"/>
              </a:rPr>
              <a:t>κ</a:t>
            </a:r>
            <a:r>
              <a:rPr lang="el-GR" sz="2800" kern="0" dirty="0">
                <a:solidFill>
                  <a:srgbClr val="463634"/>
                </a:solidFill>
                <a:cs typeface="Times New Roman"/>
              </a:rPr>
              <a:t>αι</a:t>
            </a:r>
            <a:r>
              <a:rPr lang="el-GR" sz="2800" kern="0" spc="-10" dirty="0">
                <a:solidFill>
                  <a:srgbClr val="463634"/>
                </a:solidFill>
                <a:cs typeface="Times New Roman"/>
              </a:rPr>
              <a:t> </a:t>
            </a:r>
            <a:r>
              <a:rPr lang="el-GR" sz="2800" kern="0" dirty="0">
                <a:solidFill>
                  <a:srgbClr val="463634"/>
                </a:solidFill>
                <a:cs typeface="Times New Roman"/>
              </a:rPr>
              <a:t>με σ</a:t>
            </a:r>
            <a:r>
              <a:rPr lang="el-GR" sz="2800" kern="0" spc="-5" dirty="0">
                <a:solidFill>
                  <a:srgbClr val="463634"/>
                </a:solidFill>
                <a:cs typeface="Times New Roman"/>
              </a:rPr>
              <a:t>ύ</a:t>
            </a:r>
            <a:r>
              <a:rPr lang="el-GR" sz="2800" kern="0" dirty="0">
                <a:solidFill>
                  <a:srgbClr val="463634"/>
                </a:solidFill>
                <a:cs typeface="Times New Roman"/>
              </a:rPr>
              <a:t>ν</a:t>
            </a:r>
            <a:r>
              <a:rPr lang="el-GR" sz="2800" kern="0" spc="5" dirty="0">
                <a:solidFill>
                  <a:srgbClr val="463634"/>
                </a:solidFill>
                <a:cs typeface="Times New Roman"/>
              </a:rPr>
              <a:t>ο</a:t>
            </a:r>
            <a:r>
              <a:rPr lang="el-GR" sz="2800" kern="0" spc="-10" dirty="0">
                <a:solidFill>
                  <a:srgbClr val="463634"/>
                </a:solidFill>
                <a:cs typeface="Times New Roman"/>
              </a:rPr>
              <a:t>λ</a:t>
            </a:r>
            <a:r>
              <a:rPr lang="el-GR" sz="2800" kern="0" dirty="0">
                <a:solidFill>
                  <a:srgbClr val="463634"/>
                </a:solidFill>
                <a:cs typeface="Times New Roman"/>
              </a:rPr>
              <a:t>α</a:t>
            </a:r>
            <a:r>
              <a:rPr lang="el-GR" sz="2800" kern="0" spc="-25" dirty="0">
                <a:solidFill>
                  <a:srgbClr val="463634"/>
                </a:solidFill>
                <a:cs typeface="Times New Roman"/>
              </a:rPr>
              <a:t> </a:t>
            </a:r>
            <a:r>
              <a:rPr lang="el-GR" sz="2800" kern="0" dirty="0">
                <a:solidFill>
                  <a:srgbClr val="463634"/>
                </a:solidFill>
                <a:cs typeface="Times New Roman"/>
              </a:rPr>
              <a:t>αν</a:t>
            </a:r>
            <a:r>
              <a:rPr lang="el-GR" sz="2800" kern="0" spc="-5" dirty="0">
                <a:solidFill>
                  <a:srgbClr val="463634"/>
                </a:solidFill>
                <a:cs typeface="Times New Roman"/>
              </a:rPr>
              <a:t>τ</a:t>
            </a:r>
            <a:r>
              <a:rPr lang="el-GR" sz="2800" kern="0" dirty="0">
                <a:solidFill>
                  <a:srgbClr val="463634"/>
                </a:solidFill>
                <a:cs typeface="Times New Roman"/>
              </a:rPr>
              <a:t>ί για</a:t>
            </a:r>
            <a:r>
              <a:rPr lang="el-GR" sz="2800" kern="0" spc="-25" dirty="0">
                <a:solidFill>
                  <a:srgbClr val="463634"/>
                </a:solidFill>
                <a:cs typeface="Times New Roman"/>
              </a:rPr>
              <a:t> </a:t>
            </a:r>
            <a:r>
              <a:rPr lang="el-GR" sz="2800" kern="0" dirty="0">
                <a:solidFill>
                  <a:srgbClr val="463634"/>
                </a:solidFill>
                <a:cs typeface="Times New Roman"/>
              </a:rPr>
              <a:t>σ</a:t>
            </a:r>
            <a:r>
              <a:rPr lang="el-GR" sz="2800" kern="0" spc="-5" dirty="0">
                <a:solidFill>
                  <a:srgbClr val="463634"/>
                </a:solidFill>
                <a:cs typeface="Times New Roman"/>
              </a:rPr>
              <a:t>υ</a:t>
            </a:r>
            <a:r>
              <a:rPr lang="el-GR" sz="2800" kern="0" dirty="0">
                <a:solidFill>
                  <a:srgbClr val="463634"/>
                </a:solidFill>
                <a:cs typeface="Times New Roman"/>
              </a:rPr>
              <a:t>να</a:t>
            </a:r>
            <a:r>
              <a:rPr lang="el-GR" sz="2800" kern="0" spc="-5" dirty="0">
                <a:solidFill>
                  <a:srgbClr val="463634"/>
                </a:solidFill>
                <a:cs typeface="Times New Roman"/>
              </a:rPr>
              <a:t>ρτ</a:t>
            </a:r>
            <a:r>
              <a:rPr lang="el-GR" sz="2800" kern="0" dirty="0">
                <a:solidFill>
                  <a:srgbClr val="463634"/>
                </a:solidFill>
                <a:cs typeface="Times New Roman"/>
              </a:rPr>
              <a:t>ήσ</a:t>
            </a:r>
            <a:r>
              <a:rPr lang="el-GR" sz="2800" kern="0" spc="-5" dirty="0">
                <a:solidFill>
                  <a:srgbClr val="463634"/>
                </a:solidFill>
                <a:cs typeface="Times New Roman"/>
              </a:rPr>
              <a:t>ε</a:t>
            </a:r>
            <a:r>
              <a:rPr lang="el-GR" sz="2800" kern="0" dirty="0">
                <a:solidFill>
                  <a:srgbClr val="463634"/>
                </a:solidFill>
                <a:cs typeface="Times New Roman"/>
              </a:rPr>
              <a:t>ις</a:t>
            </a:r>
            <a:endParaRPr lang="el-GR" sz="2800" kern="0" dirty="0">
              <a:solidFill>
                <a:sysClr val="windowText" lastClr="000000"/>
              </a:solidFill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41095171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Κατηγόρημα ή Ιδιότητα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37784" y="1300518"/>
            <a:ext cx="8454695" cy="3852804"/>
          </a:xfrm>
        </p:spPr>
        <p:txBody>
          <a:bodyPr>
            <a:noAutofit/>
          </a:bodyPr>
          <a:lstStyle/>
          <a:p>
            <a:pPr marL="469265" indent="-457200">
              <a:spcBef>
                <a:spcPts val="0"/>
              </a:spcBef>
              <a:buClr>
                <a:srgbClr val="795241"/>
              </a:buClr>
              <a:buSzPct val="64062"/>
              <a:tabLst>
                <a:tab pos="355600" algn="l"/>
              </a:tabLst>
              <a:defRPr/>
            </a:pPr>
            <a:r>
              <a:rPr lang="el-GR" b="1" kern="0" spc="-10" dirty="0">
                <a:solidFill>
                  <a:srgbClr val="675E47"/>
                </a:solidFill>
                <a:cs typeface="Times New Roman"/>
              </a:rPr>
              <a:t>Σ</a:t>
            </a:r>
            <a:r>
              <a:rPr lang="el-GR" b="1" kern="0" spc="-5" dirty="0">
                <a:solidFill>
                  <a:srgbClr val="675E47"/>
                </a:solidFill>
                <a:cs typeface="Times New Roman"/>
              </a:rPr>
              <a:t>υ</a:t>
            </a:r>
            <a:r>
              <a:rPr lang="el-GR" b="1" kern="0" dirty="0">
                <a:solidFill>
                  <a:srgbClr val="675E47"/>
                </a:solidFill>
                <a:cs typeface="Times New Roman"/>
              </a:rPr>
              <a:t>νά</a:t>
            </a:r>
            <a:r>
              <a:rPr lang="el-GR" b="1" kern="0" spc="-5" dirty="0">
                <a:solidFill>
                  <a:srgbClr val="675E47"/>
                </a:solidFill>
                <a:cs typeface="Times New Roman"/>
              </a:rPr>
              <a:t>ρτ</a:t>
            </a:r>
            <a:r>
              <a:rPr lang="el-GR" b="1" kern="0" dirty="0">
                <a:solidFill>
                  <a:srgbClr val="675E47"/>
                </a:solidFill>
                <a:cs typeface="Times New Roman"/>
              </a:rPr>
              <a:t>ηση</a:t>
            </a:r>
            <a:r>
              <a:rPr lang="el-GR" kern="0" spc="-15" dirty="0">
                <a:solidFill>
                  <a:srgbClr val="FE1833"/>
                </a:solidFill>
                <a:cs typeface="Times New Roman"/>
              </a:rPr>
              <a:t> </a:t>
            </a:r>
            <a:r>
              <a:rPr lang="el-GR" kern="0" dirty="0">
                <a:solidFill>
                  <a:srgbClr val="463634"/>
                </a:solidFill>
                <a:cs typeface="Times New Roman"/>
              </a:rPr>
              <a:t>με π</a:t>
            </a:r>
            <a:r>
              <a:rPr lang="el-GR" kern="0" spc="-5" dirty="0">
                <a:solidFill>
                  <a:srgbClr val="463634"/>
                </a:solidFill>
                <a:cs typeface="Times New Roman"/>
              </a:rPr>
              <a:t>ε</a:t>
            </a:r>
            <a:r>
              <a:rPr lang="el-GR" kern="0" dirty="0">
                <a:solidFill>
                  <a:srgbClr val="463634"/>
                </a:solidFill>
                <a:cs typeface="Times New Roman"/>
              </a:rPr>
              <a:t>δίο</a:t>
            </a:r>
            <a:r>
              <a:rPr lang="el-GR" kern="0" spc="-5" dirty="0">
                <a:solidFill>
                  <a:srgbClr val="463634"/>
                </a:solidFill>
                <a:cs typeface="Times New Roman"/>
              </a:rPr>
              <a:t> τ</a:t>
            </a:r>
            <a:r>
              <a:rPr lang="el-GR" kern="0" dirty="0">
                <a:solidFill>
                  <a:srgbClr val="463634"/>
                </a:solidFill>
                <a:cs typeface="Times New Roman"/>
              </a:rPr>
              <a:t>ι</a:t>
            </a:r>
            <a:r>
              <a:rPr lang="el-GR" kern="0" spc="-5" dirty="0">
                <a:solidFill>
                  <a:srgbClr val="463634"/>
                </a:solidFill>
                <a:cs typeface="Times New Roman"/>
              </a:rPr>
              <a:t>μ</a:t>
            </a:r>
            <a:r>
              <a:rPr lang="el-GR" kern="0" dirty="0">
                <a:solidFill>
                  <a:srgbClr val="463634"/>
                </a:solidFill>
                <a:cs typeface="Times New Roman"/>
              </a:rPr>
              <a:t>ών</a:t>
            </a:r>
            <a:r>
              <a:rPr lang="el-GR" kern="0" spc="-10" dirty="0">
                <a:solidFill>
                  <a:srgbClr val="463634"/>
                </a:solidFill>
                <a:cs typeface="Times New Roman"/>
              </a:rPr>
              <a:t> </a:t>
            </a:r>
            <a:r>
              <a:rPr lang="el-GR" kern="0" spc="-5" dirty="0">
                <a:solidFill>
                  <a:srgbClr val="463634"/>
                </a:solidFill>
                <a:cs typeface="Times New Roman"/>
              </a:rPr>
              <a:t>τ</a:t>
            </a:r>
            <a:r>
              <a:rPr lang="el-GR" kern="0" dirty="0">
                <a:solidFill>
                  <a:srgbClr val="463634"/>
                </a:solidFill>
                <a:cs typeface="Times New Roman"/>
              </a:rPr>
              <a:t>ο</a:t>
            </a:r>
            <a:r>
              <a:rPr lang="el-GR" kern="0" spc="10" dirty="0">
                <a:solidFill>
                  <a:srgbClr val="463634"/>
                </a:solidFill>
                <a:cs typeface="Times New Roman"/>
              </a:rPr>
              <a:t> </a:t>
            </a:r>
            <a:r>
              <a:rPr lang="el-GR" kern="0" dirty="0" smtClean="0">
                <a:solidFill>
                  <a:srgbClr val="463634"/>
                </a:solidFill>
                <a:cs typeface="Times New Roman"/>
              </a:rPr>
              <a:t>σ</a:t>
            </a:r>
            <a:r>
              <a:rPr lang="el-GR" kern="0" spc="-5" dirty="0" smtClean="0">
                <a:solidFill>
                  <a:srgbClr val="463634"/>
                </a:solidFill>
                <a:cs typeface="Times New Roman"/>
              </a:rPr>
              <a:t>ύ</a:t>
            </a:r>
            <a:r>
              <a:rPr lang="el-GR" kern="0" dirty="0" smtClean="0">
                <a:solidFill>
                  <a:srgbClr val="463634"/>
                </a:solidFill>
                <a:cs typeface="Times New Roman"/>
              </a:rPr>
              <a:t>ν</a:t>
            </a:r>
            <a:r>
              <a:rPr lang="el-GR" kern="0" spc="5" dirty="0" smtClean="0">
                <a:solidFill>
                  <a:srgbClr val="463634"/>
                </a:solidFill>
                <a:cs typeface="Times New Roman"/>
              </a:rPr>
              <a:t>ο</a:t>
            </a:r>
            <a:r>
              <a:rPr lang="el-GR" kern="0" spc="-10" dirty="0" smtClean="0">
                <a:solidFill>
                  <a:srgbClr val="463634"/>
                </a:solidFill>
                <a:cs typeface="Times New Roman"/>
              </a:rPr>
              <a:t>λ</a:t>
            </a:r>
            <a:r>
              <a:rPr lang="el-GR" kern="0" dirty="0" smtClean="0">
                <a:solidFill>
                  <a:srgbClr val="463634"/>
                </a:solidFill>
                <a:cs typeface="Times New Roman"/>
              </a:rPr>
              <a:t>ο</a:t>
            </a:r>
            <a:r>
              <a:rPr lang="en-US" kern="0" dirty="0" smtClean="0">
                <a:solidFill>
                  <a:sysClr val="windowText" lastClr="000000"/>
                </a:solidFill>
                <a:cs typeface="Times New Roman"/>
              </a:rPr>
              <a:t> </a:t>
            </a:r>
            <a:r>
              <a:rPr lang="el-GR" kern="0" spc="-5" dirty="0" smtClean="0">
                <a:solidFill>
                  <a:srgbClr val="463634"/>
                </a:solidFill>
                <a:cs typeface="Times New Roman"/>
              </a:rPr>
              <a:t>{</a:t>
            </a:r>
            <a:r>
              <a:rPr lang="el-GR" kern="0" dirty="0" smtClean="0">
                <a:solidFill>
                  <a:srgbClr val="463634"/>
                </a:solidFill>
                <a:cs typeface="Arial"/>
              </a:rPr>
              <a:t>Α</a:t>
            </a:r>
            <a:r>
              <a:rPr lang="el-GR" kern="0" spc="-5" dirty="0" smtClean="0">
                <a:solidFill>
                  <a:srgbClr val="463634"/>
                </a:solidFill>
                <a:cs typeface="Arial"/>
              </a:rPr>
              <a:t>Λ</a:t>
            </a:r>
            <a:r>
              <a:rPr lang="el-GR" kern="0" dirty="0" smtClean="0">
                <a:solidFill>
                  <a:srgbClr val="463634"/>
                </a:solidFill>
                <a:cs typeface="Arial"/>
              </a:rPr>
              <a:t>ΗΘΕΣ</a:t>
            </a:r>
            <a:r>
              <a:rPr lang="el-GR" kern="0" dirty="0">
                <a:solidFill>
                  <a:srgbClr val="463634"/>
                </a:solidFill>
                <a:cs typeface="Times New Roman"/>
              </a:rPr>
              <a:t>,</a:t>
            </a:r>
            <a:r>
              <a:rPr lang="el-GR" kern="0" spc="-35" dirty="0">
                <a:solidFill>
                  <a:srgbClr val="463634"/>
                </a:solidFill>
                <a:cs typeface="Times New Roman"/>
              </a:rPr>
              <a:t> </a:t>
            </a:r>
            <a:r>
              <a:rPr lang="el-GR" kern="0" dirty="0">
                <a:solidFill>
                  <a:srgbClr val="463634"/>
                </a:solidFill>
                <a:cs typeface="Arial"/>
              </a:rPr>
              <a:t>ΨΕΥ</a:t>
            </a:r>
            <a:r>
              <a:rPr lang="el-GR" kern="0" spc="-5" dirty="0">
                <a:solidFill>
                  <a:srgbClr val="463634"/>
                </a:solidFill>
                <a:cs typeface="Arial"/>
              </a:rPr>
              <a:t>Δ</a:t>
            </a:r>
            <a:r>
              <a:rPr lang="el-GR" kern="0" dirty="0">
                <a:solidFill>
                  <a:srgbClr val="463634"/>
                </a:solidFill>
                <a:cs typeface="Arial"/>
              </a:rPr>
              <a:t>ΕΣ</a:t>
            </a:r>
            <a:r>
              <a:rPr lang="el-GR" kern="0" dirty="0">
                <a:solidFill>
                  <a:srgbClr val="463634"/>
                </a:solidFill>
                <a:cs typeface="Times New Roman"/>
              </a:rPr>
              <a:t>}</a:t>
            </a:r>
            <a:endParaRPr lang="el-GR" kern="0" dirty="0">
              <a:solidFill>
                <a:sysClr val="windowText" lastClr="000000"/>
              </a:solidFill>
              <a:cs typeface="Times New Roman"/>
            </a:endParaRPr>
          </a:p>
          <a:p>
            <a:pPr>
              <a:lnSpc>
                <a:spcPts val="750"/>
              </a:lnSpc>
              <a:spcBef>
                <a:spcPts val="19"/>
              </a:spcBef>
              <a:defRPr/>
            </a:pPr>
            <a:endParaRPr lang="el-GR" sz="750" kern="0" dirty="0">
              <a:solidFill>
                <a:sysClr val="windowText" lastClr="000000"/>
              </a:solidFill>
            </a:endParaRPr>
          </a:p>
          <a:p>
            <a:pPr marL="469900" indent="-457200">
              <a:spcBef>
                <a:spcPts val="0"/>
              </a:spcBef>
              <a:buClr>
                <a:srgbClr val="795241"/>
              </a:buClr>
              <a:buSzPct val="64062"/>
              <a:tabLst>
                <a:tab pos="355600" algn="l"/>
              </a:tabLst>
              <a:defRPr/>
            </a:pPr>
            <a:r>
              <a:rPr lang="el-GR" kern="0" dirty="0">
                <a:solidFill>
                  <a:srgbClr val="463634"/>
                </a:solidFill>
                <a:cs typeface="Times New Roman"/>
              </a:rPr>
              <a:t>Αν</a:t>
            </a:r>
            <a:r>
              <a:rPr lang="el-GR" kern="0" spc="-20" dirty="0">
                <a:solidFill>
                  <a:srgbClr val="463634"/>
                </a:solidFill>
                <a:cs typeface="Times New Roman"/>
              </a:rPr>
              <a:t> </a:t>
            </a:r>
            <a:r>
              <a:rPr lang="el-GR" kern="0" spc="-5" dirty="0">
                <a:solidFill>
                  <a:srgbClr val="463634"/>
                </a:solidFill>
                <a:cs typeface="Times New Roman"/>
              </a:rPr>
              <a:t>τ</a:t>
            </a:r>
            <a:r>
              <a:rPr lang="el-GR" kern="0" dirty="0">
                <a:solidFill>
                  <a:srgbClr val="463634"/>
                </a:solidFill>
                <a:cs typeface="Times New Roman"/>
              </a:rPr>
              <a:t>ο</a:t>
            </a:r>
            <a:r>
              <a:rPr lang="el-GR" kern="0" spc="-5" dirty="0">
                <a:solidFill>
                  <a:srgbClr val="463634"/>
                </a:solidFill>
                <a:cs typeface="Times New Roman"/>
              </a:rPr>
              <a:t> </a:t>
            </a:r>
            <a:r>
              <a:rPr lang="el-GR" kern="0" dirty="0">
                <a:solidFill>
                  <a:srgbClr val="463634"/>
                </a:solidFill>
                <a:cs typeface="Times New Roman"/>
              </a:rPr>
              <a:t>π</a:t>
            </a:r>
            <a:r>
              <a:rPr lang="el-GR" kern="0" spc="-5" dirty="0">
                <a:solidFill>
                  <a:srgbClr val="463634"/>
                </a:solidFill>
                <a:cs typeface="Times New Roman"/>
              </a:rPr>
              <a:t>ε</a:t>
            </a:r>
            <a:r>
              <a:rPr lang="el-GR" kern="0" dirty="0">
                <a:solidFill>
                  <a:srgbClr val="463634"/>
                </a:solidFill>
                <a:cs typeface="Times New Roman"/>
              </a:rPr>
              <a:t>δίο</a:t>
            </a:r>
            <a:r>
              <a:rPr lang="el-GR" kern="0" spc="-5" dirty="0">
                <a:solidFill>
                  <a:srgbClr val="463634"/>
                </a:solidFill>
                <a:cs typeface="Times New Roman"/>
              </a:rPr>
              <a:t> </a:t>
            </a:r>
            <a:r>
              <a:rPr lang="el-GR" kern="0" spc="5" dirty="0">
                <a:solidFill>
                  <a:srgbClr val="463634"/>
                </a:solidFill>
                <a:cs typeface="Times New Roman"/>
              </a:rPr>
              <a:t>ο</a:t>
            </a:r>
            <a:r>
              <a:rPr lang="el-GR" kern="0" spc="-5" dirty="0">
                <a:solidFill>
                  <a:srgbClr val="463634"/>
                </a:solidFill>
                <a:cs typeface="Times New Roman"/>
              </a:rPr>
              <a:t>ρ</a:t>
            </a:r>
            <a:r>
              <a:rPr lang="el-GR" kern="0" dirty="0">
                <a:solidFill>
                  <a:srgbClr val="463634"/>
                </a:solidFill>
                <a:cs typeface="Times New Roman"/>
              </a:rPr>
              <a:t>ισμ</a:t>
            </a:r>
            <a:r>
              <a:rPr lang="el-GR" kern="0" spc="5" dirty="0">
                <a:solidFill>
                  <a:srgbClr val="463634"/>
                </a:solidFill>
                <a:cs typeface="Times New Roman"/>
              </a:rPr>
              <a:t>ο</a:t>
            </a:r>
            <a:r>
              <a:rPr lang="el-GR" kern="0" dirty="0">
                <a:solidFill>
                  <a:srgbClr val="463634"/>
                </a:solidFill>
                <a:cs typeface="Times New Roman"/>
              </a:rPr>
              <a:t>ύ</a:t>
            </a:r>
            <a:r>
              <a:rPr lang="el-GR" kern="0" spc="-15" dirty="0">
                <a:solidFill>
                  <a:srgbClr val="463634"/>
                </a:solidFill>
                <a:cs typeface="Times New Roman"/>
              </a:rPr>
              <a:t> </a:t>
            </a:r>
            <a:r>
              <a:rPr lang="el-GR" kern="0" spc="-5" dirty="0">
                <a:solidFill>
                  <a:srgbClr val="463634"/>
                </a:solidFill>
                <a:cs typeface="Times New Roman"/>
              </a:rPr>
              <a:t>ε</a:t>
            </a:r>
            <a:r>
              <a:rPr lang="el-GR" kern="0" dirty="0">
                <a:solidFill>
                  <a:srgbClr val="463634"/>
                </a:solidFill>
                <a:cs typeface="Times New Roman"/>
              </a:rPr>
              <a:t>ίναι</a:t>
            </a:r>
            <a:r>
              <a:rPr lang="el-GR" kern="0" spc="-10" dirty="0">
                <a:solidFill>
                  <a:srgbClr val="463634"/>
                </a:solidFill>
                <a:cs typeface="Times New Roman"/>
              </a:rPr>
              <a:t> </a:t>
            </a:r>
            <a:r>
              <a:rPr lang="el-GR" kern="0" spc="-5" dirty="0">
                <a:solidFill>
                  <a:srgbClr val="463634"/>
                </a:solidFill>
                <a:cs typeface="Times New Roman"/>
              </a:rPr>
              <a:t>έ</a:t>
            </a:r>
            <a:r>
              <a:rPr lang="el-GR" kern="0" dirty="0">
                <a:solidFill>
                  <a:srgbClr val="463634"/>
                </a:solidFill>
                <a:cs typeface="Times New Roman"/>
              </a:rPr>
              <a:t>να σ</a:t>
            </a:r>
            <a:r>
              <a:rPr lang="el-GR" kern="0" spc="-5" dirty="0">
                <a:solidFill>
                  <a:srgbClr val="463634"/>
                </a:solidFill>
                <a:cs typeface="Times New Roman"/>
              </a:rPr>
              <a:t>ύ</a:t>
            </a:r>
            <a:r>
              <a:rPr lang="el-GR" kern="0" dirty="0">
                <a:solidFill>
                  <a:srgbClr val="463634"/>
                </a:solidFill>
                <a:cs typeface="Times New Roman"/>
              </a:rPr>
              <a:t>ν</a:t>
            </a:r>
            <a:r>
              <a:rPr lang="el-GR" kern="0" spc="5" dirty="0">
                <a:solidFill>
                  <a:srgbClr val="463634"/>
                </a:solidFill>
                <a:cs typeface="Times New Roman"/>
              </a:rPr>
              <a:t>ο</a:t>
            </a:r>
            <a:r>
              <a:rPr lang="el-GR" kern="0" spc="-10" dirty="0">
                <a:solidFill>
                  <a:srgbClr val="463634"/>
                </a:solidFill>
                <a:cs typeface="Times New Roman"/>
              </a:rPr>
              <a:t>λ</a:t>
            </a:r>
            <a:r>
              <a:rPr lang="el-GR" kern="0" dirty="0">
                <a:solidFill>
                  <a:srgbClr val="463634"/>
                </a:solidFill>
                <a:cs typeface="Times New Roman"/>
              </a:rPr>
              <a:t>ο</a:t>
            </a:r>
            <a:r>
              <a:rPr lang="el-GR" kern="0" spc="-10" dirty="0">
                <a:solidFill>
                  <a:srgbClr val="463634"/>
                </a:solidFill>
                <a:cs typeface="Times New Roman"/>
              </a:rPr>
              <a:t> </a:t>
            </a:r>
            <a:r>
              <a:rPr lang="el-GR" i="1" kern="0" spc="5" dirty="0" smtClean="0">
                <a:solidFill>
                  <a:srgbClr val="463634"/>
                </a:solidFill>
                <a:cs typeface="Times New Roman"/>
              </a:rPr>
              <a:t>k</a:t>
            </a:r>
            <a:r>
              <a:rPr lang="en-US" kern="0" dirty="0">
                <a:solidFill>
                  <a:srgbClr val="463634"/>
                </a:solidFill>
                <a:cs typeface="Times New Roman"/>
              </a:rPr>
              <a:t>-</a:t>
            </a:r>
            <a:r>
              <a:rPr lang="el-GR" kern="0" dirty="0" smtClean="0">
                <a:solidFill>
                  <a:srgbClr val="463634"/>
                </a:solidFill>
                <a:cs typeface="Times New Roman"/>
              </a:rPr>
              <a:t>άδων</a:t>
            </a:r>
            <a:r>
              <a:rPr lang="el-GR" kern="0" spc="-20" dirty="0" smtClean="0">
                <a:solidFill>
                  <a:srgbClr val="463634"/>
                </a:solidFill>
                <a:cs typeface="Times New Roman"/>
              </a:rPr>
              <a:t> </a:t>
            </a:r>
            <a:r>
              <a:rPr lang="el-GR" kern="0" spc="-5" dirty="0">
                <a:solidFill>
                  <a:srgbClr val="463634"/>
                </a:solidFill>
                <a:cs typeface="Times New Roman"/>
              </a:rPr>
              <a:t>τ</a:t>
            </a:r>
            <a:r>
              <a:rPr lang="el-GR" kern="0" spc="5" dirty="0">
                <a:solidFill>
                  <a:srgbClr val="463634"/>
                </a:solidFill>
                <a:cs typeface="Times New Roman"/>
              </a:rPr>
              <a:t>ό</a:t>
            </a:r>
            <a:r>
              <a:rPr lang="el-GR" kern="0" spc="-5" dirty="0">
                <a:solidFill>
                  <a:srgbClr val="463634"/>
                </a:solidFill>
                <a:cs typeface="Times New Roman"/>
              </a:rPr>
              <a:t>τ</a:t>
            </a:r>
            <a:r>
              <a:rPr lang="el-GR" kern="0" dirty="0">
                <a:solidFill>
                  <a:srgbClr val="463634"/>
                </a:solidFill>
                <a:cs typeface="Times New Roman"/>
              </a:rPr>
              <a:t>ε </a:t>
            </a:r>
            <a:r>
              <a:rPr lang="el-GR" kern="0" spc="-10" dirty="0">
                <a:solidFill>
                  <a:srgbClr val="463634"/>
                </a:solidFill>
                <a:cs typeface="Times New Roman"/>
              </a:rPr>
              <a:t>λ</a:t>
            </a:r>
            <a:r>
              <a:rPr lang="el-GR" kern="0" spc="-5" dirty="0">
                <a:solidFill>
                  <a:srgbClr val="463634"/>
                </a:solidFill>
                <a:cs typeface="Times New Roman"/>
              </a:rPr>
              <a:t>έ</a:t>
            </a:r>
            <a:r>
              <a:rPr lang="el-GR" kern="0" dirty="0">
                <a:solidFill>
                  <a:srgbClr val="463634"/>
                </a:solidFill>
                <a:cs typeface="Times New Roman"/>
              </a:rPr>
              <a:t>γ</a:t>
            </a:r>
            <a:r>
              <a:rPr lang="el-GR" kern="0" spc="-5" dirty="0">
                <a:solidFill>
                  <a:srgbClr val="463634"/>
                </a:solidFill>
                <a:cs typeface="Times New Roman"/>
              </a:rPr>
              <a:t>ετ</a:t>
            </a:r>
            <a:r>
              <a:rPr lang="el-GR" kern="0" dirty="0">
                <a:solidFill>
                  <a:srgbClr val="463634"/>
                </a:solidFill>
                <a:cs typeface="Times New Roman"/>
              </a:rPr>
              <a:t>αι</a:t>
            </a:r>
            <a:r>
              <a:rPr lang="el-GR" kern="0" spc="20" dirty="0">
                <a:solidFill>
                  <a:srgbClr val="463634"/>
                </a:solidFill>
                <a:cs typeface="Times New Roman"/>
              </a:rPr>
              <a:t> </a:t>
            </a:r>
            <a:r>
              <a:rPr lang="el-GR" i="1" kern="0" spc="5" dirty="0">
                <a:solidFill>
                  <a:srgbClr val="463634"/>
                </a:solidFill>
                <a:cs typeface="Times New Roman"/>
              </a:rPr>
              <a:t>k</a:t>
            </a:r>
            <a:r>
              <a:rPr lang="el-GR" kern="0" dirty="0">
                <a:solidFill>
                  <a:srgbClr val="463634"/>
                </a:solidFill>
                <a:cs typeface="Times New Roman"/>
              </a:rPr>
              <a:t>-μ</a:t>
            </a:r>
            <a:r>
              <a:rPr lang="el-GR" kern="0" spc="-5" dirty="0">
                <a:solidFill>
                  <a:srgbClr val="463634"/>
                </a:solidFill>
                <a:cs typeface="Times New Roman"/>
              </a:rPr>
              <a:t>ε</a:t>
            </a:r>
            <a:r>
              <a:rPr lang="el-GR" kern="0" spc="-10" dirty="0">
                <a:solidFill>
                  <a:srgbClr val="463634"/>
                </a:solidFill>
                <a:cs typeface="Times New Roman"/>
              </a:rPr>
              <a:t>λ</a:t>
            </a:r>
            <a:r>
              <a:rPr lang="el-GR" kern="0" dirty="0">
                <a:solidFill>
                  <a:srgbClr val="463634"/>
                </a:solidFill>
                <a:cs typeface="Times New Roman"/>
              </a:rPr>
              <a:t>ής</a:t>
            </a:r>
            <a:r>
              <a:rPr lang="el-GR" kern="0" spc="-20" dirty="0">
                <a:solidFill>
                  <a:srgbClr val="463634"/>
                </a:solidFill>
                <a:cs typeface="Times New Roman"/>
              </a:rPr>
              <a:t> </a:t>
            </a:r>
            <a:r>
              <a:rPr lang="el-GR" kern="0" dirty="0">
                <a:solidFill>
                  <a:srgbClr val="463634"/>
                </a:solidFill>
                <a:cs typeface="Times New Roman"/>
              </a:rPr>
              <a:t>σ</a:t>
            </a:r>
            <a:r>
              <a:rPr lang="el-GR" kern="0" spc="5" dirty="0">
                <a:solidFill>
                  <a:srgbClr val="463634"/>
                </a:solidFill>
                <a:cs typeface="Times New Roman"/>
              </a:rPr>
              <a:t>χ</a:t>
            </a:r>
            <a:r>
              <a:rPr lang="el-GR" kern="0" spc="-5" dirty="0">
                <a:solidFill>
                  <a:srgbClr val="463634"/>
                </a:solidFill>
                <a:cs typeface="Times New Roman"/>
              </a:rPr>
              <a:t>έ</a:t>
            </a:r>
            <a:r>
              <a:rPr lang="el-GR" kern="0" dirty="0">
                <a:solidFill>
                  <a:srgbClr val="463634"/>
                </a:solidFill>
                <a:cs typeface="Times New Roman"/>
              </a:rPr>
              <a:t>ση.</a:t>
            </a:r>
            <a:endParaRPr lang="el-GR" kern="0" dirty="0">
              <a:solidFill>
                <a:sysClr val="windowText" lastClr="000000"/>
              </a:solidFill>
              <a:cs typeface="Times New Roman"/>
            </a:endParaRPr>
          </a:p>
          <a:p>
            <a:pPr>
              <a:lnSpc>
                <a:spcPts val="850"/>
              </a:lnSpc>
              <a:spcBef>
                <a:spcPts val="47"/>
              </a:spcBef>
              <a:defRPr/>
            </a:pPr>
            <a:endParaRPr lang="el-GR" sz="850" kern="0" dirty="0">
              <a:solidFill>
                <a:sysClr val="windowText" lastClr="000000"/>
              </a:solidFill>
            </a:endParaRPr>
          </a:p>
          <a:p>
            <a:pPr marL="469265" marR="12700" indent="-457200">
              <a:lnSpc>
                <a:spcPts val="3840"/>
              </a:lnSpc>
              <a:spcBef>
                <a:spcPts val="0"/>
              </a:spcBef>
              <a:buClr>
                <a:srgbClr val="795241"/>
              </a:buClr>
              <a:buSzPct val="64062"/>
              <a:tabLst>
                <a:tab pos="355600" algn="l"/>
              </a:tabLst>
              <a:defRPr/>
            </a:pPr>
            <a:r>
              <a:rPr lang="el-GR" kern="0" spc="-5" dirty="0">
                <a:solidFill>
                  <a:srgbClr val="463634"/>
                </a:solidFill>
                <a:cs typeface="Times New Roman"/>
              </a:rPr>
              <a:t>Τ</a:t>
            </a:r>
            <a:r>
              <a:rPr lang="el-GR" kern="0" dirty="0">
                <a:solidFill>
                  <a:srgbClr val="463634"/>
                </a:solidFill>
                <a:cs typeface="Times New Roman"/>
              </a:rPr>
              <a:t>α</a:t>
            </a:r>
            <a:r>
              <a:rPr lang="el-GR" kern="0" spc="-25" dirty="0">
                <a:solidFill>
                  <a:srgbClr val="463634"/>
                </a:solidFill>
                <a:cs typeface="Times New Roman"/>
              </a:rPr>
              <a:t> </a:t>
            </a:r>
            <a:r>
              <a:rPr lang="el-GR" kern="0" spc="5" dirty="0">
                <a:solidFill>
                  <a:srgbClr val="463634"/>
                </a:solidFill>
                <a:cs typeface="Times New Roman"/>
              </a:rPr>
              <a:t>κ</a:t>
            </a:r>
            <a:r>
              <a:rPr lang="el-GR" kern="0" dirty="0">
                <a:solidFill>
                  <a:srgbClr val="463634"/>
                </a:solidFill>
                <a:cs typeface="Times New Roman"/>
              </a:rPr>
              <a:t>α</a:t>
            </a:r>
            <a:r>
              <a:rPr lang="el-GR" kern="0" spc="-5" dirty="0">
                <a:solidFill>
                  <a:srgbClr val="463634"/>
                </a:solidFill>
                <a:cs typeface="Times New Roman"/>
              </a:rPr>
              <a:t>τ</a:t>
            </a:r>
            <a:r>
              <a:rPr lang="el-GR" kern="0" dirty="0">
                <a:solidFill>
                  <a:srgbClr val="463634"/>
                </a:solidFill>
                <a:cs typeface="Times New Roman"/>
              </a:rPr>
              <a:t>ηγ</a:t>
            </a:r>
            <a:r>
              <a:rPr lang="el-GR" kern="0" spc="5" dirty="0">
                <a:solidFill>
                  <a:srgbClr val="463634"/>
                </a:solidFill>
                <a:cs typeface="Times New Roman"/>
              </a:rPr>
              <a:t>ο</a:t>
            </a:r>
            <a:r>
              <a:rPr lang="el-GR" kern="0" spc="-5" dirty="0">
                <a:solidFill>
                  <a:srgbClr val="463634"/>
                </a:solidFill>
                <a:cs typeface="Times New Roman"/>
              </a:rPr>
              <a:t>ρ</a:t>
            </a:r>
            <a:r>
              <a:rPr lang="el-GR" kern="0" dirty="0">
                <a:solidFill>
                  <a:srgbClr val="463634"/>
                </a:solidFill>
                <a:cs typeface="Times New Roman"/>
              </a:rPr>
              <a:t>ήμα</a:t>
            </a:r>
            <a:r>
              <a:rPr lang="el-GR" kern="0" spc="-5" dirty="0">
                <a:solidFill>
                  <a:srgbClr val="463634"/>
                </a:solidFill>
                <a:cs typeface="Times New Roman"/>
              </a:rPr>
              <a:t>τ</a:t>
            </a:r>
            <a:r>
              <a:rPr lang="el-GR" kern="0" dirty="0">
                <a:solidFill>
                  <a:srgbClr val="463634"/>
                </a:solidFill>
                <a:cs typeface="Times New Roman"/>
              </a:rPr>
              <a:t>α</a:t>
            </a:r>
            <a:r>
              <a:rPr lang="el-GR" kern="0" spc="-40" dirty="0">
                <a:solidFill>
                  <a:srgbClr val="463634"/>
                </a:solidFill>
                <a:cs typeface="Times New Roman"/>
              </a:rPr>
              <a:t> </a:t>
            </a:r>
            <a:r>
              <a:rPr lang="el-GR" i="1" kern="0" spc="-5" dirty="0">
                <a:solidFill>
                  <a:srgbClr val="463634"/>
                </a:solidFill>
                <a:cs typeface="Times New Roman"/>
              </a:rPr>
              <a:t>P</a:t>
            </a:r>
            <a:r>
              <a:rPr lang="el-GR" i="1" kern="0" dirty="0">
                <a:solidFill>
                  <a:srgbClr val="463634"/>
                </a:solidFill>
                <a:cs typeface="Times New Roman"/>
              </a:rPr>
              <a:t>:</a:t>
            </a:r>
            <a:r>
              <a:rPr lang="el-GR" i="1" kern="0" spc="5" dirty="0">
                <a:solidFill>
                  <a:srgbClr val="463634"/>
                </a:solidFill>
                <a:cs typeface="Times New Roman"/>
              </a:rPr>
              <a:t>D</a:t>
            </a:r>
            <a:r>
              <a:rPr lang="el-GR" i="1" kern="0" dirty="0">
                <a:solidFill>
                  <a:srgbClr val="463634"/>
                </a:solidFill>
                <a:cs typeface="Times New Roman"/>
              </a:rPr>
              <a:t>→{</a:t>
            </a:r>
            <a:r>
              <a:rPr lang="el-GR" i="1" kern="0" spc="-5" dirty="0">
                <a:solidFill>
                  <a:srgbClr val="463634"/>
                </a:solidFill>
                <a:cs typeface="Times New Roman"/>
              </a:rPr>
              <a:t>Α</a:t>
            </a:r>
            <a:r>
              <a:rPr lang="el-GR" i="1" kern="0" dirty="0">
                <a:solidFill>
                  <a:srgbClr val="463634"/>
                </a:solidFill>
                <a:cs typeface="Times New Roman"/>
              </a:rPr>
              <a:t>,Ψ}</a:t>
            </a:r>
            <a:r>
              <a:rPr lang="el-GR" i="1" kern="0" spc="-45" dirty="0">
                <a:solidFill>
                  <a:srgbClr val="463634"/>
                </a:solidFill>
                <a:cs typeface="Times New Roman"/>
              </a:rPr>
              <a:t> </a:t>
            </a:r>
            <a:r>
              <a:rPr lang="el-GR" kern="0" dirty="0">
                <a:solidFill>
                  <a:srgbClr val="463634"/>
                </a:solidFill>
                <a:cs typeface="Times New Roman"/>
              </a:rPr>
              <a:t>μπ</a:t>
            </a:r>
            <a:r>
              <a:rPr lang="el-GR" kern="0" spc="5" dirty="0">
                <a:solidFill>
                  <a:srgbClr val="463634"/>
                </a:solidFill>
                <a:cs typeface="Times New Roman"/>
              </a:rPr>
              <a:t>ο</a:t>
            </a:r>
            <a:r>
              <a:rPr lang="el-GR" kern="0" spc="-5" dirty="0">
                <a:solidFill>
                  <a:srgbClr val="463634"/>
                </a:solidFill>
                <a:cs typeface="Times New Roman"/>
              </a:rPr>
              <a:t>ρ</a:t>
            </a:r>
            <a:r>
              <a:rPr lang="el-GR" kern="0" spc="5" dirty="0">
                <a:solidFill>
                  <a:srgbClr val="463634"/>
                </a:solidFill>
                <a:cs typeface="Times New Roman"/>
              </a:rPr>
              <a:t>ο</a:t>
            </a:r>
            <a:r>
              <a:rPr lang="el-GR" kern="0" spc="-5" dirty="0">
                <a:solidFill>
                  <a:srgbClr val="463634"/>
                </a:solidFill>
                <a:cs typeface="Times New Roman"/>
              </a:rPr>
              <a:t>ύ</a:t>
            </a:r>
            <a:r>
              <a:rPr lang="el-GR" kern="0" dirty="0">
                <a:solidFill>
                  <a:srgbClr val="463634"/>
                </a:solidFill>
                <a:cs typeface="Times New Roman"/>
              </a:rPr>
              <a:t>με να</a:t>
            </a:r>
            <a:r>
              <a:rPr lang="el-GR" kern="0" spc="-25" dirty="0">
                <a:solidFill>
                  <a:srgbClr val="463634"/>
                </a:solidFill>
                <a:cs typeface="Times New Roman"/>
              </a:rPr>
              <a:t> </a:t>
            </a:r>
            <a:r>
              <a:rPr lang="el-GR" kern="0" spc="-5" dirty="0">
                <a:solidFill>
                  <a:srgbClr val="463634"/>
                </a:solidFill>
                <a:cs typeface="Times New Roman"/>
              </a:rPr>
              <a:t>τ</a:t>
            </a:r>
            <a:r>
              <a:rPr lang="el-GR" kern="0" dirty="0">
                <a:solidFill>
                  <a:srgbClr val="463634"/>
                </a:solidFill>
                <a:cs typeface="Times New Roman"/>
              </a:rPr>
              <a:t>α αναπα</a:t>
            </a:r>
            <a:r>
              <a:rPr lang="el-GR" kern="0" spc="-5" dirty="0">
                <a:solidFill>
                  <a:srgbClr val="463634"/>
                </a:solidFill>
                <a:cs typeface="Times New Roman"/>
              </a:rPr>
              <a:t>ρ</a:t>
            </a:r>
            <a:r>
              <a:rPr lang="el-GR" kern="0" dirty="0">
                <a:solidFill>
                  <a:srgbClr val="463634"/>
                </a:solidFill>
                <a:cs typeface="Times New Roman"/>
              </a:rPr>
              <a:t>ισ</a:t>
            </a:r>
            <a:r>
              <a:rPr lang="el-GR" kern="0" spc="-5" dirty="0">
                <a:solidFill>
                  <a:srgbClr val="463634"/>
                </a:solidFill>
                <a:cs typeface="Times New Roman"/>
              </a:rPr>
              <a:t>τ</a:t>
            </a:r>
            <a:r>
              <a:rPr lang="el-GR" kern="0" spc="5" dirty="0">
                <a:solidFill>
                  <a:srgbClr val="463634"/>
                </a:solidFill>
                <a:cs typeface="Times New Roman"/>
              </a:rPr>
              <a:t>ο</a:t>
            </a:r>
            <a:r>
              <a:rPr lang="el-GR" kern="0" spc="-5" dirty="0">
                <a:solidFill>
                  <a:srgbClr val="463634"/>
                </a:solidFill>
                <a:cs typeface="Times New Roman"/>
              </a:rPr>
              <a:t>ύμ</a:t>
            </a:r>
            <a:r>
              <a:rPr lang="el-GR" kern="0" dirty="0">
                <a:solidFill>
                  <a:srgbClr val="463634"/>
                </a:solidFill>
                <a:cs typeface="Times New Roman"/>
              </a:rPr>
              <a:t>ε</a:t>
            </a:r>
            <a:r>
              <a:rPr lang="el-GR" kern="0" spc="-35" dirty="0">
                <a:solidFill>
                  <a:srgbClr val="463634"/>
                </a:solidFill>
                <a:cs typeface="Times New Roman"/>
              </a:rPr>
              <a:t> </a:t>
            </a:r>
            <a:r>
              <a:rPr lang="el-GR" kern="0" spc="5" dirty="0">
                <a:solidFill>
                  <a:srgbClr val="463634"/>
                </a:solidFill>
                <a:cs typeface="Times New Roman"/>
              </a:rPr>
              <a:t>κ</a:t>
            </a:r>
            <a:r>
              <a:rPr lang="el-GR" kern="0" dirty="0">
                <a:solidFill>
                  <a:srgbClr val="463634"/>
                </a:solidFill>
                <a:cs typeface="Times New Roman"/>
              </a:rPr>
              <a:t>αι</a:t>
            </a:r>
            <a:r>
              <a:rPr lang="el-GR" kern="0" spc="-10" dirty="0">
                <a:solidFill>
                  <a:srgbClr val="463634"/>
                </a:solidFill>
                <a:cs typeface="Times New Roman"/>
              </a:rPr>
              <a:t> </a:t>
            </a:r>
            <a:r>
              <a:rPr lang="el-GR" kern="0" dirty="0">
                <a:solidFill>
                  <a:srgbClr val="463634"/>
                </a:solidFill>
                <a:cs typeface="Times New Roman"/>
              </a:rPr>
              <a:t>με σ</a:t>
            </a:r>
            <a:r>
              <a:rPr lang="el-GR" kern="0" spc="-5" dirty="0">
                <a:solidFill>
                  <a:srgbClr val="463634"/>
                </a:solidFill>
                <a:cs typeface="Times New Roman"/>
              </a:rPr>
              <a:t>ύ</a:t>
            </a:r>
            <a:r>
              <a:rPr lang="el-GR" kern="0" dirty="0">
                <a:solidFill>
                  <a:srgbClr val="463634"/>
                </a:solidFill>
                <a:cs typeface="Times New Roman"/>
              </a:rPr>
              <a:t>ν</a:t>
            </a:r>
            <a:r>
              <a:rPr lang="el-GR" kern="0" spc="5" dirty="0">
                <a:solidFill>
                  <a:srgbClr val="463634"/>
                </a:solidFill>
                <a:cs typeface="Times New Roman"/>
              </a:rPr>
              <a:t>ο</a:t>
            </a:r>
            <a:r>
              <a:rPr lang="el-GR" kern="0" spc="-10" dirty="0">
                <a:solidFill>
                  <a:srgbClr val="463634"/>
                </a:solidFill>
                <a:cs typeface="Times New Roman"/>
              </a:rPr>
              <a:t>λ</a:t>
            </a:r>
            <a:r>
              <a:rPr lang="el-GR" kern="0" dirty="0">
                <a:solidFill>
                  <a:srgbClr val="463634"/>
                </a:solidFill>
                <a:cs typeface="Times New Roman"/>
              </a:rPr>
              <a:t>α</a:t>
            </a:r>
            <a:r>
              <a:rPr lang="el-GR" kern="0" spc="-25" dirty="0">
                <a:solidFill>
                  <a:srgbClr val="463634"/>
                </a:solidFill>
                <a:cs typeface="Times New Roman"/>
              </a:rPr>
              <a:t> </a:t>
            </a:r>
            <a:r>
              <a:rPr lang="el-GR" kern="0" dirty="0">
                <a:solidFill>
                  <a:srgbClr val="463634"/>
                </a:solidFill>
                <a:cs typeface="Times New Roman"/>
              </a:rPr>
              <a:t>αν</a:t>
            </a:r>
            <a:r>
              <a:rPr lang="el-GR" kern="0" spc="-5" dirty="0">
                <a:solidFill>
                  <a:srgbClr val="463634"/>
                </a:solidFill>
                <a:cs typeface="Times New Roman"/>
              </a:rPr>
              <a:t>τ</a:t>
            </a:r>
            <a:r>
              <a:rPr lang="el-GR" kern="0" dirty="0">
                <a:solidFill>
                  <a:srgbClr val="463634"/>
                </a:solidFill>
                <a:cs typeface="Times New Roman"/>
              </a:rPr>
              <a:t>ί για</a:t>
            </a:r>
            <a:r>
              <a:rPr lang="el-GR" kern="0" spc="-25" dirty="0">
                <a:solidFill>
                  <a:srgbClr val="463634"/>
                </a:solidFill>
                <a:cs typeface="Times New Roman"/>
              </a:rPr>
              <a:t> </a:t>
            </a:r>
            <a:r>
              <a:rPr lang="el-GR" kern="0" dirty="0">
                <a:solidFill>
                  <a:srgbClr val="463634"/>
                </a:solidFill>
                <a:cs typeface="Times New Roman"/>
              </a:rPr>
              <a:t>σ</a:t>
            </a:r>
            <a:r>
              <a:rPr lang="el-GR" kern="0" spc="-5" dirty="0">
                <a:solidFill>
                  <a:srgbClr val="463634"/>
                </a:solidFill>
                <a:cs typeface="Times New Roman"/>
              </a:rPr>
              <a:t>υ</a:t>
            </a:r>
            <a:r>
              <a:rPr lang="el-GR" kern="0" dirty="0">
                <a:solidFill>
                  <a:srgbClr val="463634"/>
                </a:solidFill>
                <a:cs typeface="Times New Roman"/>
              </a:rPr>
              <a:t>να</a:t>
            </a:r>
            <a:r>
              <a:rPr lang="el-GR" kern="0" spc="-5" dirty="0">
                <a:solidFill>
                  <a:srgbClr val="463634"/>
                </a:solidFill>
                <a:cs typeface="Times New Roman"/>
              </a:rPr>
              <a:t>ρτ</a:t>
            </a:r>
            <a:r>
              <a:rPr lang="el-GR" kern="0" dirty="0">
                <a:solidFill>
                  <a:srgbClr val="463634"/>
                </a:solidFill>
                <a:cs typeface="Times New Roman"/>
              </a:rPr>
              <a:t>ήσ</a:t>
            </a:r>
            <a:r>
              <a:rPr lang="el-GR" kern="0" spc="-5" dirty="0">
                <a:solidFill>
                  <a:srgbClr val="463634"/>
                </a:solidFill>
                <a:cs typeface="Times New Roman"/>
              </a:rPr>
              <a:t>ε</a:t>
            </a:r>
            <a:r>
              <a:rPr lang="el-GR" kern="0" dirty="0">
                <a:solidFill>
                  <a:srgbClr val="463634"/>
                </a:solidFill>
                <a:cs typeface="Times New Roman"/>
              </a:rPr>
              <a:t>ις</a:t>
            </a:r>
            <a:endParaRPr lang="el-GR" kern="0" dirty="0">
              <a:solidFill>
                <a:sysClr val="windowText" lastClr="000000"/>
              </a:solidFill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717007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Βιβλιογραφία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37785" y="1300518"/>
            <a:ext cx="8240150" cy="3852804"/>
          </a:xfrm>
        </p:spPr>
        <p:txBody>
          <a:bodyPr>
            <a:noAutofit/>
          </a:bodyPr>
          <a:lstStyle/>
          <a:p>
            <a:r>
              <a:rPr lang="en-US" sz="1400" dirty="0"/>
              <a:t>H.R. Lewis, </a:t>
            </a:r>
            <a:r>
              <a:rPr lang="el-GR" sz="1400" dirty="0"/>
              <a:t>Χ. Παπαδημητρίου, "Στοιχεία θεωρίας υπολογισμού", 1η έκδοση/2005, Εκδόσεις Κριτική, </a:t>
            </a:r>
            <a:r>
              <a:rPr lang="en-US" sz="1400" dirty="0"/>
              <a:t>ISBN: </a:t>
            </a:r>
            <a:r>
              <a:rPr lang="en-US" sz="1400" dirty="0" smtClean="0"/>
              <a:t>978-960-218-397-7 </a:t>
            </a:r>
            <a:r>
              <a:rPr lang="el-GR" sz="1400" dirty="0"/>
              <a:t>Κωδικός Βιβλίου στον </a:t>
            </a:r>
            <a:r>
              <a:rPr lang="el-GR" sz="1400" dirty="0" err="1"/>
              <a:t>Εύδοξο</a:t>
            </a:r>
            <a:r>
              <a:rPr lang="el-GR" sz="1400" dirty="0"/>
              <a:t>: 11776 2. </a:t>
            </a:r>
            <a:endParaRPr lang="el-GR" sz="1400" dirty="0" smtClean="0"/>
          </a:p>
          <a:p>
            <a:r>
              <a:rPr lang="en-US" sz="1400" dirty="0" smtClean="0"/>
              <a:t>M</a:t>
            </a:r>
            <a:r>
              <a:rPr lang="en-US" sz="1400" dirty="0"/>
              <a:t>. </a:t>
            </a:r>
            <a:r>
              <a:rPr lang="en-US" sz="1400" dirty="0" err="1"/>
              <a:t>Sipser</a:t>
            </a:r>
            <a:r>
              <a:rPr lang="en-US" sz="1400" dirty="0"/>
              <a:t>, "</a:t>
            </a:r>
            <a:r>
              <a:rPr lang="el-GR" sz="1400" dirty="0"/>
              <a:t>Εισαγωγή στη Θεωρία Υπολογισμού", 1η έκδοση/2009</a:t>
            </a:r>
            <a:r>
              <a:rPr lang="el-GR" sz="1400" dirty="0" smtClean="0"/>
              <a:t>, Εκδόσεις </a:t>
            </a:r>
            <a:r>
              <a:rPr lang="el-GR" sz="1400" dirty="0"/>
              <a:t>ΙΤΕ-Πανεπιστημιακές Εκδόσεις Κρήτης, </a:t>
            </a:r>
            <a:r>
              <a:rPr lang="en-US" sz="1400" dirty="0"/>
              <a:t>ISBN: 978-960-524-243-5 </a:t>
            </a:r>
            <a:r>
              <a:rPr lang="el-GR" sz="1400" dirty="0"/>
              <a:t>Κωδικός Βιβλίου στον </a:t>
            </a:r>
            <a:r>
              <a:rPr lang="el-GR" sz="1400" dirty="0" err="1"/>
              <a:t>Εύδοξο</a:t>
            </a:r>
            <a:r>
              <a:rPr lang="el-GR" sz="1400" dirty="0"/>
              <a:t>: 257</a:t>
            </a:r>
          </a:p>
          <a:p>
            <a:pPr marL="0" indent="0">
              <a:buNone/>
            </a:pPr>
            <a:r>
              <a:rPr lang="el-GR" sz="1400" b="1" dirty="0" smtClean="0"/>
              <a:t>Επιπλέον </a:t>
            </a:r>
            <a:r>
              <a:rPr lang="el-GR" sz="1400" b="1" dirty="0" err="1"/>
              <a:t>συνιστώμενη</a:t>
            </a:r>
            <a:r>
              <a:rPr lang="el-GR" sz="1400" b="1" dirty="0"/>
              <a:t> βιβλιογραφία</a:t>
            </a:r>
            <a:endParaRPr lang="el-GR" sz="1400" dirty="0"/>
          </a:p>
          <a:p>
            <a:pPr marL="358775" lvl="2" indent="-358775"/>
            <a:r>
              <a:rPr lang="en-US" sz="1400" dirty="0" smtClean="0"/>
              <a:t>E</a:t>
            </a:r>
            <a:r>
              <a:rPr lang="en-US" sz="1400" dirty="0"/>
              <a:t>. Rich, "Automata, Computability and Complexity: Theory and Applications", 1st edition/2007,</a:t>
            </a:r>
            <a:br>
              <a:rPr lang="en-US" sz="1400" dirty="0"/>
            </a:br>
            <a:r>
              <a:rPr lang="en-US" sz="1400" dirty="0"/>
              <a:t>Prentice Hall, ISBN: 978-0132288064 </a:t>
            </a:r>
            <a:endParaRPr lang="el-GR" sz="1400" dirty="0" smtClean="0"/>
          </a:p>
          <a:p>
            <a:pPr marL="358775" lvl="2" indent="-358775"/>
            <a:r>
              <a:rPr lang="en-US" sz="1400" dirty="0" smtClean="0"/>
              <a:t>J</a:t>
            </a:r>
            <a:r>
              <a:rPr lang="en-US" sz="1400" dirty="0"/>
              <a:t>. E. </a:t>
            </a:r>
            <a:r>
              <a:rPr lang="en-US" sz="1400" dirty="0" err="1"/>
              <a:t>Hopcroft</a:t>
            </a:r>
            <a:r>
              <a:rPr lang="en-US" sz="1400" dirty="0"/>
              <a:t>, R. </a:t>
            </a:r>
            <a:r>
              <a:rPr lang="en-US" sz="1400" dirty="0" err="1"/>
              <a:t>Motwani</a:t>
            </a:r>
            <a:r>
              <a:rPr lang="en-US" sz="1400" dirty="0"/>
              <a:t>, J. D. Ullman, "Introduction</a:t>
            </a:r>
            <a:br>
              <a:rPr lang="en-US" sz="1400" dirty="0"/>
            </a:br>
            <a:r>
              <a:rPr lang="en-US" sz="1400" dirty="0"/>
              <a:t>to Automata Theory, Languages, and Computation", 3rd edition/2006, Prentice Hall, ISBN: 978-</a:t>
            </a:r>
            <a:br>
              <a:rPr lang="en-US" sz="1400" dirty="0"/>
            </a:br>
            <a:r>
              <a:rPr lang="en-US" sz="1400" dirty="0"/>
              <a:t>0321455369</a:t>
            </a:r>
          </a:p>
          <a:p>
            <a:pPr marL="358775" lvl="2" indent="-358775"/>
            <a:r>
              <a:rPr lang="en-US" sz="1400" dirty="0"/>
              <a:t>J. </a:t>
            </a:r>
            <a:r>
              <a:rPr lang="en-US" sz="1400" dirty="0" err="1"/>
              <a:t>Hopcroft</a:t>
            </a:r>
            <a:r>
              <a:rPr lang="en-US" sz="1400" dirty="0"/>
              <a:t>, R. </a:t>
            </a:r>
            <a:r>
              <a:rPr lang="en-US" sz="1400" dirty="0" err="1"/>
              <a:t>Motwani</a:t>
            </a:r>
            <a:r>
              <a:rPr lang="en-US" sz="1400" dirty="0"/>
              <a:t>, J. Ullman, </a:t>
            </a:r>
            <a:r>
              <a:rPr lang="en-US" sz="1400" dirty="0" err="1"/>
              <a:t>Intoduction</a:t>
            </a:r>
            <a:r>
              <a:rPr lang="en-US" sz="1400" dirty="0"/>
              <a:t> to Automata Theory, Languages and</a:t>
            </a:r>
            <a:br>
              <a:rPr lang="en-US" sz="1400" dirty="0"/>
            </a:br>
            <a:r>
              <a:rPr lang="en-US" sz="1400" dirty="0"/>
              <a:t>Computation, 2nd ed., Pearson - Addison Wesley, 2003</a:t>
            </a:r>
          </a:p>
          <a:p>
            <a:pPr marL="358775" lvl="2" indent="-358775"/>
            <a:r>
              <a:rPr lang="en-US" sz="1400" dirty="0"/>
              <a:t>M. </a:t>
            </a:r>
            <a:r>
              <a:rPr lang="en-US" sz="1400" dirty="0" err="1"/>
              <a:t>Sipser</a:t>
            </a:r>
            <a:r>
              <a:rPr lang="en-US" sz="1400" dirty="0"/>
              <a:t>, </a:t>
            </a:r>
            <a:r>
              <a:rPr lang="el-GR" sz="1400" dirty="0"/>
              <a:t>Εισαγωγή στη Θεωρία Υπολογισμού, Πανεπιστημιακές Εκδόσεις Κρήτης, 2007</a:t>
            </a:r>
            <a:endParaRPr lang="el-GR" sz="1400" b="0" i="0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5265178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618100" y="5474677"/>
            <a:ext cx="7970227" cy="646329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1200" b="1" dirty="0">
                <a:solidFill>
                  <a:schemeClr val="bg1"/>
                </a:solidFill>
              </a:rPr>
              <a:t>ΔΙΑΤΑΡΑΧΕΣ ΦΩΝΗΣ</a:t>
            </a:r>
            <a:r>
              <a:rPr lang="el-GR" sz="1200" dirty="0">
                <a:solidFill>
                  <a:schemeClr val="bg1"/>
                </a:solidFill>
              </a:rPr>
              <a:t>, Ενότητα 0, ΤΜΗΜΑ ΛΟΓΟΘΕΡΑΠΕΙΑΣ, ΤΕΙ ΗΠΕΙΡΟΥ </a:t>
            </a:r>
            <a:r>
              <a:rPr lang="el-GR" sz="12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sp>
        <p:nvSpPr>
          <p:cNvPr id="9" name="Θέση αριθμού διαφάνειας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515350" y="5466151"/>
            <a:ext cx="628650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t>35</a:t>
            </a:fld>
            <a:endParaRPr lang="el-GR" altLang="el-GR" dirty="0" smtClean="0">
              <a:solidFill>
                <a:schemeClr val="bg1"/>
              </a:solidFill>
            </a:endParaRPr>
          </a:p>
        </p:txBody>
      </p:sp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/>
          <a:lstStyle/>
          <a:p>
            <a:r>
              <a:rPr lang="el-GR" dirty="0"/>
              <a:t>Σημείωμα </a:t>
            </a:r>
            <a:r>
              <a:rPr lang="el-GR" dirty="0" smtClean="0"/>
              <a:t>Αναφοράς</a:t>
            </a:r>
            <a:endParaRPr lang="el-GR" dirty="0"/>
          </a:p>
        </p:txBody>
      </p:sp>
      <p:sp>
        <p:nvSpPr>
          <p:cNvPr id="2" name="Rectangle 1"/>
          <p:cNvSpPr/>
          <p:nvPr/>
        </p:nvSpPr>
        <p:spPr>
          <a:xfrm>
            <a:off x="348176" y="2259034"/>
            <a:ext cx="8240151" cy="2308322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400" dirty="0">
                <a:solidFill>
                  <a:schemeClr val="bg1">
                    <a:lumMod val="50000"/>
                  </a:schemeClr>
                </a:solidFill>
              </a:rPr>
              <a:t>Copyright Τεχνολογικό Ίδρυμα Ηπείρου. Αλέξανδρος </a:t>
            </a:r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Τζάλλας.</a:t>
            </a:r>
            <a:endParaRPr lang="el-GR" sz="2400" dirty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r>
              <a:rPr lang="el-GR" sz="2400" dirty="0">
                <a:solidFill>
                  <a:schemeClr val="bg1">
                    <a:lumMod val="50000"/>
                  </a:schemeClr>
                </a:solidFill>
              </a:rPr>
              <a:t>Θεωρία Υπολογισμού. </a:t>
            </a:r>
          </a:p>
          <a:p>
            <a:pPr algn="just"/>
            <a:r>
              <a:rPr lang="el-GR" sz="2400" dirty="0">
                <a:solidFill>
                  <a:schemeClr val="bg1">
                    <a:lumMod val="50000"/>
                  </a:schemeClr>
                </a:solidFill>
              </a:rPr>
              <a:t>Έκδοση: 1.0 </a:t>
            </a:r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Άρτα, 2015. </a:t>
            </a:r>
            <a:r>
              <a:rPr lang="el-GR" sz="2400" dirty="0">
                <a:solidFill>
                  <a:schemeClr val="bg1">
                    <a:lumMod val="50000"/>
                  </a:schemeClr>
                </a:solidFill>
              </a:rPr>
              <a:t>Διαθέσιμο από τη δικτυακή διεύθυνση:</a:t>
            </a:r>
          </a:p>
          <a:p>
            <a:pPr algn="just"/>
            <a:r>
              <a:rPr lang="en-US" sz="2400" dirty="0" smtClean="0">
                <a:solidFill>
                  <a:schemeClr val="bg1">
                    <a:lumMod val="50000"/>
                  </a:schemeClr>
                </a:solidFill>
                <a:hlinkClick r:id="rId3"/>
              </a:rPr>
              <a:t>http</a:t>
            </a:r>
            <a:r>
              <a:rPr lang="en-US" sz="2400" dirty="0">
                <a:solidFill>
                  <a:schemeClr val="bg1">
                    <a:lumMod val="50000"/>
                  </a:schemeClr>
                </a:solidFill>
                <a:hlinkClick r:id="rId3"/>
              </a:rPr>
              <a:t>://</a:t>
            </a:r>
            <a:r>
              <a:rPr lang="en-US" sz="2400" dirty="0" smtClean="0">
                <a:solidFill>
                  <a:schemeClr val="bg1">
                    <a:lumMod val="50000"/>
                  </a:schemeClr>
                </a:solidFill>
                <a:hlinkClick r:id="rId3"/>
              </a:rPr>
              <a:t>eclass.teiep.gr/courses/COMP112/</a:t>
            </a:r>
            <a:endParaRPr lang="el-GR" sz="2400" dirty="0" smtClean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endParaRPr lang="el-GR" sz="2400" dirty="0" smtClean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endParaRPr lang="el-GR" sz="24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4220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>
            <a:normAutofit/>
          </a:bodyPr>
          <a:lstStyle/>
          <a:p>
            <a:r>
              <a:rPr lang="el-GR" dirty="0"/>
              <a:t>Σημείωμα </a:t>
            </a:r>
            <a:r>
              <a:rPr lang="el-GR" dirty="0" err="1"/>
              <a:t>Αδειοδότησης</a:t>
            </a:r>
            <a:endParaRPr lang="el-GR" dirty="0"/>
          </a:p>
        </p:txBody>
      </p:sp>
      <p:sp>
        <p:nvSpPr>
          <p:cNvPr id="2" name="Rectangle 1"/>
          <p:cNvSpPr/>
          <p:nvPr/>
        </p:nvSpPr>
        <p:spPr>
          <a:xfrm>
            <a:off x="434604" y="1253192"/>
            <a:ext cx="8425932" cy="193899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παρόν υλικό διατίθεται με τους όρους της άδειας χρήσης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Creative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Commons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Αναφορά Δημιουργού-Μη Εμπορική Χρήση-Όχι Παράγωγα Έργα 4.0 Διεθνές [1] ή </a:t>
            </a:r>
            <a:r>
              <a:rPr lang="el-GR" sz="2000" dirty="0" smtClean="0">
                <a:solidFill>
                  <a:schemeClr val="bg1">
                    <a:lumMod val="50000"/>
                  </a:schemeClr>
                </a:solidFill>
              </a:rPr>
              <a:t>μεταγενέστερη.</a:t>
            </a:r>
            <a:r>
              <a:rPr lang="en-US" sz="200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Εξαιρούνται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 αυτοτελή έργα τρίτων π.χ. φωτογραφίες,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Διαγράμματα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κ.λ.π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.,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οποία εμπεριέχονται σε αυτό και τα οποία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αναφέρονται μαζί με τους όρους χρήσης τους στο «Σημείωμα Χρήσης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Έργων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Τρίτων». </a:t>
            </a:r>
          </a:p>
        </p:txBody>
      </p:sp>
      <p:sp>
        <p:nvSpPr>
          <p:cNvPr id="12" name="Rectangle 11"/>
          <p:cNvSpPr/>
          <p:nvPr/>
        </p:nvSpPr>
        <p:spPr>
          <a:xfrm>
            <a:off x="740223" y="5010467"/>
            <a:ext cx="6568081" cy="36933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n-US" dirty="0">
                <a:hlinkClick r:id="rId3"/>
              </a:rPr>
              <a:t>http://</a:t>
            </a:r>
            <a:r>
              <a:rPr lang="en-US" dirty="0" smtClean="0">
                <a:hlinkClick r:id="rId3"/>
              </a:rPr>
              <a:t>creativecommons.org/licenses/by-nc-nd/4.0/deed.el</a:t>
            </a:r>
            <a:r>
              <a:rPr lang="el-GR" dirty="0" smtClean="0"/>
              <a:t> </a:t>
            </a:r>
          </a:p>
        </p:txBody>
      </p:sp>
      <p:sp>
        <p:nvSpPr>
          <p:cNvPr id="3" name="Rectangle 2"/>
          <p:cNvSpPr/>
          <p:nvPr/>
        </p:nvSpPr>
        <p:spPr>
          <a:xfrm>
            <a:off x="590667" y="4950343"/>
            <a:ext cx="657544" cy="492440"/>
          </a:xfrm>
          <a:prstGeom prst="rect">
            <a:avLst/>
          </a:prstGeom>
        </p:spPr>
        <p:txBody>
          <a:bodyPr wrap="none" lIns="91436" tIns="45719" rIns="91436" bIns="45719">
            <a:spAutoFit/>
          </a:bodyPr>
          <a:lstStyle/>
          <a:p>
            <a:r>
              <a:rPr lang="el-GR" sz="2600" dirty="0">
                <a:solidFill>
                  <a:prstClr val="white">
                    <a:lumMod val="50000"/>
                  </a:prstClr>
                </a:solidFill>
              </a:rPr>
              <a:t>[1] 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434604" y="3865352"/>
            <a:ext cx="8329920" cy="707884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 δικαιούχος μπορεί να παρέχει στον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αδειοδόχο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ξεχωριστή άδεια να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χρησιμοποιεί το έργο για εμπορική χρήση, εφόσον αυτό του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ζητηθεί.</a:t>
            </a:r>
          </a:p>
        </p:txBody>
      </p:sp>
      <p:pic>
        <p:nvPicPr>
          <p:cNvPr id="13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856727" y="3217540"/>
            <a:ext cx="1581685" cy="461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7714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1619672" y="1756275"/>
            <a:ext cx="5876239" cy="938716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l-GR" sz="5500" b="1" dirty="0"/>
              <a:t>Τέλος Ενότητας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547664" y="3325078"/>
            <a:ext cx="7156721" cy="984883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r"/>
            <a:r>
              <a:rPr lang="el-GR" sz="2900" b="1" dirty="0"/>
              <a:t>Επεξεργασία: </a:t>
            </a:r>
            <a:r>
              <a:rPr lang="el-GR" sz="2900" b="1" dirty="0" smtClean="0"/>
              <a:t>Ευάγγελος Καρβούνης</a:t>
            </a:r>
            <a:endParaRPr lang="el-GR" sz="2900" b="1" dirty="0"/>
          </a:p>
          <a:p>
            <a:pPr algn="r"/>
            <a:r>
              <a:rPr lang="el-GR" sz="2900" dirty="0" smtClean="0"/>
              <a:t>Άρτα, 2015</a:t>
            </a:r>
            <a:endParaRPr lang="el-GR" sz="2900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101" y="4423057"/>
            <a:ext cx="3255169" cy="8638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122700" y="4630237"/>
            <a:ext cx="1581685" cy="461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7920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Τέλος Ενότητας</a:t>
            </a:r>
            <a:endParaRPr lang="el-GR" dirty="0"/>
          </a:p>
        </p:txBody>
      </p:sp>
      <p:sp>
        <p:nvSpPr>
          <p:cNvPr id="8" name="Υπότιτλος 7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l-GR" dirty="0"/>
              <a:t>Σύνολα &amp; Σχέσεις </a:t>
            </a:r>
            <a:r>
              <a:rPr lang="el-GR" dirty="0" smtClean="0"/>
              <a:t>(2/2</a:t>
            </a:r>
            <a:r>
              <a:rPr lang="el-GR" dirty="0"/>
              <a:t>)</a:t>
            </a:r>
          </a:p>
          <a:p>
            <a:endParaRPr lang="el-GR" dirty="0"/>
          </a:p>
        </p:txBody>
      </p:sp>
      <p:pic>
        <p:nvPicPr>
          <p:cNvPr id="9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10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62562" y="4777713"/>
            <a:ext cx="3240360" cy="64268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1280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Χρηματοδότηση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17307"/>
            <a:ext cx="8229600" cy="3771636"/>
          </a:xfrm>
        </p:spPr>
        <p:txBody>
          <a:bodyPr>
            <a:noAutofit/>
          </a:bodyPr>
          <a:lstStyle/>
          <a:p>
            <a:pPr marL="342886" indent="-342886" algn="just"/>
            <a:r>
              <a:rPr lang="el-GR" altLang="el-GR" sz="2000" dirty="0"/>
              <a:t>Το έργο υλοποιείται στο πλαίσιο του Επιχειρησιακού Προγράμματος «</a:t>
            </a:r>
            <a:r>
              <a:rPr lang="el-GR" altLang="el-GR" sz="2000" b="1" dirty="0"/>
              <a:t>Εκπαίδευση και Δια Βίου Μάθηση</a:t>
            </a:r>
            <a:r>
              <a:rPr lang="el-GR" altLang="el-GR" sz="2000" dirty="0"/>
              <a:t>» και συγχρηματοδοτείται από την Ευρωπαϊκή Ένωση (Ευρωπαϊκό Κοινωνικό Ταμείο) και από εθνικούς πόρους.</a:t>
            </a:r>
          </a:p>
          <a:p>
            <a:pPr marL="342886" indent="-342886" algn="just"/>
            <a:r>
              <a:rPr lang="el-GR" altLang="el-GR" sz="2000" dirty="0"/>
              <a:t>Το έργο «</a:t>
            </a:r>
            <a:r>
              <a:rPr lang="el-GR" altLang="el-GR" sz="2000" b="1" dirty="0"/>
              <a:t>Ανοικτά Ακαδημαϊκά Μαθήματα στο TEI Ηπείρου</a:t>
            </a:r>
            <a:r>
              <a:rPr lang="el-GR" altLang="el-GR" sz="2000" dirty="0"/>
              <a:t>» έχει χρηματοδοτήσει μόνο τη αναδιαμόρφωση του εκπαιδευτικού υλικού.</a:t>
            </a:r>
          </a:p>
          <a:p>
            <a:pPr marL="342886" indent="-342886" algn="just"/>
            <a:r>
              <a:rPr lang="el-GR" altLang="el-GR" sz="2000" dirty="0"/>
              <a:t>Το παρόν εκπαιδευτικό υλικό έχει αναπτυχθεί στα πλαίσια του εκπαιδευτικού έργου του διδάσκοντα.</a:t>
            </a:r>
          </a:p>
        </p:txBody>
      </p:sp>
      <p:pic>
        <p:nvPicPr>
          <p:cNvPr id="5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32312" y="4212553"/>
            <a:ext cx="6480048" cy="128524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628661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Κλειστές Πράξεις Συνόλων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333500"/>
            <a:ext cx="8229600" cy="3771636"/>
          </a:xfrm>
        </p:spPr>
        <p:txBody>
          <a:bodyPr>
            <a:noAutofit/>
          </a:bodyPr>
          <a:lstStyle/>
          <a:p>
            <a:pPr marL="311790" lvl="0" indent="-300655" algn="just">
              <a:spcBef>
                <a:spcPts val="0"/>
              </a:spcBef>
              <a:buClr>
                <a:srgbClr val="675E47"/>
              </a:buClr>
              <a:tabLst>
                <a:tab pos="311233" algn="l"/>
              </a:tabLst>
            </a:pPr>
            <a:r>
              <a:rPr lang="el-GR" sz="2800" dirty="0">
                <a:solidFill>
                  <a:srgbClr val="2F2B20"/>
                </a:solidFill>
              </a:rPr>
              <a:t>Οι πράξεις της ένωσης και της τομής στο </a:t>
            </a:r>
            <a:r>
              <a:rPr lang="el-GR" sz="2800" dirty="0" err="1">
                <a:solidFill>
                  <a:srgbClr val="2F2B20"/>
                </a:solidFill>
              </a:rPr>
              <a:t>δυναμοσύνολο</a:t>
            </a:r>
            <a:r>
              <a:rPr lang="el-GR" sz="2800" dirty="0">
                <a:solidFill>
                  <a:srgbClr val="2F2B20"/>
                </a:solidFill>
              </a:rPr>
              <a:t> P(S) είναι κλειστές:</a:t>
            </a:r>
          </a:p>
          <a:p>
            <a:pPr marL="11135" lvl="0" indent="0" algn="ctr">
              <a:spcBef>
                <a:spcPts val="0"/>
              </a:spcBef>
              <a:buClr>
                <a:srgbClr val="675E47"/>
              </a:buClr>
              <a:buNone/>
              <a:tabLst>
                <a:tab pos="311233" algn="l"/>
              </a:tabLst>
            </a:pPr>
            <a:endParaRPr lang="el-GR" sz="2800" dirty="0" smtClean="0">
              <a:solidFill>
                <a:srgbClr val="2F2B20"/>
              </a:solidFill>
              <a:sym typeface="Symbol"/>
            </a:endParaRPr>
          </a:p>
          <a:p>
            <a:pPr marL="11135" lvl="0" indent="0" algn="ctr">
              <a:spcBef>
                <a:spcPts val="0"/>
              </a:spcBef>
              <a:buClr>
                <a:srgbClr val="675E47"/>
              </a:buClr>
              <a:buNone/>
              <a:tabLst>
                <a:tab pos="311233" algn="l"/>
              </a:tabLst>
            </a:pPr>
            <a:r>
              <a:rPr lang="el-GR" sz="2800" dirty="0" smtClean="0">
                <a:solidFill>
                  <a:srgbClr val="2F2B20"/>
                </a:solidFill>
                <a:sym typeface="Symbol"/>
              </a:rPr>
              <a:t>Α </a:t>
            </a:r>
            <a:r>
              <a:rPr lang="el-GR" sz="2800" dirty="0">
                <a:solidFill>
                  <a:srgbClr val="2F2B20"/>
                </a:solidFill>
                <a:sym typeface="Symbol"/>
              </a:rPr>
              <a:t></a:t>
            </a:r>
            <a:r>
              <a:rPr lang="en-US" sz="2800" dirty="0">
                <a:solidFill>
                  <a:srgbClr val="2F2B20"/>
                </a:solidFill>
                <a:sym typeface="Symbol"/>
              </a:rPr>
              <a:t> P(S) </a:t>
            </a:r>
            <a:r>
              <a:rPr lang="el-GR" sz="2800" dirty="0">
                <a:solidFill>
                  <a:srgbClr val="2F2B20"/>
                </a:solidFill>
                <a:sym typeface="Symbol"/>
              </a:rPr>
              <a:t>, Β  </a:t>
            </a:r>
            <a:r>
              <a:rPr lang="en-US" sz="2800" dirty="0">
                <a:solidFill>
                  <a:srgbClr val="2F2B20"/>
                </a:solidFill>
                <a:sym typeface="Symbol"/>
              </a:rPr>
              <a:t>P(S)</a:t>
            </a:r>
            <a:r>
              <a:rPr lang="el-GR" sz="2800" dirty="0">
                <a:solidFill>
                  <a:srgbClr val="2F2B20"/>
                </a:solidFill>
                <a:sym typeface="Symbol"/>
              </a:rPr>
              <a:t>  Α   Β  </a:t>
            </a:r>
            <a:r>
              <a:rPr lang="en-US" sz="2800" dirty="0">
                <a:solidFill>
                  <a:srgbClr val="2F2B20"/>
                </a:solidFill>
                <a:sym typeface="Symbol"/>
              </a:rPr>
              <a:t>P(S)</a:t>
            </a:r>
            <a:r>
              <a:rPr lang="el-GR" sz="2800" dirty="0">
                <a:solidFill>
                  <a:srgbClr val="2F2B20"/>
                </a:solidFill>
                <a:sym typeface="Symbol"/>
              </a:rPr>
              <a:t> </a:t>
            </a:r>
          </a:p>
          <a:p>
            <a:pPr marL="11135" lvl="0" indent="0" algn="ctr">
              <a:spcBef>
                <a:spcPts val="0"/>
              </a:spcBef>
              <a:buClr>
                <a:srgbClr val="675E47"/>
              </a:buClr>
              <a:buNone/>
              <a:tabLst>
                <a:tab pos="311233" algn="l"/>
              </a:tabLst>
            </a:pPr>
            <a:endParaRPr lang="el-GR" sz="2800" dirty="0">
              <a:solidFill>
                <a:srgbClr val="2F2B20"/>
              </a:solidFill>
              <a:sym typeface="Symbol"/>
            </a:endParaRPr>
          </a:p>
          <a:p>
            <a:pPr marL="11135" lvl="0" indent="0" algn="ctr">
              <a:spcBef>
                <a:spcPts val="0"/>
              </a:spcBef>
              <a:buClr>
                <a:srgbClr val="675E47"/>
              </a:buClr>
              <a:buNone/>
              <a:tabLst>
                <a:tab pos="311233" algn="l"/>
              </a:tabLst>
            </a:pPr>
            <a:r>
              <a:rPr lang="el-GR" sz="2800" dirty="0">
                <a:solidFill>
                  <a:srgbClr val="2F2B20"/>
                </a:solidFill>
                <a:sym typeface="Symbol"/>
              </a:rPr>
              <a:t>Α </a:t>
            </a:r>
            <a:r>
              <a:rPr lang="en-US" sz="2800" dirty="0">
                <a:solidFill>
                  <a:srgbClr val="2F2B20"/>
                </a:solidFill>
                <a:sym typeface="Symbol"/>
              </a:rPr>
              <a:t> P(S) </a:t>
            </a:r>
            <a:r>
              <a:rPr lang="el-GR" sz="2800" dirty="0">
                <a:solidFill>
                  <a:srgbClr val="2F2B20"/>
                </a:solidFill>
                <a:sym typeface="Symbol"/>
              </a:rPr>
              <a:t>, Β  </a:t>
            </a:r>
            <a:r>
              <a:rPr lang="en-US" sz="2800" dirty="0">
                <a:solidFill>
                  <a:srgbClr val="2F2B20"/>
                </a:solidFill>
                <a:sym typeface="Symbol"/>
              </a:rPr>
              <a:t>P(S)</a:t>
            </a:r>
            <a:r>
              <a:rPr lang="el-GR" sz="2800" dirty="0">
                <a:solidFill>
                  <a:srgbClr val="2F2B20"/>
                </a:solidFill>
                <a:sym typeface="Symbol"/>
              </a:rPr>
              <a:t>  Α  Β  </a:t>
            </a:r>
            <a:r>
              <a:rPr lang="en-US" sz="2800" dirty="0">
                <a:solidFill>
                  <a:srgbClr val="2F2B20"/>
                </a:solidFill>
                <a:sym typeface="Symbol"/>
              </a:rPr>
              <a:t>P(S)</a:t>
            </a:r>
            <a:r>
              <a:rPr lang="el-GR" sz="2800" dirty="0">
                <a:solidFill>
                  <a:srgbClr val="2F2B20"/>
                </a:solidFill>
                <a:sym typeface="Symbol"/>
              </a:rPr>
              <a:t> </a:t>
            </a:r>
            <a:endParaRPr lang="el-GR" sz="2800" dirty="0">
              <a:solidFill>
                <a:srgbClr val="2F2B20"/>
              </a:solidFill>
            </a:endParaRP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5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4642801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Παράδειγμα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333500"/>
            <a:ext cx="8229600" cy="3771636"/>
          </a:xfrm>
        </p:spPr>
        <p:txBody>
          <a:bodyPr>
            <a:noAutofit/>
          </a:bodyPr>
          <a:lstStyle/>
          <a:p>
            <a:pPr marL="311790" lvl="0" indent="-300655" algn="just">
              <a:spcBef>
                <a:spcPts val="0"/>
              </a:spcBef>
              <a:buClr>
                <a:srgbClr val="675E47"/>
              </a:buClr>
              <a:tabLst>
                <a:tab pos="311233" algn="l"/>
              </a:tabLst>
            </a:pPr>
            <a:r>
              <a:rPr lang="en-US" sz="2800" dirty="0">
                <a:solidFill>
                  <a:srgbClr val="2F2B20"/>
                </a:solidFill>
              </a:rPr>
              <a:t>S={a, b, c}</a:t>
            </a:r>
          </a:p>
          <a:p>
            <a:pPr marL="311790" lvl="0" indent="-300655" algn="just">
              <a:spcBef>
                <a:spcPts val="0"/>
              </a:spcBef>
              <a:buClr>
                <a:srgbClr val="675E47"/>
              </a:buClr>
              <a:tabLst>
                <a:tab pos="311233" algn="l"/>
              </a:tabLst>
            </a:pPr>
            <a:r>
              <a:rPr lang="en-US" sz="2800" dirty="0" smtClean="0">
                <a:solidFill>
                  <a:srgbClr val="2F2B20"/>
                </a:solidFill>
              </a:rPr>
              <a:t>P(S</a:t>
            </a:r>
            <a:r>
              <a:rPr lang="en-US" sz="2800" dirty="0">
                <a:solidFill>
                  <a:srgbClr val="2F2B20"/>
                </a:solidFill>
              </a:rPr>
              <a:t>) =</a:t>
            </a:r>
            <a:r>
              <a:rPr lang="el-GR" sz="2800" dirty="0">
                <a:solidFill>
                  <a:srgbClr val="2F2B20"/>
                </a:solidFill>
              </a:rPr>
              <a:t> </a:t>
            </a:r>
            <a:r>
              <a:rPr lang="en-US" sz="2800" dirty="0">
                <a:solidFill>
                  <a:srgbClr val="2F2B20"/>
                </a:solidFill>
              </a:rPr>
              <a:t>{∅, {a}, {b}, {c}, {a, b}, {a, c}, {a, c}, {a, b, c} = S}</a:t>
            </a: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6</a:t>
            </a:fld>
            <a:endParaRPr lang="el-GR" dirty="0"/>
          </a:p>
        </p:txBody>
      </p:sp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3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6974" y="2435247"/>
            <a:ext cx="7250052" cy="2895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495078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Πράξεις Συνόλων</a:t>
            </a:r>
            <a:r>
              <a:rPr lang="en-US" dirty="0"/>
              <a:t>-</a:t>
            </a:r>
            <a:r>
              <a:rPr lang="el-GR" dirty="0"/>
              <a:t>Συμπλήρωμα</a:t>
            </a:r>
            <a:endParaRPr lang="el-GR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" name="Θέση περιεχομένου 4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1333500"/>
                <a:ext cx="8229600" cy="3771636"/>
              </a:xfrm>
            </p:spPr>
            <p:txBody>
              <a:bodyPr>
                <a:noAutofit/>
              </a:bodyPr>
              <a:lstStyle/>
              <a:p>
                <a:pPr marL="311790" indent="-300655" algn="just">
                  <a:buClr>
                    <a:schemeClr val="tx2"/>
                  </a:buClr>
                  <a:tabLst>
                    <a:tab pos="311233" algn="l"/>
                  </a:tabLst>
                </a:pPr>
                <a:r>
                  <a:rPr lang="el-GR" sz="2400" dirty="0"/>
                  <a:t>Αν A ∩ B= ∅ </a:t>
                </a:r>
                <a:r>
                  <a:rPr lang="el-GR" sz="2400" dirty="0"/>
                  <a:t>ισχύει </a:t>
                </a:r>
                <a:r>
                  <a:rPr lang="el-GR" sz="2400" dirty="0"/>
                  <a:t>A – B = A</a:t>
                </a:r>
              </a:p>
              <a:p>
                <a:pPr marL="311790" indent="-300655" algn="just">
                  <a:buClr>
                    <a:schemeClr val="tx2"/>
                  </a:buClr>
                  <a:tabLst>
                    <a:tab pos="311233" algn="l"/>
                  </a:tabLst>
                </a:pPr>
                <a:r>
                  <a:rPr lang="el-GR" sz="2400" dirty="0" smtClean="0"/>
                  <a:t>Αν </a:t>
                </a:r>
                <a:r>
                  <a:rPr lang="el-GR" sz="2400" dirty="0"/>
                  <a:t>Β </a:t>
                </a:r>
                <a:r>
                  <a:rPr lang="el-GR" sz="2400" dirty="0">
                    <a:sym typeface="Symbol"/>
                  </a:rPr>
                  <a:t> Α</a:t>
                </a:r>
                <a:r>
                  <a:rPr lang="el-GR" sz="2400" dirty="0"/>
                  <a:t>, </a:t>
                </a:r>
                <a:r>
                  <a:rPr lang="el-GR" sz="2400" dirty="0"/>
                  <a:t>τότε το σύνολο </a:t>
                </a:r>
                <a:r>
                  <a:rPr lang="el-GR" sz="2400" dirty="0"/>
                  <a:t>Α - Β </a:t>
                </a:r>
                <a:r>
                  <a:rPr lang="el-GR" sz="2400" dirty="0"/>
                  <a:t>συμβολίζεται </a:t>
                </a:r>
                <a:r>
                  <a:rPr lang="el-GR" sz="2400" dirty="0"/>
                  <a:t>με και </a:t>
                </a:r>
                <a:r>
                  <a:rPr lang="el-GR" sz="2400" dirty="0"/>
                  <a:t>ονομάζεται συμπληρωματικό (</a:t>
                </a:r>
                <a:r>
                  <a:rPr lang="el-GR" sz="2400" dirty="0"/>
                  <a:t>complement) του Β ως προς το Α (Το Α συνήθως το ονομάζουμε σύμπαν</a:t>
                </a:r>
                <a:r>
                  <a:rPr lang="el-GR" sz="2400" dirty="0"/>
                  <a:t>)</a:t>
                </a:r>
              </a:p>
              <a:p>
                <a:pPr marL="311790" indent="-300655" algn="just">
                  <a:buClr>
                    <a:schemeClr val="tx2"/>
                  </a:buClr>
                  <a:tabLst>
                    <a:tab pos="311233" algn="l"/>
                  </a:tabLst>
                </a:pPr>
                <a:r>
                  <a:rPr lang="el-GR" sz="2400" b="1" dirty="0" smtClean="0"/>
                  <a:t>Ιδιότητες</a:t>
                </a:r>
                <a:endParaRPr lang="el-GR" sz="2400" b="1" dirty="0"/>
              </a:p>
              <a:p>
                <a:pPr marL="863600" lvl="1" indent="-457200" algn="just">
                  <a:spcBef>
                    <a:spcPts val="0"/>
                  </a:spcBef>
                  <a:buFont typeface="Calibri" panose="020F0502020204030204" pitchFamily="34" charset="0"/>
                  <a:buChar char="−"/>
                  <a:tabLst>
                    <a:tab pos="406400" algn="l"/>
                  </a:tabLst>
                </a:pPr>
                <a:r>
                  <a:rPr lang="el-GR" sz="2400" b="1" dirty="0"/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l-GR" sz="2400"/>
                      <m:t>Β</m:t>
                    </m:r>
                    <m:r>
                      <m:rPr>
                        <m:nor/>
                      </m:rPr>
                      <a:rPr lang="el-GR" sz="2400"/>
                      <m:t> </m:t>
                    </m:r>
                    <m:r>
                      <m:rPr>
                        <m:nor/>
                      </m:rPr>
                      <a:rPr lang="el-GR" sz="2400" dirty="0">
                        <a:sym typeface="Symbol"/>
                      </a:rPr>
                      <m:t></m:t>
                    </m:r>
                    <m:r>
                      <a:rPr lang="el-GR" sz="2400" dirty="0">
                        <a:sym typeface="Symbol"/>
                      </a:rPr>
                      <m:t> </m:t>
                    </m:r>
                    <m:acc>
                      <m:accPr>
                        <m:chr m:val="̅"/>
                        <m:ctrlPr>
                          <a:rPr lang="el-GR" sz="2400" i="1" dirty="0">
                            <a:sym typeface="Symbol"/>
                          </a:rPr>
                        </m:ctrlPr>
                      </m:accPr>
                      <m:e>
                        <m:r>
                          <m:rPr>
                            <m:sty m:val="p"/>
                          </m:rPr>
                          <a:rPr lang="el-GR" sz="2400" dirty="0">
                            <a:sym typeface="Symbol"/>
                          </a:rPr>
                          <m:t>Β</m:t>
                        </m:r>
                      </m:e>
                    </m:acc>
                    <m:r>
                      <a:rPr lang="el-GR" sz="2400"/>
                      <m:t>=</m:t>
                    </m:r>
                    <m:r>
                      <m:rPr>
                        <m:sty m:val="p"/>
                      </m:rPr>
                      <a:rPr lang="el-GR" sz="2400"/>
                      <m:t>Α</m:t>
                    </m:r>
                  </m:oMath>
                </a14:m>
                <a:endParaRPr lang="el-GR" sz="2400" b="1" dirty="0"/>
              </a:p>
              <a:p>
                <a:pPr marL="863600" lvl="1" indent="-457200" algn="just">
                  <a:spcBef>
                    <a:spcPts val="0"/>
                  </a:spcBef>
                  <a:buFont typeface="Calibri" panose="020F0502020204030204" pitchFamily="34" charset="0"/>
                  <a:buChar char="−"/>
                  <a:tabLst>
                    <a:tab pos="406400" algn="l"/>
                  </a:tabLst>
                </a:pPr>
                <a:r>
                  <a:rPr lang="el-GR" sz="2400" b="1" dirty="0"/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l-GR" sz="2400"/>
                      <m:t>Β</m:t>
                    </m:r>
                    <m:r>
                      <m:rPr>
                        <m:nor/>
                      </m:rPr>
                      <a:rPr lang="el-GR" sz="2400"/>
                      <m:t> </m:t>
                    </m:r>
                    <m:r>
                      <a:rPr lang="el-GR" sz="2400" i="1">
                        <a:sym typeface="Symbol"/>
                      </a:rPr>
                      <m:t> </m:t>
                    </m:r>
                    <m:acc>
                      <m:accPr>
                        <m:chr m:val="̅"/>
                        <m:ctrlPr>
                          <a:rPr lang="el-GR" sz="2400" i="1" dirty="0">
                            <a:sym typeface="Symbol"/>
                          </a:rPr>
                        </m:ctrlPr>
                      </m:accPr>
                      <m:e>
                        <m:r>
                          <m:rPr>
                            <m:sty m:val="p"/>
                          </m:rPr>
                          <a:rPr lang="el-GR" sz="2400" dirty="0">
                            <a:sym typeface="Symbol"/>
                          </a:rPr>
                          <m:t>Β</m:t>
                        </m:r>
                      </m:e>
                    </m:acc>
                    <m:r>
                      <a:rPr lang="el-GR" sz="2400"/>
                      <m:t>=</m:t>
                    </m:r>
                    <m:r>
                      <a:rPr lang="el-GR" sz="2400" i="1">
                        <a:ea typeface="Cambria Math"/>
                      </a:rPr>
                      <m:t>∅</m:t>
                    </m:r>
                  </m:oMath>
                </a14:m>
                <a:endParaRPr lang="el-GR" sz="2400" b="1" dirty="0"/>
              </a:p>
              <a:p>
                <a:pPr marL="863600" lvl="1" indent="-457200" algn="just">
                  <a:spcBef>
                    <a:spcPts val="0"/>
                  </a:spcBef>
                  <a:buFont typeface="Calibri" panose="020F0502020204030204" pitchFamily="34" charset="0"/>
                  <a:buChar char="−"/>
                  <a:tabLst>
                    <a:tab pos="406400" algn="l"/>
                  </a:tabLst>
                </a:pPr>
                <a:r>
                  <a:rPr lang="el-GR" sz="2400" b="1" dirty="0"/>
                  <a:t> </a:t>
                </a:r>
                <a14:m>
                  <m:oMath xmlns:m="http://schemas.openxmlformats.org/officeDocument/2006/math">
                    <m:acc>
                      <m:accPr>
                        <m:chr m:val="̿"/>
                        <m:ctrlPr>
                          <a:rPr lang="el-GR" sz="2400" i="1"/>
                        </m:ctrlPr>
                      </m:accPr>
                      <m:e>
                        <m:r>
                          <m:rPr>
                            <m:sty m:val="p"/>
                          </m:rPr>
                          <a:rPr lang="el-GR" sz="2400"/>
                          <m:t>Β</m:t>
                        </m:r>
                      </m:e>
                    </m:acc>
                    <m:r>
                      <a:rPr lang="el-GR" sz="2400" i="1"/>
                      <m:t> </m:t>
                    </m:r>
                    <m:r>
                      <a:rPr lang="el-GR" sz="2400"/>
                      <m:t>=</m:t>
                    </m:r>
                    <m:r>
                      <m:rPr>
                        <m:sty m:val="p"/>
                      </m:rPr>
                      <a:rPr lang="el-GR" sz="2400"/>
                      <m:t>Β</m:t>
                    </m:r>
                  </m:oMath>
                </a14:m>
                <a:endParaRPr lang="el-GR" sz="2400" dirty="0"/>
              </a:p>
              <a:p>
                <a:pPr marL="863600" lvl="1" indent="-457200" algn="just">
                  <a:spcBef>
                    <a:spcPts val="0"/>
                  </a:spcBef>
                  <a:buFont typeface="Calibri" panose="020F0502020204030204" pitchFamily="34" charset="0"/>
                  <a:buChar char="−"/>
                  <a:tabLst>
                    <a:tab pos="406400" algn="l"/>
                  </a:tabLst>
                </a:pP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l-GR" sz="2400" i="1">
                            <a:ea typeface="Cambria Math"/>
                          </a:rPr>
                        </m:ctrlPr>
                      </m:accPr>
                      <m:e>
                        <m:r>
                          <a:rPr lang="el-GR" sz="2400" i="1">
                            <a:ea typeface="Cambria Math"/>
                          </a:rPr>
                          <m:t> </m:t>
                        </m:r>
                        <m:r>
                          <a:rPr lang="el-GR" sz="2400" i="1">
                            <a:ea typeface="Cambria Math"/>
                          </a:rPr>
                          <m:t>∅</m:t>
                        </m:r>
                      </m:e>
                    </m:acc>
                  </m:oMath>
                </a14:m>
                <a:r>
                  <a:rPr lang="el-GR" sz="2400" dirty="0"/>
                  <a:t> = Α</a:t>
                </a:r>
              </a:p>
              <a:p>
                <a:pPr marL="863600" lvl="1" indent="-457200" algn="just">
                  <a:spcBef>
                    <a:spcPts val="0"/>
                  </a:spcBef>
                  <a:buFont typeface="Calibri" panose="020F0502020204030204" pitchFamily="34" charset="0"/>
                  <a:buChar char="−"/>
                  <a:tabLst>
                    <a:tab pos="406400" algn="l"/>
                  </a:tabLst>
                </a:pP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l-GR" sz="2400" i="1" dirty="0">
                            <a:sym typeface="Symbol"/>
                          </a:rPr>
                        </m:ctrlPr>
                      </m:accPr>
                      <m:e>
                        <m:r>
                          <a:rPr lang="el-GR" sz="2400" dirty="0">
                            <a:sym typeface="Symbol"/>
                          </a:rPr>
                          <m:t> </m:t>
                        </m:r>
                        <m:r>
                          <m:rPr>
                            <m:sty m:val="p"/>
                          </m:rPr>
                          <a:rPr lang="el-GR" sz="2400" dirty="0">
                            <a:sym typeface="Symbol"/>
                          </a:rPr>
                          <m:t>Α</m:t>
                        </m:r>
                      </m:e>
                    </m:acc>
                    <m:r>
                      <a:rPr lang="el-GR" sz="2400"/>
                      <m:t>=</m:t>
                    </m:r>
                    <m:r>
                      <a:rPr lang="el-GR" sz="2400" i="1">
                        <a:ea typeface="Cambria Math"/>
                      </a:rPr>
                      <m:t>∅</m:t>
                    </m:r>
                  </m:oMath>
                </a14:m>
                <a:endParaRPr lang="el-GR" sz="2400" b="1" dirty="0"/>
              </a:p>
            </p:txBody>
          </p:sp>
        </mc:Choice>
        <mc:Fallback>
          <p:sp>
            <p:nvSpPr>
              <p:cNvPr id="5" name="Θέση περιεχομένου 4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1333500"/>
                <a:ext cx="8229600" cy="3771636"/>
              </a:xfrm>
              <a:blipFill rotWithShape="0">
                <a:blip r:embed="rId3"/>
                <a:stretch>
                  <a:fillRect l="-815" t="-1618" r="-1111" b="-12460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7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9080052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Συμπλήρωμα</a:t>
            </a:r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8</a:t>
            </a:fld>
            <a:endParaRPr lang="el-GR" dirty="0"/>
          </a:p>
        </p:txBody>
      </p:sp>
      <p:sp>
        <p:nvSpPr>
          <p:cNvPr id="7" name="Rectangle 2"/>
          <p:cNvSpPr/>
          <p:nvPr/>
        </p:nvSpPr>
        <p:spPr>
          <a:xfrm>
            <a:off x="1547664" y="1489348"/>
            <a:ext cx="6172200" cy="3124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		</a:t>
            </a:r>
            <a:r>
              <a:rPr lang="en-US" sz="3200" b="1" dirty="0" smtClean="0"/>
              <a:t>S’</a:t>
            </a:r>
            <a:endParaRPr lang="en-US" sz="3200" b="1" dirty="0"/>
          </a:p>
        </p:txBody>
      </p:sp>
      <p:sp>
        <p:nvSpPr>
          <p:cNvPr id="8" name="Oval 3"/>
          <p:cNvSpPr/>
          <p:nvPr/>
        </p:nvSpPr>
        <p:spPr>
          <a:xfrm>
            <a:off x="2335064" y="2124348"/>
            <a:ext cx="1803400" cy="1676400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04262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457200" y="320824"/>
            <a:ext cx="8229600" cy="952500"/>
          </a:xfrm>
        </p:spPr>
        <p:txBody>
          <a:bodyPr>
            <a:normAutofit fontScale="90000"/>
          </a:bodyPr>
          <a:lstStyle/>
          <a:p>
            <a:r>
              <a:rPr lang="el-GR" dirty="0"/>
              <a:t>Νόμοι του </a:t>
            </a:r>
            <a:r>
              <a:rPr lang="en-US" dirty="0"/>
              <a:t>De Morgan</a:t>
            </a:r>
            <a:br>
              <a:rPr lang="en-US" dirty="0"/>
            </a:br>
            <a:r>
              <a:rPr lang="en-US" dirty="0"/>
              <a:t>(De Morgan’s laws)</a:t>
            </a:r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9</a:t>
            </a:fld>
            <a:endParaRPr lang="el-GR" dirty="0"/>
          </a:p>
        </p:txBody>
      </p:sp>
      <p:sp>
        <p:nvSpPr>
          <p:cNvPr id="7" name="Rectangle 17"/>
          <p:cNvSpPr/>
          <p:nvPr/>
        </p:nvSpPr>
        <p:spPr>
          <a:xfrm>
            <a:off x="611560" y="1849388"/>
            <a:ext cx="762000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2800" dirty="0" smtClean="0"/>
              <a:t>• Πρώτος νόμος </a:t>
            </a:r>
            <a:r>
              <a:rPr lang="en-US" sz="2800" dirty="0" smtClean="0"/>
              <a:t>De Morgan:</a:t>
            </a:r>
            <a:r>
              <a:rPr lang="el-GR" sz="2800" dirty="0" smtClean="0"/>
              <a:t> </a:t>
            </a:r>
          </a:p>
          <a:p>
            <a:endParaRPr lang="en-US" sz="2800" dirty="0" smtClean="0"/>
          </a:p>
          <a:p>
            <a:r>
              <a:rPr lang="el-GR" sz="2800" dirty="0" smtClean="0"/>
              <a:t>• Δεύτερος νόμος </a:t>
            </a:r>
            <a:r>
              <a:rPr lang="el-GR" sz="2800" dirty="0" err="1" smtClean="0"/>
              <a:t>De</a:t>
            </a:r>
            <a:r>
              <a:rPr lang="el-GR" sz="2800" dirty="0" smtClean="0"/>
              <a:t> Morgan:</a:t>
            </a:r>
          </a:p>
          <a:p>
            <a:endParaRPr lang="el-GR" sz="2800" dirty="0" smtClean="0"/>
          </a:p>
        </p:txBody>
      </p:sp>
      <p:graphicFrame>
        <p:nvGraphicFramePr>
          <p:cNvPr id="8" name="Object 1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13711723"/>
              </p:ext>
            </p:extLst>
          </p:nvPr>
        </p:nvGraphicFramePr>
        <p:xfrm>
          <a:off x="5035271" y="1849388"/>
          <a:ext cx="2552701" cy="609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4" name="Εξίσωση" r:id="rId4" imgW="850680" imgH="203040" progId="Equation.3">
                  <p:embed/>
                </p:oleObj>
              </mc:Choice>
              <mc:Fallback>
                <p:oleObj name="Εξίσωση" r:id="rId4" imgW="850680" imgH="2030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35271" y="1849388"/>
                        <a:ext cx="2552701" cy="609600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82982739"/>
              </p:ext>
            </p:extLst>
          </p:nvPr>
        </p:nvGraphicFramePr>
        <p:xfrm>
          <a:off x="5321300" y="2650812"/>
          <a:ext cx="2463800" cy="58834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5" name="Εξίσωση" r:id="rId6" imgW="850680" imgH="203040" progId="Equation.3">
                  <p:embed/>
                </p:oleObj>
              </mc:Choice>
              <mc:Fallback>
                <p:oleObj name="Εξίσωση" r:id="rId6" imgW="850680" imgH="2030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21300" y="2650812"/>
                        <a:ext cx="2463800" cy="588349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0377992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0"/>
  <p:tag name="MMPROD_UIDATA" val="&lt;database version=&quot;7.0&quot;&gt;&lt;object type=&quot;1&quot; unique_id=&quot;10001&quot;&gt;&lt;object type=&quot;2&quot; unique_id=&quot;10086&quot;&gt;&lt;object type=&quot;3&quot; unique_id=&quot;10087&quot;&gt;&lt;property id=&quot;20148&quot; value=&quot;5&quot;/&gt;&lt;property id=&quot;20300&quot; value=&quot;Slide 1 - &amp;quot;Τίτλος Μαθήματος&amp;quot;&quot;/&gt;&lt;property id=&quot;20307&quot; value=&quot;256&quot;/&gt;&lt;/object&gt;&lt;object type=&quot;3&quot; unique_id=&quot;10088&quot;&gt;&lt;property id=&quot;20148&quot; value=&quot;5&quot;/&gt;&lt;property id=&quot;20300&quot; value=&quot;Slide 2&quot;/&gt;&lt;property id=&quot;20307&quot; value=&quot;289&quot;/&gt;&lt;/object&gt;&lt;object type=&quot;3&quot; unique_id=&quot;10089&quot;&gt;&lt;property id=&quot;20148&quot; value=&quot;5&quot;/&gt;&lt;property id=&quot;20300&quot; value=&quot;Slide 3 - &amp;quot;Άδειες Χρήσης&amp;quot;&quot;/&gt;&lt;property id=&quot;20307&quot; value=&quot;257&quot;/&gt;&lt;/object&gt;&lt;object type=&quot;3&quot; unique_id=&quot;10090&quot;&gt;&lt;property id=&quot;20148&quot; value=&quot;5&quot;/&gt;&lt;property id=&quot;20300&quot; value=&quot;Slide 4 - &amp;quot;Χρηματοδότηση&amp;quot;&quot;/&gt;&lt;property id=&quot;20307&quot; value=&quot;259&quot;/&gt;&lt;/object&gt;&lt;object type=&quot;3&quot; unique_id=&quot;10091&quot;&gt;&lt;property id=&quot;20148&quot; value=&quot;5&quot;/&gt;&lt;property id=&quot;20300&quot; value=&quot;Slide 5 - &amp;quot;Σκοποί  ενότητας&amp;quot;&quot;/&gt;&lt;property id=&quot;20307&quot; value=&quot;261&quot;/&gt;&lt;/object&gt;&lt;object type=&quot;3&quot; unique_id=&quot;10092&quot;&gt;&lt;property id=&quot;20148&quot; value=&quot;5&quot;/&gt;&lt;property id=&quot;20300&quot; value=&quot;Slide 6 - &amp;quot;Περιεχόμενα ενότητας&amp;quot;&quot;/&gt;&lt;property id=&quot;20307&quot; value=&quot;262&quot;/&gt;&lt;/object&gt;&lt;object type=&quot;3&quot; unique_id=&quot;10093&quot;&gt;&lt;property id=&quot;20148&quot; value=&quot;5&quot;/&gt;&lt;property id=&quot;20300&quot; value=&quot;Slide 7 - &amp;quot;Χρήση Διατάξεων&amp;quot;&quot;/&gt;&lt;property id=&quot;20307&quot; value=&quot;264&quot;/&gt;&lt;/object&gt;&lt;object type=&quot;3&quot; unique_id=&quot;10094&quot;&gt;&lt;property id=&quot;20148&quot; value=&quot;5&quot;/&gt;&lt;property id=&quot;20300&quot; value=&quot;Slide 8 - &amp;quot;Διαφάνεια Τίτλου&amp;quot;&quot;/&gt;&lt;property id=&quot;20307&quot; value=&quot;266&quot;/&gt;&lt;/object&gt;&lt;object type=&quot;3&quot; unique_id=&quot;10095&quot;&gt;&lt;property id=&quot;20148&quot; value=&quot;5&quot;/&gt;&lt;property id=&quot;20300&quot; value=&quot;Slide 9 - &amp;quot;Τίτλος και περιεχόμενο 1&amp;quot;&quot;/&gt;&lt;property id=&quot;20307&quot; value=&quot;265&quot;/&gt;&lt;/object&gt;&lt;object type=&quot;3&quot; unique_id=&quot;10096&quot;&gt;&lt;property id=&quot;20148&quot; value=&quot;5&quot;/&gt;&lt;property id=&quot;20300&quot; value=&quot;Slide 10 - &amp;quot;Τίτλος και περιεχόμενο 2&amp;quot;&quot;/&gt;&lt;property id=&quot;20307&quot; value=&quot;274&quot;/&gt;&lt;/object&gt;&lt;object type=&quot;3&quot; unique_id=&quot;10097&quot;&gt;&lt;property id=&quot;20148&quot; value=&quot;5&quot;/&gt;&lt;property id=&quot;20300&quot; value=&quot;Slide 11 - &amp;quot;Κεφαλίδα Ενότητας&amp;quot;&quot;/&gt;&lt;property id=&quot;20307&quot; value=&quot;267&quot;/&gt;&lt;/object&gt;&lt;object type=&quot;3&quot; unique_id=&quot;10098&quot;&gt;&lt;property id=&quot;20148&quot; value=&quot;5&quot;/&gt;&lt;property id=&quot;20300&quot; value=&quot;Slide 12 - &amp;quot;Δύο περιεχόμενα 1 &amp;quot;&quot;/&gt;&lt;property id=&quot;20307&quot; value=&quot;288&quot;/&gt;&lt;/object&gt;&lt;object type=&quot;3&quot; unique_id=&quot;10099&quot;&gt;&lt;property id=&quot;20148&quot; value=&quot;5&quot;/&gt;&lt;property id=&quot;20300&quot; value=&quot;Slide 13 - &amp;quot;Δύο περιεχόμενα 2 &amp;quot;&quot;/&gt;&lt;property id=&quot;20307&quot; value=&quot;277&quot;/&gt;&lt;/object&gt;&lt;object type=&quot;3&quot; unique_id=&quot;10100&quot;&gt;&lt;property id=&quot;20148&quot; value=&quot;5&quot;/&gt;&lt;property id=&quot;20300&quot; value=&quot;Slide 14 - &amp;quot;Σύγκριση 1&amp;quot;&quot;/&gt;&lt;property id=&quot;20307&quot; value=&quot;269&quot;/&gt;&lt;/object&gt;&lt;object type=&quot;3&quot; unique_id=&quot;10101&quot;&gt;&lt;property id=&quot;20148&quot; value=&quot;5&quot;/&gt;&lt;property id=&quot;20300&quot; value=&quot;Slide 15 - &amp;quot;Σύγκριση 2&amp;quot;&quot;/&gt;&lt;property id=&quot;20307&quot; value=&quot;278&quot;/&gt;&lt;/object&gt;&lt;object type=&quot;3&quot; unique_id=&quot;10102&quot;&gt;&lt;property id=&quot;20148&quot; value=&quot;5&quot;/&gt;&lt;property id=&quot;20300&quot; value=&quot;Slide 16 - &amp;quot;Μόνο Τίτλος&amp;quot;&quot;/&gt;&lt;property id=&quot;20307&quot; value=&quot;270&quot;/&gt;&lt;/object&gt;&lt;object type=&quot;3&quot; unique_id=&quot;10103&quot;&gt;&lt;property id=&quot;20148&quot; value=&quot;5&quot;/&gt;&lt;property id=&quot;20300&quot; value=&quot;Slide 17 - &amp;quot;Περιεχόμενο με λεζάντα 1&amp;quot;&quot;/&gt;&lt;property id=&quot;20307&quot; value=&quot;272&quot;/&gt;&lt;/object&gt;&lt;object type=&quot;3&quot; unique_id=&quot;10104&quot;&gt;&lt;property id=&quot;20148&quot; value=&quot;5&quot;/&gt;&lt;property id=&quot;20300&quot; value=&quot;Slide 18 - &amp;quot;Περιεχόμενο με λεζάντα 2&amp;quot;&quot;/&gt;&lt;property id=&quot;20307&quot; value=&quot;279&quot;/&gt;&lt;/object&gt;&lt;object type=&quot;3&quot; unique_id=&quot;10105&quot;&gt;&lt;property id=&quot;20148&quot; value=&quot;5&quot;/&gt;&lt;property id=&quot;20300&quot; value=&quot;Slide 19 - &amp;quot;Εικόνα με λεζάντα&amp;quot;&quot;/&gt;&lt;property id=&quot;20307&quot; value=&quot;273&quot;/&gt;&lt;/object&gt;&lt;object type=&quot;3&quot; unique_id=&quot;10106&quot;&gt;&lt;property id=&quot;20148&quot; value=&quot;5&quot;/&gt;&lt;property id=&quot;20300&quot; value=&quot;Slide 20 - &amp;quot;Οδηγίες&amp;quot;&quot;/&gt;&lt;property id=&quot;20307&quot; value=&quot;281&quot;/&gt;&lt;/object&gt;&lt;object type=&quot;3&quot; unique_id=&quot;10107&quot;&gt;&lt;property id=&quot;20148&quot; value=&quot;5&quot;/&gt;&lt;property id=&quot;20300&quot; value=&quot;Slide 21 - &amp;quot;Οδηγίες (1 από 4)&amp;quot;&quot;/&gt;&lt;property id=&quot;20307&quot; value=&quot;284&quot;/&gt;&lt;/object&gt;&lt;object type=&quot;3&quot; unique_id=&quot;10108&quot;&gt;&lt;property id=&quot;20148&quot; value=&quot;5&quot;/&gt;&lt;property id=&quot;20300&quot; value=&quot;Slide 22 - &amp;quot;Οδηγίες (2 από 4) &amp;quot;&quot;/&gt;&lt;property id=&quot;20307&quot; value=&quot;282&quot;/&gt;&lt;/object&gt;&lt;object type=&quot;3&quot; unique_id=&quot;10109&quot;&gt;&lt;property id=&quot;20148&quot; value=&quot;5&quot;/&gt;&lt;property id=&quot;20300&quot; value=&quot;Slide 23 - &amp;quot;Οδηγίες (3 από 4)&amp;quot;&quot;/&gt;&lt;property id=&quot;20307&quot; value=&quot;283&quot;/&gt;&lt;/object&gt;&lt;object type=&quot;3&quot; unique_id=&quot;10110&quot;&gt;&lt;property id=&quot;20148&quot; value=&quot;5&quot;/&gt;&lt;property id=&quot;20300&quot; value=&quot;Slide 24 - &amp;quot;Οδηγίες (4 από 4)&amp;quot;&quot;/&gt;&lt;property id=&quot;20307&quot; value=&quot;285&quot;/&gt;&lt;/object&gt;&lt;object type=&quot;3&quot; unique_id=&quot;10111&quot;&gt;&lt;property id=&quot;20148&quot; value=&quot;5&quot;/&gt;&lt;property id=&quot;20300&quot; value=&quot;Slide 25 - &amp;quot;Βασικές Οδηγίες Προσβασιμότητας&amp;quot;&quot;/&gt;&lt;property id=&quot;20307&quot; value=&quot;286&quot;/&gt;&lt;/object&gt;&lt;object type=&quot;3&quot; unique_id=&quot;10112&quot;&gt;&lt;property id=&quot;20148&quot; value=&quot;5&quot;/&gt;&lt;property id=&quot;20300&quot; value=&quot;Slide 32 - &amp;quot;Τέλος Ενότητας&amp;quot;&quot;/&gt;&lt;property id=&quot;20307&quot; value=&quot;280&quot;/&gt;&lt;/object&gt;&lt;object type=&quot;3&quot; unique_id=&quot;10757&quot;&gt;&lt;property id=&quot;20148&quot; value=&quot;5&quot;/&gt;&lt;property id=&quot;20300&quot; value=&quot;Slide 26 - &amp;quot;Βιβλιογραφία&amp;quot;&quot;/&gt;&lt;property id=&quot;20307&quot; value=&quot;290&quot;/&gt;&lt;/object&gt;&lt;object type=&quot;3&quot; unique_id=&quot;10758&quot;&gt;&lt;property id=&quot;20148&quot; value=&quot;5&quot;/&gt;&lt;property id=&quot;20300&quot; value=&quot;Slide 27 - &amp;quot;Σημείωμα Αναφοράς&amp;quot;&quot;/&gt;&lt;property id=&quot;20307&quot; value=&quot;291&quot;/&gt;&lt;/object&gt;&lt;object type=&quot;3&quot; unique_id=&quot;10759&quot;&gt;&lt;property id=&quot;20148&quot; value=&quot;5&quot;/&gt;&lt;property id=&quot;20300&quot; value=&quot;Slide 28 - &amp;quot;Σημείωμα Αδειοδότησης&amp;quot;&quot;/&gt;&lt;property id=&quot;20307&quot; value=&quot;292&quot;/&gt;&lt;/object&gt;&lt;object type=&quot;3&quot; unique_id=&quot;10760&quot;&gt;&lt;property id=&quot;20148&quot; value=&quot;5&quot;/&gt;&lt;property id=&quot;20300&quot; value=&quot;Slide 29&quot;/&gt;&lt;property id=&quot;20307&quot; value=&quot;293&quot;/&gt;&lt;/object&gt;&lt;object type=&quot;3&quot; unique_id=&quot;10761&quot;&gt;&lt;property id=&quot;20148&quot; value=&quot;5&quot;/&gt;&lt;property id=&quot;20300&quot; value=&quot;Slide 30&quot;/&gt;&lt;property id=&quot;20307&quot; value=&quot;294&quot;/&gt;&lt;/object&gt;&lt;object type=&quot;3&quot; unique_id=&quot;10762&quot;&gt;&lt;property id=&quot;20148&quot; value=&quot;5&quot;/&gt;&lt;property id=&quot;20300&quot; value=&quot;Slide 31 - &amp;quot;Διατήρηση Σημειωμάτων&amp;quot;&quot;/&gt;&lt;property id=&quot;20307&quot; value=&quot;295&quot;/&gt;&lt;/object&gt;&lt;/object&gt;&lt;object type=&quot;8&quot; unique_id=&quot;10140&quot;&gt;&lt;/object&gt;&lt;/object&gt;&lt;/database&gt;"/>
  <p:tag name="SECTOMILLISECCONVERTED" val="1"/>
</p:tagLst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>
          <a:defRPr dirty="0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Clarity</Template>
  <TotalTime>4167</TotalTime>
  <Words>1831</Words>
  <Application>Microsoft Office PowerPoint</Application>
  <PresentationFormat>Προβολή στην οθόνη (16:10)</PresentationFormat>
  <Paragraphs>376</Paragraphs>
  <Slides>38</Slides>
  <Notes>38</Notes>
  <HiddenSlides>0</HiddenSlides>
  <MMClips>0</MMClips>
  <ScaleCrop>false</ScaleCrop>
  <HeadingPairs>
    <vt:vector size="8" baseType="variant">
      <vt:variant>
        <vt:lpstr>Γραμματοσειρές που χρησιμοποιούνται</vt:lpstr>
      </vt:variant>
      <vt:variant>
        <vt:i4>5</vt:i4>
      </vt:variant>
      <vt:variant>
        <vt:lpstr>Θέμα</vt:lpstr>
      </vt:variant>
      <vt:variant>
        <vt:i4>1</vt:i4>
      </vt:variant>
      <vt:variant>
        <vt:lpstr>Ενσωματωμένοι διακομιστές OLE</vt:lpstr>
      </vt:variant>
      <vt:variant>
        <vt:i4>1</vt:i4>
      </vt:variant>
      <vt:variant>
        <vt:lpstr>Τίτλοι διαφανειών</vt:lpstr>
      </vt:variant>
      <vt:variant>
        <vt:i4>38</vt:i4>
      </vt:variant>
    </vt:vector>
  </HeadingPairs>
  <TitlesOfParts>
    <vt:vector size="45" baseType="lpstr">
      <vt:lpstr>Arial</vt:lpstr>
      <vt:lpstr>Calibri</vt:lpstr>
      <vt:lpstr>Cambria Math</vt:lpstr>
      <vt:lpstr>Symbol</vt:lpstr>
      <vt:lpstr>Times New Roman</vt:lpstr>
      <vt:lpstr>Θέμα του Office</vt:lpstr>
      <vt:lpstr>Εξίσωση</vt:lpstr>
      <vt:lpstr>Θεωρία Υπολογισμού</vt:lpstr>
      <vt:lpstr>Παρουσίαση του PowerPoint</vt:lpstr>
      <vt:lpstr>Άδειες Χρήσης</vt:lpstr>
      <vt:lpstr>Χρηματοδότηση</vt:lpstr>
      <vt:lpstr>Κλειστές Πράξεις Συνόλων</vt:lpstr>
      <vt:lpstr>Παράδειγμα</vt:lpstr>
      <vt:lpstr>Πράξεις Συνόλων-Συμπλήρωμα</vt:lpstr>
      <vt:lpstr>Συμπλήρωμα</vt:lpstr>
      <vt:lpstr>Νόμοι του De Morgan (De Morgan’s laws)</vt:lpstr>
      <vt:lpstr>Κάποιες Επιπλέον Ιδιότητες</vt:lpstr>
      <vt:lpstr>Διατεταγμένο Ζεύγος (ordered pair)</vt:lpstr>
      <vt:lpstr>Καρτεσιανό Γινόμενο (Cartesian product)</vt:lpstr>
      <vt:lpstr>Καρτεσιανό Γινόμενο (Cartesian product)</vt:lpstr>
      <vt:lpstr>Καρτεσιανό Γινόμενο (Cartesian product)</vt:lpstr>
      <vt:lpstr>Παράδειγμα</vt:lpstr>
      <vt:lpstr>Καρτεσιανό Γινόμενο Πολλών Συνόλων</vt:lpstr>
      <vt:lpstr>Παράδειγμα</vt:lpstr>
      <vt:lpstr>Σύνολα</vt:lpstr>
      <vt:lpstr>Σχέση (Relation)</vt:lpstr>
      <vt:lpstr>Παράδειγμα</vt:lpstr>
      <vt:lpstr>Πέτρα-Ψαλίδι-Χαρτί</vt:lpstr>
      <vt:lpstr>Ανακλαστικότητα</vt:lpstr>
      <vt:lpstr>Συμμετρικότητα</vt:lpstr>
      <vt:lpstr>Μεταβατικότητα</vt:lpstr>
      <vt:lpstr>Παραδείγματα  Ανακλαστική-Συμμετρική-Μεταβατική</vt:lpstr>
      <vt:lpstr>Συναρτήσεις (1/5)</vt:lpstr>
      <vt:lpstr>Συναρτήσεις (2/5) Συμβολισμός</vt:lpstr>
      <vt:lpstr>Συναρτήσεις (3/5) Συμβολισμός</vt:lpstr>
      <vt:lpstr>Συναρτήσεις (4/5)</vt:lpstr>
      <vt:lpstr>Συναρτήσεις (5/5)</vt:lpstr>
      <vt:lpstr>Παράδειγμα</vt:lpstr>
      <vt:lpstr>Κατηγόρημα ή Ιδιότητα</vt:lpstr>
      <vt:lpstr>Κατηγόρημα ή Ιδιότητα</vt:lpstr>
      <vt:lpstr>Βιβλιογραφία</vt:lpstr>
      <vt:lpstr>Σημείωμα Αναφοράς</vt:lpstr>
      <vt:lpstr>Σημείωμα Αδειοδότησης</vt:lpstr>
      <vt:lpstr>Παρουσίαση του PowerPoint</vt:lpstr>
      <vt:lpstr>Τέλος Ενότητας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Stevy</dc:creator>
  <cp:lastModifiedBy>Evaggelos Karvounis</cp:lastModifiedBy>
  <cp:revision>251</cp:revision>
  <dcterms:created xsi:type="dcterms:W3CDTF">2012-09-06T09:03:05Z</dcterms:created>
  <dcterms:modified xsi:type="dcterms:W3CDTF">2015-09-18T22:45:55Z</dcterms:modified>
</cp:coreProperties>
</file>