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9" r:id="rId3"/>
    <p:sldId id="257" r:id="rId4"/>
    <p:sldId id="259" r:id="rId5"/>
    <p:sldId id="388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391" r:id="rId35"/>
    <p:sldId id="291" r:id="rId36"/>
    <p:sldId id="292" r:id="rId37"/>
    <p:sldId id="293" r:id="rId38"/>
    <p:sldId id="280" r:id="rId39"/>
  </p:sldIdLst>
  <p:sldSz cx="9144000" cy="5715000" type="screen16x10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>
        <p:scale>
          <a:sx n="100" d="100"/>
          <a:sy n="100" d="100"/>
        </p:scale>
        <p:origin x="984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4878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8378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5327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2369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8312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415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3854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5400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255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413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3081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9030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941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630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788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190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3213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451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78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59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41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1052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4319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0760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335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785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537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843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Θεωρία Υπολογισμού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Σύνολα &amp; Σχέσεις (2/2)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Υπολογισμού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2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Σύνολα &amp; Σχέσεις (2/2)</a:t>
            </a:r>
            <a:endParaRPr lang="el-GR" sz="2800" b="1" dirty="0"/>
          </a:p>
          <a:p>
            <a:endParaRPr lang="el-GR" sz="2800" b="1" dirty="0"/>
          </a:p>
          <a:p>
            <a:r>
              <a:rPr lang="el-GR" sz="2800" dirty="0" smtClean="0"/>
              <a:t>Αλέξανδρος 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Κάποιες Επιπλέον Ιδιότητες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995212"/>
              </p:ext>
            </p:extLst>
          </p:nvPr>
        </p:nvGraphicFramePr>
        <p:xfrm>
          <a:off x="716458" y="1498528"/>
          <a:ext cx="1893888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Εξίσωση" r:id="rId4" imgW="723600" imgH="1447560" progId="Equation.3">
                  <p:embed/>
                </p:oleObj>
              </mc:Choice>
              <mc:Fallback>
                <p:oleObj name="Εξίσωση" r:id="rId4" imgW="723600" imgH="1447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458" y="1498528"/>
                        <a:ext cx="1893888" cy="378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78345"/>
              </p:ext>
            </p:extLst>
          </p:nvPr>
        </p:nvGraphicFramePr>
        <p:xfrm>
          <a:off x="3131840" y="1498528"/>
          <a:ext cx="1803400" cy="218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Εξίσωση" r:id="rId6" imgW="711000" imgH="863280" progId="Equation.3">
                  <p:embed/>
                </p:oleObj>
              </mc:Choice>
              <mc:Fallback>
                <p:oleObj name="Εξίσωση" r:id="rId6" imgW="711000" imgH="863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1840" y="1498528"/>
                        <a:ext cx="1803400" cy="2189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003397"/>
              </p:ext>
            </p:extLst>
          </p:nvPr>
        </p:nvGraphicFramePr>
        <p:xfrm>
          <a:off x="5456733" y="1498528"/>
          <a:ext cx="2738438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Εξίσωση" r:id="rId8" imgW="1079280" imgH="1168200" progId="Equation.3">
                  <p:embed/>
                </p:oleObj>
              </mc:Choice>
              <mc:Fallback>
                <p:oleObj name="Εξίσωση" r:id="rId8" imgW="10792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733" y="1498528"/>
                        <a:ext cx="2738438" cy="296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3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Διατεταγμένο Ζεύγος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/>
              <a:t>ordered pair)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Ζεύγος στοιχείων που είναι τοποθετημένα με συγκεκριμένη σειρά</a:t>
            </a:r>
            <a:r>
              <a:rPr lang="en-US" sz="2800" dirty="0">
                <a:solidFill>
                  <a:srgbClr val="2F2B20"/>
                </a:solidFill>
              </a:rPr>
              <a:t>: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28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2F2B20"/>
                </a:solidFill>
              </a:rPr>
              <a:t>(a, b)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2F2B20"/>
                </a:solidFill>
              </a:rPr>
              <a:t>(a, b) = (a’, b’)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 a = a’, b = b’</a:t>
            </a:r>
            <a:endParaRPr lang="en-US" sz="2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32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Καρτεσιανό Γινόμενο</a:t>
            </a:r>
            <a:br>
              <a:rPr lang="el-GR" dirty="0"/>
            </a:br>
            <a:r>
              <a:rPr lang="en-US" dirty="0"/>
              <a:t>(Cartesian product)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2800" b="1" dirty="0">
                <a:solidFill>
                  <a:srgbClr val="2F2B20"/>
                </a:solidFill>
              </a:rPr>
              <a:t>Ακολουθία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800" dirty="0">
                <a:solidFill>
                  <a:srgbClr val="2F2B20"/>
                </a:solidFill>
              </a:rPr>
              <a:t>– Κατάλογος αντικειμένων με καθορισμένη σειρά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800" dirty="0">
                <a:solidFill>
                  <a:srgbClr val="2F2B20"/>
                </a:solidFill>
              </a:rPr>
              <a:t>– Παράδειγμα: (3,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6,9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800" dirty="0">
                <a:solidFill>
                  <a:srgbClr val="2F2B20"/>
                </a:solidFill>
              </a:rPr>
              <a:t>– Προσοχή: (3, 6, 9) ≠ (3,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9,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6), (3, 6,6,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9) ≠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(3,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6,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9)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2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800" dirty="0">
                <a:solidFill>
                  <a:srgbClr val="2F2B20"/>
                </a:solidFill>
              </a:rPr>
              <a:t>• Ακολουθία με </a:t>
            </a:r>
            <a:r>
              <a:rPr lang="el-GR" sz="2800" i="1" dirty="0">
                <a:solidFill>
                  <a:srgbClr val="2F2B20"/>
                </a:solidFill>
              </a:rPr>
              <a:t>k </a:t>
            </a:r>
            <a:r>
              <a:rPr lang="el-GR" sz="2800" dirty="0">
                <a:solidFill>
                  <a:srgbClr val="2F2B20"/>
                </a:solidFill>
              </a:rPr>
              <a:t>αντικείμενα λέγεται </a:t>
            </a:r>
            <a:r>
              <a:rPr lang="el-GR" sz="2800" b="1" i="1" dirty="0">
                <a:solidFill>
                  <a:srgbClr val="2F2B20"/>
                </a:solidFill>
              </a:rPr>
              <a:t>k</a:t>
            </a:r>
            <a:r>
              <a:rPr lang="el-GR" sz="2800" b="1" dirty="0">
                <a:solidFill>
                  <a:srgbClr val="2F2B20"/>
                </a:solidFill>
              </a:rPr>
              <a:t>-</a:t>
            </a:r>
            <a:r>
              <a:rPr lang="el-GR" sz="2800" b="1" dirty="0" err="1">
                <a:solidFill>
                  <a:srgbClr val="2F2B20"/>
                </a:solidFill>
              </a:rPr>
              <a:t>άδα</a:t>
            </a:r>
            <a:endParaRPr lang="el-GR" sz="2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800" dirty="0">
                <a:solidFill>
                  <a:srgbClr val="2F2B20"/>
                </a:solidFill>
              </a:rPr>
              <a:t>– Ακολουθία με 2 αντικείμενα λέγεται </a:t>
            </a:r>
            <a:r>
              <a:rPr lang="el-GR" sz="2800" b="1" dirty="0">
                <a:solidFill>
                  <a:srgbClr val="2F2B20"/>
                </a:solidFill>
              </a:rPr>
              <a:t>δυάδα</a:t>
            </a:r>
            <a:r>
              <a:rPr lang="el-GR" sz="2800" dirty="0">
                <a:solidFill>
                  <a:srgbClr val="2F2B20"/>
                </a:solidFill>
              </a:rPr>
              <a:t> ή </a:t>
            </a:r>
            <a:r>
              <a:rPr lang="el-GR" sz="2800" b="1" dirty="0">
                <a:solidFill>
                  <a:srgbClr val="2F2B20"/>
                </a:solidFill>
              </a:rPr>
              <a:t>ζεύγο</a:t>
            </a:r>
            <a:r>
              <a:rPr lang="el-GR" sz="2800" dirty="0">
                <a:solidFill>
                  <a:srgbClr val="2F2B20"/>
                </a:solidFill>
              </a:rPr>
              <a:t>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46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Καρτεσιανό Γινόμενο</a:t>
            </a:r>
            <a:br>
              <a:rPr lang="el-GR" dirty="0"/>
            </a:br>
            <a:r>
              <a:rPr lang="en-US" dirty="0"/>
              <a:t>(Cartesian product)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Το σύνολο το οποίο αποτελείται από όλα τα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διατεταγμένα ζεύγη (a,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b) όπου a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∈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A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και b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∈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B</a:t>
            </a:r>
            <a:endParaRPr lang="en-US" sz="2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28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pt-BR" sz="2800" dirty="0" smtClean="0">
                <a:solidFill>
                  <a:srgbClr val="2F2B20"/>
                </a:solidFill>
              </a:rPr>
              <a:t>A </a:t>
            </a:r>
            <a:r>
              <a:rPr lang="pt-BR" sz="2800" dirty="0">
                <a:solidFill>
                  <a:srgbClr val="2F2B20"/>
                </a:solidFill>
              </a:rPr>
              <a:t>x B= {(a , b) : a ∈ A, b ∈ B}</a:t>
            </a:r>
            <a:endParaRPr lang="en-US" sz="2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2800" dirty="0">
              <a:solidFill>
                <a:srgbClr val="2F2B20"/>
              </a:solidFill>
              <a:sym typeface="Symbol"/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  <a:sym typeface="Symbol"/>
              </a:rPr>
              <a:t>Αν το σύνολο A έχει n στοιχεία και το σύνολο B έχει m στοιχεία, τότε τα σύνολα A × B και B × A έχουν </a:t>
            </a:r>
            <a:r>
              <a:rPr lang="el-GR" sz="2800" dirty="0" err="1">
                <a:solidFill>
                  <a:srgbClr val="2F2B20"/>
                </a:solidFill>
                <a:sym typeface="Symbol"/>
              </a:rPr>
              <a:t>n▪m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στοιχεία</a:t>
            </a:r>
            <a:endParaRPr lang="el-GR" sz="2800" dirty="0">
              <a:solidFill>
                <a:srgbClr val="2F2B20"/>
              </a:solidFill>
              <a:sym typeface="Symbol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24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Καρτεσιανό Γινόμενο</a:t>
            </a:r>
            <a:br>
              <a:rPr lang="el-GR" dirty="0"/>
            </a:br>
            <a:r>
              <a:rPr lang="en-US" dirty="0"/>
              <a:t>(Cartesian product)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800" b="1" dirty="0">
                <a:solidFill>
                  <a:srgbClr val="2F2B20"/>
                </a:solidFill>
              </a:rPr>
              <a:t>Συντομογραφία</a:t>
            </a:r>
            <a:endParaRPr lang="en-US" sz="2800" b="1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800" dirty="0" smtClean="0">
                <a:solidFill>
                  <a:srgbClr val="2F2B20"/>
                </a:solidFill>
              </a:rPr>
              <a:t>Όλα </a:t>
            </a:r>
            <a:r>
              <a:rPr lang="el-GR" sz="2800" dirty="0">
                <a:solidFill>
                  <a:srgbClr val="2F2B20"/>
                </a:solidFill>
              </a:rPr>
              <a:t>τα ζεύγη φυσικών αριθμών γράφονται</a:t>
            </a:r>
            <a:endParaRPr lang="en-US" sz="2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76549"/>
            <a:ext cx="4329796" cy="48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26995"/>
            <a:ext cx="31908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6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rgbClr val="2F2B20"/>
                </a:solidFill>
              </a:rPr>
              <a:t>B</a:t>
            </a:r>
            <a:r>
              <a:rPr lang="el-GR" sz="2800" b="1" dirty="0">
                <a:solidFill>
                  <a:srgbClr val="2F2B20"/>
                </a:solidFill>
              </a:rPr>
              <a:t> </a:t>
            </a:r>
            <a:r>
              <a:rPr lang="en-US" sz="2800" b="1" dirty="0">
                <a:solidFill>
                  <a:srgbClr val="2F2B20"/>
                </a:solidFill>
              </a:rPr>
              <a:t>=</a:t>
            </a:r>
            <a:r>
              <a:rPr lang="el-GR" sz="2800" b="1" dirty="0">
                <a:solidFill>
                  <a:srgbClr val="2F2B20"/>
                </a:solidFill>
              </a:rPr>
              <a:t> </a:t>
            </a:r>
            <a:r>
              <a:rPr lang="en-US" sz="2800" b="1" dirty="0">
                <a:solidFill>
                  <a:srgbClr val="2F2B20"/>
                </a:solidFill>
              </a:rPr>
              <a:t>{a, b, c}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2F2B20"/>
                </a:solidFill>
              </a:rPr>
              <a:t>    </a:t>
            </a:r>
            <a:r>
              <a:rPr lang="el-GR" sz="2800" b="1" dirty="0" smtClean="0">
                <a:solidFill>
                  <a:srgbClr val="2F2B20"/>
                </a:solidFill>
              </a:rPr>
              <a:t>Γ </a:t>
            </a:r>
            <a:r>
              <a:rPr lang="el-GR" sz="2800" b="1" dirty="0">
                <a:solidFill>
                  <a:srgbClr val="2F2B20"/>
                </a:solidFill>
              </a:rPr>
              <a:t>= {1, 2, 3}</a:t>
            </a:r>
            <a:endParaRPr lang="en-US" sz="2800" b="1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2800" dirty="0" smtClean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l-GR" sz="2800" b="1" dirty="0" smtClean="0">
                <a:solidFill>
                  <a:srgbClr val="2F2B20"/>
                </a:solidFill>
              </a:rPr>
              <a:t>Β</a:t>
            </a:r>
            <a:r>
              <a:rPr lang="en-US" sz="2800" b="1" dirty="0" smtClean="0">
                <a:solidFill>
                  <a:srgbClr val="2F2B20"/>
                </a:solidFill>
              </a:rPr>
              <a:t> </a:t>
            </a:r>
            <a:r>
              <a:rPr lang="en-US" sz="2800" b="1" dirty="0">
                <a:solidFill>
                  <a:srgbClr val="2F2B20"/>
                </a:solidFill>
              </a:rPr>
              <a:t>x </a:t>
            </a:r>
            <a:r>
              <a:rPr lang="el-GR" sz="2800" b="1" dirty="0">
                <a:solidFill>
                  <a:srgbClr val="2F2B20"/>
                </a:solidFill>
              </a:rPr>
              <a:t>Γ</a:t>
            </a:r>
            <a:r>
              <a:rPr lang="en-US" sz="2800" dirty="0">
                <a:solidFill>
                  <a:srgbClr val="2F2B20"/>
                </a:solidFill>
              </a:rPr>
              <a:t>= {(a , </a:t>
            </a:r>
            <a:r>
              <a:rPr lang="el-GR" sz="2800" dirty="0">
                <a:solidFill>
                  <a:srgbClr val="2F2B20"/>
                </a:solidFill>
              </a:rPr>
              <a:t>1</a:t>
            </a:r>
            <a:r>
              <a:rPr lang="en-US" sz="2800" dirty="0">
                <a:solidFill>
                  <a:srgbClr val="2F2B20"/>
                </a:solidFill>
              </a:rPr>
              <a:t>) </a:t>
            </a:r>
            <a:r>
              <a:rPr lang="el-GR" sz="2800" dirty="0">
                <a:solidFill>
                  <a:srgbClr val="2F2B20"/>
                </a:solidFill>
              </a:rPr>
              <a:t>, </a:t>
            </a:r>
            <a:r>
              <a:rPr lang="en-US" sz="2800" dirty="0">
                <a:solidFill>
                  <a:srgbClr val="2F2B20"/>
                </a:solidFill>
              </a:rPr>
              <a:t>(a , </a:t>
            </a:r>
            <a:r>
              <a:rPr lang="el-GR" sz="2800" dirty="0">
                <a:solidFill>
                  <a:srgbClr val="2F2B20"/>
                </a:solidFill>
              </a:rPr>
              <a:t>2</a:t>
            </a:r>
            <a:r>
              <a:rPr lang="en-US" sz="2800" dirty="0">
                <a:solidFill>
                  <a:srgbClr val="2F2B20"/>
                </a:solidFill>
              </a:rPr>
              <a:t>)</a:t>
            </a:r>
            <a:r>
              <a:rPr lang="el-GR" sz="2800" dirty="0">
                <a:solidFill>
                  <a:srgbClr val="2F2B20"/>
                </a:solidFill>
              </a:rPr>
              <a:t>,</a:t>
            </a:r>
            <a:r>
              <a:rPr lang="en-US" sz="2800" dirty="0">
                <a:solidFill>
                  <a:srgbClr val="2F2B20"/>
                </a:solidFill>
              </a:rPr>
              <a:t> (a , 3), (b , </a:t>
            </a:r>
            <a:r>
              <a:rPr lang="el-GR" sz="2800" dirty="0">
                <a:solidFill>
                  <a:srgbClr val="2F2B20"/>
                </a:solidFill>
              </a:rPr>
              <a:t>1</a:t>
            </a:r>
            <a:r>
              <a:rPr lang="en-US" sz="2800" dirty="0">
                <a:solidFill>
                  <a:srgbClr val="2F2B20"/>
                </a:solidFill>
              </a:rPr>
              <a:t>), (b, 2), (b, 3), (c, 1), (c, 2) ,(c, 3)}}</a:t>
            </a:r>
          </a:p>
          <a:p>
            <a:pPr lvl="0">
              <a:spcBef>
                <a:spcPts val="0"/>
              </a:spcBef>
            </a:pPr>
            <a:r>
              <a:rPr lang="el-GR" sz="2800" b="1" dirty="0" smtClean="0">
                <a:solidFill>
                  <a:srgbClr val="2F2B20"/>
                </a:solidFill>
              </a:rPr>
              <a:t> </a:t>
            </a:r>
            <a:r>
              <a:rPr lang="el-GR" sz="2800" b="1" dirty="0">
                <a:solidFill>
                  <a:srgbClr val="2F2B20"/>
                </a:solidFill>
              </a:rPr>
              <a:t>Α={1,2} </a:t>
            </a:r>
            <a:endParaRPr lang="en-US" sz="2800" b="1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2F2B20"/>
                </a:solidFill>
              </a:rPr>
              <a:t>    </a:t>
            </a:r>
            <a:r>
              <a:rPr lang="el-GR" sz="2800" b="1" dirty="0" smtClean="0">
                <a:solidFill>
                  <a:srgbClr val="2F2B20"/>
                </a:solidFill>
              </a:rPr>
              <a:t>Β</a:t>
            </a:r>
            <a:r>
              <a:rPr lang="el-GR" sz="2800" b="1" dirty="0">
                <a:solidFill>
                  <a:srgbClr val="2F2B20"/>
                </a:solidFill>
              </a:rPr>
              <a:t>={</a:t>
            </a:r>
            <a:r>
              <a:rPr lang="en-US" sz="2800" b="1" dirty="0">
                <a:solidFill>
                  <a:srgbClr val="2F2B20"/>
                </a:solidFill>
              </a:rPr>
              <a:t>x, y, z}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2F2B20"/>
                </a:solidFill>
              </a:rPr>
              <a:t>	</a:t>
            </a:r>
            <a:r>
              <a:rPr lang="en-US" sz="2800" b="1" dirty="0">
                <a:solidFill>
                  <a:srgbClr val="2F2B20"/>
                </a:solidFill>
              </a:rPr>
              <a:t>A × B</a:t>
            </a:r>
            <a:r>
              <a:rPr lang="en-US" sz="2800" dirty="0">
                <a:solidFill>
                  <a:srgbClr val="2F2B20"/>
                </a:solidFill>
              </a:rPr>
              <a:t>={(1, x),(1,  y),(1, z),(2, x),(2, y),(2, z)}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2F2B20"/>
                </a:solidFill>
                <a:sym typeface="Symbol"/>
              </a:rPr>
              <a:t> </a:t>
            </a:r>
            <a:endParaRPr lang="en-US" sz="2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1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Καρτεσιανό Γινόμενο Πολλών Συνόλων</a:t>
            </a:r>
            <a:endParaRPr lang="el-GR" sz="3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42421"/>
            <a:ext cx="72199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3364"/>
            <a:ext cx="74104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6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Αν B = { 0, 1 } τότε</a:t>
            </a:r>
          </a:p>
          <a:p>
            <a:pPr lvl="0">
              <a:spcBef>
                <a:spcPts val="0"/>
              </a:spcBef>
            </a:pPr>
            <a:endParaRPr lang="el-GR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l-GR" sz="2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n-άδες της μορφής (0, 1, 1, 0, 0,..., 1)</a:t>
            </a:r>
            <a:endParaRPr lang="en-US" sz="2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5412"/>
            <a:ext cx="557073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6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Σύνολα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800" dirty="0">
                <a:solidFill>
                  <a:srgbClr val="2F2B20"/>
                </a:solidFill>
              </a:rPr>
              <a:t>A = {1,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2,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3,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4,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5} B = {1,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3,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5,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7,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9} </a:t>
            </a:r>
            <a:endParaRPr lang="el-GR" sz="2800" dirty="0">
              <a:solidFill>
                <a:srgbClr val="2F2B20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2800" dirty="0" smtClean="0">
                <a:solidFill>
                  <a:srgbClr val="2F2B20"/>
                </a:solidFill>
              </a:rPr>
              <a:t>|</a:t>
            </a:r>
            <a:r>
              <a:rPr lang="en-US" sz="2800" dirty="0">
                <a:solidFill>
                  <a:srgbClr val="2F2B20"/>
                </a:solidFill>
              </a:rPr>
              <a:t>A| = 5</a:t>
            </a:r>
            <a:endParaRPr lang="el-GR" sz="2800" dirty="0">
              <a:solidFill>
                <a:srgbClr val="2F2B2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n-US" sz="2800" dirty="0" smtClean="0">
                <a:solidFill>
                  <a:srgbClr val="2F2B20"/>
                </a:solidFill>
              </a:rPr>
              <a:t>A </a:t>
            </a:r>
            <a:r>
              <a:rPr lang="en-US" sz="2800" dirty="0">
                <a:solidFill>
                  <a:srgbClr val="2F2B20"/>
                </a:solidFill>
              </a:rPr>
              <a:t>∪ </a:t>
            </a:r>
            <a:r>
              <a:rPr lang="en-US" sz="2800" dirty="0" smtClean="0">
                <a:solidFill>
                  <a:srgbClr val="2F2B20"/>
                </a:solidFill>
              </a:rPr>
              <a:t>B </a:t>
            </a:r>
            <a:r>
              <a:rPr lang="en-US" sz="2800" dirty="0">
                <a:solidFill>
                  <a:srgbClr val="2F2B20"/>
                </a:solidFill>
              </a:rPr>
              <a:t>= {1,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2,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3,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4,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5,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7,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9}</a:t>
            </a:r>
            <a:endParaRPr lang="el-GR" sz="2800" dirty="0">
              <a:solidFill>
                <a:srgbClr val="2F2B2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n-US" sz="2800" dirty="0" smtClean="0">
                <a:solidFill>
                  <a:srgbClr val="2F2B20"/>
                </a:solidFill>
              </a:rPr>
              <a:t>A </a:t>
            </a:r>
            <a:r>
              <a:rPr lang="en-US" sz="2800" dirty="0">
                <a:solidFill>
                  <a:srgbClr val="2F2B20"/>
                </a:solidFill>
              </a:rPr>
              <a:t>∩ B = {1,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3,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5}</a:t>
            </a:r>
            <a:endParaRPr lang="el-GR" sz="2800" dirty="0">
              <a:solidFill>
                <a:srgbClr val="2F2B2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pt-BR" sz="2800" dirty="0" smtClean="0">
                <a:solidFill>
                  <a:srgbClr val="2F2B20"/>
                </a:solidFill>
              </a:rPr>
              <a:t>A </a:t>
            </a:r>
            <a:r>
              <a:rPr lang="pt-BR" sz="2800" dirty="0">
                <a:solidFill>
                  <a:srgbClr val="2F2B20"/>
                </a:solidFill>
              </a:rPr>
              <a:t>× B = {(1,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pt-BR" sz="2800" dirty="0">
                <a:solidFill>
                  <a:srgbClr val="2F2B20"/>
                </a:solidFill>
              </a:rPr>
              <a:t>1), (1,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pt-BR" sz="2800" dirty="0">
                <a:solidFill>
                  <a:srgbClr val="2F2B20"/>
                </a:solidFill>
              </a:rPr>
              <a:t>3), (1,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pt-BR" sz="2800" dirty="0">
                <a:solidFill>
                  <a:srgbClr val="2F2B20"/>
                </a:solidFill>
              </a:rPr>
              <a:t>5), …, (5,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pt-BR" sz="2800" dirty="0">
                <a:solidFill>
                  <a:srgbClr val="2F2B20"/>
                </a:solidFill>
              </a:rPr>
              <a:t>5), (5,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pt-BR" sz="2800" dirty="0">
                <a:solidFill>
                  <a:srgbClr val="2F2B20"/>
                </a:solidFill>
              </a:rPr>
              <a:t>7), (5,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pt-BR" sz="2800" dirty="0">
                <a:solidFill>
                  <a:srgbClr val="2F2B20"/>
                </a:solidFill>
              </a:rPr>
              <a:t>9)}</a:t>
            </a:r>
            <a:endParaRPr lang="el-GR" sz="2800" dirty="0">
              <a:solidFill>
                <a:srgbClr val="2F2B20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2800" dirty="0">
                <a:solidFill>
                  <a:srgbClr val="2F2B20"/>
                </a:solidFill>
              </a:rPr>
              <a:t> </a:t>
            </a:r>
            <a:r>
              <a:rPr lang="en-US" sz="2800" dirty="0" smtClean="0">
                <a:solidFill>
                  <a:srgbClr val="2F2B20"/>
                </a:solidFill>
              </a:rPr>
              <a:t>A </a:t>
            </a:r>
            <a:r>
              <a:rPr lang="en-US" sz="2800" dirty="0">
                <a:solidFill>
                  <a:srgbClr val="2F2B20"/>
                </a:solidFill>
              </a:rPr>
              <a:t>– B = {2,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4}</a:t>
            </a:r>
            <a:endParaRPr lang="el-GR" sz="2800" dirty="0">
              <a:solidFill>
                <a:srgbClr val="2F2B2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n-US" sz="2800" dirty="0" smtClean="0">
                <a:solidFill>
                  <a:srgbClr val="2F2B20"/>
                </a:solidFill>
              </a:rPr>
              <a:t>2</a:t>
            </a:r>
            <a:r>
              <a:rPr lang="en-US" sz="2800" baseline="30000" dirty="0" smtClean="0">
                <a:solidFill>
                  <a:srgbClr val="2F2B20"/>
                </a:solidFill>
              </a:rPr>
              <a:t>A</a:t>
            </a:r>
            <a:r>
              <a:rPr lang="en-US" sz="2800" dirty="0" smtClean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= {∅, 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{1},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 {2},…, {1,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2}, {1,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3},…, {1,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2,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3,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4,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5}} (</a:t>
            </a:r>
            <a:r>
              <a:rPr lang="el-GR" sz="2800" dirty="0" err="1">
                <a:solidFill>
                  <a:srgbClr val="2F2B20"/>
                </a:solidFill>
              </a:rPr>
              <a:t>δυναμοσύνολο</a:t>
            </a:r>
            <a:r>
              <a:rPr lang="el-GR" sz="2800" dirty="0">
                <a:solidFill>
                  <a:srgbClr val="2F2B20"/>
                </a:solidFill>
              </a:rPr>
              <a:t>)</a:t>
            </a:r>
            <a:endParaRPr lang="el-GR" sz="2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97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Σχέση (</a:t>
            </a:r>
            <a:r>
              <a:rPr lang="en-US" dirty="0"/>
              <a:t>Relation)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800" b="1" dirty="0">
                <a:solidFill>
                  <a:srgbClr val="2F2B20"/>
                </a:solidFill>
              </a:rPr>
              <a:t>Σχέση (</a:t>
            </a:r>
            <a:r>
              <a:rPr lang="el-GR" sz="2800" b="1" dirty="0" err="1">
                <a:solidFill>
                  <a:srgbClr val="2F2B20"/>
                </a:solidFill>
              </a:rPr>
              <a:t>relation</a:t>
            </a:r>
            <a:r>
              <a:rPr lang="el-GR" sz="2800" b="1" dirty="0">
                <a:solidFill>
                  <a:srgbClr val="2F2B20"/>
                </a:solidFill>
              </a:rPr>
              <a:t>) </a:t>
            </a:r>
            <a:r>
              <a:rPr lang="el-GR" sz="2800" dirty="0">
                <a:solidFill>
                  <a:srgbClr val="2F2B20"/>
                </a:solidFill>
              </a:rPr>
              <a:t>R από το σύνολο S στο σύνολο T:</a:t>
            </a:r>
            <a:endParaRPr lang="en-US" sz="2800" dirty="0">
              <a:solidFill>
                <a:srgbClr val="2F2B20"/>
              </a:solidFill>
            </a:endParaRPr>
          </a:p>
          <a:p>
            <a:pPr lvl="0" algn="ctr">
              <a:spcBef>
                <a:spcPts val="0"/>
              </a:spcBef>
              <a:buFont typeface="Symbol" pitchFamily="18" charset="2"/>
              <a:buChar char="Þ"/>
            </a:pPr>
            <a:r>
              <a:rPr lang="el-GR" sz="2800" dirty="0">
                <a:solidFill>
                  <a:srgbClr val="2F2B20"/>
                </a:solidFill>
              </a:rPr>
              <a:t>Ένα υποσύνολο του 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S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× T</a:t>
            </a:r>
            <a:endParaRPr lang="en-US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Symbol" pitchFamily="18" charset="2"/>
              <a:buChar char="Þ"/>
            </a:pPr>
            <a:endParaRPr lang="en-US" sz="2800" dirty="0">
              <a:solidFill>
                <a:srgbClr val="2F2B20"/>
              </a:solidFill>
            </a:endParaRPr>
          </a:p>
          <a:p>
            <a:pPr lvl="0" algn="ctr">
              <a:spcBef>
                <a:spcPts val="0"/>
              </a:spcBef>
              <a:buFont typeface="Symbol" pitchFamily="18" charset="2"/>
              <a:buChar char="Þ"/>
            </a:pPr>
            <a:r>
              <a:rPr lang="el-GR" sz="2800" dirty="0">
                <a:solidFill>
                  <a:srgbClr val="2F2B20"/>
                </a:solidFill>
              </a:rPr>
              <a:t>R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⊆</a:t>
            </a:r>
            <a:r>
              <a:rPr lang="en-US" sz="2800" dirty="0">
                <a:solidFill>
                  <a:srgbClr val="2F2B20"/>
                </a:solidFill>
              </a:rPr>
              <a:t> S x T, (s, t)</a:t>
            </a:r>
            <a:r>
              <a:rPr lang="el-GR" sz="2800" dirty="0">
                <a:solidFill>
                  <a:srgbClr val="2F2B20"/>
                </a:solidFill>
              </a:rPr>
              <a:t> ∈</a:t>
            </a:r>
            <a:r>
              <a:rPr lang="en-US" sz="2800" dirty="0">
                <a:solidFill>
                  <a:srgbClr val="2F2B20"/>
                </a:solidFill>
              </a:rPr>
              <a:t> R</a:t>
            </a:r>
          </a:p>
          <a:p>
            <a:pPr lvl="0">
              <a:spcBef>
                <a:spcPts val="0"/>
              </a:spcBef>
            </a:pPr>
            <a:r>
              <a:rPr lang="el-GR" sz="2800" dirty="0" smtClean="0">
                <a:solidFill>
                  <a:srgbClr val="2F2B20"/>
                </a:solidFill>
              </a:rPr>
              <a:t>το </a:t>
            </a:r>
            <a:r>
              <a:rPr lang="el-GR" sz="2800" dirty="0">
                <a:solidFill>
                  <a:srgbClr val="2F2B20"/>
                </a:solidFill>
              </a:rPr>
              <a:t>στοιχείο s </a:t>
            </a:r>
            <a:r>
              <a:rPr lang="el-GR" sz="2800" b="1" dirty="0">
                <a:solidFill>
                  <a:srgbClr val="2F2B20"/>
                </a:solidFill>
              </a:rPr>
              <a:t>σχετίζεται με το </a:t>
            </a:r>
            <a:r>
              <a:rPr lang="el-GR" sz="2800" dirty="0">
                <a:solidFill>
                  <a:srgbClr val="2F2B20"/>
                </a:solidFill>
              </a:rPr>
              <a:t>στοιχείο t </a:t>
            </a:r>
            <a:endParaRPr lang="en-US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8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l-GR" sz="2800" b="1" dirty="0" err="1">
                <a:solidFill>
                  <a:srgbClr val="2F2B20"/>
                </a:solidFill>
              </a:rPr>
              <a:t>sRt</a:t>
            </a:r>
            <a:r>
              <a:rPr lang="el-GR" sz="2800" b="1" dirty="0">
                <a:solidFill>
                  <a:srgbClr val="2F2B20"/>
                </a:solidFill>
              </a:rPr>
              <a:t> </a:t>
            </a:r>
            <a:endParaRPr lang="en-US" sz="2800" b="1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800" dirty="0" smtClean="0">
                <a:solidFill>
                  <a:srgbClr val="2F2B20"/>
                </a:solidFill>
              </a:rPr>
              <a:t>Αν </a:t>
            </a:r>
            <a:r>
              <a:rPr lang="en-US" sz="2800" dirty="0" smtClean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S=</a:t>
            </a:r>
            <a:r>
              <a:rPr lang="en-US" sz="2800" dirty="0">
                <a:solidFill>
                  <a:srgbClr val="2F2B20"/>
                </a:solidFill>
              </a:rPr>
              <a:t>T</a:t>
            </a:r>
            <a:r>
              <a:rPr lang="el-GR" sz="2800" dirty="0">
                <a:solidFill>
                  <a:srgbClr val="2F2B20"/>
                </a:solidFill>
              </a:rPr>
              <a:t>, οπότε R⊆</a:t>
            </a:r>
            <a:r>
              <a:rPr lang="en-US" sz="2800" dirty="0">
                <a:solidFill>
                  <a:srgbClr val="2F2B20"/>
                </a:solidFill>
              </a:rPr>
              <a:t> S</a:t>
            </a:r>
            <a:r>
              <a:rPr lang="en-US" sz="2800" baseline="30000" dirty="0">
                <a:solidFill>
                  <a:srgbClr val="2F2B20"/>
                </a:solidFill>
              </a:rPr>
              <a:t>2</a:t>
            </a:r>
            <a:r>
              <a:rPr lang="el-GR" sz="2800" dirty="0">
                <a:solidFill>
                  <a:srgbClr val="2F2B20"/>
                </a:solidFill>
              </a:rPr>
              <a:t>: Σχέση στο σύνολο S</a:t>
            </a:r>
            <a:endParaRPr lang="el-GR" sz="2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08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Θεωρία </a:t>
            </a:r>
            <a:r>
              <a:rPr lang="el-GR" b="1" dirty="0" smtClean="0"/>
              <a:t>Υπολογισμού</a:t>
            </a:r>
          </a:p>
          <a:p>
            <a:pPr algn="l"/>
            <a:r>
              <a:rPr lang="el-GR" sz="2800" b="1" dirty="0" smtClean="0"/>
              <a:t>Ενότητα 2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Σύνολα &amp; Σχέσεις (2/2)</a:t>
            </a:r>
          </a:p>
          <a:p>
            <a:pPr algn="l"/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/>
              <a:t>Αλέξανδρος </a:t>
            </a:r>
            <a:r>
              <a:rPr lang="el-GR" sz="2800" dirty="0"/>
              <a:t>Τζάλλας </a:t>
            </a:r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rgbClr val="2F2B20"/>
                </a:solidFill>
              </a:rPr>
              <a:t>S = {s</a:t>
            </a:r>
            <a:r>
              <a:rPr lang="en-US" sz="2800" baseline="-25000" dirty="0">
                <a:solidFill>
                  <a:srgbClr val="2F2B20"/>
                </a:solidFill>
              </a:rPr>
              <a:t>1</a:t>
            </a:r>
            <a:r>
              <a:rPr lang="en-US" sz="2800" dirty="0">
                <a:solidFill>
                  <a:srgbClr val="2F2B20"/>
                </a:solidFill>
              </a:rPr>
              <a:t>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s</a:t>
            </a:r>
            <a:r>
              <a:rPr lang="en-US" sz="2800" baseline="-25000" dirty="0">
                <a:solidFill>
                  <a:srgbClr val="2F2B20"/>
                </a:solidFill>
              </a:rPr>
              <a:t>2</a:t>
            </a:r>
            <a:r>
              <a:rPr lang="en-US" sz="2800" dirty="0">
                <a:solidFill>
                  <a:srgbClr val="2F2B20"/>
                </a:solidFill>
              </a:rPr>
              <a:t>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s</a:t>
            </a:r>
            <a:r>
              <a:rPr lang="en-US" sz="2800" baseline="-25000" dirty="0">
                <a:solidFill>
                  <a:srgbClr val="2F2B20"/>
                </a:solidFill>
              </a:rPr>
              <a:t>3</a:t>
            </a:r>
            <a:r>
              <a:rPr lang="en-US" sz="2800" dirty="0">
                <a:solidFill>
                  <a:srgbClr val="2F2B20"/>
                </a:solidFill>
              </a:rPr>
              <a:t>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s</a:t>
            </a:r>
            <a:r>
              <a:rPr lang="en-US" sz="2800" baseline="-25000" dirty="0">
                <a:solidFill>
                  <a:srgbClr val="2F2B20"/>
                </a:solidFill>
              </a:rPr>
              <a:t>4</a:t>
            </a:r>
            <a:r>
              <a:rPr lang="en-US" sz="2800" dirty="0">
                <a:solidFill>
                  <a:srgbClr val="2F2B20"/>
                </a:solidFill>
              </a:rPr>
              <a:t>}  T= {t</a:t>
            </a:r>
            <a:r>
              <a:rPr lang="en-US" sz="2800" baseline="-25000" dirty="0">
                <a:solidFill>
                  <a:srgbClr val="2F2B20"/>
                </a:solidFill>
              </a:rPr>
              <a:t>1</a:t>
            </a:r>
            <a:r>
              <a:rPr lang="en-US" sz="2800" dirty="0">
                <a:solidFill>
                  <a:srgbClr val="2F2B20"/>
                </a:solidFill>
              </a:rPr>
              <a:t>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t</a:t>
            </a:r>
            <a:r>
              <a:rPr lang="en-US" sz="2800" baseline="-25000" dirty="0">
                <a:solidFill>
                  <a:srgbClr val="2F2B20"/>
                </a:solidFill>
              </a:rPr>
              <a:t>2</a:t>
            </a:r>
            <a:r>
              <a:rPr lang="en-US" sz="2800" dirty="0">
                <a:solidFill>
                  <a:srgbClr val="2F2B20"/>
                </a:solidFill>
              </a:rPr>
              <a:t>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t</a:t>
            </a:r>
            <a:r>
              <a:rPr lang="en-US" sz="2800" baseline="-25000" dirty="0">
                <a:solidFill>
                  <a:srgbClr val="2F2B20"/>
                </a:solidFill>
              </a:rPr>
              <a:t>3</a:t>
            </a:r>
            <a:r>
              <a:rPr lang="en-US" sz="2800" dirty="0">
                <a:solidFill>
                  <a:srgbClr val="2F2B20"/>
                </a:solidFill>
              </a:rPr>
              <a:t>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t</a:t>
            </a:r>
            <a:r>
              <a:rPr lang="en-US" sz="2800" baseline="-25000" dirty="0">
                <a:solidFill>
                  <a:srgbClr val="2F2B20"/>
                </a:solidFill>
              </a:rPr>
              <a:t>4</a:t>
            </a:r>
            <a:r>
              <a:rPr lang="en-US" sz="2800" dirty="0">
                <a:solidFill>
                  <a:srgbClr val="2F2B20"/>
                </a:solidFill>
              </a:rPr>
              <a:t>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t</a:t>
            </a:r>
            <a:r>
              <a:rPr lang="en-US" sz="2800" baseline="-25000" dirty="0">
                <a:solidFill>
                  <a:srgbClr val="2F2B20"/>
                </a:solidFill>
              </a:rPr>
              <a:t>5</a:t>
            </a:r>
            <a:r>
              <a:rPr lang="en-US" sz="2800" dirty="0">
                <a:solidFill>
                  <a:srgbClr val="2F2B20"/>
                </a:solidFill>
              </a:rPr>
              <a:t>} </a:t>
            </a:r>
            <a:endParaRPr lang="el-GR" sz="2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800" dirty="0">
                <a:solidFill>
                  <a:srgbClr val="2F2B20"/>
                </a:solidFill>
              </a:rPr>
              <a:t>R = {(s</a:t>
            </a:r>
            <a:r>
              <a:rPr lang="en-US" sz="2800" baseline="-25000" dirty="0">
                <a:solidFill>
                  <a:srgbClr val="2F2B20"/>
                </a:solidFill>
              </a:rPr>
              <a:t>1,</a:t>
            </a:r>
            <a:r>
              <a:rPr lang="en-US" sz="2800" dirty="0">
                <a:solidFill>
                  <a:srgbClr val="2F2B20"/>
                </a:solidFill>
              </a:rPr>
              <a:t>, t</a:t>
            </a:r>
            <a:r>
              <a:rPr lang="en-US" sz="2800" baseline="-25000" dirty="0">
                <a:solidFill>
                  <a:srgbClr val="2F2B20"/>
                </a:solidFill>
              </a:rPr>
              <a:t>2</a:t>
            </a:r>
            <a:r>
              <a:rPr lang="en-US" sz="2800" dirty="0">
                <a:solidFill>
                  <a:srgbClr val="2F2B20"/>
                </a:solidFill>
              </a:rPr>
              <a:t>), (s</a:t>
            </a:r>
            <a:r>
              <a:rPr lang="en-US" sz="2800" baseline="-25000" dirty="0">
                <a:solidFill>
                  <a:srgbClr val="2F2B20"/>
                </a:solidFill>
              </a:rPr>
              <a:t>2</a:t>
            </a:r>
            <a:r>
              <a:rPr lang="en-US" sz="2800" dirty="0">
                <a:solidFill>
                  <a:srgbClr val="2F2B20"/>
                </a:solidFill>
              </a:rPr>
              <a:t>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t</a:t>
            </a:r>
            <a:r>
              <a:rPr lang="en-US" sz="2800" baseline="-25000" dirty="0">
                <a:solidFill>
                  <a:srgbClr val="2F2B20"/>
                </a:solidFill>
              </a:rPr>
              <a:t>1</a:t>
            </a:r>
            <a:r>
              <a:rPr lang="en-US" sz="2800" dirty="0">
                <a:solidFill>
                  <a:srgbClr val="2F2B20"/>
                </a:solidFill>
              </a:rPr>
              <a:t>),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(s</a:t>
            </a:r>
            <a:r>
              <a:rPr lang="el-GR" sz="2800" baseline="-25000" dirty="0">
                <a:solidFill>
                  <a:srgbClr val="2F2B20"/>
                </a:solidFill>
              </a:rPr>
              <a:t>2</a:t>
            </a:r>
            <a:r>
              <a:rPr lang="en-US" sz="2800" baseline="-25000" dirty="0">
                <a:solidFill>
                  <a:srgbClr val="2F2B20"/>
                </a:solidFill>
              </a:rPr>
              <a:t>,</a:t>
            </a:r>
            <a:r>
              <a:rPr lang="en-US" sz="2800" dirty="0">
                <a:solidFill>
                  <a:srgbClr val="2F2B20"/>
                </a:solidFill>
              </a:rPr>
              <a:t>, t</a:t>
            </a:r>
            <a:r>
              <a:rPr lang="en-US" sz="2800" baseline="-25000" dirty="0">
                <a:solidFill>
                  <a:srgbClr val="2F2B20"/>
                </a:solidFill>
              </a:rPr>
              <a:t>2</a:t>
            </a:r>
            <a:r>
              <a:rPr lang="en-US" sz="2800" dirty="0">
                <a:solidFill>
                  <a:srgbClr val="2F2B20"/>
                </a:solidFill>
              </a:rPr>
              <a:t>), (s</a:t>
            </a:r>
            <a:r>
              <a:rPr lang="en-US" sz="2800" baseline="-25000" dirty="0">
                <a:solidFill>
                  <a:srgbClr val="2F2B20"/>
                </a:solidFill>
              </a:rPr>
              <a:t>2</a:t>
            </a:r>
            <a:r>
              <a:rPr lang="en-US" sz="2800" dirty="0">
                <a:solidFill>
                  <a:srgbClr val="2F2B20"/>
                </a:solidFill>
              </a:rPr>
              <a:t>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t</a:t>
            </a:r>
            <a:r>
              <a:rPr lang="el-GR" sz="2800" baseline="-25000" dirty="0">
                <a:solidFill>
                  <a:srgbClr val="2F2B20"/>
                </a:solidFill>
              </a:rPr>
              <a:t>5</a:t>
            </a:r>
            <a:r>
              <a:rPr lang="en-US" sz="2800" dirty="0">
                <a:solidFill>
                  <a:srgbClr val="2F2B20"/>
                </a:solidFill>
              </a:rPr>
              <a:t>),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(s</a:t>
            </a:r>
            <a:r>
              <a:rPr lang="el-GR" sz="2800" baseline="-25000" dirty="0">
                <a:solidFill>
                  <a:srgbClr val="2F2B20"/>
                </a:solidFill>
              </a:rPr>
              <a:t>4</a:t>
            </a:r>
            <a:r>
              <a:rPr lang="en-US" sz="2800" baseline="-25000" dirty="0">
                <a:solidFill>
                  <a:srgbClr val="2F2B20"/>
                </a:solidFill>
              </a:rPr>
              <a:t>,</a:t>
            </a:r>
            <a:r>
              <a:rPr lang="en-US" sz="2800" dirty="0">
                <a:solidFill>
                  <a:srgbClr val="2F2B20"/>
                </a:solidFill>
              </a:rPr>
              <a:t>, t</a:t>
            </a:r>
            <a:r>
              <a:rPr lang="el-GR" sz="2800" baseline="-25000" dirty="0">
                <a:solidFill>
                  <a:srgbClr val="2F2B20"/>
                </a:solidFill>
              </a:rPr>
              <a:t>1</a:t>
            </a:r>
            <a:r>
              <a:rPr lang="en-US" sz="2800" dirty="0">
                <a:solidFill>
                  <a:srgbClr val="2F2B20"/>
                </a:solidFill>
              </a:rPr>
              <a:t>), (s</a:t>
            </a:r>
            <a:r>
              <a:rPr lang="el-GR" sz="2800" baseline="-25000" dirty="0">
                <a:solidFill>
                  <a:srgbClr val="2F2B20"/>
                </a:solidFill>
              </a:rPr>
              <a:t>4</a:t>
            </a:r>
            <a:r>
              <a:rPr lang="en-US" sz="2800" dirty="0">
                <a:solidFill>
                  <a:srgbClr val="2F2B20"/>
                </a:solidFill>
              </a:rPr>
              <a:t>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t</a:t>
            </a:r>
            <a:r>
              <a:rPr lang="el-GR" sz="2800" baseline="-25000" dirty="0">
                <a:solidFill>
                  <a:srgbClr val="2F2B20"/>
                </a:solidFill>
              </a:rPr>
              <a:t>4</a:t>
            </a:r>
            <a:r>
              <a:rPr lang="en-US" sz="2800" dirty="0">
                <a:solidFill>
                  <a:srgbClr val="2F2B20"/>
                </a:solidFill>
              </a:rPr>
              <a:t>), (s</a:t>
            </a:r>
            <a:r>
              <a:rPr lang="el-GR" sz="2800" baseline="-25000" dirty="0">
                <a:solidFill>
                  <a:srgbClr val="2F2B20"/>
                </a:solidFill>
              </a:rPr>
              <a:t>4</a:t>
            </a:r>
            <a:r>
              <a:rPr lang="en-US" sz="2800" dirty="0">
                <a:solidFill>
                  <a:srgbClr val="2F2B20"/>
                </a:solidFill>
              </a:rPr>
              <a:t>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t</a:t>
            </a:r>
            <a:r>
              <a:rPr lang="el-GR" sz="2800" baseline="-25000" dirty="0">
                <a:solidFill>
                  <a:srgbClr val="2F2B20"/>
                </a:solidFill>
              </a:rPr>
              <a:t>5</a:t>
            </a:r>
            <a:r>
              <a:rPr lang="en-US" sz="2800" dirty="0">
                <a:solidFill>
                  <a:srgbClr val="2F2B20"/>
                </a:solidFill>
              </a:rPr>
              <a:t>)}</a:t>
            </a:r>
            <a:r>
              <a:rPr lang="el-GR" sz="2800" dirty="0">
                <a:solidFill>
                  <a:srgbClr val="2F2B20"/>
                </a:solidFill>
              </a:rPr>
              <a:t> ⊆</a:t>
            </a:r>
            <a:r>
              <a:rPr lang="en-US" sz="2800" dirty="0">
                <a:solidFill>
                  <a:srgbClr val="2F2B20"/>
                </a:solidFill>
              </a:rPr>
              <a:t> S x T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endParaRPr lang="en-US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Πίνακας της σχέσης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graphicFrame>
        <p:nvGraphicFramePr>
          <p:cNvPr id="7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29514"/>
              </p:ext>
            </p:extLst>
          </p:nvPr>
        </p:nvGraphicFramePr>
        <p:xfrm>
          <a:off x="4393567" y="3341518"/>
          <a:ext cx="282681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462"/>
                <a:gridCol w="383902"/>
                <a:gridCol w="373239"/>
                <a:gridCol w="432873"/>
                <a:gridCol w="433873"/>
                <a:gridCol w="432873"/>
                <a:gridCol w="492589"/>
              </a:tblGrid>
              <a:tr h="453803">
                <a:tc rowSpan="2">
                  <a:txBody>
                    <a:bodyPr/>
                    <a:lstStyle/>
                    <a:p>
                      <a:endParaRPr sz="3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3000" i="1" dirty="0" smtClean="0">
                          <a:latin typeface="Times New Roman"/>
                          <a:cs typeface="Times New Roman"/>
                        </a:rPr>
                        <a:t>R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5263">
                      <a:solidFill>
                        <a:srgbClr val="000000"/>
                      </a:solidFill>
                      <a:prstDash val="solid"/>
                    </a:lnR>
                    <a:lnB w="282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650" i="1" spc="-5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25" spc="0" baseline="-1646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25" baseline="-1646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263">
                      <a:solidFill>
                        <a:srgbClr val="000000"/>
                      </a:solidFill>
                      <a:prstDash val="solid"/>
                    </a:lnL>
                    <a:lnB w="282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sz="1650" i="1" spc="9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25" spc="0" baseline="-1646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2025" baseline="-1646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2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600" i="1" spc="5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25" spc="0" baseline="-1646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2025" baseline="-1646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2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650" i="1" spc="95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25" spc="0" baseline="-1646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2025" baseline="-1646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2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600" i="1" spc="50" dirty="0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025" spc="0" baseline="-1646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2025" baseline="-1646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2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9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650" i="1" spc="-8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25" spc="0" baseline="-1646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2025" baseline="-1646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5263">
                      <a:solidFill>
                        <a:srgbClr val="000000"/>
                      </a:solidFill>
                      <a:prstDash val="solid"/>
                    </a:lnR>
                    <a:lnT w="2829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263">
                      <a:solidFill>
                        <a:srgbClr val="000000"/>
                      </a:solidFill>
                      <a:prstDash val="solid"/>
                    </a:lnL>
                    <a:lnT w="2829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29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29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29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29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2425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3000" i="1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sz="3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650" i="1" spc="6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25" spc="0" baseline="-1646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2025" baseline="-1646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5263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263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3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21439">
                <a:tc>
                  <a:txBody>
                    <a:bodyPr/>
                    <a:lstStyle/>
                    <a:p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600" i="1" spc="2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25" spc="0" baseline="-1646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2025" baseline="-1646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5263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263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52488">
                <a:tc>
                  <a:txBody>
                    <a:bodyPr/>
                    <a:lstStyle/>
                    <a:p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650" i="1" spc="60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25" spc="0" baseline="-1646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2025" baseline="-1646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5263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263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3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30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3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Rectangle 8"/>
          <p:cNvSpPr/>
          <p:nvPr/>
        </p:nvSpPr>
        <p:spPr>
          <a:xfrm>
            <a:off x="5806600" y="2819508"/>
            <a:ext cx="4235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" lvl="0"/>
            <a:r>
              <a:rPr lang="en-US" sz="30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endParaRPr lang="en-US" sz="30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86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Πέτρα-Ψαλίδι-Χαρτί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3649588"/>
            <a:ext cx="8229600" cy="145554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Η σχέση </a:t>
            </a:r>
            <a:r>
              <a:rPr lang="el-GR" sz="2800" b="1" dirty="0">
                <a:solidFill>
                  <a:srgbClr val="2F2B20"/>
                </a:solidFill>
              </a:rPr>
              <a:t>Κερδίζει</a:t>
            </a:r>
            <a:r>
              <a:rPr lang="el-GR" sz="2800" dirty="0">
                <a:solidFill>
                  <a:srgbClr val="2F2B20"/>
                </a:solidFill>
              </a:rPr>
              <a:t> (τυχαίνει να είναι και συνάρτηση) αναπαρίσταται από το σύνολο {(Π,Ψ),(Ψ,Χ),(Χ,Π)}</a:t>
            </a:r>
          </a:p>
          <a:p>
            <a:pPr lvl="0">
              <a:spcBef>
                <a:spcPts val="0"/>
              </a:spcBef>
            </a:pPr>
            <a:endParaRPr lang="en-US" sz="2800" dirty="0" smtClean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800" dirty="0" smtClean="0">
                <a:solidFill>
                  <a:srgbClr val="2F2B20"/>
                </a:solidFill>
              </a:rPr>
              <a:t>Εκεί </a:t>
            </a:r>
            <a:r>
              <a:rPr lang="el-GR" sz="2800" dirty="0">
                <a:solidFill>
                  <a:srgbClr val="2F2B20"/>
                </a:solidFill>
              </a:rPr>
              <a:t>που γίνεται αληθές δηλαδή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graphicFrame>
        <p:nvGraphicFramePr>
          <p:cNvPr id="9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3194"/>
              </p:ext>
            </p:extLst>
          </p:nvPr>
        </p:nvGraphicFramePr>
        <p:xfrm>
          <a:off x="1260475" y="1122288"/>
          <a:ext cx="6623049" cy="2527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5762"/>
                <a:gridCol w="1657350"/>
                <a:gridCol w="1654175"/>
                <a:gridCol w="1655762"/>
              </a:tblGrid>
              <a:tr h="631825"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</a:pPr>
                      <a:r>
                        <a:rPr sz="2800" spc="-5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Κ</a:t>
                      </a:r>
                      <a:r>
                        <a:rPr sz="2800" spc="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ε</a:t>
                      </a:r>
                      <a:r>
                        <a:rPr sz="2800" spc="-5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ρ</a:t>
                      </a:r>
                      <a:r>
                        <a:rPr sz="2800" spc="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δί</a:t>
                      </a:r>
                      <a:r>
                        <a:rPr sz="2800" spc="-1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ζ</a:t>
                      </a:r>
                      <a:r>
                        <a:rPr sz="2800" spc="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ει</a:t>
                      </a:r>
                      <a:endParaRPr sz="2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28575">
                      <a:solidFill>
                        <a:srgbClr val="463634"/>
                      </a:solidFill>
                      <a:prstDash val="solid"/>
                    </a:lnL>
                    <a:lnR w="12700">
                      <a:solidFill>
                        <a:srgbClr val="463634"/>
                      </a:solidFill>
                      <a:prstDash val="solid"/>
                    </a:lnR>
                    <a:lnT w="28575">
                      <a:solidFill>
                        <a:srgbClr val="463634"/>
                      </a:solidFill>
                      <a:prstDash val="solid"/>
                    </a:lnT>
                    <a:lnB w="12700">
                      <a:solidFill>
                        <a:srgbClr val="463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800" spc="-5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Π</a:t>
                      </a:r>
                      <a:r>
                        <a:rPr sz="2800" spc="-1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ΕΤ</a:t>
                      </a:r>
                      <a:r>
                        <a:rPr sz="2800" spc="-25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Ρ</a:t>
                      </a:r>
                      <a:r>
                        <a:rPr sz="2800" spc="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Α</a:t>
                      </a:r>
                      <a:endParaRPr sz="28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63634"/>
                      </a:solidFill>
                      <a:prstDash val="solid"/>
                    </a:lnL>
                    <a:lnR w="12700">
                      <a:solidFill>
                        <a:srgbClr val="463634"/>
                      </a:solidFill>
                      <a:prstDash val="solid"/>
                    </a:lnR>
                    <a:lnT w="28575">
                      <a:solidFill>
                        <a:srgbClr val="463634"/>
                      </a:solidFill>
                      <a:prstDash val="solid"/>
                    </a:lnT>
                    <a:lnB w="12700">
                      <a:solidFill>
                        <a:srgbClr val="463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Ψ</a:t>
                      </a:r>
                      <a:r>
                        <a:rPr sz="2800" spc="-5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Α</a:t>
                      </a:r>
                      <a:r>
                        <a:rPr sz="2800" spc="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Λ</a:t>
                      </a:r>
                      <a:r>
                        <a:rPr sz="2800" spc="5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Ι</a:t>
                      </a:r>
                      <a:r>
                        <a:rPr sz="2800" spc="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ΔΙ</a:t>
                      </a:r>
                      <a:endParaRPr sz="28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63634"/>
                      </a:solidFill>
                      <a:prstDash val="solid"/>
                    </a:lnL>
                    <a:lnR w="12700">
                      <a:solidFill>
                        <a:srgbClr val="463634"/>
                      </a:solidFill>
                      <a:prstDash val="solid"/>
                    </a:lnR>
                    <a:lnT w="28575">
                      <a:solidFill>
                        <a:srgbClr val="463634"/>
                      </a:solidFill>
                      <a:prstDash val="solid"/>
                    </a:lnT>
                    <a:lnB w="12700">
                      <a:solidFill>
                        <a:srgbClr val="463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800" spc="-5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ΧΑ</a:t>
                      </a:r>
                      <a:r>
                        <a:rPr sz="2800" spc="5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Ρ</a:t>
                      </a:r>
                      <a:r>
                        <a:rPr sz="2800" spc="-1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Τ</a:t>
                      </a:r>
                      <a:r>
                        <a:rPr sz="2800" spc="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Ι</a:t>
                      </a:r>
                      <a:endParaRPr sz="28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63634"/>
                      </a:solidFill>
                      <a:prstDash val="solid"/>
                    </a:lnL>
                    <a:lnR w="28575">
                      <a:solidFill>
                        <a:srgbClr val="463634"/>
                      </a:solidFill>
                      <a:prstDash val="solid"/>
                    </a:lnR>
                    <a:lnT w="28575">
                      <a:solidFill>
                        <a:srgbClr val="463634"/>
                      </a:solidFill>
                      <a:prstDash val="solid"/>
                    </a:lnT>
                    <a:lnB w="12700">
                      <a:solidFill>
                        <a:srgbClr val="463634"/>
                      </a:solidFill>
                      <a:prstDash val="solid"/>
                    </a:lnB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</a:pPr>
                      <a:r>
                        <a:rPr sz="2800" spc="-5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Π</a:t>
                      </a:r>
                      <a:r>
                        <a:rPr sz="2800" spc="-1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ΕΤ</a:t>
                      </a:r>
                      <a:r>
                        <a:rPr sz="2800" spc="-25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Ρ</a:t>
                      </a:r>
                      <a:r>
                        <a:rPr sz="2800" spc="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Α</a:t>
                      </a:r>
                      <a:endParaRPr sz="2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28575">
                      <a:solidFill>
                        <a:srgbClr val="463634"/>
                      </a:solidFill>
                      <a:prstDash val="solid"/>
                    </a:lnL>
                    <a:lnR w="12700">
                      <a:solidFill>
                        <a:srgbClr val="463634"/>
                      </a:solidFill>
                      <a:prstDash val="solid"/>
                    </a:lnR>
                    <a:lnT w="12700">
                      <a:solidFill>
                        <a:srgbClr val="463634"/>
                      </a:solidFill>
                      <a:prstDash val="solid"/>
                    </a:lnT>
                    <a:lnB w="12700">
                      <a:solidFill>
                        <a:srgbClr val="463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sz="280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Ψ</a:t>
                      </a:r>
                      <a:endParaRPr sz="2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63634"/>
                      </a:solidFill>
                      <a:prstDash val="solid"/>
                    </a:lnL>
                    <a:lnR w="12700">
                      <a:solidFill>
                        <a:srgbClr val="463634"/>
                      </a:solidFill>
                      <a:prstDash val="solid"/>
                    </a:lnR>
                    <a:lnT w="12700">
                      <a:solidFill>
                        <a:srgbClr val="463634"/>
                      </a:solidFill>
                      <a:prstDash val="solid"/>
                    </a:lnT>
                    <a:lnB w="12700">
                      <a:solidFill>
                        <a:srgbClr val="463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Α</a:t>
                      </a:r>
                      <a:endParaRPr sz="2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63634"/>
                      </a:solidFill>
                      <a:prstDash val="solid"/>
                    </a:lnL>
                    <a:lnR w="12700">
                      <a:solidFill>
                        <a:srgbClr val="463634"/>
                      </a:solidFill>
                      <a:prstDash val="solid"/>
                    </a:lnR>
                    <a:lnT w="12700">
                      <a:solidFill>
                        <a:srgbClr val="463634"/>
                      </a:solidFill>
                      <a:prstDash val="solid"/>
                    </a:lnT>
                    <a:lnB w="12700">
                      <a:solidFill>
                        <a:srgbClr val="463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Ψ</a:t>
                      </a:r>
                      <a:endParaRPr sz="28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63634"/>
                      </a:solidFill>
                      <a:prstDash val="solid"/>
                    </a:lnL>
                    <a:lnR w="28575">
                      <a:solidFill>
                        <a:srgbClr val="463634"/>
                      </a:solidFill>
                      <a:prstDash val="solid"/>
                    </a:lnR>
                    <a:lnT w="12700">
                      <a:solidFill>
                        <a:srgbClr val="463634"/>
                      </a:solidFill>
                      <a:prstDash val="solid"/>
                    </a:lnT>
                    <a:lnB w="12700">
                      <a:solidFill>
                        <a:srgbClr val="463634"/>
                      </a:solidFill>
                      <a:prstDash val="solid"/>
                    </a:lnB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sz="280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Ψ</a:t>
                      </a:r>
                      <a:r>
                        <a:rPr sz="2800" spc="-5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Α</a:t>
                      </a:r>
                      <a:r>
                        <a:rPr sz="2800" spc="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Λ</a:t>
                      </a:r>
                      <a:r>
                        <a:rPr sz="2800" spc="5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Ι</a:t>
                      </a:r>
                      <a:r>
                        <a:rPr sz="2800" spc="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ΔΙ</a:t>
                      </a:r>
                      <a:endParaRPr sz="28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28575">
                      <a:solidFill>
                        <a:srgbClr val="463634"/>
                      </a:solidFill>
                      <a:prstDash val="solid"/>
                    </a:lnL>
                    <a:lnR w="12700">
                      <a:solidFill>
                        <a:srgbClr val="463634"/>
                      </a:solidFill>
                      <a:prstDash val="solid"/>
                    </a:lnR>
                    <a:lnT w="12700">
                      <a:solidFill>
                        <a:srgbClr val="463634"/>
                      </a:solidFill>
                      <a:prstDash val="solid"/>
                    </a:lnT>
                    <a:lnB w="12700">
                      <a:solidFill>
                        <a:srgbClr val="463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Ψ</a:t>
                      </a:r>
                      <a:endParaRPr sz="2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63634"/>
                      </a:solidFill>
                      <a:prstDash val="solid"/>
                    </a:lnL>
                    <a:lnR w="12700">
                      <a:solidFill>
                        <a:srgbClr val="463634"/>
                      </a:solidFill>
                      <a:prstDash val="solid"/>
                    </a:lnR>
                    <a:lnT w="12700">
                      <a:solidFill>
                        <a:srgbClr val="463634"/>
                      </a:solidFill>
                      <a:prstDash val="solid"/>
                    </a:lnT>
                    <a:lnB w="12700">
                      <a:solidFill>
                        <a:srgbClr val="463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Ψ</a:t>
                      </a:r>
                      <a:endParaRPr sz="2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63634"/>
                      </a:solidFill>
                      <a:prstDash val="solid"/>
                    </a:lnL>
                    <a:lnR w="12700">
                      <a:solidFill>
                        <a:srgbClr val="463634"/>
                      </a:solidFill>
                      <a:prstDash val="solid"/>
                    </a:lnR>
                    <a:lnT w="12700">
                      <a:solidFill>
                        <a:srgbClr val="463634"/>
                      </a:solidFill>
                      <a:prstDash val="solid"/>
                    </a:lnT>
                    <a:lnB w="12700">
                      <a:solidFill>
                        <a:srgbClr val="463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</a:pPr>
                      <a:r>
                        <a:rPr sz="280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Α</a:t>
                      </a:r>
                      <a:endParaRPr sz="28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63634"/>
                      </a:solidFill>
                      <a:prstDash val="solid"/>
                    </a:lnL>
                    <a:lnR w="28575">
                      <a:solidFill>
                        <a:srgbClr val="463634"/>
                      </a:solidFill>
                      <a:prstDash val="solid"/>
                    </a:lnR>
                    <a:lnT w="12700">
                      <a:solidFill>
                        <a:srgbClr val="463634"/>
                      </a:solidFill>
                      <a:prstDash val="solid"/>
                    </a:lnT>
                    <a:lnB w="12700">
                      <a:solidFill>
                        <a:srgbClr val="463634"/>
                      </a:solidFill>
                      <a:prstDash val="solid"/>
                    </a:lnB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sz="2800" spc="-5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ΧΑ</a:t>
                      </a:r>
                      <a:r>
                        <a:rPr sz="2800" spc="5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Ρ</a:t>
                      </a:r>
                      <a:r>
                        <a:rPr sz="2800" spc="-1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Τ</a:t>
                      </a:r>
                      <a:r>
                        <a:rPr sz="2800" spc="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Ι</a:t>
                      </a:r>
                      <a:endParaRPr sz="28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28575">
                      <a:solidFill>
                        <a:srgbClr val="463634"/>
                      </a:solidFill>
                      <a:prstDash val="solid"/>
                    </a:lnL>
                    <a:lnR w="12700">
                      <a:solidFill>
                        <a:srgbClr val="463634"/>
                      </a:solidFill>
                      <a:prstDash val="solid"/>
                    </a:lnR>
                    <a:lnT w="12700">
                      <a:solidFill>
                        <a:srgbClr val="463634"/>
                      </a:solidFill>
                      <a:prstDash val="solid"/>
                    </a:lnT>
                    <a:lnB w="28575">
                      <a:solidFill>
                        <a:srgbClr val="463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</a:pPr>
                      <a:r>
                        <a:rPr sz="280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Α</a:t>
                      </a:r>
                      <a:endParaRPr sz="280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63634"/>
                      </a:solidFill>
                      <a:prstDash val="solid"/>
                    </a:lnL>
                    <a:lnR w="12700">
                      <a:solidFill>
                        <a:srgbClr val="463634"/>
                      </a:solidFill>
                      <a:prstDash val="solid"/>
                    </a:lnR>
                    <a:lnT w="12700">
                      <a:solidFill>
                        <a:srgbClr val="463634"/>
                      </a:solidFill>
                      <a:prstDash val="solid"/>
                    </a:lnT>
                    <a:lnB w="28575">
                      <a:solidFill>
                        <a:srgbClr val="463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</a:pPr>
                      <a:r>
                        <a:rPr sz="280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Ψ</a:t>
                      </a:r>
                      <a:endParaRPr sz="2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63634"/>
                      </a:solidFill>
                      <a:prstDash val="solid"/>
                    </a:lnL>
                    <a:lnR w="12700">
                      <a:solidFill>
                        <a:srgbClr val="463634"/>
                      </a:solidFill>
                      <a:prstDash val="solid"/>
                    </a:lnR>
                    <a:lnT w="12700">
                      <a:solidFill>
                        <a:srgbClr val="463634"/>
                      </a:solidFill>
                      <a:prstDash val="solid"/>
                    </a:lnT>
                    <a:lnB w="28575">
                      <a:solidFill>
                        <a:srgbClr val="4636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</a:pPr>
                      <a:r>
                        <a:rPr sz="2800" dirty="0" smtClean="0">
                          <a:solidFill>
                            <a:srgbClr val="463634"/>
                          </a:solidFill>
                          <a:latin typeface="+mn-lt"/>
                          <a:cs typeface="Times New Roman"/>
                        </a:rPr>
                        <a:t>Ψ</a:t>
                      </a:r>
                      <a:endParaRPr sz="28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463634"/>
                      </a:solidFill>
                      <a:prstDash val="solid"/>
                    </a:lnL>
                    <a:lnR w="28575">
                      <a:solidFill>
                        <a:srgbClr val="463634"/>
                      </a:solidFill>
                      <a:prstDash val="solid"/>
                    </a:lnR>
                    <a:lnT w="12700">
                      <a:solidFill>
                        <a:srgbClr val="463634"/>
                      </a:solidFill>
                      <a:prstDash val="solid"/>
                    </a:lnT>
                    <a:lnB w="28575">
                      <a:solidFill>
                        <a:srgbClr val="46363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Ανακλαστικότητα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R σχέση στο σύνολο S </a:t>
            </a:r>
          </a:p>
          <a:p>
            <a:pPr lvl="0">
              <a:spcBef>
                <a:spcPts val="0"/>
              </a:spcBef>
            </a:pPr>
            <a:endParaRPr lang="el-GR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800" b="1" dirty="0">
                <a:solidFill>
                  <a:srgbClr val="2F2B20"/>
                </a:solidFill>
              </a:rPr>
              <a:t>Ανακλαστική (</a:t>
            </a:r>
            <a:r>
              <a:rPr lang="el-GR" sz="2800" b="1" dirty="0" err="1">
                <a:solidFill>
                  <a:srgbClr val="2F2B20"/>
                </a:solidFill>
              </a:rPr>
              <a:t>reflexive</a:t>
            </a:r>
            <a:r>
              <a:rPr lang="el-GR" sz="2800" b="1" dirty="0">
                <a:solidFill>
                  <a:srgbClr val="2F2B20"/>
                </a:solidFill>
              </a:rPr>
              <a:t>) </a:t>
            </a:r>
            <a:r>
              <a:rPr lang="el-GR" sz="2800" dirty="0">
                <a:solidFill>
                  <a:srgbClr val="2F2B20"/>
                </a:solidFill>
              </a:rPr>
              <a:t>σχέση: </a:t>
            </a:r>
          </a:p>
          <a:p>
            <a:pPr lvl="0">
              <a:spcBef>
                <a:spcPts val="0"/>
              </a:spcBef>
            </a:pPr>
            <a:endParaRPr lang="el-GR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Για κάθε x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>
                <a:solidFill>
                  <a:srgbClr val="2F2B20"/>
                </a:solidFill>
              </a:rPr>
              <a:t>∈</a:t>
            </a:r>
            <a:r>
              <a:rPr lang="en-US" sz="2800" dirty="0">
                <a:solidFill>
                  <a:srgbClr val="2F2B20"/>
                </a:solidFill>
              </a:rPr>
              <a:t> S</a:t>
            </a:r>
            <a:r>
              <a:rPr lang="el-GR" sz="2800" dirty="0">
                <a:solidFill>
                  <a:srgbClr val="2F2B20"/>
                </a:solidFill>
              </a:rPr>
              <a:t>, ισχύει </a:t>
            </a:r>
            <a:r>
              <a:rPr lang="en-US" sz="2800" dirty="0">
                <a:solidFill>
                  <a:srgbClr val="2F2B20"/>
                </a:solidFill>
              </a:rPr>
              <a:t>(x, x) </a:t>
            </a:r>
            <a:r>
              <a:rPr lang="el-GR" sz="2800" dirty="0">
                <a:solidFill>
                  <a:srgbClr val="2F2B20"/>
                </a:solidFill>
              </a:rPr>
              <a:t>∈</a:t>
            </a:r>
            <a:r>
              <a:rPr lang="en-US" sz="2800" dirty="0">
                <a:solidFill>
                  <a:srgbClr val="2F2B20"/>
                </a:solidFill>
              </a:rPr>
              <a:t> R</a:t>
            </a:r>
          </a:p>
          <a:p>
            <a:pPr lvl="0">
              <a:spcBef>
                <a:spcPts val="0"/>
              </a:spcBef>
            </a:pPr>
            <a:endParaRPr lang="en-US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Ισοδύναμα: 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l-GR" sz="2800" dirty="0" err="1">
                <a:solidFill>
                  <a:srgbClr val="2F2B20"/>
                </a:solidFill>
              </a:rPr>
              <a:t>xRx</a:t>
            </a:r>
            <a:endParaRPr lang="el-GR" sz="28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Συμμετρικότητα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R σχέση στο σύνολο S</a:t>
            </a:r>
            <a:endParaRPr lang="en-US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Σχέση </a:t>
            </a:r>
            <a:r>
              <a:rPr lang="el-GR" sz="2800" b="1" dirty="0">
                <a:solidFill>
                  <a:srgbClr val="2F2B20"/>
                </a:solidFill>
              </a:rPr>
              <a:t>συμμετρική (</a:t>
            </a:r>
            <a:r>
              <a:rPr lang="el-GR" sz="2800" b="1" dirty="0" err="1">
                <a:solidFill>
                  <a:srgbClr val="2F2B20"/>
                </a:solidFill>
              </a:rPr>
              <a:t>symmetric</a:t>
            </a:r>
            <a:r>
              <a:rPr lang="el-GR" sz="2800" b="1" dirty="0">
                <a:solidFill>
                  <a:srgbClr val="2F2B20"/>
                </a:solidFill>
              </a:rPr>
              <a:t>)</a:t>
            </a:r>
            <a:r>
              <a:rPr lang="el-GR" sz="2800" dirty="0">
                <a:solidFill>
                  <a:srgbClr val="2F2B20"/>
                </a:solidFill>
              </a:rPr>
              <a:t>: </a:t>
            </a:r>
            <a:endParaRPr lang="en-US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endParaRPr lang="en-US" sz="2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800" dirty="0">
                <a:solidFill>
                  <a:srgbClr val="2F2B20"/>
                </a:solidFill>
              </a:rPr>
              <a:t>Η παρουσία του </a:t>
            </a:r>
            <a:r>
              <a:rPr lang="en-US" sz="2800" dirty="0">
                <a:solidFill>
                  <a:srgbClr val="2F2B20"/>
                </a:solidFill>
              </a:rPr>
              <a:t>(x, </a:t>
            </a:r>
            <a:r>
              <a:rPr lang="el-GR" sz="2800" dirty="0">
                <a:solidFill>
                  <a:srgbClr val="2F2B20"/>
                </a:solidFill>
              </a:rPr>
              <a:t>y</a:t>
            </a:r>
            <a:r>
              <a:rPr lang="en-US" sz="2800" dirty="0">
                <a:solidFill>
                  <a:srgbClr val="2F2B20"/>
                </a:solidFill>
              </a:rPr>
              <a:t>) </a:t>
            </a:r>
            <a:r>
              <a:rPr lang="el-GR" sz="2800" dirty="0" err="1">
                <a:solidFill>
                  <a:srgbClr val="2F2B20"/>
                </a:solidFill>
              </a:rPr>
              <a:t>στo</a:t>
            </a:r>
            <a:r>
              <a:rPr lang="el-GR" sz="2800" dirty="0">
                <a:solidFill>
                  <a:srgbClr val="2F2B20"/>
                </a:solidFill>
              </a:rPr>
              <a:t> R συνεπάγεται και την παρουσία του </a:t>
            </a:r>
            <a:r>
              <a:rPr lang="en-US" sz="2800" dirty="0">
                <a:solidFill>
                  <a:srgbClr val="2F2B20"/>
                </a:solidFill>
              </a:rPr>
              <a:t>(y, x) </a:t>
            </a:r>
            <a:r>
              <a:rPr lang="el-GR" sz="2800" dirty="0" err="1">
                <a:solidFill>
                  <a:srgbClr val="2F2B20"/>
                </a:solidFill>
              </a:rPr>
              <a:t>στo</a:t>
            </a:r>
            <a:r>
              <a:rPr lang="el-GR" sz="2800" dirty="0">
                <a:solidFill>
                  <a:srgbClr val="2F2B20"/>
                </a:solidFill>
              </a:rPr>
              <a:t> R, για κάθε</a:t>
            </a:r>
            <a:r>
              <a:rPr lang="en-US" sz="2800" dirty="0">
                <a:solidFill>
                  <a:srgbClr val="2F2B20"/>
                </a:solidFill>
              </a:rPr>
              <a:t> x, y </a:t>
            </a:r>
            <a:r>
              <a:rPr lang="el-GR" sz="2800" dirty="0">
                <a:solidFill>
                  <a:srgbClr val="2F2B20"/>
                </a:solidFill>
              </a:rPr>
              <a:t>∈</a:t>
            </a:r>
            <a:r>
              <a:rPr lang="en-US" sz="2800" dirty="0">
                <a:solidFill>
                  <a:srgbClr val="2F2B20"/>
                </a:solidFill>
              </a:rPr>
              <a:t> R </a:t>
            </a:r>
          </a:p>
        </p:txBody>
      </p:sp>
      <p:sp>
        <p:nvSpPr>
          <p:cNvPr id="4" name="Rectangle 4"/>
          <p:cNvSpPr/>
          <p:nvPr/>
        </p:nvSpPr>
        <p:spPr>
          <a:xfrm>
            <a:off x="1763688" y="4225652"/>
            <a:ext cx="6379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655" lvl="0">
              <a:tabLst>
                <a:tab pos="1143000" algn="l"/>
                <a:tab pos="3986213" algn="l"/>
                <a:tab pos="4408488" algn="l"/>
              </a:tabLst>
            </a:pPr>
            <a:r>
              <a:rPr lang="en-US" sz="2800" spc="19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280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lang="en-US" sz="28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i="1" spc="6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lang="en-US"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lang="en-US" sz="2800" spc="-4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spc="-140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lang="en-US" sz="2800" spc="-4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spc="-9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28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spc="-140" dirty="0">
                <a:solidFill>
                  <a:prstClr val="black"/>
                </a:solidFill>
                <a:latin typeface="Symbol"/>
                <a:cs typeface="Symbol"/>
              </a:rPr>
              <a:t></a:t>
            </a:r>
            <a:r>
              <a:rPr lang="en-US" sz="280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2800" spc="-4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lang="en-US" sz="2800" spc="-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lang="en-US" sz="2800" spc="-2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i="1" spc="1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sz="2800" spc="-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lang="en-US" sz="2800" spc="-4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spc="-140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lang="en-US" sz="28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i="1" spc="-85" dirty="0" smtClean="0">
                <a:solidFill>
                  <a:prstClr val="black"/>
                </a:solidFill>
                <a:latin typeface="Times New Roman"/>
                <a:cs typeface="Times New Roman"/>
              </a:rPr>
              <a:t>R </a:t>
            </a:r>
            <a:r>
              <a:rPr lang="el-GR" sz="2800" spc="-75" dirty="0" smtClean="0">
                <a:solidFill>
                  <a:prstClr val="black"/>
                </a:solidFill>
                <a:latin typeface="Times New Roman"/>
                <a:cs typeface="Times New Roman"/>
              </a:rPr>
              <a:t>ή</a:t>
            </a:r>
            <a:r>
              <a:rPr lang="en-US" sz="280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i="1" spc="-7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sz="2800" i="1" spc="-7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Ry</a:t>
            </a:r>
            <a:r>
              <a:rPr lang="en-US" sz="2800" i="1" spc="-13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spc="-140" dirty="0">
                <a:solidFill>
                  <a:prstClr val="black"/>
                </a:solidFill>
                <a:latin typeface="Symbol"/>
                <a:cs typeface="Symbol"/>
              </a:rPr>
              <a:t></a:t>
            </a:r>
            <a:r>
              <a:rPr lang="en-US" sz="2800" spc="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i="1" spc="-70" dirty="0" err="1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lang="en-US" sz="2800" i="1" spc="-75" dirty="0" err="1">
                <a:solidFill>
                  <a:prstClr val="black"/>
                </a:solidFill>
                <a:latin typeface="Times New Roman"/>
                <a:cs typeface="Times New Roman"/>
              </a:rPr>
              <a:t>Rx</a:t>
            </a:r>
            <a:endParaRPr lang="en-US"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65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Μεταβατικότητα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382687" cy="385280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R σχέση στο σύνολο S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Σχέση μεταβατική (</a:t>
            </a:r>
            <a:r>
              <a:rPr lang="el-GR" sz="2400" dirty="0" err="1">
                <a:solidFill>
                  <a:srgbClr val="2F2B20"/>
                </a:solidFill>
              </a:rPr>
              <a:t>transitive</a:t>
            </a:r>
            <a:r>
              <a:rPr lang="el-GR" sz="2400" dirty="0">
                <a:solidFill>
                  <a:srgbClr val="2F2B20"/>
                </a:solidFill>
              </a:rPr>
              <a:t>):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dirty="0">
                <a:solidFill>
                  <a:srgbClr val="2F2B20"/>
                </a:solidFill>
              </a:rPr>
              <a:t>H ταυτόχρονη παρουσία τω</a:t>
            </a:r>
            <a:r>
              <a:rPr lang="en-US" sz="2400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(x, y) και (y, z)</a:t>
            </a:r>
          </a:p>
          <a:p>
            <a:pPr lvl="0">
              <a:spcBef>
                <a:spcPts val="0"/>
              </a:spcBef>
            </a:pPr>
            <a:endParaRPr lang="el-GR" sz="24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σ</a:t>
            </a:r>
            <a:r>
              <a:rPr lang="el-GR" sz="2400" spc="5" dirty="0">
                <a:solidFill>
                  <a:srgbClr val="2F2B20"/>
                </a:solidFill>
                <a:latin typeface="Times New Roman"/>
                <a:cs typeface="Times New Roman"/>
              </a:rPr>
              <a:t>τ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ο	</a:t>
            </a:r>
            <a:r>
              <a:rPr lang="en-US" sz="2400" i="1" spc="20" dirty="0">
                <a:solidFill>
                  <a:srgbClr val="2F2B20"/>
                </a:solidFill>
                <a:latin typeface="Times New Roman"/>
                <a:cs typeface="Times New Roman"/>
              </a:rPr>
              <a:t>R 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σ</a:t>
            </a:r>
            <a:r>
              <a:rPr lang="el-GR" sz="2400" spc="5" dirty="0">
                <a:solidFill>
                  <a:srgbClr val="2F2B20"/>
                </a:solidFill>
                <a:latin typeface="Times New Roman"/>
                <a:cs typeface="Times New Roman"/>
              </a:rPr>
              <a:t>υ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ν</a:t>
            </a:r>
            <a:r>
              <a:rPr lang="el-GR" sz="2400" spc="10" dirty="0">
                <a:solidFill>
                  <a:srgbClr val="2F2B20"/>
                </a:solidFill>
                <a:latin typeface="Times New Roman"/>
                <a:cs typeface="Times New Roman"/>
              </a:rPr>
              <a:t>ε</a:t>
            </a:r>
            <a:r>
              <a:rPr lang="el-GR" sz="2400" spc="20" dirty="0">
                <a:solidFill>
                  <a:srgbClr val="2F2B20"/>
                </a:solidFill>
                <a:latin typeface="Times New Roman"/>
                <a:cs typeface="Times New Roman"/>
              </a:rPr>
              <a:t>π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άγ</a:t>
            </a:r>
            <a:r>
              <a:rPr lang="el-GR" sz="2400" spc="10" dirty="0">
                <a:solidFill>
                  <a:srgbClr val="2F2B20"/>
                </a:solidFill>
                <a:latin typeface="Times New Roman"/>
                <a:cs typeface="Times New Roman"/>
              </a:rPr>
              <a:t>ε</a:t>
            </a:r>
            <a:r>
              <a:rPr lang="el-GR" sz="2400" spc="5" dirty="0">
                <a:solidFill>
                  <a:srgbClr val="2F2B20"/>
                </a:solidFill>
                <a:latin typeface="Times New Roman"/>
                <a:cs typeface="Times New Roman"/>
              </a:rPr>
              <a:t>τ</a:t>
            </a:r>
            <a:r>
              <a:rPr lang="el-GR" sz="2400" spc="10" dirty="0">
                <a:solidFill>
                  <a:srgbClr val="2F2B20"/>
                </a:solidFill>
                <a:latin typeface="Times New Roman"/>
                <a:cs typeface="Times New Roman"/>
              </a:rPr>
              <a:t>αι	</a:t>
            </a:r>
            <a:r>
              <a:rPr lang="en-US" sz="2400" spc="1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400" spc="5" dirty="0">
                <a:solidFill>
                  <a:srgbClr val="2F2B20"/>
                </a:solidFill>
                <a:latin typeface="Times New Roman"/>
                <a:cs typeface="Times New Roman"/>
              </a:rPr>
              <a:t>τη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ν</a:t>
            </a:r>
            <a:r>
              <a:rPr lang="en-US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400" spc="20" dirty="0">
                <a:solidFill>
                  <a:srgbClr val="2F2B20"/>
                </a:solidFill>
                <a:latin typeface="Times New Roman"/>
                <a:cs typeface="Times New Roman"/>
              </a:rPr>
              <a:t>π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α</a:t>
            </a:r>
            <a:r>
              <a:rPr lang="el-GR" sz="2400" spc="10" dirty="0">
                <a:solidFill>
                  <a:srgbClr val="2F2B20"/>
                </a:solidFill>
                <a:latin typeface="Times New Roman"/>
                <a:cs typeface="Times New Roman"/>
              </a:rPr>
              <a:t>ρ</a:t>
            </a:r>
            <a:r>
              <a:rPr lang="el-GR" sz="2400" spc="20" dirty="0">
                <a:solidFill>
                  <a:srgbClr val="2F2B20"/>
                </a:solidFill>
                <a:latin typeface="Times New Roman"/>
                <a:cs typeface="Times New Roman"/>
              </a:rPr>
              <a:t>ο</a:t>
            </a:r>
            <a:r>
              <a:rPr lang="el-GR" sz="2400" spc="5" dirty="0">
                <a:solidFill>
                  <a:srgbClr val="2F2B20"/>
                </a:solidFill>
                <a:latin typeface="Times New Roman"/>
                <a:cs typeface="Times New Roman"/>
              </a:rPr>
              <a:t>υ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σ</a:t>
            </a:r>
            <a:r>
              <a:rPr lang="el-GR" sz="2400" spc="-5" dirty="0">
                <a:solidFill>
                  <a:srgbClr val="2F2B20"/>
                </a:solidFill>
                <a:latin typeface="Times New Roman"/>
                <a:cs typeface="Times New Roman"/>
              </a:rPr>
              <a:t>ί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α</a:t>
            </a:r>
            <a:r>
              <a:rPr lang="en-US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400" spc="5" dirty="0">
                <a:solidFill>
                  <a:srgbClr val="2F2B20"/>
                </a:solidFill>
                <a:latin typeface="Times New Roman"/>
                <a:cs typeface="Times New Roman"/>
              </a:rPr>
              <a:t>τ</a:t>
            </a:r>
            <a:r>
              <a:rPr lang="el-GR" sz="2400" spc="20" dirty="0">
                <a:solidFill>
                  <a:srgbClr val="2F2B20"/>
                </a:solidFill>
                <a:latin typeface="Times New Roman"/>
                <a:cs typeface="Times New Roman"/>
              </a:rPr>
              <a:t>ο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υ</a:t>
            </a:r>
            <a:r>
              <a:rPr lang="el-GR" sz="2400" spc="10" dirty="0">
                <a:solidFill>
                  <a:srgbClr val="2F2B20"/>
                </a:solidFill>
                <a:latin typeface="Times New Roman"/>
                <a:cs typeface="Times New Roman"/>
              </a:rPr>
              <a:t> σ</a:t>
            </a:r>
            <a:r>
              <a:rPr lang="el-GR" sz="2400" spc="5" dirty="0">
                <a:solidFill>
                  <a:srgbClr val="2F2B20"/>
                </a:solidFill>
                <a:latin typeface="Times New Roman"/>
                <a:cs typeface="Times New Roman"/>
              </a:rPr>
              <a:t>τ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ο </a:t>
            </a:r>
            <a:r>
              <a:rPr lang="el-GR" sz="2400" i="1" spc="20" dirty="0">
                <a:solidFill>
                  <a:srgbClr val="2F2B20"/>
                </a:solidFill>
                <a:latin typeface="Times New Roman"/>
                <a:cs typeface="Times New Roman"/>
              </a:rPr>
              <a:t>R</a:t>
            </a:r>
            <a:r>
              <a:rPr lang="el-GR" sz="2400" i="1" spc="1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γ</a:t>
            </a:r>
            <a:r>
              <a:rPr lang="el-GR" sz="2400" spc="-5" dirty="0">
                <a:solidFill>
                  <a:srgbClr val="2F2B20"/>
                </a:solidFill>
                <a:latin typeface="Times New Roman"/>
                <a:cs typeface="Times New Roman"/>
              </a:rPr>
              <a:t>ι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α</a:t>
            </a:r>
            <a:r>
              <a:rPr lang="el-GR" sz="2400" spc="1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z="2400" spc="5" dirty="0">
                <a:solidFill>
                  <a:srgbClr val="2F2B20"/>
                </a:solidFill>
                <a:latin typeface="Times New Roman"/>
                <a:cs typeface="Times New Roman"/>
              </a:rPr>
              <a:t>κ</a:t>
            </a:r>
            <a:r>
              <a:rPr lang="el-GR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άθε</a:t>
            </a:r>
            <a:r>
              <a:rPr lang="en-US" sz="2400" spc="15" dirty="0">
                <a:solidFill>
                  <a:srgbClr val="2F2B20"/>
                </a:solidFill>
                <a:latin typeface="Times New Roman"/>
                <a:cs typeface="Times New Roman"/>
              </a:rPr>
              <a:t>  </a:t>
            </a:r>
            <a:r>
              <a:rPr lang="el-GR" i="1" spc="-7" baseline="11608" dirty="0" smtClean="0">
                <a:solidFill>
                  <a:srgbClr val="2F2B20"/>
                </a:solidFill>
                <a:latin typeface="Times New Roman"/>
                <a:cs typeface="Times New Roman"/>
              </a:rPr>
              <a:t>x</a:t>
            </a:r>
            <a:r>
              <a:rPr lang="el-GR" spc="-30" baseline="11608" dirty="0">
                <a:solidFill>
                  <a:srgbClr val="2F2B20"/>
                </a:solidFill>
                <a:latin typeface="Times New Roman"/>
                <a:cs typeface="Times New Roman"/>
              </a:rPr>
              <a:t>,</a:t>
            </a:r>
            <a:r>
              <a:rPr lang="el-GR" spc="-187" baseline="11608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i="1" spc="75" baseline="11608" dirty="0">
                <a:solidFill>
                  <a:srgbClr val="2F2B20"/>
                </a:solidFill>
                <a:latin typeface="Times New Roman"/>
                <a:cs typeface="Times New Roman"/>
              </a:rPr>
              <a:t>y</a:t>
            </a:r>
            <a:r>
              <a:rPr lang="el-GR" spc="-30" baseline="11608" dirty="0">
                <a:solidFill>
                  <a:srgbClr val="2F2B20"/>
                </a:solidFill>
                <a:latin typeface="Times New Roman"/>
                <a:cs typeface="Times New Roman"/>
              </a:rPr>
              <a:t>,</a:t>
            </a:r>
            <a:r>
              <a:rPr lang="el-GR" spc="-419" baseline="11608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i="1" spc="-44" baseline="11608" dirty="0">
                <a:solidFill>
                  <a:srgbClr val="2F2B20"/>
                </a:solidFill>
                <a:latin typeface="Times New Roman"/>
                <a:cs typeface="Times New Roman"/>
              </a:rPr>
              <a:t>z</a:t>
            </a:r>
            <a:r>
              <a:rPr lang="el-GR" i="1" spc="-322" baseline="11608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spc="-104" baseline="11608" dirty="0">
                <a:solidFill>
                  <a:srgbClr val="2F2B20"/>
                </a:solidFill>
                <a:latin typeface="Symbol"/>
                <a:cs typeface="Symbol"/>
              </a:rPr>
              <a:t></a:t>
            </a:r>
            <a:r>
              <a:rPr lang="el-GR" spc="-300" baseline="11608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l-GR" i="1" spc="-67" baseline="11608" dirty="0">
                <a:solidFill>
                  <a:srgbClr val="2F2B20"/>
                </a:solidFill>
                <a:latin typeface="Times New Roman"/>
                <a:cs typeface="Times New Roman"/>
              </a:rPr>
              <a:t>R</a:t>
            </a:r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259632" y="4166149"/>
            <a:ext cx="6979284" cy="9871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tabLst>
                <a:tab pos="968375" algn="l"/>
                <a:tab pos="2865438" algn="l"/>
                <a:tab pos="3694113" algn="l"/>
                <a:tab pos="5210175" algn="l"/>
              </a:tabLst>
            </a:pPr>
            <a:r>
              <a:rPr sz="2800" spc="210" dirty="0" smtClean="0">
                <a:latin typeface="Times New Roman"/>
                <a:cs typeface="Times New Roman"/>
              </a:rPr>
              <a:t>(</a:t>
            </a:r>
            <a:r>
              <a:rPr sz="2800" i="1" spc="-40" dirty="0" smtClean="0">
                <a:latin typeface="Times New Roman"/>
                <a:cs typeface="Times New Roman"/>
              </a:rPr>
              <a:t>x</a:t>
            </a:r>
            <a:r>
              <a:rPr sz="2800" spc="-40" dirty="0" smtClean="0">
                <a:latin typeface="Times New Roman"/>
                <a:cs typeface="Times New Roman"/>
              </a:rPr>
              <a:t>,</a:t>
            </a:r>
            <a:r>
              <a:rPr sz="2800" spc="-155" dirty="0" smtClean="0">
                <a:latin typeface="Times New Roman"/>
                <a:cs typeface="Times New Roman"/>
              </a:rPr>
              <a:t> </a:t>
            </a:r>
            <a:r>
              <a:rPr sz="2800" i="1" spc="75" dirty="0" smtClean="0">
                <a:latin typeface="Times New Roman"/>
                <a:cs typeface="Times New Roman"/>
              </a:rPr>
              <a:t>y</a:t>
            </a:r>
            <a:r>
              <a:rPr sz="2800" spc="-50" dirty="0" smtClean="0">
                <a:latin typeface="Times New Roman"/>
                <a:cs typeface="Times New Roman"/>
              </a:rPr>
              <a:t>)</a:t>
            </a:r>
            <a:r>
              <a:rPr sz="2800" spc="-390" dirty="0" smtClean="0">
                <a:latin typeface="Times New Roman"/>
                <a:cs typeface="Times New Roman"/>
              </a:rPr>
              <a:t> </a:t>
            </a:r>
            <a:r>
              <a:rPr sz="2800" spc="-150" dirty="0" smtClean="0">
                <a:latin typeface="Symbol"/>
                <a:cs typeface="Symbol"/>
              </a:rPr>
              <a:t></a:t>
            </a:r>
            <a:r>
              <a:rPr sz="2800" spc="-240" dirty="0" smtClean="0">
                <a:latin typeface="Times New Roman"/>
                <a:cs typeface="Times New Roman"/>
              </a:rPr>
              <a:t> </a:t>
            </a:r>
            <a:r>
              <a:rPr sz="2800" i="1" spc="-95" dirty="0" smtClean="0">
                <a:latin typeface="Times New Roman"/>
                <a:cs typeface="Times New Roman"/>
              </a:rPr>
              <a:t>R</a:t>
            </a:r>
            <a:r>
              <a:rPr lang="en-US" sz="2800" i="1" spc="-95" dirty="0" smtClean="0">
                <a:latin typeface="Times New Roman"/>
                <a:cs typeface="Times New Roman"/>
              </a:rPr>
              <a:t> </a:t>
            </a:r>
            <a:r>
              <a:rPr sz="4000" spc="7" baseline="-2314" dirty="0" smtClean="0">
                <a:latin typeface="Times New Roman"/>
                <a:cs typeface="Times New Roman"/>
              </a:rPr>
              <a:t>κ</a:t>
            </a:r>
            <a:r>
              <a:rPr sz="4000" spc="15" baseline="-2314" dirty="0" smtClean="0">
                <a:latin typeface="Times New Roman"/>
                <a:cs typeface="Times New Roman"/>
              </a:rPr>
              <a:t>αι</a:t>
            </a:r>
            <a:r>
              <a:rPr lang="en-US" sz="4000" spc="15" baseline="-2314" dirty="0">
                <a:latin typeface="Times New Roman"/>
                <a:cs typeface="Times New Roman"/>
              </a:rPr>
              <a:t> </a:t>
            </a:r>
            <a:r>
              <a:rPr sz="2800" spc="-40" dirty="0" smtClean="0">
                <a:latin typeface="Times New Roman"/>
                <a:cs typeface="Times New Roman"/>
              </a:rPr>
              <a:t>(</a:t>
            </a:r>
            <a:r>
              <a:rPr sz="2800" spc="-505" dirty="0" smtClean="0">
                <a:latin typeface="Times New Roman"/>
                <a:cs typeface="Times New Roman"/>
              </a:rPr>
              <a:t> </a:t>
            </a:r>
            <a:r>
              <a:rPr sz="2800" i="1" spc="30" dirty="0" smtClean="0">
                <a:latin typeface="Times New Roman"/>
                <a:cs typeface="Times New Roman"/>
              </a:rPr>
              <a:t>y</a:t>
            </a:r>
            <a:r>
              <a:rPr sz="2800" spc="-30" dirty="0" smtClean="0">
                <a:latin typeface="Times New Roman"/>
                <a:cs typeface="Times New Roman"/>
              </a:rPr>
              <a:t>,</a:t>
            </a:r>
            <a:r>
              <a:rPr sz="2800" spc="-320" dirty="0" smtClean="0">
                <a:latin typeface="Times New Roman"/>
                <a:cs typeface="Times New Roman"/>
              </a:rPr>
              <a:t> </a:t>
            </a:r>
            <a:r>
              <a:rPr sz="2800" i="1" spc="130" dirty="0" smtClean="0">
                <a:latin typeface="Times New Roman"/>
                <a:cs typeface="Times New Roman"/>
              </a:rPr>
              <a:t>z</a:t>
            </a:r>
            <a:r>
              <a:rPr sz="2800" spc="-40" dirty="0" smtClean="0">
                <a:latin typeface="Times New Roman"/>
                <a:cs typeface="Times New Roman"/>
              </a:rPr>
              <a:t>)</a:t>
            </a:r>
            <a:r>
              <a:rPr sz="2800" spc="-390" dirty="0" smtClean="0">
                <a:latin typeface="Times New Roman"/>
                <a:cs typeface="Times New Roman"/>
              </a:rPr>
              <a:t> </a:t>
            </a:r>
            <a:r>
              <a:rPr sz="2800" spc="-114" dirty="0" smtClean="0">
                <a:latin typeface="Symbol"/>
                <a:cs typeface="Symbol"/>
              </a:rPr>
              <a:t></a:t>
            </a:r>
            <a:r>
              <a:rPr sz="2800" spc="-229" dirty="0" smtClean="0">
                <a:latin typeface="Times New Roman"/>
                <a:cs typeface="Times New Roman"/>
              </a:rPr>
              <a:t> </a:t>
            </a:r>
            <a:r>
              <a:rPr sz="2800" i="1" spc="-70" dirty="0" smtClean="0">
                <a:latin typeface="Times New Roman"/>
                <a:cs typeface="Times New Roman"/>
              </a:rPr>
              <a:t>R</a:t>
            </a:r>
            <a:r>
              <a:rPr sz="2800" i="1" spc="-30" dirty="0" smtClean="0">
                <a:latin typeface="Times New Roman"/>
                <a:cs typeface="Times New Roman"/>
              </a:rPr>
              <a:t> </a:t>
            </a:r>
            <a:r>
              <a:rPr sz="2800" spc="-114" dirty="0" smtClean="0">
                <a:latin typeface="Symbol"/>
                <a:cs typeface="Symbol"/>
              </a:rPr>
              <a:t></a:t>
            </a:r>
            <a:r>
              <a:rPr sz="2800" spc="-35" dirty="0" smtClean="0">
                <a:latin typeface="Times New Roman"/>
                <a:cs typeface="Times New Roman"/>
              </a:rPr>
              <a:t> </a:t>
            </a:r>
            <a:r>
              <a:rPr sz="2800" spc="229" dirty="0" smtClean="0">
                <a:latin typeface="Times New Roman"/>
                <a:cs typeface="Times New Roman"/>
              </a:rPr>
              <a:t>(</a:t>
            </a:r>
            <a:r>
              <a:rPr sz="2800" i="1" spc="-30" dirty="0" smtClean="0">
                <a:latin typeface="Times New Roman"/>
                <a:cs typeface="Times New Roman"/>
              </a:rPr>
              <a:t>x</a:t>
            </a:r>
            <a:r>
              <a:rPr sz="2800" spc="-30" dirty="0" smtClean="0">
                <a:latin typeface="Times New Roman"/>
                <a:cs typeface="Times New Roman"/>
              </a:rPr>
              <a:t>,</a:t>
            </a:r>
            <a:r>
              <a:rPr sz="2800" spc="-320" dirty="0" smtClean="0">
                <a:latin typeface="Times New Roman"/>
                <a:cs typeface="Times New Roman"/>
              </a:rPr>
              <a:t> </a:t>
            </a:r>
            <a:r>
              <a:rPr sz="2800" i="1" spc="130" dirty="0" smtClean="0">
                <a:latin typeface="Times New Roman"/>
                <a:cs typeface="Times New Roman"/>
              </a:rPr>
              <a:t>z</a:t>
            </a:r>
            <a:r>
              <a:rPr sz="2800" spc="-40" dirty="0" smtClean="0">
                <a:latin typeface="Times New Roman"/>
                <a:cs typeface="Times New Roman"/>
              </a:rPr>
              <a:t>)</a:t>
            </a:r>
            <a:r>
              <a:rPr sz="2800" spc="-390" dirty="0" smtClean="0">
                <a:latin typeface="Times New Roman"/>
                <a:cs typeface="Times New Roman"/>
              </a:rPr>
              <a:t> </a:t>
            </a:r>
            <a:r>
              <a:rPr sz="2800" spc="-114" dirty="0" smtClean="0">
                <a:latin typeface="Symbol"/>
                <a:cs typeface="Symbol"/>
              </a:rPr>
              <a:t></a:t>
            </a:r>
            <a:r>
              <a:rPr sz="2800" spc="-235" dirty="0" smtClean="0">
                <a:latin typeface="Times New Roman"/>
                <a:cs typeface="Times New Roman"/>
              </a:rPr>
              <a:t> </a:t>
            </a:r>
            <a:r>
              <a:rPr sz="2800" i="1" spc="-70" dirty="0" smtClean="0">
                <a:latin typeface="Times New Roman"/>
                <a:cs typeface="Times New Roman"/>
              </a:rPr>
              <a:t>R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algn="ctr">
              <a:tabLst>
                <a:tab pos="968375" algn="l"/>
                <a:tab pos="2865438" algn="l"/>
                <a:tab pos="3694113" algn="l"/>
                <a:tab pos="5210175" algn="l"/>
              </a:tabLst>
            </a:pPr>
            <a:r>
              <a:rPr sz="2400" i="1" spc="5" dirty="0" err="1" smtClean="0">
                <a:latin typeface="Times New Roman"/>
                <a:cs typeface="Times New Roman"/>
              </a:rPr>
              <a:t>x</a:t>
            </a:r>
            <a:r>
              <a:rPr sz="2400" i="1" spc="25" dirty="0" err="1" smtClean="0">
                <a:latin typeface="Times New Roman"/>
                <a:cs typeface="Times New Roman"/>
              </a:rPr>
              <a:t>R</a:t>
            </a:r>
            <a:r>
              <a:rPr sz="2400" i="1" spc="15" dirty="0" err="1" smtClean="0">
                <a:latin typeface="Times New Roman"/>
                <a:cs typeface="Times New Roman"/>
              </a:rPr>
              <a:t>y</a:t>
            </a:r>
            <a:r>
              <a:rPr lang="en-US" sz="2400" i="1" spc="15" dirty="0" smtClean="0">
                <a:latin typeface="Times New Roman"/>
                <a:cs typeface="Times New Roman"/>
              </a:rPr>
              <a:t> </a:t>
            </a:r>
            <a:r>
              <a:rPr sz="2400" spc="5" dirty="0" smtClean="0">
                <a:latin typeface="Times New Roman"/>
                <a:cs typeface="Times New Roman"/>
              </a:rPr>
              <a:t>κ</a:t>
            </a:r>
            <a:r>
              <a:rPr sz="2400" spc="10" dirty="0" smtClean="0">
                <a:latin typeface="Times New Roman"/>
                <a:cs typeface="Times New Roman"/>
              </a:rPr>
              <a:t>αι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sz="2400" i="1" spc="5" dirty="0" err="1" smtClean="0">
                <a:latin typeface="Times New Roman"/>
                <a:cs typeface="Times New Roman"/>
              </a:rPr>
              <a:t>y</a:t>
            </a:r>
            <a:r>
              <a:rPr sz="2400" i="1" spc="25" dirty="0" err="1" smtClean="0">
                <a:latin typeface="Times New Roman"/>
                <a:cs typeface="Times New Roman"/>
              </a:rPr>
              <a:t>R</a:t>
            </a:r>
            <a:r>
              <a:rPr sz="2400" spc="15" dirty="0" err="1" smtClean="0">
                <a:latin typeface="Times New Roman"/>
                <a:cs typeface="Times New Roman"/>
              </a:rPr>
              <a:t>z</a:t>
            </a:r>
            <a:r>
              <a:rPr sz="2400" spc="165" dirty="0" smtClean="0">
                <a:latin typeface="Times New Roman"/>
                <a:cs typeface="Times New Roman"/>
              </a:rPr>
              <a:t> </a:t>
            </a:r>
            <a:r>
              <a:rPr sz="2400" spc="35" dirty="0" smtClean="0">
                <a:latin typeface="Symbol"/>
                <a:cs typeface="Symbol"/>
              </a:rPr>
              <a:t></a:t>
            </a:r>
            <a:r>
              <a:rPr lang="en-US" sz="2400" spc="35" dirty="0">
                <a:latin typeface="Times New Roman"/>
                <a:cs typeface="Times New Roman"/>
              </a:rPr>
              <a:t> </a:t>
            </a:r>
            <a:r>
              <a:rPr sz="2400" i="1" spc="5" dirty="0" err="1" smtClean="0">
                <a:latin typeface="Times New Roman"/>
                <a:cs typeface="Times New Roman"/>
              </a:rPr>
              <a:t>x</a:t>
            </a:r>
            <a:r>
              <a:rPr sz="2400" i="1" spc="25" dirty="0" err="1" smtClean="0">
                <a:latin typeface="Times New Roman"/>
                <a:cs typeface="Times New Roman"/>
              </a:rPr>
              <a:t>R</a:t>
            </a:r>
            <a:r>
              <a:rPr sz="2400" i="1" spc="10" dirty="0" err="1" smtClean="0">
                <a:latin typeface="Times New Roman"/>
                <a:cs typeface="Times New Roman"/>
              </a:rPr>
              <a:t>z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63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4327" y="348018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sz="6700" dirty="0"/>
              <a:t>Παραδείγματα</a:t>
            </a:r>
            <a:r>
              <a:rPr lang="en-US" sz="6700" dirty="0"/>
              <a:t> 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l-GR" sz="4000" dirty="0"/>
              <a:t>Ανακλαστική-Συμμετρική-Μεταβατική</a:t>
            </a:r>
            <a:endParaRPr lang="el-GR" sz="4000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2411760" y="1633364"/>
            <a:ext cx="5379885" cy="3550737"/>
            <a:chOff x="527971" y="1798810"/>
            <a:chExt cx="5379885" cy="3550737"/>
          </a:xfrm>
        </p:grpSpPr>
        <p:sp>
          <p:nvSpPr>
            <p:cNvPr id="7" name="object 3"/>
            <p:cNvSpPr txBox="1"/>
            <p:nvPr/>
          </p:nvSpPr>
          <p:spPr>
            <a:xfrm>
              <a:off x="637605" y="1798810"/>
              <a:ext cx="2904490" cy="6934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3150" i="1" spc="-265" dirty="0" smtClean="0">
                  <a:latin typeface="Times New Roman"/>
                  <a:cs typeface="Times New Roman"/>
                </a:rPr>
                <a:t>R</a:t>
              </a:r>
              <a:r>
                <a:rPr sz="2775" spc="0" baseline="-24024" dirty="0" smtClean="0">
                  <a:latin typeface="Times New Roman"/>
                  <a:cs typeface="Times New Roman"/>
                </a:rPr>
                <a:t>1 </a:t>
              </a:r>
              <a:r>
                <a:rPr sz="2775" spc="-22" baseline="-24024" dirty="0" smtClean="0">
                  <a:latin typeface="Times New Roman"/>
                  <a:cs typeface="Times New Roman"/>
                </a:rPr>
                <a:t> </a:t>
              </a:r>
              <a:r>
                <a:rPr sz="3150" spc="0" dirty="0" smtClean="0">
                  <a:latin typeface="Symbol"/>
                  <a:cs typeface="Symbol"/>
                </a:rPr>
                <a:t></a:t>
              </a:r>
              <a:r>
                <a:rPr sz="3150" spc="-229" dirty="0" smtClean="0">
                  <a:latin typeface="Times New Roman"/>
                  <a:cs typeface="Times New Roman"/>
                </a:rPr>
                <a:t> </a:t>
              </a:r>
              <a:r>
                <a:rPr sz="4200" spc="-950" dirty="0" smtClean="0">
                  <a:latin typeface="Symbol"/>
                  <a:cs typeface="Symbol"/>
                </a:rPr>
                <a:t></a:t>
              </a:r>
              <a:r>
                <a:rPr sz="4200" spc="-415" dirty="0" smtClean="0">
                  <a:latin typeface="Symbol"/>
                  <a:cs typeface="Symbol"/>
                </a:rPr>
                <a:t></a:t>
              </a:r>
              <a:r>
                <a:rPr sz="3150" i="1" spc="50" dirty="0" smtClean="0">
                  <a:latin typeface="Times New Roman"/>
                  <a:cs typeface="Times New Roman"/>
                </a:rPr>
                <a:t>a</a:t>
              </a:r>
              <a:r>
                <a:rPr sz="3150" spc="0" dirty="0" smtClean="0">
                  <a:latin typeface="Times New Roman"/>
                  <a:cs typeface="Times New Roman"/>
                </a:rPr>
                <a:t>,</a:t>
              </a:r>
              <a:r>
                <a:rPr sz="3150" spc="-495" dirty="0" smtClean="0">
                  <a:latin typeface="Times New Roman"/>
                  <a:cs typeface="Times New Roman"/>
                </a:rPr>
                <a:t> </a:t>
              </a:r>
              <a:r>
                <a:rPr sz="3150" i="1" spc="145" dirty="0" smtClean="0">
                  <a:latin typeface="Times New Roman"/>
                  <a:cs typeface="Times New Roman"/>
                </a:rPr>
                <a:t>b</a:t>
              </a:r>
              <a:r>
                <a:rPr sz="4200" spc="-85" dirty="0" smtClean="0">
                  <a:latin typeface="Symbol"/>
                  <a:cs typeface="Symbol"/>
                </a:rPr>
                <a:t></a:t>
              </a:r>
              <a:r>
                <a:rPr sz="3150" spc="0" dirty="0" smtClean="0">
                  <a:latin typeface="Times New Roman"/>
                  <a:cs typeface="Times New Roman"/>
                </a:rPr>
                <a:t>|</a:t>
              </a:r>
              <a:r>
                <a:rPr sz="3150" spc="-185" dirty="0" smtClean="0">
                  <a:latin typeface="Times New Roman"/>
                  <a:cs typeface="Times New Roman"/>
                </a:rPr>
                <a:t> </a:t>
              </a:r>
              <a:r>
                <a:rPr sz="3150" i="1" spc="0" dirty="0" smtClean="0">
                  <a:latin typeface="Times New Roman"/>
                  <a:cs typeface="Times New Roman"/>
                </a:rPr>
                <a:t>a</a:t>
              </a:r>
              <a:r>
                <a:rPr sz="3150" i="1" spc="-45" dirty="0" smtClean="0">
                  <a:latin typeface="Times New Roman"/>
                  <a:cs typeface="Times New Roman"/>
                </a:rPr>
                <a:t> </a:t>
              </a:r>
              <a:r>
                <a:rPr sz="3150" spc="0" dirty="0" smtClean="0">
                  <a:latin typeface="Symbol"/>
                  <a:cs typeface="Symbol"/>
                </a:rPr>
                <a:t></a:t>
              </a:r>
              <a:r>
                <a:rPr sz="3150" spc="-155" dirty="0" smtClean="0">
                  <a:latin typeface="Times New Roman"/>
                  <a:cs typeface="Times New Roman"/>
                </a:rPr>
                <a:t> </a:t>
              </a:r>
              <a:r>
                <a:rPr sz="3150" i="1" spc="-75" dirty="0" smtClean="0">
                  <a:latin typeface="Times New Roman"/>
                  <a:cs typeface="Times New Roman"/>
                </a:rPr>
                <a:t>b</a:t>
              </a:r>
              <a:r>
                <a:rPr sz="4200" spc="-525" dirty="0" smtClean="0">
                  <a:latin typeface="Symbol"/>
                  <a:cs typeface="Symbol"/>
                </a:rPr>
                <a:t></a:t>
              </a:r>
              <a:endParaRPr sz="4200" dirty="0">
                <a:latin typeface="Symbol"/>
                <a:cs typeface="Symbol"/>
              </a:endParaRPr>
            </a:p>
          </p:txBody>
        </p:sp>
        <p:sp>
          <p:nvSpPr>
            <p:cNvPr id="8" name="object 4"/>
            <p:cNvSpPr txBox="1"/>
            <p:nvPr/>
          </p:nvSpPr>
          <p:spPr>
            <a:xfrm>
              <a:off x="604320" y="2370325"/>
              <a:ext cx="2955925" cy="6934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502920" algn="l"/>
                </a:tabLst>
              </a:pPr>
              <a:r>
                <a:rPr sz="3150" i="1" spc="-60" dirty="0" smtClean="0">
                  <a:latin typeface="Times New Roman"/>
                  <a:cs typeface="Times New Roman"/>
                </a:rPr>
                <a:t>R</a:t>
              </a:r>
              <a:r>
                <a:rPr sz="2775" spc="0" baseline="-24024" dirty="0" smtClean="0">
                  <a:latin typeface="Times New Roman"/>
                  <a:cs typeface="Times New Roman"/>
                </a:rPr>
                <a:t>2	</a:t>
              </a:r>
              <a:r>
                <a:rPr sz="3150" spc="0" dirty="0" smtClean="0">
                  <a:latin typeface="Symbol"/>
                  <a:cs typeface="Symbol"/>
                </a:rPr>
                <a:t></a:t>
              </a:r>
              <a:r>
                <a:rPr sz="3150" spc="-225" dirty="0" smtClean="0">
                  <a:latin typeface="Times New Roman"/>
                  <a:cs typeface="Times New Roman"/>
                </a:rPr>
                <a:t> </a:t>
              </a:r>
              <a:r>
                <a:rPr sz="4200" spc="-950" dirty="0" smtClean="0">
                  <a:latin typeface="Symbol"/>
                  <a:cs typeface="Symbol"/>
                </a:rPr>
                <a:t></a:t>
              </a:r>
              <a:r>
                <a:rPr sz="4200" spc="-420" dirty="0" smtClean="0">
                  <a:latin typeface="Symbol"/>
                  <a:cs typeface="Symbol"/>
                </a:rPr>
                <a:t></a:t>
              </a:r>
              <a:r>
                <a:rPr sz="3150" i="1" spc="50" dirty="0" smtClean="0">
                  <a:latin typeface="Times New Roman"/>
                  <a:cs typeface="Times New Roman"/>
                </a:rPr>
                <a:t>a</a:t>
              </a:r>
              <a:r>
                <a:rPr sz="3150" spc="0" dirty="0" smtClean="0">
                  <a:latin typeface="Times New Roman"/>
                  <a:cs typeface="Times New Roman"/>
                </a:rPr>
                <a:t>,</a:t>
              </a:r>
              <a:r>
                <a:rPr sz="3150" spc="-495" dirty="0" smtClean="0">
                  <a:latin typeface="Times New Roman"/>
                  <a:cs typeface="Times New Roman"/>
                </a:rPr>
                <a:t> </a:t>
              </a:r>
              <a:r>
                <a:rPr sz="3150" i="1" spc="150" dirty="0" smtClean="0">
                  <a:latin typeface="Times New Roman"/>
                  <a:cs typeface="Times New Roman"/>
                </a:rPr>
                <a:t>b</a:t>
              </a:r>
              <a:r>
                <a:rPr sz="4200" spc="-90" dirty="0" smtClean="0">
                  <a:latin typeface="Symbol"/>
                  <a:cs typeface="Symbol"/>
                </a:rPr>
                <a:t></a:t>
              </a:r>
              <a:r>
                <a:rPr sz="3150" spc="0" dirty="0" smtClean="0">
                  <a:latin typeface="Times New Roman"/>
                  <a:cs typeface="Times New Roman"/>
                </a:rPr>
                <a:t>|</a:t>
              </a:r>
              <a:r>
                <a:rPr sz="3150" spc="-185" dirty="0" smtClean="0">
                  <a:latin typeface="Times New Roman"/>
                  <a:cs typeface="Times New Roman"/>
                </a:rPr>
                <a:t> </a:t>
              </a:r>
              <a:r>
                <a:rPr sz="3150" i="1" spc="0" dirty="0" smtClean="0">
                  <a:latin typeface="Times New Roman"/>
                  <a:cs typeface="Times New Roman"/>
                </a:rPr>
                <a:t>a</a:t>
              </a:r>
              <a:r>
                <a:rPr sz="3150" i="1" spc="10" dirty="0" smtClean="0">
                  <a:latin typeface="Times New Roman"/>
                  <a:cs typeface="Times New Roman"/>
                </a:rPr>
                <a:t> </a:t>
              </a:r>
              <a:r>
                <a:rPr sz="3150" spc="0" dirty="0" smtClean="0">
                  <a:latin typeface="Symbol"/>
                  <a:cs typeface="Symbol"/>
                </a:rPr>
                <a:t></a:t>
              </a:r>
              <a:r>
                <a:rPr sz="3150" spc="-155" dirty="0" smtClean="0">
                  <a:latin typeface="Times New Roman"/>
                  <a:cs typeface="Times New Roman"/>
                </a:rPr>
                <a:t> </a:t>
              </a:r>
              <a:r>
                <a:rPr sz="3150" i="1" spc="-75" dirty="0" smtClean="0">
                  <a:latin typeface="Times New Roman"/>
                  <a:cs typeface="Times New Roman"/>
                </a:rPr>
                <a:t>b</a:t>
              </a:r>
              <a:r>
                <a:rPr sz="4200" spc="-525" dirty="0" smtClean="0">
                  <a:latin typeface="Symbol"/>
                  <a:cs typeface="Symbol"/>
                </a:rPr>
                <a:t></a:t>
              </a:r>
              <a:endParaRPr sz="4200" dirty="0">
                <a:latin typeface="Symbol"/>
                <a:cs typeface="Symbol"/>
              </a:endParaRPr>
            </a:p>
          </p:txBody>
        </p:sp>
        <p:sp>
          <p:nvSpPr>
            <p:cNvPr id="9" name="object 5"/>
            <p:cNvSpPr txBox="1"/>
            <p:nvPr/>
          </p:nvSpPr>
          <p:spPr>
            <a:xfrm>
              <a:off x="566287" y="2941634"/>
              <a:ext cx="4340225" cy="6934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3150" i="1" spc="-120" dirty="0" smtClean="0">
                  <a:latin typeface="Times New Roman"/>
                  <a:cs typeface="Times New Roman"/>
                </a:rPr>
                <a:t>R</a:t>
              </a:r>
              <a:r>
                <a:rPr sz="2775" spc="0" baseline="-24024" dirty="0" smtClean="0">
                  <a:latin typeface="Times New Roman"/>
                  <a:cs typeface="Times New Roman"/>
                </a:rPr>
                <a:t>3 </a:t>
              </a:r>
              <a:r>
                <a:rPr sz="2775" spc="97" baseline="-24024" dirty="0" smtClean="0">
                  <a:latin typeface="Times New Roman"/>
                  <a:cs typeface="Times New Roman"/>
                </a:rPr>
                <a:t> </a:t>
              </a:r>
              <a:r>
                <a:rPr sz="3150" spc="0" dirty="0" smtClean="0">
                  <a:latin typeface="Symbol"/>
                  <a:cs typeface="Symbol"/>
                </a:rPr>
                <a:t></a:t>
              </a:r>
              <a:r>
                <a:rPr sz="3150" spc="-225" dirty="0" smtClean="0">
                  <a:latin typeface="Times New Roman"/>
                  <a:cs typeface="Times New Roman"/>
                </a:rPr>
                <a:t> </a:t>
              </a:r>
              <a:r>
                <a:rPr sz="4200" spc="-950" dirty="0" smtClean="0">
                  <a:latin typeface="Symbol"/>
                  <a:cs typeface="Symbol"/>
                </a:rPr>
                <a:t></a:t>
              </a:r>
              <a:r>
                <a:rPr sz="4200" spc="-415" dirty="0" smtClean="0">
                  <a:latin typeface="Symbol"/>
                  <a:cs typeface="Symbol"/>
                </a:rPr>
                <a:t></a:t>
              </a:r>
              <a:r>
                <a:rPr sz="3150" i="1" spc="50" dirty="0" smtClean="0">
                  <a:latin typeface="Times New Roman"/>
                  <a:cs typeface="Times New Roman"/>
                </a:rPr>
                <a:t>a</a:t>
              </a:r>
              <a:r>
                <a:rPr sz="3150" spc="0" dirty="0" smtClean="0">
                  <a:latin typeface="Times New Roman"/>
                  <a:cs typeface="Times New Roman"/>
                </a:rPr>
                <a:t>,</a:t>
              </a:r>
              <a:r>
                <a:rPr sz="3150" spc="-495" dirty="0" smtClean="0">
                  <a:latin typeface="Times New Roman"/>
                  <a:cs typeface="Times New Roman"/>
                </a:rPr>
                <a:t> </a:t>
              </a:r>
              <a:r>
                <a:rPr sz="3150" i="1" spc="145" dirty="0" smtClean="0">
                  <a:latin typeface="Times New Roman"/>
                  <a:cs typeface="Times New Roman"/>
                </a:rPr>
                <a:t>b</a:t>
              </a:r>
              <a:r>
                <a:rPr sz="4200" spc="-85" dirty="0" smtClean="0">
                  <a:latin typeface="Symbol"/>
                  <a:cs typeface="Symbol"/>
                </a:rPr>
                <a:t></a:t>
              </a:r>
              <a:r>
                <a:rPr sz="3150" spc="0" dirty="0" smtClean="0">
                  <a:latin typeface="Times New Roman"/>
                  <a:cs typeface="Times New Roman"/>
                </a:rPr>
                <a:t>|</a:t>
              </a:r>
              <a:r>
                <a:rPr sz="3150" spc="-185" dirty="0" smtClean="0">
                  <a:latin typeface="Times New Roman"/>
                  <a:cs typeface="Times New Roman"/>
                </a:rPr>
                <a:t> </a:t>
              </a:r>
              <a:r>
                <a:rPr sz="3150" i="1" spc="0" dirty="0" smtClean="0">
                  <a:latin typeface="Times New Roman"/>
                  <a:cs typeface="Times New Roman"/>
                </a:rPr>
                <a:t>a</a:t>
              </a:r>
              <a:r>
                <a:rPr sz="3150" i="1" spc="5" dirty="0" smtClean="0">
                  <a:latin typeface="Times New Roman"/>
                  <a:cs typeface="Times New Roman"/>
                </a:rPr>
                <a:t> </a:t>
              </a:r>
              <a:r>
                <a:rPr sz="3150" spc="0" dirty="0" smtClean="0">
                  <a:latin typeface="Symbol"/>
                  <a:cs typeface="Symbol"/>
                </a:rPr>
                <a:t></a:t>
              </a:r>
              <a:r>
                <a:rPr sz="3150" spc="-150" dirty="0" smtClean="0">
                  <a:latin typeface="Times New Roman"/>
                  <a:cs typeface="Times New Roman"/>
                </a:rPr>
                <a:t> </a:t>
              </a:r>
              <a:r>
                <a:rPr sz="3150" i="1" spc="0" dirty="0" smtClean="0">
                  <a:latin typeface="Times New Roman"/>
                  <a:cs typeface="Times New Roman"/>
                </a:rPr>
                <a:t>b</a:t>
              </a:r>
              <a:r>
                <a:rPr sz="3150" i="1" spc="-145" dirty="0" smtClean="0">
                  <a:latin typeface="Times New Roman"/>
                  <a:cs typeface="Times New Roman"/>
                </a:rPr>
                <a:t> </a:t>
              </a:r>
              <a:r>
                <a:rPr sz="3150" i="1" spc="0" dirty="0" smtClean="0">
                  <a:latin typeface="Times New Roman"/>
                  <a:cs typeface="Times New Roman"/>
                </a:rPr>
                <a:t>ή</a:t>
              </a:r>
              <a:r>
                <a:rPr sz="3150" i="1" spc="-185" dirty="0" smtClean="0">
                  <a:latin typeface="Times New Roman"/>
                  <a:cs typeface="Times New Roman"/>
                </a:rPr>
                <a:t> </a:t>
              </a:r>
              <a:r>
                <a:rPr sz="3150" i="1" spc="0" dirty="0" smtClean="0">
                  <a:latin typeface="Times New Roman"/>
                  <a:cs typeface="Times New Roman"/>
                </a:rPr>
                <a:t>a</a:t>
              </a:r>
              <a:r>
                <a:rPr sz="3150" i="1" spc="10" dirty="0" smtClean="0">
                  <a:latin typeface="Times New Roman"/>
                  <a:cs typeface="Times New Roman"/>
                </a:rPr>
                <a:t> </a:t>
              </a:r>
              <a:r>
                <a:rPr sz="3150" spc="0" dirty="0" smtClean="0">
                  <a:latin typeface="Symbol"/>
                  <a:cs typeface="Symbol"/>
                </a:rPr>
                <a:t></a:t>
              </a:r>
              <a:r>
                <a:rPr sz="3150" spc="-55" dirty="0" smtClean="0">
                  <a:latin typeface="Times New Roman"/>
                  <a:cs typeface="Times New Roman"/>
                </a:rPr>
                <a:t> </a:t>
              </a:r>
              <a:r>
                <a:rPr sz="3150" spc="-10" dirty="0" smtClean="0">
                  <a:latin typeface="Symbol"/>
                  <a:cs typeface="Symbol"/>
                </a:rPr>
                <a:t></a:t>
              </a:r>
              <a:r>
                <a:rPr sz="3150" i="1" spc="-75" dirty="0" smtClean="0">
                  <a:latin typeface="Times New Roman"/>
                  <a:cs typeface="Times New Roman"/>
                </a:rPr>
                <a:t>b</a:t>
              </a:r>
              <a:r>
                <a:rPr sz="4200" spc="-525" dirty="0" smtClean="0">
                  <a:latin typeface="Symbol"/>
                  <a:cs typeface="Symbol"/>
                </a:rPr>
                <a:t></a:t>
              </a:r>
              <a:endParaRPr sz="4200">
                <a:latin typeface="Symbol"/>
                <a:cs typeface="Symbol"/>
              </a:endParaRPr>
            </a:p>
          </p:txBody>
        </p:sp>
        <p:sp>
          <p:nvSpPr>
            <p:cNvPr id="10" name="object 6"/>
            <p:cNvSpPr txBox="1"/>
            <p:nvPr/>
          </p:nvSpPr>
          <p:spPr>
            <a:xfrm>
              <a:off x="527971" y="3513325"/>
              <a:ext cx="2955925" cy="6934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502920" algn="l"/>
                </a:tabLst>
              </a:pPr>
              <a:r>
                <a:rPr sz="3150" i="1" spc="-60" dirty="0" smtClean="0">
                  <a:latin typeface="Times New Roman"/>
                  <a:cs typeface="Times New Roman"/>
                </a:rPr>
                <a:t>R</a:t>
              </a:r>
              <a:r>
                <a:rPr sz="2775" spc="0" baseline="-24024" dirty="0" smtClean="0">
                  <a:latin typeface="Times New Roman"/>
                  <a:cs typeface="Times New Roman"/>
                </a:rPr>
                <a:t>4	</a:t>
              </a:r>
              <a:r>
                <a:rPr sz="3150" spc="0" dirty="0" smtClean="0">
                  <a:latin typeface="Symbol"/>
                  <a:cs typeface="Symbol"/>
                </a:rPr>
                <a:t></a:t>
              </a:r>
              <a:r>
                <a:rPr sz="3150" spc="-225" dirty="0" smtClean="0">
                  <a:latin typeface="Times New Roman"/>
                  <a:cs typeface="Times New Roman"/>
                </a:rPr>
                <a:t> </a:t>
              </a:r>
              <a:r>
                <a:rPr sz="4200" spc="-950" dirty="0" smtClean="0">
                  <a:latin typeface="Symbol"/>
                  <a:cs typeface="Symbol"/>
                </a:rPr>
                <a:t></a:t>
              </a:r>
              <a:r>
                <a:rPr sz="4200" spc="-420" dirty="0" smtClean="0">
                  <a:latin typeface="Symbol"/>
                  <a:cs typeface="Symbol"/>
                </a:rPr>
                <a:t></a:t>
              </a:r>
              <a:r>
                <a:rPr sz="3150" i="1" spc="50" dirty="0" smtClean="0">
                  <a:latin typeface="Times New Roman"/>
                  <a:cs typeface="Times New Roman"/>
                </a:rPr>
                <a:t>a</a:t>
              </a:r>
              <a:r>
                <a:rPr sz="3150" spc="0" dirty="0" smtClean="0">
                  <a:latin typeface="Times New Roman"/>
                  <a:cs typeface="Times New Roman"/>
                </a:rPr>
                <a:t>,</a:t>
              </a:r>
              <a:r>
                <a:rPr sz="3150" spc="-495" dirty="0" smtClean="0">
                  <a:latin typeface="Times New Roman"/>
                  <a:cs typeface="Times New Roman"/>
                </a:rPr>
                <a:t> </a:t>
              </a:r>
              <a:r>
                <a:rPr sz="3150" i="1" spc="150" dirty="0" smtClean="0">
                  <a:latin typeface="Times New Roman"/>
                  <a:cs typeface="Times New Roman"/>
                </a:rPr>
                <a:t>b</a:t>
              </a:r>
              <a:r>
                <a:rPr sz="4200" spc="-90" dirty="0" smtClean="0">
                  <a:latin typeface="Symbol"/>
                  <a:cs typeface="Symbol"/>
                </a:rPr>
                <a:t></a:t>
              </a:r>
              <a:r>
                <a:rPr sz="3150" spc="0" dirty="0" smtClean="0">
                  <a:latin typeface="Times New Roman"/>
                  <a:cs typeface="Times New Roman"/>
                </a:rPr>
                <a:t>|</a:t>
              </a:r>
              <a:r>
                <a:rPr sz="3150" spc="-185" dirty="0" smtClean="0">
                  <a:latin typeface="Times New Roman"/>
                  <a:cs typeface="Times New Roman"/>
                </a:rPr>
                <a:t> </a:t>
              </a:r>
              <a:r>
                <a:rPr sz="3150" i="1" spc="0" dirty="0" smtClean="0">
                  <a:latin typeface="Times New Roman"/>
                  <a:cs typeface="Times New Roman"/>
                </a:rPr>
                <a:t>a</a:t>
              </a:r>
              <a:r>
                <a:rPr sz="3150" i="1" spc="10" dirty="0" smtClean="0">
                  <a:latin typeface="Times New Roman"/>
                  <a:cs typeface="Times New Roman"/>
                </a:rPr>
                <a:t> </a:t>
              </a:r>
              <a:r>
                <a:rPr sz="3150" spc="0" dirty="0" smtClean="0">
                  <a:latin typeface="Symbol"/>
                  <a:cs typeface="Symbol"/>
                </a:rPr>
                <a:t></a:t>
              </a:r>
              <a:r>
                <a:rPr sz="3150" spc="-155" dirty="0" smtClean="0">
                  <a:latin typeface="Times New Roman"/>
                  <a:cs typeface="Times New Roman"/>
                </a:rPr>
                <a:t> </a:t>
              </a:r>
              <a:r>
                <a:rPr sz="3150" i="1" spc="-75" dirty="0" smtClean="0">
                  <a:latin typeface="Times New Roman"/>
                  <a:cs typeface="Times New Roman"/>
                </a:rPr>
                <a:t>b</a:t>
              </a:r>
              <a:r>
                <a:rPr sz="4200" spc="-525" dirty="0" smtClean="0">
                  <a:latin typeface="Symbol"/>
                  <a:cs typeface="Symbol"/>
                </a:rPr>
                <a:t></a:t>
              </a:r>
              <a:endParaRPr sz="4200">
                <a:latin typeface="Symbol"/>
                <a:cs typeface="Symbol"/>
              </a:endParaRPr>
            </a:p>
          </p:txBody>
        </p:sp>
        <p:sp>
          <p:nvSpPr>
            <p:cNvPr id="11" name="object 7"/>
            <p:cNvSpPr txBox="1"/>
            <p:nvPr/>
          </p:nvSpPr>
          <p:spPr>
            <a:xfrm>
              <a:off x="561191" y="4084642"/>
              <a:ext cx="3430270" cy="69342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492125" algn="l"/>
                </a:tabLst>
              </a:pPr>
              <a:r>
                <a:rPr sz="3150" i="1" spc="-114" dirty="0" smtClean="0">
                  <a:latin typeface="Times New Roman"/>
                  <a:cs typeface="Times New Roman"/>
                </a:rPr>
                <a:t>R</a:t>
              </a:r>
              <a:r>
                <a:rPr sz="2775" spc="0" baseline="-24024" dirty="0" smtClean="0">
                  <a:latin typeface="Times New Roman"/>
                  <a:cs typeface="Times New Roman"/>
                </a:rPr>
                <a:t>5	</a:t>
              </a:r>
              <a:r>
                <a:rPr sz="3150" spc="0" dirty="0" smtClean="0">
                  <a:latin typeface="Symbol"/>
                  <a:cs typeface="Symbol"/>
                </a:rPr>
                <a:t></a:t>
              </a:r>
              <a:r>
                <a:rPr sz="3150" spc="-225" dirty="0" smtClean="0">
                  <a:latin typeface="Times New Roman"/>
                  <a:cs typeface="Times New Roman"/>
                </a:rPr>
                <a:t> </a:t>
              </a:r>
              <a:r>
                <a:rPr sz="4200" spc="-950" dirty="0" smtClean="0">
                  <a:latin typeface="Symbol"/>
                  <a:cs typeface="Symbol"/>
                </a:rPr>
                <a:t></a:t>
              </a:r>
              <a:r>
                <a:rPr sz="4200" spc="-420" dirty="0" smtClean="0">
                  <a:latin typeface="Symbol"/>
                  <a:cs typeface="Symbol"/>
                </a:rPr>
                <a:t></a:t>
              </a:r>
              <a:r>
                <a:rPr sz="3150" i="1" spc="45" dirty="0" smtClean="0">
                  <a:latin typeface="Times New Roman"/>
                  <a:cs typeface="Times New Roman"/>
                </a:rPr>
                <a:t>a</a:t>
              </a:r>
              <a:r>
                <a:rPr sz="3150" spc="0" dirty="0" smtClean="0">
                  <a:latin typeface="Times New Roman"/>
                  <a:cs typeface="Times New Roman"/>
                </a:rPr>
                <a:t>,</a:t>
              </a:r>
              <a:r>
                <a:rPr sz="3150" spc="-490" dirty="0" smtClean="0">
                  <a:latin typeface="Times New Roman"/>
                  <a:cs typeface="Times New Roman"/>
                </a:rPr>
                <a:t> </a:t>
              </a:r>
              <a:r>
                <a:rPr sz="3150" i="1" spc="150" dirty="0" smtClean="0">
                  <a:latin typeface="Times New Roman"/>
                  <a:cs typeface="Times New Roman"/>
                </a:rPr>
                <a:t>b</a:t>
              </a:r>
              <a:r>
                <a:rPr sz="4200" spc="-90" dirty="0" smtClean="0">
                  <a:latin typeface="Symbol"/>
                  <a:cs typeface="Symbol"/>
                </a:rPr>
                <a:t></a:t>
              </a:r>
              <a:r>
                <a:rPr sz="3150" spc="0" dirty="0" smtClean="0">
                  <a:latin typeface="Times New Roman"/>
                  <a:cs typeface="Times New Roman"/>
                </a:rPr>
                <a:t>|</a:t>
              </a:r>
              <a:r>
                <a:rPr sz="3150" spc="-185" dirty="0" smtClean="0">
                  <a:latin typeface="Times New Roman"/>
                  <a:cs typeface="Times New Roman"/>
                </a:rPr>
                <a:t> </a:t>
              </a:r>
              <a:r>
                <a:rPr sz="3150" i="1" spc="0" dirty="0" smtClean="0">
                  <a:latin typeface="Times New Roman"/>
                  <a:cs typeface="Times New Roman"/>
                </a:rPr>
                <a:t>a</a:t>
              </a:r>
              <a:r>
                <a:rPr sz="3150" i="1" spc="5" dirty="0" smtClean="0">
                  <a:latin typeface="Times New Roman"/>
                  <a:cs typeface="Times New Roman"/>
                </a:rPr>
                <a:t> </a:t>
              </a:r>
              <a:r>
                <a:rPr sz="3150" spc="0" dirty="0" smtClean="0">
                  <a:latin typeface="Symbol"/>
                  <a:cs typeface="Symbol"/>
                </a:rPr>
                <a:t></a:t>
              </a:r>
              <a:r>
                <a:rPr sz="3150" spc="-150" dirty="0" smtClean="0">
                  <a:latin typeface="Times New Roman"/>
                  <a:cs typeface="Times New Roman"/>
                </a:rPr>
                <a:t> </a:t>
              </a:r>
              <a:r>
                <a:rPr sz="3150" i="1" spc="0" dirty="0" smtClean="0">
                  <a:latin typeface="Times New Roman"/>
                  <a:cs typeface="Times New Roman"/>
                </a:rPr>
                <a:t>b</a:t>
              </a:r>
              <a:r>
                <a:rPr sz="3150" i="1" spc="-245" dirty="0" smtClean="0">
                  <a:latin typeface="Times New Roman"/>
                  <a:cs typeface="Times New Roman"/>
                </a:rPr>
                <a:t> </a:t>
              </a:r>
              <a:r>
                <a:rPr sz="3150" spc="240" dirty="0" smtClean="0">
                  <a:latin typeface="Symbol"/>
                  <a:cs typeface="Symbol"/>
                </a:rPr>
                <a:t></a:t>
              </a:r>
              <a:r>
                <a:rPr sz="3150" spc="-375" dirty="0" smtClean="0">
                  <a:latin typeface="Times New Roman"/>
                  <a:cs typeface="Times New Roman"/>
                </a:rPr>
                <a:t>1</a:t>
              </a:r>
              <a:r>
                <a:rPr sz="4200" spc="-525" dirty="0" smtClean="0">
                  <a:latin typeface="Symbol"/>
                  <a:cs typeface="Symbol"/>
                </a:rPr>
                <a:t></a:t>
              </a:r>
              <a:endParaRPr sz="4200" dirty="0">
                <a:latin typeface="Symbol"/>
                <a:cs typeface="Symbol"/>
              </a:endParaRPr>
            </a:p>
          </p:txBody>
        </p:sp>
        <p:sp>
          <p:nvSpPr>
            <p:cNvPr id="12" name="object 8"/>
            <p:cNvSpPr txBox="1"/>
            <p:nvPr/>
          </p:nvSpPr>
          <p:spPr>
            <a:xfrm>
              <a:off x="560831" y="4664382"/>
              <a:ext cx="3802379" cy="6851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499109" algn="l"/>
                </a:tabLst>
              </a:pPr>
              <a:r>
                <a:rPr sz="3150" i="1" spc="-90" dirty="0" smtClean="0">
                  <a:latin typeface="Times New Roman"/>
                  <a:cs typeface="Times New Roman"/>
                </a:rPr>
                <a:t>R</a:t>
              </a:r>
              <a:r>
                <a:rPr sz="2775" spc="0" baseline="-22522" dirty="0" smtClean="0">
                  <a:latin typeface="Times New Roman"/>
                  <a:cs typeface="Times New Roman"/>
                </a:rPr>
                <a:t>6	</a:t>
              </a:r>
              <a:r>
                <a:rPr sz="3150" spc="0" dirty="0" smtClean="0">
                  <a:latin typeface="Symbol"/>
                  <a:cs typeface="Symbol"/>
                </a:rPr>
                <a:t></a:t>
              </a:r>
              <a:r>
                <a:rPr sz="3150" spc="-225" dirty="0" smtClean="0">
                  <a:latin typeface="Times New Roman"/>
                  <a:cs typeface="Times New Roman"/>
                </a:rPr>
                <a:t> </a:t>
              </a:r>
              <a:r>
                <a:rPr sz="6300" spc="-1425" baseline="1322" dirty="0" smtClean="0">
                  <a:latin typeface="Symbol"/>
                  <a:cs typeface="Symbol"/>
                </a:rPr>
                <a:t></a:t>
              </a:r>
              <a:r>
                <a:rPr sz="6300" spc="-630" baseline="1322" dirty="0" smtClean="0">
                  <a:latin typeface="Symbol"/>
                  <a:cs typeface="Symbol"/>
                </a:rPr>
                <a:t></a:t>
              </a:r>
              <a:r>
                <a:rPr sz="3150" i="1" spc="50" dirty="0" smtClean="0">
                  <a:latin typeface="Times New Roman"/>
                  <a:cs typeface="Times New Roman"/>
                </a:rPr>
                <a:t>a</a:t>
              </a:r>
              <a:r>
                <a:rPr sz="3150" spc="0" dirty="0" smtClean="0">
                  <a:latin typeface="Times New Roman"/>
                  <a:cs typeface="Times New Roman"/>
                </a:rPr>
                <a:t>,</a:t>
              </a:r>
              <a:r>
                <a:rPr sz="3150" spc="-495" dirty="0" smtClean="0">
                  <a:latin typeface="Times New Roman"/>
                  <a:cs typeface="Times New Roman"/>
                </a:rPr>
                <a:t> </a:t>
              </a:r>
              <a:r>
                <a:rPr sz="3150" i="1" spc="150" dirty="0" smtClean="0">
                  <a:latin typeface="Times New Roman"/>
                  <a:cs typeface="Times New Roman"/>
                </a:rPr>
                <a:t>b</a:t>
              </a:r>
              <a:r>
                <a:rPr sz="6300" spc="-135" baseline="1322" dirty="0" smtClean="0">
                  <a:latin typeface="Symbol"/>
                  <a:cs typeface="Symbol"/>
                </a:rPr>
                <a:t></a:t>
              </a:r>
              <a:r>
                <a:rPr sz="3150" spc="0" dirty="0" smtClean="0">
                  <a:latin typeface="Times New Roman"/>
                  <a:cs typeface="Times New Roman"/>
                </a:rPr>
                <a:t>|</a:t>
              </a:r>
              <a:r>
                <a:rPr sz="3150" spc="-185" dirty="0" smtClean="0">
                  <a:latin typeface="Times New Roman"/>
                  <a:cs typeface="Times New Roman"/>
                </a:rPr>
                <a:t> </a:t>
              </a:r>
              <a:r>
                <a:rPr sz="3150" i="1" spc="0" dirty="0" smtClean="0">
                  <a:latin typeface="Times New Roman"/>
                  <a:cs typeface="Times New Roman"/>
                </a:rPr>
                <a:t>a</a:t>
              </a:r>
              <a:r>
                <a:rPr sz="3150" i="1" spc="-195" dirty="0" smtClean="0">
                  <a:latin typeface="Times New Roman"/>
                  <a:cs typeface="Times New Roman"/>
                </a:rPr>
                <a:t> </a:t>
              </a:r>
              <a:r>
                <a:rPr sz="3150" spc="0" dirty="0" smtClean="0">
                  <a:latin typeface="Symbol"/>
                  <a:cs typeface="Symbol"/>
                </a:rPr>
                <a:t></a:t>
              </a:r>
              <a:r>
                <a:rPr sz="3150" spc="-300" dirty="0" smtClean="0">
                  <a:latin typeface="Times New Roman"/>
                  <a:cs typeface="Times New Roman"/>
                </a:rPr>
                <a:t> </a:t>
              </a:r>
              <a:r>
                <a:rPr sz="3150" i="1" spc="0" dirty="0" smtClean="0">
                  <a:latin typeface="Times New Roman"/>
                  <a:cs typeface="Times New Roman"/>
                </a:rPr>
                <a:t>b</a:t>
              </a:r>
              <a:r>
                <a:rPr sz="3150" i="1" spc="-95" dirty="0" smtClean="0">
                  <a:latin typeface="Times New Roman"/>
                  <a:cs typeface="Times New Roman"/>
                </a:rPr>
                <a:t> </a:t>
              </a:r>
              <a:r>
                <a:rPr sz="3150" spc="0" dirty="0" smtClean="0">
                  <a:latin typeface="Symbol"/>
                  <a:cs typeface="Symbol"/>
                </a:rPr>
                <a:t></a:t>
              </a:r>
              <a:r>
                <a:rPr sz="3150" spc="-150" dirty="0" smtClean="0">
                  <a:latin typeface="Times New Roman"/>
                  <a:cs typeface="Times New Roman"/>
                </a:rPr>
                <a:t> </a:t>
              </a:r>
              <a:r>
                <a:rPr sz="3150" spc="-225" dirty="0" smtClean="0">
                  <a:latin typeface="Times New Roman"/>
                  <a:cs typeface="Times New Roman"/>
                </a:rPr>
                <a:t>3</a:t>
              </a:r>
              <a:r>
                <a:rPr sz="6300" spc="-787" baseline="1322" dirty="0" smtClean="0">
                  <a:latin typeface="Symbol"/>
                  <a:cs typeface="Symbol"/>
                </a:rPr>
                <a:t></a:t>
              </a:r>
              <a:r>
                <a:rPr sz="6300" spc="-142" baseline="1322" dirty="0" smtClean="0">
                  <a:latin typeface="Times New Roman"/>
                  <a:cs typeface="Times New Roman"/>
                </a:rPr>
                <a:t> </a:t>
              </a:r>
              <a:r>
                <a:rPr sz="2400" spc="0" dirty="0" smtClean="0">
                  <a:latin typeface="Times New Roman"/>
                  <a:cs typeface="Times New Roman"/>
                </a:rPr>
                <a:t>Σ</a:t>
              </a:r>
              <a:endParaRPr sz="2400" dirty="0">
                <a:latin typeface="Times New Roman"/>
                <a:cs typeface="Times New Roman"/>
              </a:endParaRPr>
            </a:p>
          </p:txBody>
        </p:sp>
        <p:sp>
          <p:nvSpPr>
            <p:cNvPr id="13" name="object 9"/>
            <p:cNvSpPr txBox="1"/>
            <p:nvPr/>
          </p:nvSpPr>
          <p:spPr>
            <a:xfrm>
              <a:off x="3699885" y="1963854"/>
              <a:ext cx="922019" cy="3771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621030" algn="l"/>
                </a:tabLst>
              </a:pPr>
              <a:r>
                <a:rPr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Α	</a:t>
              </a:r>
              <a:r>
                <a:rPr sz="2400" dirty="0" smtClean="0">
                  <a:solidFill>
                    <a:srgbClr val="993366"/>
                  </a:solidFill>
                  <a:latin typeface="Times New Roman"/>
                  <a:cs typeface="Times New Roman"/>
                </a:rPr>
                <a:t>Μ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4" name="object 10"/>
            <p:cNvSpPr txBox="1"/>
            <p:nvPr/>
          </p:nvSpPr>
          <p:spPr>
            <a:xfrm>
              <a:off x="4985837" y="3178482"/>
              <a:ext cx="922019" cy="3771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378460" algn="l"/>
                </a:tabLst>
              </a:pPr>
              <a:r>
                <a:rPr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Α	</a:t>
              </a:r>
              <a:r>
                <a:rPr sz="2400" dirty="0" smtClean="0">
                  <a:latin typeface="Times New Roman"/>
                  <a:cs typeface="Times New Roman"/>
                </a:rPr>
                <a:t>Σ</a:t>
              </a:r>
              <a:r>
                <a:rPr sz="2400" spc="-265" dirty="0" smtClean="0">
                  <a:latin typeface="Times New Roman"/>
                  <a:cs typeface="Times New Roman"/>
                </a:rPr>
                <a:t> </a:t>
              </a:r>
              <a:r>
                <a:rPr sz="2400" spc="0" dirty="0" smtClean="0">
                  <a:solidFill>
                    <a:srgbClr val="993366"/>
                  </a:solidFill>
                  <a:latin typeface="Times New Roman"/>
                  <a:cs typeface="Times New Roman"/>
                </a:rPr>
                <a:t>Μ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5" name="object 11"/>
            <p:cNvSpPr txBox="1"/>
            <p:nvPr/>
          </p:nvSpPr>
          <p:spPr>
            <a:xfrm>
              <a:off x="3699885" y="3678659"/>
              <a:ext cx="1136015" cy="3771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835025" algn="l"/>
                </a:tabLst>
              </a:pPr>
              <a:r>
                <a:rPr sz="240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Α</a:t>
              </a:r>
              <a:r>
                <a:rPr sz="2400" spc="-1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2400" spc="0" dirty="0" smtClean="0">
                  <a:latin typeface="Times New Roman"/>
                  <a:cs typeface="Times New Roman"/>
                </a:rPr>
                <a:t>Σ	</a:t>
              </a:r>
              <a:r>
                <a:rPr sz="2400" spc="0" dirty="0" smtClean="0">
                  <a:solidFill>
                    <a:srgbClr val="993366"/>
                  </a:solidFill>
                  <a:latin typeface="Times New Roman"/>
                  <a:cs typeface="Times New Roman"/>
                </a:rPr>
                <a:t>Μ</a:t>
              </a:r>
              <a:endParaRPr sz="2400">
                <a:latin typeface="Times New Roman"/>
                <a:cs typeface="Times New Roman"/>
              </a:endParaRPr>
            </a:p>
          </p:txBody>
        </p:sp>
        <p:sp>
          <p:nvSpPr>
            <p:cNvPr id="16" name="object 13"/>
            <p:cNvSpPr txBox="1"/>
            <p:nvPr/>
          </p:nvSpPr>
          <p:spPr>
            <a:xfrm>
              <a:off x="3951041" y="2535354"/>
              <a:ext cx="313690" cy="37719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dirty="0" smtClean="0">
                  <a:solidFill>
                    <a:srgbClr val="993366"/>
                  </a:solidFill>
                  <a:latin typeface="Times New Roman"/>
                  <a:cs typeface="Times New Roman"/>
                </a:rPr>
                <a:t>Μ</a:t>
              </a:r>
              <a:endParaRPr sz="240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6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Συναρτήσεις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/>
              <a:t>1/5)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234950" lvl="0" indent="-234950">
              <a:spcBef>
                <a:spcPts val="0"/>
              </a:spcBef>
            </a:pPr>
            <a:r>
              <a:rPr lang="el-GR" sz="2800" b="1" dirty="0">
                <a:solidFill>
                  <a:srgbClr val="2F2B20"/>
                </a:solidFill>
              </a:rPr>
              <a:t>Συνάρτηση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Ένα αντικείμενο που ορίζει έναν συσχετισμό μεταξύ</a:t>
            </a:r>
            <a:r>
              <a:rPr lang="en-US" sz="2400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ενός συνόλου «εισόδων» και ενός συνόλου «εξόδων»</a:t>
            </a:r>
            <a:endParaRPr lang="en-US" sz="2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• Δέχεται μια είσοδο και παράγει μια έξοδο: </a:t>
            </a:r>
            <a:r>
              <a:rPr lang="el-GR" sz="2400" b="1" i="1" dirty="0">
                <a:solidFill>
                  <a:srgbClr val="2F2B20"/>
                </a:solidFill>
              </a:rPr>
              <a:t>f</a:t>
            </a:r>
            <a:r>
              <a:rPr lang="el-GR" sz="2400" b="1" dirty="0">
                <a:solidFill>
                  <a:srgbClr val="2F2B20"/>
                </a:solidFill>
              </a:rPr>
              <a:t>(</a:t>
            </a:r>
            <a:r>
              <a:rPr lang="el-GR" sz="2400" b="1" i="1" dirty="0">
                <a:solidFill>
                  <a:srgbClr val="2F2B20"/>
                </a:solidFill>
              </a:rPr>
              <a:t>a</a:t>
            </a:r>
            <a:r>
              <a:rPr lang="el-GR" sz="2400" b="1" dirty="0">
                <a:solidFill>
                  <a:srgbClr val="2F2B20"/>
                </a:solidFill>
              </a:rPr>
              <a:t>) = </a:t>
            </a:r>
            <a:r>
              <a:rPr lang="el-GR" sz="2400" b="1" i="1" dirty="0">
                <a:solidFill>
                  <a:srgbClr val="2F2B20"/>
                </a:solidFill>
              </a:rPr>
              <a:t>b</a:t>
            </a:r>
            <a:endParaRPr lang="en-US" sz="2400" b="1" i="1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2400" b="1" i="1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• Γράφουμε </a:t>
            </a:r>
            <a:r>
              <a:rPr lang="el-GR" sz="2400" i="1" dirty="0">
                <a:solidFill>
                  <a:srgbClr val="2F2B20"/>
                </a:solidFill>
              </a:rPr>
              <a:t>f </a:t>
            </a:r>
            <a:r>
              <a:rPr lang="el-GR" sz="2400" dirty="0">
                <a:solidFill>
                  <a:srgbClr val="2F2B20"/>
                </a:solidFill>
              </a:rPr>
              <a:t>: D → R για να δείξουμε ότι η συνάρτηση </a:t>
            </a:r>
            <a:r>
              <a:rPr lang="el-GR" sz="2400" i="1" dirty="0">
                <a:solidFill>
                  <a:srgbClr val="2F2B20"/>
                </a:solidFill>
              </a:rPr>
              <a:t>f </a:t>
            </a:r>
            <a:r>
              <a:rPr lang="el-GR" sz="2400" dirty="0" smtClean="0">
                <a:solidFill>
                  <a:srgbClr val="2F2B20"/>
                </a:solidFill>
              </a:rPr>
              <a:t>έχει</a:t>
            </a:r>
            <a:endParaRPr lang="en-US" sz="2400" dirty="0" smtClean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ως σύνολο δυνατών εισόδων το </a:t>
            </a:r>
            <a:r>
              <a:rPr lang="el-GR" sz="2400" b="1" dirty="0">
                <a:solidFill>
                  <a:srgbClr val="2F2B20"/>
                </a:solidFill>
              </a:rPr>
              <a:t>D</a:t>
            </a:r>
            <a:r>
              <a:rPr lang="el-GR" sz="2400" dirty="0">
                <a:solidFill>
                  <a:srgbClr val="2F2B20"/>
                </a:solidFill>
              </a:rPr>
              <a:t> (</a:t>
            </a:r>
            <a:r>
              <a:rPr lang="el-GR" sz="2400" b="1" dirty="0">
                <a:solidFill>
                  <a:srgbClr val="2F2B20"/>
                </a:solidFill>
              </a:rPr>
              <a:t>πεδίο ορισμού</a:t>
            </a:r>
            <a:r>
              <a:rPr lang="el-GR" sz="2400" dirty="0">
                <a:solidFill>
                  <a:srgbClr val="2F2B20"/>
                </a:solidFill>
              </a:rPr>
              <a:t>) και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ως σύνολο δυνατών εξόδων το </a:t>
            </a:r>
            <a:r>
              <a:rPr lang="el-GR" sz="2400" b="1" dirty="0">
                <a:solidFill>
                  <a:srgbClr val="2F2B20"/>
                </a:solidFill>
              </a:rPr>
              <a:t>R</a:t>
            </a:r>
            <a:r>
              <a:rPr lang="el-GR" sz="2400" dirty="0">
                <a:solidFill>
                  <a:srgbClr val="2F2B20"/>
                </a:solidFill>
              </a:rPr>
              <a:t> (</a:t>
            </a:r>
            <a:r>
              <a:rPr lang="el-GR" sz="2400" b="1" dirty="0">
                <a:solidFill>
                  <a:srgbClr val="2F2B20"/>
                </a:solidFill>
              </a:rPr>
              <a:t>πεδίο τιμών</a:t>
            </a:r>
            <a:r>
              <a:rPr lang="el-GR" sz="2400" dirty="0">
                <a:solidFill>
                  <a:srgbClr val="2F2B20"/>
                </a:solidFill>
              </a:rPr>
              <a:t>)</a:t>
            </a:r>
            <a:endParaRPr lang="el-GR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Συναρτήσεις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/>
              <a:t>2/5)</a:t>
            </a:r>
            <a:br>
              <a:rPr lang="el-GR" dirty="0"/>
            </a:br>
            <a:r>
              <a:rPr lang="el-GR" sz="2800" dirty="0"/>
              <a:t>Συμβολισμός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6348" y="985292"/>
            <a:ext cx="8240150" cy="3852804"/>
          </a:xfrm>
        </p:spPr>
        <p:txBody>
          <a:bodyPr>
            <a:noAutofit/>
          </a:bodyPr>
          <a:lstStyle/>
          <a:p>
            <a:pPr marL="12700" marR="12700" lvl="0" indent="0">
              <a:lnSpc>
                <a:spcPts val="3670"/>
              </a:lnSpc>
              <a:spcBef>
                <a:spcPts val="0"/>
              </a:spcBef>
              <a:buNone/>
              <a:tabLst>
                <a:tab pos="350838" algn="l"/>
                <a:tab pos="1654175" algn="l"/>
                <a:tab pos="5446713" algn="l"/>
                <a:tab pos="5775325" algn="l"/>
              </a:tabLst>
            </a:pPr>
            <a:endParaRPr lang="en-US" sz="4400" i="1" spc="-75" baseline="5892" dirty="0" smtClean="0">
              <a:solidFill>
                <a:srgbClr val="2F2B20"/>
              </a:solidFill>
              <a:cs typeface="Times New Roman"/>
            </a:endParaRPr>
          </a:p>
          <a:p>
            <a:pPr marL="12700" marR="12700" lvl="0" indent="0">
              <a:lnSpc>
                <a:spcPts val="3670"/>
              </a:lnSpc>
              <a:spcBef>
                <a:spcPts val="0"/>
              </a:spcBef>
              <a:buNone/>
              <a:tabLst>
                <a:tab pos="350838" algn="l"/>
                <a:tab pos="1654175" algn="l"/>
                <a:tab pos="5446713" algn="l"/>
                <a:tab pos="5775325" algn="l"/>
              </a:tabLst>
            </a:pPr>
            <a:endParaRPr lang="en-US" sz="4400" i="1" spc="-75" baseline="5892" dirty="0">
              <a:solidFill>
                <a:srgbClr val="2F2B20"/>
              </a:solidFill>
              <a:cs typeface="Times New Roman"/>
            </a:endParaRPr>
          </a:p>
          <a:p>
            <a:pPr marL="12700" marR="12700" lvl="0" indent="0">
              <a:lnSpc>
                <a:spcPts val="3670"/>
              </a:lnSpc>
              <a:spcBef>
                <a:spcPts val="0"/>
              </a:spcBef>
              <a:buNone/>
              <a:tabLst>
                <a:tab pos="350838" algn="l"/>
                <a:tab pos="1654175" algn="l"/>
                <a:tab pos="5446713" algn="l"/>
                <a:tab pos="5775325" algn="l"/>
              </a:tabLst>
            </a:pPr>
            <a:endParaRPr lang="en-US" sz="4400" i="1" spc="-75" baseline="5892" dirty="0" smtClean="0">
              <a:solidFill>
                <a:srgbClr val="2F2B20"/>
              </a:solidFill>
              <a:cs typeface="Times New Roman"/>
            </a:endParaRPr>
          </a:p>
          <a:p>
            <a:pPr marL="12700" marR="12700" lvl="0" indent="0">
              <a:lnSpc>
                <a:spcPts val="3670"/>
              </a:lnSpc>
              <a:spcBef>
                <a:spcPts val="0"/>
              </a:spcBef>
              <a:buNone/>
              <a:tabLst>
                <a:tab pos="350838" algn="l"/>
                <a:tab pos="1654175" algn="l"/>
                <a:tab pos="5446713" algn="l"/>
                <a:tab pos="5775325" algn="l"/>
              </a:tabLst>
            </a:pPr>
            <a:r>
              <a:rPr lang="el-GR" sz="4400" i="1" spc="-75" baseline="5892" dirty="0" smtClean="0">
                <a:solidFill>
                  <a:srgbClr val="2F2B20"/>
                </a:solidFill>
                <a:cs typeface="Times New Roman"/>
              </a:rPr>
              <a:t>t</a:t>
            </a:r>
            <a:r>
              <a:rPr lang="el-GR" sz="4400" i="1" spc="-75" dirty="0" smtClean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800" b="1" i="1" spc="-15" dirty="0">
                <a:solidFill>
                  <a:srgbClr val="2F2B20"/>
                </a:solidFill>
                <a:cs typeface="Times New Roman"/>
              </a:rPr>
              <a:t>εικό</a:t>
            </a:r>
            <a:r>
              <a:rPr lang="el-GR" sz="2800" b="1" i="1" spc="-20" dirty="0">
                <a:solidFill>
                  <a:srgbClr val="2F2B20"/>
                </a:solidFill>
                <a:cs typeface="Times New Roman"/>
              </a:rPr>
              <a:t>να</a:t>
            </a:r>
            <a:r>
              <a:rPr lang="el-GR" sz="2800" b="1" i="1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800" spc="-10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800" spc="-10" dirty="0" err="1">
                <a:solidFill>
                  <a:srgbClr val="2F2B20"/>
                </a:solidFill>
                <a:cs typeface="Times New Roman"/>
              </a:rPr>
              <a:t>i</a:t>
            </a:r>
            <a:r>
              <a:rPr lang="el-GR" sz="2800" spc="-60" dirty="0" err="1">
                <a:solidFill>
                  <a:srgbClr val="2F2B20"/>
                </a:solidFill>
                <a:cs typeface="Times New Roman"/>
              </a:rPr>
              <a:t>m</a:t>
            </a:r>
            <a:r>
              <a:rPr lang="el-GR" sz="2800" spc="-20" dirty="0" err="1">
                <a:solidFill>
                  <a:srgbClr val="2F2B20"/>
                </a:solidFill>
                <a:cs typeface="Times New Roman"/>
              </a:rPr>
              <a:t>a</a:t>
            </a:r>
            <a:r>
              <a:rPr lang="el-GR" sz="2800" spc="-15" dirty="0" err="1">
                <a:solidFill>
                  <a:srgbClr val="2F2B20"/>
                </a:solidFill>
                <a:cs typeface="Times New Roman"/>
              </a:rPr>
              <a:t>g</a:t>
            </a:r>
            <a:r>
              <a:rPr lang="el-GR" sz="2800" spc="-20" dirty="0" err="1">
                <a:solidFill>
                  <a:srgbClr val="2F2B20"/>
                </a:solidFill>
                <a:cs typeface="Times New Roman"/>
              </a:rPr>
              <a:t>e</a:t>
            </a:r>
            <a:r>
              <a:rPr lang="el-GR" sz="2800" spc="-15" dirty="0">
                <a:solidFill>
                  <a:srgbClr val="2F2B20"/>
                </a:solidFill>
                <a:cs typeface="Times New Roman"/>
              </a:rPr>
              <a:t>)</a:t>
            </a:r>
            <a:r>
              <a:rPr lang="el-GR" sz="2800" spc="-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800" spc="-1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2800" spc="-20" dirty="0">
                <a:solidFill>
                  <a:srgbClr val="2F2B20"/>
                </a:solidFill>
                <a:cs typeface="Times New Roman"/>
              </a:rPr>
              <a:t>υ </a:t>
            </a:r>
            <a:r>
              <a:rPr lang="el-GR" sz="2800" spc="-15" dirty="0">
                <a:solidFill>
                  <a:srgbClr val="2F2B20"/>
                </a:solidFill>
                <a:cs typeface="Times New Roman"/>
              </a:rPr>
              <a:t>σ</a:t>
            </a:r>
            <a:r>
              <a:rPr lang="el-GR" sz="2800" spc="-10" dirty="0">
                <a:solidFill>
                  <a:srgbClr val="2F2B20"/>
                </a:solidFill>
                <a:cs typeface="Times New Roman"/>
              </a:rPr>
              <a:t>το</a:t>
            </a:r>
            <a:r>
              <a:rPr lang="el-GR" sz="2800" spc="-15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800" spc="-20" dirty="0">
                <a:solidFill>
                  <a:srgbClr val="2F2B20"/>
                </a:solidFill>
                <a:cs typeface="Times New Roman"/>
              </a:rPr>
              <a:t>χ</a:t>
            </a:r>
            <a:r>
              <a:rPr lang="el-GR" sz="2800" spc="-15" dirty="0">
                <a:solidFill>
                  <a:srgbClr val="2F2B20"/>
                </a:solidFill>
                <a:cs typeface="Times New Roman"/>
              </a:rPr>
              <a:t>είο</a:t>
            </a:r>
            <a:r>
              <a:rPr lang="el-GR" sz="2800" spc="-20" dirty="0">
                <a:solidFill>
                  <a:srgbClr val="2F2B20"/>
                </a:solidFill>
                <a:cs typeface="Times New Roman"/>
              </a:rPr>
              <a:t>υ </a:t>
            </a:r>
            <a:r>
              <a:rPr lang="el-GR" sz="3600" i="1" spc="67" baseline="4789" dirty="0">
                <a:solidFill>
                  <a:srgbClr val="2F2B20"/>
                </a:solidFill>
                <a:cs typeface="Times New Roman"/>
              </a:rPr>
              <a:t>s </a:t>
            </a:r>
            <a:r>
              <a:rPr lang="el-GR" sz="2800" spc="-25" dirty="0">
                <a:solidFill>
                  <a:srgbClr val="2F2B20"/>
                </a:solidFill>
                <a:cs typeface="Times New Roman"/>
              </a:rPr>
              <a:t>κ</a:t>
            </a:r>
            <a:r>
              <a:rPr lang="el-GR" sz="2800" spc="-20" dirty="0">
                <a:solidFill>
                  <a:srgbClr val="2F2B20"/>
                </a:solidFill>
                <a:cs typeface="Times New Roman"/>
              </a:rPr>
              <a:t>ά</a:t>
            </a:r>
            <a:r>
              <a:rPr lang="el-GR" sz="2800" spc="-10" dirty="0">
                <a:solidFill>
                  <a:srgbClr val="2F2B20"/>
                </a:solidFill>
                <a:cs typeface="Times New Roman"/>
              </a:rPr>
              <a:t>τ</a:t>
            </a:r>
            <a:r>
              <a:rPr lang="el-GR" sz="2800" spc="-25" dirty="0">
                <a:solidFill>
                  <a:srgbClr val="2F2B20"/>
                </a:solidFill>
                <a:cs typeface="Times New Roman"/>
              </a:rPr>
              <a:t>ω</a:t>
            </a:r>
            <a:r>
              <a:rPr lang="el-GR" sz="2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800" spc="-20" dirty="0">
                <a:solidFill>
                  <a:srgbClr val="2F2B20"/>
                </a:solidFill>
                <a:cs typeface="Times New Roman"/>
              </a:rPr>
              <a:t>α</a:t>
            </a:r>
            <a:r>
              <a:rPr lang="el-GR" sz="2800" spc="-30" dirty="0">
                <a:solidFill>
                  <a:srgbClr val="2F2B20"/>
                </a:solidFill>
                <a:cs typeface="Times New Roman"/>
              </a:rPr>
              <a:t>π</a:t>
            </a:r>
            <a:r>
              <a:rPr lang="el-GR" sz="2800" spc="-20" dirty="0">
                <a:solidFill>
                  <a:srgbClr val="2F2B20"/>
                </a:solidFill>
                <a:cs typeface="Times New Roman"/>
              </a:rPr>
              <a:t>ό</a:t>
            </a:r>
            <a:r>
              <a:rPr lang="el-GR" sz="2800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800" spc="-10" dirty="0">
                <a:solidFill>
                  <a:srgbClr val="2F2B20"/>
                </a:solidFill>
                <a:cs typeface="Times New Roman"/>
              </a:rPr>
              <a:t>τ</a:t>
            </a:r>
            <a:r>
              <a:rPr lang="el-GR" sz="2800" spc="-20" dirty="0">
                <a:solidFill>
                  <a:srgbClr val="2F2B20"/>
                </a:solidFill>
                <a:cs typeface="Times New Roman"/>
              </a:rPr>
              <a:t>η</a:t>
            </a:r>
            <a:r>
              <a:rPr lang="el-GR" sz="2800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800" spc="-15" dirty="0" smtClean="0">
                <a:solidFill>
                  <a:srgbClr val="2F2B20"/>
                </a:solidFill>
                <a:cs typeface="Times New Roman"/>
              </a:rPr>
              <a:t>συν</a:t>
            </a:r>
            <a:r>
              <a:rPr lang="el-GR" sz="2800" spc="-20" dirty="0" smtClean="0">
                <a:solidFill>
                  <a:srgbClr val="2F2B20"/>
                </a:solidFill>
                <a:cs typeface="Times New Roman"/>
              </a:rPr>
              <a:t>ά</a:t>
            </a:r>
            <a:r>
              <a:rPr lang="el-GR" sz="2800" spc="-30" dirty="0" smtClean="0">
                <a:solidFill>
                  <a:srgbClr val="2F2B20"/>
                </a:solidFill>
                <a:cs typeface="Times New Roman"/>
              </a:rPr>
              <a:t>ρ</a:t>
            </a:r>
            <a:r>
              <a:rPr lang="el-GR" sz="2800" spc="-15" dirty="0" smtClean="0">
                <a:solidFill>
                  <a:srgbClr val="2F2B20"/>
                </a:solidFill>
                <a:cs typeface="Times New Roman"/>
              </a:rPr>
              <a:t>τησ</a:t>
            </a:r>
            <a:r>
              <a:rPr lang="el-GR" sz="2800" spc="-20" dirty="0" smtClean="0">
                <a:solidFill>
                  <a:srgbClr val="2F2B20"/>
                </a:solidFill>
                <a:cs typeface="Times New Roman"/>
              </a:rPr>
              <a:t>η </a:t>
            </a:r>
            <a:r>
              <a:rPr lang="el-GR" sz="2800" i="1" spc="-10" dirty="0">
                <a:solidFill>
                  <a:srgbClr val="2F2B20"/>
                </a:solidFill>
                <a:cs typeface="Times New Roman"/>
              </a:rPr>
              <a:t>f</a:t>
            </a:r>
            <a:endParaRPr lang="el-GR" sz="8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None/>
              <a:tabLst>
                <a:tab pos="350838" algn="l"/>
                <a:tab pos="1654175" algn="l"/>
                <a:tab pos="5446713" algn="l"/>
                <a:tab pos="5775325" algn="l"/>
              </a:tabLst>
            </a:pPr>
            <a:endParaRPr lang="el-GR" sz="800" dirty="0">
              <a:solidFill>
                <a:srgbClr val="2F2B20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20"/>
              </a:spcBef>
              <a:buNone/>
              <a:tabLst>
                <a:tab pos="350838" algn="l"/>
                <a:tab pos="1654175" algn="l"/>
                <a:tab pos="5446713" algn="l"/>
                <a:tab pos="5775325" algn="l"/>
              </a:tabLst>
            </a:pPr>
            <a:endParaRPr lang="el-GR" sz="1100" dirty="0">
              <a:solidFill>
                <a:srgbClr val="2F2B20"/>
              </a:solidFill>
            </a:endParaRPr>
          </a:p>
          <a:p>
            <a:pPr marL="12700" lvl="0" indent="0">
              <a:spcBef>
                <a:spcPts val="0"/>
              </a:spcBef>
              <a:buNone/>
              <a:tabLst>
                <a:tab pos="350838" algn="l"/>
                <a:tab pos="1654175" algn="l"/>
                <a:tab pos="5446713" algn="l"/>
                <a:tab pos="5775325" algn="l"/>
              </a:tabLst>
            </a:pPr>
            <a:r>
              <a:rPr lang="el-GR" sz="2800" i="1" spc="-20" dirty="0">
                <a:solidFill>
                  <a:srgbClr val="2F2B20"/>
                </a:solidFill>
                <a:cs typeface="Times New Roman"/>
              </a:rPr>
              <a:t>S</a:t>
            </a:r>
            <a:r>
              <a:rPr lang="el-GR" sz="2800" i="1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800" b="1" i="1" spc="-20" dirty="0">
                <a:solidFill>
                  <a:srgbClr val="2F2B20"/>
                </a:solidFill>
                <a:cs typeface="Times New Roman"/>
              </a:rPr>
              <a:t>πε</a:t>
            </a:r>
            <a:r>
              <a:rPr lang="el-GR" sz="2800" b="1" i="1" spc="-15" dirty="0">
                <a:solidFill>
                  <a:srgbClr val="2F2B20"/>
                </a:solidFill>
                <a:cs typeface="Times New Roman"/>
              </a:rPr>
              <a:t>δίο</a:t>
            </a:r>
            <a:r>
              <a:rPr lang="el-GR" sz="2800" b="1" i="1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800" b="1" i="1" spc="-15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2800" b="1" i="1" spc="-25" dirty="0">
                <a:solidFill>
                  <a:srgbClr val="2F2B20"/>
                </a:solidFill>
                <a:cs typeface="Times New Roman"/>
              </a:rPr>
              <a:t>ρ</a:t>
            </a:r>
            <a:r>
              <a:rPr lang="el-GR" sz="2800" b="1" i="1" spc="-10" dirty="0">
                <a:solidFill>
                  <a:srgbClr val="2F2B20"/>
                </a:solidFill>
                <a:cs typeface="Times New Roman"/>
              </a:rPr>
              <a:t>ι</a:t>
            </a:r>
            <a:r>
              <a:rPr lang="el-GR" sz="2800" b="1" i="1" spc="-15" dirty="0">
                <a:solidFill>
                  <a:srgbClr val="2F2B20"/>
                </a:solidFill>
                <a:cs typeface="Times New Roman"/>
              </a:rPr>
              <a:t>σ</a:t>
            </a:r>
            <a:r>
              <a:rPr lang="el-GR" sz="2800" b="1" i="1" spc="-20" dirty="0">
                <a:solidFill>
                  <a:srgbClr val="2F2B20"/>
                </a:solidFill>
                <a:cs typeface="Times New Roman"/>
              </a:rPr>
              <a:t>μ</a:t>
            </a:r>
            <a:r>
              <a:rPr lang="el-GR" sz="2800" b="1" i="1" spc="-15" dirty="0">
                <a:solidFill>
                  <a:srgbClr val="2F2B20"/>
                </a:solidFill>
                <a:cs typeface="Times New Roman"/>
              </a:rPr>
              <a:t>ο</a:t>
            </a:r>
            <a:r>
              <a:rPr lang="el-GR" sz="2800" b="1" i="1" spc="-20" dirty="0">
                <a:solidFill>
                  <a:srgbClr val="2F2B20"/>
                </a:solidFill>
                <a:cs typeface="Times New Roman"/>
              </a:rPr>
              <a:t>ύ </a:t>
            </a:r>
            <a:r>
              <a:rPr lang="el-GR" sz="2800" spc="-15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800" spc="-15" dirty="0" err="1">
                <a:solidFill>
                  <a:srgbClr val="2F2B20"/>
                </a:solidFill>
                <a:cs typeface="Times New Roman"/>
              </a:rPr>
              <a:t>do</a:t>
            </a:r>
            <a:r>
              <a:rPr lang="el-GR" sz="2800" spc="-60" dirty="0" err="1">
                <a:solidFill>
                  <a:srgbClr val="2F2B20"/>
                </a:solidFill>
                <a:cs typeface="Times New Roman"/>
              </a:rPr>
              <a:t>m</a:t>
            </a:r>
            <a:r>
              <a:rPr lang="el-GR" sz="2800" spc="-20" dirty="0" err="1">
                <a:solidFill>
                  <a:srgbClr val="2F2B20"/>
                </a:solidFill>
                <a:cs typeface="Times New Roman"/>
              </a:rPr>
              <a:t>a</a:t>
            </a:r>
            <a:r>
              <a:rPr lang="el-GR" sz="2800" spc="-10" dirty="0" err="1">
                <a:solidFill>
                  <a:srgbClr val="2F2B20"/>
                </a:solidFill>
                <a:cs typeface="Times New Roman"/>
              </a:rPr>
              <a:t>in</a:t>
            </a:r>
            <a:r>
              <a:rPr lang="el-GR" sz="2800" spc="-10" dirty="0">
                <a:solidFill>
                  <a:srgbClr val="2F2B20"/>
                </a:solidFill>
                <a:cs typeface="Times New Roman"/>
              </a:rPr>
              <a:t>)</a:t>
            </a:r>
            <a:endParaRPr lang="el-GR" sz="2800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None/>
              <a:tabLst>
                <a:tab pos="350838" algn="l"/>
                <a:tab pos="1654175" algn="l"/>
                <a:tab pos="5446713" algn="l"/>
                <a:tab pos="5775325" algn="l"/>
              </a:tabLst>
            </a:pPr>
            <a:endParaRPr lang="el-GR" sz="800" dirty="0">
              <a:solidFill>
                <a:srgbClr val="2F2B20"/>
              </a:solidFill>
            </a:endParaRPr>
          </a:p>
          <a:p>
            <a:pPr marL="0" lvl="0" indent="0">
              <a:lnSpc>
                <a:spcPts val="1000"/>
              </a:lnSpc>
              <a:spcBef>
                <a:spcPts val="0"/>
              </a:spcBef>
              <a:buNone/>
              <a:tabLst>
                <a:tab pos="350838" algn="l"/>
                <a:tab pos="1654175" algn="l"/>
                <a:tab pos="5446713" algn="l"/>
                <a:tab pos="5775325" algn="l"/>
              </a:tabLst>
            </a:pPr>
            <a:endParaRPr lang="el-GR" sz="800" dirty="0">
              <a:solidFill>
                <a:srgbClr val="2F2B20"/>
              </a:solidFill>
            </a:endParaRPr>
          </a:p>
          <a:p>
            <a:pPr marL="0" lvl="0" indent="0">
              <a:lnSpc>
                <a:spcPts val="1300"/>
              </a:lnSpc>
              <a:spcBef>
                <a:spcPts val="94"/>
              </a:spcBef>
              <a:buNone/>
              <a:tabLst>
                <a:tab pos="350838" algn="l"/>
                <a:tab pos="1654175" algn="l"/>
                <a:tab pos="5446713" algn="l"/>
                <a:tab pos="5775325" algn="l"/>
              </a:tabLst>
            </a:pPr>
            <a:endParaRPr lang="el-GR" sz="1100" dirty="0">
              <a:solidFill>
                <a:srgbClr val="2F2B20"/>
              </a:solidFill>
            </a:endParaRPr>
          </a:p>
          <a:p>
            <a:pPr marL="12700" lvl="0" indent="0">
              <a:spcBef>
                <a:spcPts val="0"/>
              </a:spcBef>
              <a:buNone/>
              <a:tabLst>
                <a:tab pos="350838" algn="l"/>
                <a:tab pos="1654175" algn="l"/>
                <a:tab pos="5446713" algn="l"/>
                <a:tab pos="5775325" algn="l"/>
              </a:tabLst>
            </a:pPr>
            <a:r>
              <a:rPr lang="el-GR" sz="2800" i="1" spc="-20" dirty="0">
                <a:solidFill>
                  <a:srgbClr val="2F2B20"/>
                </a:solidFill>
                <a:cs typeface="Times New Roman"/>
              </a:rPr>
              <a:t>T </a:t>
            </a:r>
            <a:r>
              <a:rPr lang="el-GR" sz="2800" b="1" i="1" spc="-20" dirty="0">
                <a:solidFill>
                  <a:srgbClr val="2F2B20"/>
                </a:solidFill>
                <a:cs typeface="Times New Roman"/>
              </a:rPr>
              <a:t>πε</a:t>
            </a:r>
            <a:r>
              <a:rPr lang="el-GR" sz="2800" b="1" i="1" spc="-15" dirty="0">
                <a:solidFill>
                  <a:srgbClr val="2F2B20"/>
                </a:solidFill>
                <a:cs typeface="Times New Roman"/>
              </a:rPr>
              <a:t>δίο</a:t>
            </a:r>
            <a:r>
              <a:rPr lang="el-GR" sz="2800" b="1" i="1" spc="5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800" b="1" i="1" spc="-20" dirty="0">
                <a:solidFill>
                  <a:srgbClr val="2F2B20"/>
                </a:solidFill>
                <a:cs typeface="Times New Roman"/>
              </a:rPr>
              <a:t>τ</a:t>
            </a:r>
            <a:r>
              <a:rPr lang="el-GR" sz="2800" b="1" i="1" spc="-15" dirty="0">
                <a:solidFill>
                  <a:srgbClr val="2F2B20"/>
                </a:solidFill>
                <a:cs typeface="Times New Roman"/>
              </a:rPr>
              <a:t>ιμ</a:t>
            </a:r>
            <a:r>
              <a:rPr lang="el-GR" sz="2800" b="1" i="1" spc="-35" dirty="0">
                <a:solidFill>
                  <a:srgbClr val="2F2B20"/>
                </a:solidFill>
                <a:cs typeface="Times New Roman"/>
              </a:rPr>
              <a:t>ώ</a:t>
            </a:r>
            <a:r>
              <a:rPr lang="el-GR" sz="2800" b="1" i="1" spc="-15" dirty="0">
                <a:solidFill>
                  <a:srgbClr val="2F2B20"/>
                </a:solidFill>
                <a:cs typeface="Times New Roman"/>
              </a:rPr>
              <a:t>ν</a:t>
            </a:r>
            <a:r>
              <a:rPr lang="el-GR" sz="2800" b="1" i="1" spc="-10" dirty="0">
                <a:solidFill>
                  <a:srgbClr val="2F2B20"/>
                </a:solidFill>
                <a:cs typeface="Times New Roman"/>
              </a:rPr>
              <a:t> </a:t>
            </a:r>
            <a:r>
              <a:rPr lang="el-GR" sz="2800" spc="-15" dirty="0">
                <a:solidFill>
                  <a:srgbClr val="2F2B20"/>
                </a:solidFill>
                <a:cs typeface="Times New Roman"/>
              </a:rPr>
              <a:t>(</a:t>
            </a:r>
            <a:r>
              <a:rPr lang="el-GR" sz="2800" spc="-15" dirty="0" err="1">
                <a:solidFill>
                  <a:srgbClr val="2F2B20"/>
                </a:solidFill>
                <a:cs typeface="Times New Roman"/>
              </a:rPr>
              <a:t>r</a:t>
            </a:r>
            <a:r>
              <a:rPr lang="el-GR" sz="2800" spc="-20" dirty="0" err="1">
                <a:solidFill>
                  <a:srgbClr val="2F2B20"/>
                </a:solidFill>
                <a:cs typeface="Times New Roman"/>
              </a:rPr>
              <a:t>a</a:t>
            </a:r>
            <a:r>
              <a:rPr lang="el-GR" sz="2800" spc="-15" dirty="0" err="1">
                <a:solidFill>
                  <a:srgbClr val="2F2B20"/>
                </a:solidFill>
                <a:cs typeface="Times New Roman"/>
              </a:rPr>
              <a:t>ng</a:t>
            </a:r>
            <a:r>
              <a:rPr lang="el-GR" sz="2800" spc="-20" dirty="0" err="1">
                <a:solidFill>
                  <a:srgbClr val="2F2B20"/>
                </a:solidFill>
                <a:cs typeface="Times New Roman"/>
              </a:rPr>
              <a:t>e</a:t>
            </a:r>
            <a:r>
              <a:rPr lang="el-GR" sz="2800" spc="-15" dirty="0">
                <a:solidFill>
                  <a:srgbClr val="2F2B20"/>
                </a:solidFill>
                <a:cs typeface="Times New Roman"/>
              </a:rPr>
              <a:t>)</a:t>
            </a:r>
            <a:endParaRPr lang="el-GR" sz="2800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2483768" y="1561356"/>
            <a:ext cx="1553845" cy="567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57810" algn="l"/>
              </a:tabLst>
            </a:pPr>
            <a:r>
              <a:rPr sz="2850" i="1" spc="-20" dirty="0" smtClean="0">
                <a:latin typeface="Times New Roman"/>
                <a:cs typeface="Times New Roman"/>
              </a:rPr>
              <a:t>f	</a:t>
            </a:r>
            <a:r>
              <a:rPr sz="2850" spc="-20" dirty="0" smtClean="0">
                <a:latin typeface="Times New Roman"/>
                <a:cs typeface="Times New Roman"/>
              </a:rPr>
              <a:t>:</a:t>
            </a:r>
            <a:r>
              <a:rPr sz="2850" spc="-135" dirty="0" smtClean="0">
                <a:latin typeface="Times New Roman"/>
                <a:cs typeface="Times New Roman"/>
              </a:rPr>
              <a:t> </a:t>
            </a:r>
            <a:r>
              <a:rPr sz="2850" i="1" spc="-30" dirty="0" smtClean="0">
                <a:latin typeface="Times New Roman"/>
                <a:cs typeface="Times New Roman"/>
              </a:rPr>
              <a:t>S</a:t>
            </a:r>
            <a:r>
              <a:rPr sz="2850" i="1" spc="204" dirty="0" smtClean="0">
                <a:latin typeface="Times New Roman"/>
                <a:cs typeface="Times New Roman"/>
              </a:rPr>
              <a:t> </a:t>
            </a:r>
            <a:r>
              <a:rPr sz="2850" spc="-60" dirty="0" smtClean="0">
                <a:latin typeface="Symbol"/>
                <a:cs typeface="Symbol"/>
              </a:rPr>
              <a:t></a:t>
            </a:r>
            <a:r>
              <a:rPr sz="2850" spc="-195" dirty="0" smtClean="0">
                <a:latin typeface="Times New Roman"/>
                <a:cs typeface="Times New Roman"/>
              </a:rPr>
              <a:t> </a:t>
            </a:r>
            <a:r>
              <a:rPr sz="2850" i="1" spc="-35" dirty="0" smtClean="0">
                <a:latin typeface="Times New Roman"/>
                <a:cs typeface="Times New Roman"/>
              </a:rPr>
              <a:t>T</a:t>
            </a:r>
            <a:r>
              <a:rPr sz="2850" i="1" spc="25" dirty="0" smtClean="0">
                <a:latin typeface="Times New Roman"/>
                <a:cs typeface="Times New Roman"/>
              </a:rPr>
              <a:t> </a:t>
            </a:r>
            <a:r>
              <a:rPr sz="4950" spc="-15" baseline="-6734" dirty="0" smtClean="0">
                <a:latin typeface="Times New Roman"/>
                <a:cs typeface="Times New Roman"/>
              </a:rPr>
              <a:t>,</a:t>
            </a:r>
            <a:endParaRPr sz="4950" baseline="-6734" dirty="0">
              <a:latin typeface="Times New Roman"/>
              <a:cs typeface="Times New Roman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463506" y="1561356"/>
            <a:ext cx="1219835" cy="513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00" i="1" spc="-40" dirty="0" smtClean="0">
                <a:latin typeface="Times New Roman"/>
                <a:cs typeface="Times New Roman"/>
              </a:rPr>
              <a:t>f</a:t>
            </a:r>
            <a:r>
              <a:rPr sz="3300" i="1" spc="-75" dirty="0" smtClean="0">
                <a:latin typeface="Times New Roman"/>
                <a:cs typeface="Times New Roman"/>
              </a:rPr>
              <a:t> </a:t>
            </a:r>
            <a:r>
              <a:rPr sz="3300" spc="90" dirty="0" smtClean="0">
                <a:latin typeface="Times New Roman"/>
                <a:cs typeface="Times New Roman"/>
              </a:rPr>
              <a:t>(</a:t>
            </a:r>
            <a:r>
              <a:rPr sz="3300" i="1" spc="45" dirty="0" smtClean="0">
                <a:latin typeface="Times New Roman"/>
                <a:cs typeface="Times New Roman"/>
              </a:rPr>
              <a:t>s</a:t>
            </a:r>
            <a:r>
              <a:rPr sz="3300" spc="-45" dirty="0" smtClean="0">
                <a:latin typeface="Times New Roman"/>
                <a:cs typeface="Times New Roman"/>
              </a:rPr>
              <a:t>) </a:t>
            </a:r>
            <a:r>
              <a:rPr sz="3300" spc="-75" dirty="0" smtClean="0">
                <a:latin typeface="Symbol"/>
                <a:cs typeface="Symbol"/>
              </a:rPr>
              <a:t></a:t>
            </a:r>
            <a:r>
              <a:rPr sz="3300" spc="-90" dirty="0" smtClean="0">
                <a:latin typeface="Times New Roman"/>
                <a:cs typeface="Times New Roman"/>
              </a:rPr>
              <a:t> </a:t>
            </a:r>
            <a:r>
              <a:rPr sz="3300" i="1" spc="-40" dirty="0" smtClean="0">
                <a:latin typeface="Times New Roman"/>
                <a:cs typeface="Times New Roman"/>
              </a:rPr>
              <a:t>t</a:t>
            </a:r>
            <a:endParaRPr sz="3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3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Συναρτήσεις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/>
              <a:t>3/5)</a:t>
            </a:r>
            <a:br>
              <a:rPr lang="el-GR" dirty="0"/>
            </a:br>
            <a:r>
              <a:rPr lang="el-GR" sz="2800" dirty="0"/>
              <a:t>Συμβολισμός</a:t>
            </a: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683568" y="1777380"/>
            <a:ext cx="7515230" cy="2927879"/>
            <a:chOff x="817494" y="2126926"/>
            <a:chExt cx="7515230" cy="2927879"/>
          </a:xfrm>
        </p:grpSpPr>
        <p:sp>
          <p:nvSpPr>
            <p:cNvPr id="6" name="object 2"/>
            <p:cNvSpPr/>
            <p:nvPr/>
          </p:nvSpPr>
          <p:spPr>
            <a:xfrm>
              <a:off x="6498187" y="2126926"/>
              <a:ext cx="1834537" cy="1838958"/>
            </a:xfrm>
            <a:custGeom>
              <a:avLst/>
              <a:gdLst/>
              <a:ahLst/>
              <a:cxnLst/>
              <a:rect l="l" t="t" r="r" b="b"/>
              <a:pathLst>
                <a:path w="1834537" h="1838958">
                  <a:moveTo>
                    <a:pt x="917268" y="1838958"/>
                  </a:moveTo>
                  <a:lnTo>
                    <a:pt x="842052" y="1835910"/>
                  </a:lnTo>
                  <a:lnTo>
                    <a:pt x="768507" y="1826926"/>
                  </a:lnTo>
                  <a:lnTo>
                    <a:pt x="696871" y="1812242"/>
                  </a:lnTo>
                  <a:lnTo>
                    <a:pt x="627379" y="1792093"/>
                  </a:lnTo>
                  <a:lnTo>
                    <a:pt x="560269" y="1766717"/>
                  </a:lnTo>
                  <a:lnTo>
                    <a:pt x="495775" y="1736349"/>
                  </a:lnTo>
                  <a:lnTo>
                    <a:pt x="434135" y="1701226"/>
                  </a:lnTo>
                  <a:lnTo>
                    <a:pt x="375585" y="1661585"/>
                  </a:lnTo>
                  <a:lnTo>
                    <a:pt x="320361" y="1617662"/>
                  </a:lnTo>
                  <a:lnTo>
                    <a:pt x="268699" y="1569692"/>
                  </a:lnTo>
                  <a:lnTo>
                    <a:pt x="220836" y="1517913"/>
                  </a:lnTo>
                  <a:lnTo>
                    <a:pt x="177008" y="1462561"/>
                  </a:lnTo>
                  <a:lnTo>
                    <a:pt x="137452" y="1403873"/>
                  </a:lnTo>
                  <a:lnTo>
                    <a:pt x="102403" y="1342084"/>
                  </a:lnTo>
                  <a:lnTo>
                    <a:pt x="72097" y="1277431"/>
                  </a:lnTo>
                  <a:lnTo>
                    <a:pt x="46772" y="1210150"/>
                  </a:lnTo>
                  <a:lnTo>
                    <a:pt x="26664" y="1140478"/>
                  </a:lnTo>
                  <a:lnTo>
                    <a:pt x="12008" y="1068651"/>
                  </a:lnTo>
                  <a:lnTo>
                    <a:pt x="3041" y="994906"/>
                  </a:lnTo>
                  <a:lnTo>
                    <a:pt x="0" y="919479"/>
                  </a:lnTo>
                  <a:lnTo>
                    <a:pt x="3041" y="844096"/>
                  </a:lnTo>
                  <a:lnTo>
                    <a:pt x="12008" y="770387"/>
                  </a:lnTo>
                  <a:lnTo>
                    <a:pt x="26664" y="698587"/>
                  </a:lnTo>
                  <a:lnTo>
                    <a:pt x="46772" y="628935"/>
                  </a:lnTo>
                  <a:lnTo>
                    <a:pt x="72097" y="561667"/>
                  </a:lnTo>
                  <a:lnTo>
                    <a:pt x="102403" y="497020"/>
                  </a:lnTo>
                  <a:lnTo>
                    <a:pt x="137452" y="435232"/>
                  </a:lnTo>
                  <a:lnTo>
                    <a:pt x="177008" y="376540"/>
                  </a:lnTo>
                  <a:lnTo>
                    <a:pt x="220836" y="321180"/>
                  </a:lnTo>
                  <a:lnTo>
                    <a:pt x="268699" y="269390"/>
                  </a:lnTo>
                  <a:lnTo>
                    <a:pt x="320361" y="221407"/>
                  </a:lnTo>
                  <a:lnTo>
                    <a:pt x="375585" y="177468"/>
                  </a:lnTo>
                  <a:lnTo>
                    <a:pt x="434135" y="137810"/>
                  </a:lnTo>
                  <a:lnTo>
                    <a:pt x="495775" y="102671"/>
                  </a:lnTo>
                  <a:lnTo>
                    <a:pt x="560269" y="72287"/>
                  </a:lnTo>
                  <a:lnTo>
                    <a:pt x="627379" y="46896"/>
                  </a:lnTo>
                  <a:lnTo>
                    <a:pt x="696871" y="26734"/>
                  </a:lnTo>
                  <a:lnTo>
                    <a:pt x="768507" y="12040"/>
                  </a:lnTo>
                  <a:lnTo>
                    <a:pt x="842052" y="3049"/>
                  </a:lnTo>
                  <a:lnTo>
                    <a:pt x="917268" y="0"/>
                  </a:lnTo>
                  <a:lnTo>
                    <a:pt x="992530" y="3049"/>
                  </a:lnTo>
                  <a:lnTo>
                    <a:pt x="1066110" y="12040"/>
                  </a:lnTo>
                  <a:lnTo>
                    <a:pt x="1137774" y="26734"/>
                  </a:lnTo>
                  <a:lnTo>
                    <a:pt x="1207285" y="46896"/>
                  </a:lnTo>
                  <a:lnTo>
                    <a:pt x="1274408" y="72287"/>
                  </a:lnTo>
                  <a:lnTo>
                    <a:pt x="1338908" y="102671"/>
                  </a:lnTo>
                  <a:lnTo>
                    <a:pt x="1400549" y="137810"/>
                  </a:lnTo>
                  <a:lnTo>
                    <a:pt x="1459095" y="177468"/>
                  </a:lnTo>
                  <a:lnTo>
                    <a:pt x="1514311" y="221407"/>
                  </a:lnTo>
                  <a:lnTo>
                    <a:pt x="1565962" y="269390"/>
                  </a:lnTo>
                  <a:lnTo>
                    <a:pt x="1613811" y="321180"/>
                  </a:lnTo>
                  <a:lnTo>
                    <a:pt x="1657624" y="376540"/>
                  </a:lnTo>
                  <a:lnTo>
                    <a:pt x="1697164" y="435232"/>
                  </a:lnTo>
                  <a:lnTo>
                    <a:pt x="1732197" y="497020"/>
                  </a:lnTo>
                  <a:lnTo>
                    <a:pt x="1762486" y="561667"/>
                  </a:lnTo>
                  <a:lnTo>
                    <a:pt x="1787796" y="628935"/>
                  </a:lnTo>
                  <a:lnTo>
                    <a:pt x="1807892" y="698587"/>
                  </a:lnTo>
                  <a:lnTo>
                    <a:pt x="1822538" y="770387"/>
                  </a:lnTo>
                  <a:lnTo>
                    <a:pt x="1831498" y="844096"/>
                  </a:lnTo>
                  <a:lnTo>
                    <a:pt x="1834537" y="919479"/>
                  </a:lnTo>
                  <a:lnTo>
                    <a:pt x="1831498" y="994906"/>
                  </a:lnTo>
                  <a:lnTo>
                    <a:pt x="1822538" y="1068651"/>
                  </a:lnTo>
                  <a:lnTo>
                    <a:pt x="1807892" y="1140478"/>
                  </a:lnTo>
                  <a:lnTo>
                    <a:pt x="1787796" y="1210150"/>
                  </a:lnTo>
                  <a:lnTo>
                    <a:pt x="1762486" y="1277431"/>
                  </a:lnTo>
                  <a:lnTo>
                    <a:pt x="1732197" y="1342084"/>
                  </a:lnTo>
                  <a:lnTo>
                    <a:pt x="1697164" y="1403873"/>
                  </a:lnTo>
                  <a:lnTo>
                    <a:pt x="1657624" y="1462561"/>
                  </a:lnTo>
                  <a:lnTo>
                    <a:pt x="1613811" y="1517913"/>
                  </a:lnTo>
                  <a:lnTo>
                    <a:pt x="1565962" y="1569692"/>
                  </a:lnTo>
                  <a:lnTo>
                    <a:pt x="1514311" y="1617662"/>
                  </a:lnTo>
                  <a:lnTo>
                    <a:pt x="1459095" y="1661585"/>
                  </a:lnTo>
                  <a:lnTo>
                    <a:pt x="1400549" y="1701226"/>
                  </a:lnTo>
                  <a:lnTo>
                    <a:pt x="1338908" y="1736349"/>
                  </a:lnTo>
                  <a:lnTo>
                    <a:pt x="1274408" y="1766717"/>
                  </a:lnTo>
                  <a:lnTo>
                    <a:pt x="1207285" y="1792093"/>
                  </a:lnTo>
                  <a:lnTo>
                    <a:pt x="1137774" y="1812242"/>
                  </a:lnTo>
                  <a:lnTo>
                    <a:pt x="1066110" y="1826926"/>
                  </a:lnTo>
                  <a:lnTo>
                    <a:pt x="992530" y="1835910"/>
                  </a:lnTo>
                  <a:lnTo>
                    <a:pt x="917268" y="1838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" name="object 3"/>
            <p:cNvSpPr/>
            <p:nvPr/>
          </p:nvSpPr>
          <p:spPr>
            <a:xfrm>
              <a:off x="6498187" y="2126926"/>
              <a:ext cx="1834537" cy="1838958"/>
            </a:xfrm>
            <a:custGeom>
              <a:avLst/>
              <a:gdLst/>
              <a:ahLst/>
              <a:cxnLst/>
              <a:rect l="l" t="t" r="r" b="b"/>
              <a:pathLst>
                <a:path w="1834537" h="1838958">
                  <a:moveTo>
                    <a:pt x="917268" y="0"/>
                  </a:moveTo>
                  <a:lnTo>
                    <a:pt x="842052" y="3049"/>
                  </a:lnTo>
                  <a:lnTo>
                    <a:pt x="768507" y="12040"/>
                  </a:lnTo>
                  <a:lnTo>
                    <a:pt x="696871" y="26734"/>
                  </a:lnTo>
                  <a:lnTo>
                    <a:pt x="627379" y="46896"/>
                  </a:lnTo>
                  <a:lnTo>
                    <a:pt x="560269" y="72287"/>
                  </a:lnTo>
                  <a:lnTo>
                    <a:pt x="495775" y="102671"/>
                  </a:lnTo>
                  <a:lnTo>
                    <a:pt x="434135" y="137810"/>
                  </a:lnTo>
                  <a:lnTo>
                    <a:pt x="375585" y="177468"/>
                  </a:lnTo>
                  <a:lnTo>
                    <a:pt x="320361" y="221407"/>
                  </a:lnTo>
                  <a:lnTo>
                    <a:pt x="268699" y="269390"/>
                  </a:lnTo>
                  <a:lnTo>
                    <a:pt x="220836" y="321180"/>
                  </a:lnTo>
                  <a:lnTo>
                    <a:pt x="177008" y="376540"/>
                  </a:lnTo>
                  <a:lnTo>
                    <a:pt x="137452" y="435232"/>
                  </a:lnTo>
                  <a:lnTo>
                    <a:pt x="102403" y="497020"/>
                  </a:lnTo>
                  <a:lnTo>
                    <a:pt x="72097" y="561667"/>
                  </a:lnTo>
                  <a:lnTo>
                    <a:pt x="46772" y="628935"/>
                  </a:lnTo>
                  <a:lnTo>
                    <a:pt x="26664" y="698587"/>
                  </a:lnTo>
                  <a:lnTo>
                    <a:pt x="12008" y="770387"/>
                  </a:lnTo>
                  <a:lnTo>
                    <a:pt x="3041" y="844096"/>
                  </a:lnTo>
                  <a:lnTo>
                    <a:pt x="0" y="919479"/>
                  </a:lnTo>
                  <a:lnTo>
                    <a:pt x="3041" y="994906"/>
                  </a:lnTo>
                  <a:lnTo>
                    <a:pt x="12008" y="1068651"/>
                  </a:lnTo>
                  <a:lnTo>
                    <a:pt x="26664" y="1140478"/>
                  </a:lnTo>
                  <a:lnTo>
                    <a:pt x="46772" y="1210150"/>
                  </a:lnTo>
                  <a:lnTo>
                    <a:pt x="72097" y="1277431"/>
                  </a:lnTo>
                  <a:lnTo>
                    <a:pt x="102403" y="1342084"/>
                  </a:lnTo>
                  <a:lnTo>
                    <a:pt x="137452" y="1403873"/>
                  </a:lnTo>
                  <a:lnTo>
                    <a:pt x="177008" y="1462561"/>
                  </a:lnTo>
                  <a:lnTo>
                    <a:pt x="220836" y="1517913"/>
                  </a:lnTo>
                  <a:lnTo>
                    <a:pt x="268699" y="1569692"/>
                  </a:lnTo>
                  <a:lnTo>
                    <a:pt x="320361" y="1617662"/>
                  </a:lnTo>
                  <a:lnTo>
                    <a:pt x="375585" y="1661585"/>
                  </a:lnTo>
                  <a:lnTo>
                    <a:pt x="434135" y="1701226"/>
                  </a:lnTo>
                  <a:lnTo>
                    <a:pt x="495775" y="1736349"/>
                  </a:lnTo>
                  <a:lnTo>
                    <a:pt x="560269" y="1766717"/>
                  </a:lnTo>
                  <a:lnTo>
                    <a:pt x="627379" y="1792093"/>
                  </a:lnTo>
                  <a:lnTo>
                    <a:pt x="696871" y="1812242"/>
                  </a:lnTo>
                  <a:lnTo>
                    <a:pt x="768507" y="1826926"/>
                  </a:lnTo>
                  <a:lnTo>
                    <a:pt x="842052" y="1835910"/>
                  </a:lnTo>
                  <a:lnTo>
                    <a:pt x="917268" y="1838958"/>
                  </a:lnTo>
                  <a:lnTo>
                    <a:pt x="992530" y="1835910"/>
                  </a:lnTo>
                  <a:lnTo>
                    <a:pt x="1066110" y="1826926"/>
                  </a:lnTo>
                  <a:lnTo>
                    <a:pt x="1137774" y="1812242"/>
                  </a:lnTo>
                  <a:lnTo>
                    <a:pt x="1207285" y="1792093"/>
                  </a:lnTo>
                  <a:lnTo>
                    <a:pt x="1274408" y="1766717"/>
                  </a:lnTo>
                  <a:lnTo>
                    <a:pt x="1338908" y="1736349"/>
                  </a:lnTo>
                  <a:lnTo>
                    <a:pt x="1400549" y="1701226"/>
                  </a:lnTo>
                  <a:lnTo>
                    <a:pt x="1459095" y="1661585"/>
                  </a:lnTo>
                  <a:lnTo>
                    <a:pt x="1514311" y="1617662"/>
                  </a:lnTo>
                  <a:lnTo>
                    <a:pt x="1565962" y="1569692"/>
                  </a:lnTo>
                  <a:lnTo>
                    <a:pt x="1613811" y="1517913"/>
                  </a:lnTo>
                  <a:lnTo>
                    <a:pt x="1657624" y="1462561"/>
                  </a:lnTo>
                  <a:lnTo>
                    <a:pt x="1697164" y="1403873"/>
                  </a:lnTo>
                  <a:lnTo>
                    <a:pt x="1732197" y="1342084"/>
                  </a:lnTo>
                  <a:lnTo>
                    <a:pt x="1762486" y="1277431"/>
                  </a:lnTo>
                  <a:lnTo>
                    <a:pt x="1787796" y="1210150"/>
                  </a:lnTo>
                  <a:lnTo>
                    <a:pt x="1807892" y="1140478"/>
                  </a:lnTo>
                  <a:lnTo>
                    <a:pt x="1822538" y="1068651"/>
                  </a:lnTo>
                  <a:lnTo>
                    <a:pt x="1831498" y="994906"/>
                  </a:lnTo>
                  <a:lnTo>
                    <a:pt x="1834537" y="919479"/>
                  </a:lnTo>
                  <a:lnTo>
                    <a:pt x="1831498" y="844096"/>
                  </a:lnTo>
                  <a:lnTo>
                    <a:pt x="1822538" y="770387"/>
                  </a:lnTo>
                  <a:lnTo>
                    <a:pt x="1807892" y="698587"/>
                  </a:lnTo>
                  <a:lnTo>
                    <a:pt x="1787796" y="628935"/>
                  </a:lnTo>
                  <a:lnTo>
                    <a:pt x="1762486" y="561667"/>
                  </a:lnTo>
                  <a:lnTo>
                    <a:pt x="1732197" y="497020"/>
                  </a:lnTo>
                  <a:lnTo>
                    <a:pt x="1697164" y="435232"/>
                  </a:lnTo>
                  <a:lnTo>
                    <a:pt x="1657624" y="376540"/>
                  </a:lnTo>
                  <a:lnTo>
                    <a:pt x="1613811" y="321180"/>
                  </a:lnTo>
                  <a:lnTo>
                    <a:pt x="1565962" y="269390"/>
                  </a:lnTo>
                  <a:lnTo>
                    <a:pt x="1514311" y="221407"/>
                  </a:lnTo>
                  <a:lnTo>
                    <a:pt x="1459095" y="177468"/>
                  </a:lnTo>
                  <a:lnTo>
                    <a:pt x="1400549" y="137810"/>
                  </a:lnTo>
                  <a:lnTo>
                    <a:pt x="1338908" y="102671"/>
                  </a:lnTo>
                  <a:lnTo>
                    <a:pt x="1274408" y="72287"/>
                  </a:lnTo>
                  <a:lnTo>
                    <a:pt x="1207285" y="46896"/>
                  </a:lnTo>
                  <a:lnTo>
                    <a:pt x="1137774" y="26734"/>
                  </a:lnTo>
                  <a:lnTo>
                    <a:pt x="1066110" y="12040"/>
                  </a:lnTo>
                  <a:lnTo>
                    <a:pt x="992530" y="3049"/>
                  </a:lnTo>
                  <a:lnTo>
                    <a:pt x="917268" y="0"/>
                  </a:lnTo>
                </a:path>
              </a:pathLst>
            </a:custGeom>
            <a:ln w="33292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817494" y="2549121"/>
              <a:ext cx="2056075" cy="2058714"/>
            </a:xfrm>
            <a:custGeom>
              <a:avLst/>
              <a:gdLst/>
              <a:ahLst/>
              <a:cxnLst/>
              <a:rect l="l" t="t" r="r" b="b"/>
              <a:pathLst>
                <a:path w="2056075" h="2058714">
                  <a:moveTo>
                    <a:pt x="1028037" y="2058714"/>
                  </a:moveTo>
                  <a:lnTo>
                    <a:pt x="943717" y="2055302"/>
                  </a:lnTo>
                  <a:lnTo>
                    <a:pt x="861275" y="2045243"/>
                  </a:lnTo>
                  <a:lnTo>
                    <a:pt x="780976" y="2028801"/>
                  </a:lnTo>
                  <a:lnTo>
                    <a:pt x="703083" y="2006242"/>
                  </a:lnTo>
                  <a:lnTo>
                    <a:pt x="627863" y="1977830"/>
                  </a:lnTo>
                  <a:lnTo>
                    <a:pt x="555578" y="1943831"/>
                  </a:lnTo>
                  <a:lnTo>
                    <a:pt x="486494" y="1904508"/>
                  </a:lnTo>
                  <a:lnTo>
                    <a:pt x="420875" y="1860128"/>
                  </a:lnTo>
                  <a:lnTo>
                    <a:pt x="358986" y="1810954"/>
                  </a:lnTo>
                  <a:lnTo>
                    <a:pt x="301091" y="1757252"/>
                  </a:lnTo>
                  <a:lnTo>
                    <a:pt x="247454" y="1699286"/>
                  </a:lnTo>
                  <a:lnTo>
                    <a:pt x="198340" y="1637322"/>
                  </a:lnTo>
                  <a:lnTo>
                    <a:pt x="154014" y="1571624"/>
                  </a:lnTo>
                  <a:lnTo>
                    <a:pt x="114740" y="1502457"/>
                  </a:lnTo>
                  <a:lnTo>
                    <a:pt x="80783" y="1430086"/>
                  </a:lnTo>
                  <a:lnTo>
                    <a:pt x="52406" y="1354776"/>
                  </a:lnTo>
                  <a:lnTo>
                    <a:pt x="29875" y="1276791"/>
                  </a:lnTo>
                  <a:lnTo>
                    <a:pt x="13454" y="1196397"/>
                  </a:lnTo>
                  <a:lnTo>
                    <a:pt x="3407" y="1113858"/>
                  </a:lnTo>
                  <a:lnTo>
                    <a:pt x="0" y="1029440"/>
                  </a:lnTo>
                  <a:lnTo>
                    <a:pt x="3407" y="944998"/>
                  </a:lnTo>
                  <a:lnTo>
                    <a:pt x="13454" y="862438"/>
                  </a:lnTo>
                  <a:lnTo>
                    <a:pt x="29875" y="782024"/>
                  </a:lnTo>
                  <a:lnTo>
                    <a:pt x="52406" y="704023"/>
                  </a:lnTo>
                  <a:lnTo>
                    <a:pt x="80783" y="628697"/>
                  </a:lnTo>
                  <a:lnTo>
                    <a:pt x="114740" y="556313"/>
                  </a:lnTo>
                  <a:lnTo>
                    <a:pt x="154014" y="487135"/>
                  </a:lnTo>
                  <a:lnTo>
                    <a:pt x="198340" y="421427"/>
                  </a:lnTo>
                  <a:lnTo>
                    <a:pt x="247454" y="359455"/>
                  </a:lnTo>
                  <a:lnTo>
                    <a:pt x="301091" y="301482"/>
                  </a:lnTo>
                  <a:lnTo>
                    <a:pt x="358986" y="247774"/>
                  </a:lnTo>
                  <a:lnTo>
                    <a:pt x="420875" y="198596"/>
                  </a:lnTo>
                  <a:lnTo>
                    <a:pt x="486494" y="154212"/>
                  </a:lnTo>
                  <a:lnTo>
                    <a:pt x="555578" y="114887"/>
                  </a:lnTo>
                  <a:lnTo>
                    <a:pt x="627863" y="80885"/>
                  </a:lnTo>
                  <a:lnTo>
                    <a:pt x="703083" y="52472"/>
                  </a:lnTo>
                  <a:lnTo>
                    <a:pt x="780976" y="29913"/>
                  </a:lnTo>
                  <a:lnTo>
                    <a:pt x="861275" y="13471"/>
                  </a:lnTo>
                  <a:lnTo>
                    <a:pt x="943717" y="3411"/>
                  </a:lnTo>
                  <a:lnTo>
                    <a:pt x="1028037" y="0"/>
                  </a:lnTo>
                  <a:lnTo>
                    <a:pt x="1112357" y="3411"/>
                  </a:lnTo>
                  <a:lnTo>
                    <a:pt x="1194799" y="13471"/>
                  </a:lnTo>
                  <a:lnTo>
                    <a:pt x="1275098" y="29913"/>
                  </a:lnTo>
                  <a:lnTo>
                    <a:pt x="1352991" y="52472"/>
                  </a:lnTo>
                  <a:lnTo>
                    <a:pt x="1428211" y="80885"/>
                  </a:lnTo>
                  <a:lnTo>
                    <a:pt x="1500496" y="114887"/>
                  </a:lnTo>
                  <a:lnTo>
                    <a:pt x="1569580" y="154212"/>
                  </a:lnTo>
                  <a:lnTo>
                    <a:pt x="1635199" y="198596"/>
                  </a:lnTo>
                  <a:lnTo>
                    <a:pt x="1697088" y="247774"/>
                  </a:lnTo>
                  <a:lnTo>
                    <a:pt x="1754983" y="301482"/>
                  </a:lnTo>
                  <a:lnTo>
                    <a:pt x="1808620" y="359455"/>
                  </a:lnTo>
                  <a:lnTo>
                    <a:pt x="1857734" y="421427"/>
                  </a:lnTo>
                  <a:lnTo>
                    <a:pt x="1902060" y="487135"/>
                  </a:lnTo>
                  <a:lnTo>
                    <a:pt x="1941334" y="556313"/>
                  </a:lnTo>
                  <a:lnTo>
                    <a:pt x="1975291" y="628697"/>
                  </a:lnTo>
                  <a:lnTo>
                    <a:pt x="2003668" y="704023"/>
                  </a:lnTo>
                  <a:lnTo>
                    <a:pt x="2026199" y="782024"/>
                  </a:lnTo>
                  <a:lnTo>
                    <a:pt x="2042620" y="862438"/>
                  </a:lnTo>
                  <a:lnTo>
                    <a:pt x="2052667" y="944998"/>
                  </a:lnTo>
                  <a:lnTo>
                    <a:pt x="2056075" y="1029440"/>
                  </a:lnTo>
                  <a:lnTo>
                    <a:pt x="2052667" y="1113858"/>
                  </a:lnTo>
                  <a:lnTo>
                    <a:pt x="2042620" y="1196397"/>
                  </a:lnTo>
                  <a:lnTo>
                    <a:pt x="2026199" y="1276791"/>
                  </a:lnTo>
                  <a:lnTo>
                    <a:pt x="2003668" y="1354776"/>
                  </a:lnTo>
                  <a:lnTo>
                    <a:pt x="1975291" y="1430086"/>
                  </a:lnTo>
                  <a:lnTo>
                    <a:pt x="1941334" y="1502457"/>
                  </a:lnTo>
                  <a:lnTo>
                    <a:pt x="1902060" y="1571624"/>
                  </a:lnTo>
                  <a:lnTo>
                    <a:pt x="1857734" y="1637322"/>
                  </a:lnTo>
                  <a:lnTo>
                    <a:pt x="1808620" y="1699286"/>
                  </a:lnTo>
                  <a:lnTo>
                    <a:pt x="1754983" y="1757252"/>
                  </a:lnTo>
                  <a:lnTo>
                    <a:pt x="1697088" y="1810954"/>
                  </a:lnTo>
                  <a:lnTo>
                    <a:pt x="1635199" y="1860128"/>
                  </a:lnTo>
                  <a:lnTo>
                    <a:pt x="1569580" y="1904508"/>
                  </a:lnTo>
                  <a:lnTo>
                    <a:pt x="1500496" y="1943831"/>
                  </a:lnTo>
                  <a:lnTo>
                    <a:pt x="1428211" y="1977830"/>
                  </a:lnTo>
                  <a:lnTo>
                    <a:pt x="1352991" y="2006242"/>
                  </a:lnTo>
                  <a:lnTo>
                    <a:pt x="1275098" y="2028801"/>
                  </a:lnTo>
                  <a:lnTo>
                    <a:pt x="1194799" y="2045243"/>
                  </a:lnTo>
                  <a:lnTo>
                    <a:pt x="1112357" y="2055302"/>
                  </a:lnTo>
                  <a:lnTo>
                    <a:pt x="1028037" y="2058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817494" y="2549121"/>
              <a:ext cx="2056075" cy="2058714"/>
            </a:xfrm>
            <a:custGeom>
              <a:avLst/>
              <a:gdLst/>
              <a:ahLst/>
              <a:cxnLst/>
              <a:rect l="l" t="t" r="r" b="b"/>
              <a:pathLst>
                <a:path w="2056075" h="2058714">
                  <a:moveTo>
                    <a:pt x="1028037" y="0"/>
                  </a:moveTo>
                  <a:lnTo>
                    <a:pt x="943717" y="3411"/>
                  </a:lnTo>
                  <a:lnTo>
                    <a:pt x="861275" y="13471"/>
                  </a:lnTo>
                  <a:lnTo>
                    <a:pt x="780976" y="29913"/>
                  </a:lnTo>
                  <a:lnTo>
                    <a:pt x="703083" y="52472"/>
                  </a:lnTo>
                  <a:lnTo>
                    <a:pt x="627863" y="80885"/>
                  </a:lnTo>
                  <a:lnTo>
                    <a:pt x="555578" y="114887"/>
                  </a:lnTo>
                  <a:lnTo>
                    <a:pt x="486494" y="154212"/>
                  </a:lnTo>
                  <a:lnTo>
                    <a:pt x="420875" y="198596"/>
                  </a:lnTo>
                  <a:lnTo>
                    <a:pt x="358986" y="247774"/>
                  </a:lnTo>
                  <a:lnTo>
                    <a:pt x="301091" y="301482"/>
                  </a:lnTo>
                  <a:lnTo>
                    <a:pt x="247454" y="359455"/>
                  </a:lnTo>
                  <a:lnTo>
                    <a:pt x="198340" y="421427"/>
                  </a:lnTo>
                  <a:lnTo>
                    <a:pt x="154014" y="487135"/>
                  </a:lnTo>
                  <a:lnTo>
                    <a:pt x="114740" y="556313"/>
                  </a:lnTo>
                  <a:lnTo>
                    <a:pt x="80783" y="628697"/>
                  </a:lnTo>
                  <a:lnTo>
                    <a:pt x="52406" y="704023"/>
                  </a:lnTo>
                  <a:lnTo>
                    <a:pt x="29875" y="782024"/>
                  </a:lnTo>
                  <a:lnTo>
                    <a:pt x="13454" y="862438"/>
                  </a:lnTo>
                  <a:lnTo>
                    <a:pt x="3407" y="944998"/>
                  </a:lnTo>
                  <a:lnTo>
                    <a:pt x="0" y="1029440"/>
                  </a:lnTo>
                  <a:lnTo>
                    <a:pt x="3407" y="1113858"/>
                  </a:lnTo>
                  <a:lnTo>
                    <a:pt x="13454" y="1196397"/>
                  </a:lnTo>
                  <a:lnTo>
                    <a:pt x="29875" y="1276791"/>
                  </a:lnTo>
                  <a:lnTo>
                    <a:pt x="52406" y="1354776"/>
                  </a:lnTo>
                  <a:lnTo>
                    <a:pt x="80783" y="1430086"/>
                  </a:lnTo>
                  <a:lnTo>
                    <a:pt x="114740" y="1502457"/>
                  </a:lnTo>
                  <a:lnTo>
                    <a:pt x="154014" y="1571624"/>
                  </a:lnTo>
                  <a:lnTo>
                    <a:pt x="198340" y="1637322"/>
                  </a:lnTo>
                  <a:lnTo>
                    <a:pt x="247454" y="1699286"/>
                  </a:lnTo>
                  <a:lnTo>
                    <a:pt x="301091" y="1757252"/>
                  </a:lnTo>
                  <a:lnTo>
                    <a:pt x="358986" y="1810954"/>
                  </a:lnTo>
                  <a:lnTo>
                    <a:pt x="420875" y="1860128"/>
                  </a:lnTo>
                  <a:lnTo>
                    <a:pt x="486494" y="1904508"/>
                  </a:lnTo>
                  <a:lnTo>
                    <a:pt x="555578" y="1943831"/>
                  </a:lnTo>
                  <a:lnTo>
                    <a:pt x="627863" y="1977830"/>
                  </a:lnTo>
                  <a:lnTo>
                    <a:pt x="703083" y="2006242"/>
                  </a:lnTo>
                  <a:lnTo>
                    <a:pt x="780976" y="2028801"/>
                  </a:lnTo>
                  <a:lnTo>
                    <a:pt x="861275" y="2045243"/>
                  </a:lnTo>
                  <a:lnTo>
                    <a:pt x="943717" y="2055302"/>
                  </a:lnTo>
                  <a:lnTo>
                    <a:pt x="1028037" y="2058714"/>
                  </a:lnTo>
                  <a:lnTo>
                    <a:pt x="1112357" y="2055302"/>
                  </a:lnTo>
                  <a:lnTo>
                    <a:pt x="1194799" y="2045243"/>
                  </a:lnTo>
                  <a:lnTo>
                    <a:pt x="1275098" y="2028801"/>
                  </a:lnTo>
                  <a:lnTo>
                    <a:pt x="1352991" y="2006242"/>
                  </a:lnTo>
                  <a:lnTo>
                    <a:pt x="1428211" y="1977830"/>
                  </a:lnTo>
                  <a:lnTo>
                    <a:pt x="1500496" y="1943831"/>
                  </a:lnTo>
                  <a:lnTo>
                    <a:pt x="1569580" y="1904508"/>
                  </a:lnTo>
                  <a:lnTo>
                    <a:pt x="1635199" y="1860128"/>
                  </a:lnTo>
                  <a:lnTo>
                    <a:pt x="1697088" y="1810954"/>
                  </a:lnTo>
                  <a:lnTo>
                    <a:pt x="1754983" y="1757252"/>
                  </a:lnTo>
                  <a:lnTo>
                    <a:pt x="1808620" y="1699286"/>
                  </a:lnTo>
                  <a:lnTo>
                    <a:pt x="1857734" y="1637322"/>
                  </a:lnTo>
                  <a:lnTo>
                    <a:pt x="1902060" y="1571624"/>
                  </a:lnTo>
                  <a:lnTo>
                    <a:pt x="1941334" y="1502457"/>
                  </a:lnTo>
                  <a:lnTo>
                    <a:pt x="1975291" y="1430086"/>
                  </a:lnTo>
                  <a:lnTo>
                    <a:pt x="2003668" y="1354776"/>
                  </a:lnTo>
                  <a:lnTo>
                    <a:pt x="2026199" y="1276791"/>
                  </a:lnTo>
                  <a:lnTo>
                    <a:pt x="2042620" y="1196397"/>
                  </a:lnTo>
                  <a:lnTo>
                    <a:pt x="2052667" y="1113858"/>
                  </a:lnTo>
                  <a:lnTo>
                    <a:pt x="2056075" y="1029440"/>
                  </a:lnTo>
                  <a:lnTo>
                    <a:pt x="2052667" y="944998"/>
                  </a:lnTo>
                  <a:lnTo>
                    <a:pt x="2042620" y="862438"/>
                  </a:lnTo>
                  <a:lnTo>
                    <a:pt x="2026199" y="782024"/>
                  </a:lnTo>
                  <a:lnTo>
                    <a:pt x="2003668" y="704023"/>
                  </a:lnTo>
                  <a:lnTo>
                    <a:pt x="1975291" y="628697"/>
                  </a:lnTo>
                  <a:lnTo>
                    <a:pt x="1941334" y="556313"/>
                  </a:lnTo>
                  <a:lnTo>
                    <a:pt x="1902060" y="487135"/>
                  </a:lnTo>
                  <a:lnTo>
                    <a:pt x="1857734" y="421427"/>
                  </a:lnTo>
                  <a:lnTo>
                    <a:pt x="1808620" y="359455"/>
                  </a:lnTo>
                  <a:lnTo>
                    <a:pt x="1754983" y="301482"/>
                  </a:lnTo>
                  <a:lnTo>
                    <a:pt x="1697088" y="247774"/>
                  </a:lnTo>
                  <a:lnTo>
                    <a:pt x="1635199" y="198596"/>
                  </a:lnTo>
                  <a:lnTo>
                    <a:pt x="1569580" y="154212"/>
                  </a:lnTo>
                  <a:lnTo>
                    <a:pt x="1500496" y="114887"/>
                  </a:lnTo>
                  <a:lnTo>
                    <a:pt x="1428211" y="80885"/>
                  </a:lnTo>
                  <a:lnTo>
                    <a:pt x="1352991" y="52472"/>
                  </a:lnTo>
                  <a:lnTo>
                    <a:pt x="1275098" y="29913"/>
                  </a:lnTo>
                  <a:lnTo>
                    <a:pt x="1194799" y="13471"/>
                  </a:lnTo>
                  <a:lnTo>
                    <a:pt x="1112357" y="3411"/>
                  </a:lnTo>
                  <a:lnTo>
                    <a:pt x="1028037" y="0"/>
                  </a:lnTo>
                </a:path>
              </a:pathLst>
            </a:custGeom>
            <a:ln w="33292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6"/>
            <p:cNvSpPr txBox="1"/>
            <p:nvPr/>
          </p:nvSpPr>
          <p:spPr>
            <a:xfrm>
              <a:off x="1772302" y="3405075"/>
              <a:ext cx="5968365" cy="164973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100" i="1" spc="-10" dirty="0" smtClean="0">
                  <a:latin typeface="Times New Roman"/>
                  <a:cs typeface="Times New Roman"/>
                </a:rPr>
                <a:t>s</a:t>
              </a:r>
              <a:endParaRPr sz="2100" dirty="0">
                <a:latin typeface="Times New Roman"/>
                <a:cs typeface="Times New Roman"/>
              </a:endParaRPr>
            </a:p>
            <a:p>
              <a:pPr>
                <a:lnSpc>
                  <a:spcPts val="500"/>
                </a:lnSpc>
                <a:spcBef>
                  <a:spcPts val="41"/>
                </a:spcBef>
              </a:pPr>
              <a:endParaRPr sz="500" dirty="0"/>
            </a:p>
            <a:p>
              <a:pPr>
                <a:lnSpc>
                  <a:spcPts val="1000"/>
                </a:lnSpc>
              </a:pPr>
              <a:endParaRPr sz="1000" dirty="0"/>
            </a:p>
            <a:p>
              <a:pPr>
                <a:lnSpc>
                  <a:spcPts val="1000"/>
                </a:lnSpc>
              </a:pPr>
              <a:endParaRPr sz="1000" dirty="0"/>
            </a:p>
            <a:p>
              <a:pPr marR="12700" algn="r">
                <a:lnSpc>
                  <a:spcPct val="100000"/>
                </a:lnSpc>
              </a:pPr>
              <a:r>
                <a:rPr sz="2100" spc="-15" dirty="0" smtClean="0">
                  <a:latin typeface="Times New Roman"/>
                  <a:cs typeface="Times New Roman"/>
                </a:rPr>
                <a:t>Τ</a:t>
              </a:r>
              <a:endParaRPr sz="2100" dirty="0">
                <a:latin typeface="Times New Roman"/>
                <a:cs typeface="Times New Roman"/>
              </a:endParaRPr>
            </a:p>
            <a:p>
              <a:pPr>
                <a:lnSpc>
                  <a:spcPts val="750"/>
                </a:lnSpc>
                <a:spcBef>
                  <a:spcPts val="43"/>
                </a:spcBef>
              </a:pPr>
              <a:endParaRPr sz="750" dirty="0"/>
            </a:p>
            <a:p>
              <a:pPr>
                <a:lnSpc>
                  <a:spcPts val="1000"/>
                </a:lnSpc>
              </a:pPr>
              <a:endParaRPr sz="1000" dirty="0"/>
            </a:p>
            <a:p>
              <a:pPr>
                <a:lnSpc>
                  <a:spcPts val="1000"/>
                </a:lnSpc>
              </a:pPr>
              <a:endParaRPr sz="1000" dirty="0"/>
            </a:p>
            <a:p>
              <a:pPr marL="565150">
                <a:lnSpc>
                  <a:spcPct val="100000"/>
                </a:lnSpc>
              </a:pPr>
              <a:r>
                <a:rPr sz="2100" spc="-15" dirty="0" smtClean="0">
                  <a:latin typeface="Times New Roman"/>
                  <a:cs typeface="Times New Roman"/>
                </a:rPr>
                <a:t>S</a:t>
              </a:r>
              <a:endParaRPr sz="2100" dirty="0">
                <a:latin typeface="Times New Roman"/>
                <a:cs typeface="Times New Roman"/>
              </a:endParaRPr>
            </a:p>
          </p:txBody>
        </p:sp>
        <p:sp>
          <p:nvSpPr>
            <p:cNvPr id="11" name="object 7"/>
            <p:cNvSpPr txBox="1"/>
            <p:nvPr/>
          </p:nvSpPr>
          <p:spPr>
            <a:xfrm>
              <a:off x="4558851" y="2780889"/>
              <a:ext cx="99695" cy="3321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100" i="1" spc="-10" dirty="0" smtClean="0">
                  <a:latin typeface="Times New Roman"/>
                  <a:cs typeface="Times New Roman"/>
                </a:rPr>
                <a:t>f</a:t>
              </a:r>
              <a:endParaRPr sz="2100">
                <a:latin typeface="Times New Roman"/>
                <a:cs typeface="Times New Roman"/>
              </a:endParaRPr>
            </a:p>
          </p:txBody>
        </p:sp>
        <p:sp>
          <p:nvSpPr>
            <p:cNvPr id="12" name="object 8"/>
            <p:cNvSpPr txBox="1"/>
            <p:nvPr/>
          </p:nvSpPr>
          <p:spPr>
            <a:xfrm>
              <a:off x="7531524" y="2836907"/>
              <a:ext cx="99695" cy="3321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100" i="1" spc="-10" dirty="0" smtClean="0">
                  <a:latin typeface="Times New Roman"/>
                  <a:cs typeface="Times New Roman"/>
                </a:rPr>
                <a:t>t</a:t>
              </a:r>
              <a:endParaRPr sz="2100">
                <a:latin typeface="Times New Roman"/>
                <a:cs typeface="Times New Roman"/>
              </a:endParaRPr>
            </a:p>
          </p:txBody>
        </p:sp>
        <p:sp>
          <p:nvSpPr>
            <p:cNvPr id="13" name="object 9"/>
            <p:cNvSpPr/>
            <p:nvPr/>
          </p:nvSpPr>
          <p:spPr>
            <a:xfrm>
              <a:off x="1969007" y="3049407"/>
              <a:ext cx="5435482" cy="546618"/>
            </a:xfrm>
            <a:custGeom>
              <a:avLst/>
              <a:gdLst/>
              <a:ahLst/>
              <a:cxnLst/>
              <a:rect l="l" t="t" r="r" b="b"/>
              <a:pathLst>
                <a:path w="5435482" h="546618">
                  <a:moveTo>
                    <a:pt x="5339118" y="52339"/>
                  </a:moveTo>
                  <a:lnTo>
                    <a:pt x="5297227" y="0"/>
                  </a:lnTo>
                  <a:lnTo>
                    <a:pt x="5426208" y="51026"/>
                  </a:lnTo>
                  <a:lnTo>
                    <a:pt x="5352396" y="51026"/>
                  </a:lnTo>
                  <a:lnTo>
                    <a:pt x="5346413" y="51693"/>
                  </a:lnTo>
                  <a:lnTo>
                    <a:pt x="5339118" y="52339"/>
                  </a:lnTo>
                  <a:close/>
                </a:path>
                <a:path w="5435482" h="546618">
                  <a:moveTo>
                    <a:pt x="5341023" y="74359"/>
                  </a:moveTo>
                  <a:lnTo>
                    <a:pt x="5347410" y="62699"/>
                  </a:lnTo>
                  <a:lnTo>
                    <a:pt x="5339118" y="52339"/>
                  </a:lnTo>
                  <a:lnTo>
                    <a:pt x="5346413" y="51693"/>
                  </a:lnTo>
                  <a:lnTo>
                    <a:pt x="5352396" y="51026"/>
                  </a:lnTo>
                  <a:lnTo>
                    <a:pt x="5357713" y="55695"/>
                  </a:lnTo>
                  <a:lnTo>
                    <a:pt x="5358378" y="61698"/>
                  </a:lnTo>
                  <a:lnTo>
                    <a:pt x="5358710" y="67701"/>
                  </a:lnTo>
                  <a:lnTo>
                    <a:pt x="5354390" y="73038"/>
                  </a:lnTo>
                  <a:lnTo>
                    <a:pt x="5348407" y="73705"/>
                  </a:lnTo>
                  <a:lnTo>
                    <a:pt x="5341023" y="74359"/>
                  </a:lnTo>
                  <a:close/>
                </a:path>
                <a:path w="5435482" h="546618">
                  <a:moveTo>
                    <a:pt x="5308859" y="133069"/>
                  </a:moveTo>
                  <a:lnTo>
                    <a:pt x="5341023" y="74359"/>
                  </a:lnTo>
                  <a:lnTo>
                    <a:pt x="5348407" y="73705"/>
                  </a:lnTo>
                  <a:lnTo>
                    <a:pt x="5354390" y="73038"/>
                  </a:lnTo>
                  <a:lnTo>
                    <a:pt x="5358710" y="67701"/>
                  </a:lnTo>
                  <a:lnTo>
                    <a:pt x="5358378" y="61698"/>
                  </a:lnTo>
                  <a:lnTo>
                    <a:pt x="5357713" y="55695"/>
                  </a:lnTo>
                  <a:lnTo>
                    <a:pt x="5352396" y="51026"/>
                  </a:lnTo>
                  <a:lnTo>
                    <a:pt x="5426208" y="51026"/>
                  </a:lnTo>
                  <a:lnTo>
                    <a:pt x="5435482" y="54695"/>
                  </a:lnTo>
                  <a:lnTo>
                    <a:pt x="5308859" y="133069"/>
                  </a:lnTo>
                  <a:close/>
                </a:path>
                <a:path w="5435482" h="546618">
                  <a:moveTo>
                    <a:pt x="6646" y="546618"/>
                  </a:moveTo>
                  <a:lnTo>
                    <a:pt x="1329" y="542282"/>
                  </a:lnTo>
                  <a:lnTo>
                    <a:pt x="664" y="535945"/>
                  </a:lnTo>
                  <a:lnTo>
                    <a:pt x="0" y="529942"/>
                  </a:lnTo>
                  <a:lnTo>
                    <a:pt x="4652" y="524606"/>
                  </a:lnTo>
                  <a:lnTo>
                    <a:pt x="10635" y="523939"/>
                  </a:lnTo>
                  <a:lnTo>
                    <a:pt x="5339118" y="52339"/>
                  </a:lnTo>
                  <a:lnTo>
                    <a:pt x="5347410" y="62699"/>
                  </a:lnTo>
                  <a:lnTo>
                    <a:pt x="5341023" y="74359"/>
                  </a:lnTo>
                  <a:lnTo>
                    <a:pt x="12629" y="546284"/>
                  </a:lnTo>
                  <a:lnTo>
                    <a:pt x="6646" y="546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1969007" y="3100433"/>
              <a:ext cx="5358710" cy="495591"/>
            </a:xfrm>
            <a:custGeom>
              <a:avLst/>
              <a:gdLst/>
              <a:ahLst/>
              <a:cxnLst/>
              <a:rect l="l" t="t" r="r" b="b"/>
              <a:pathLst>
                <a:path w="5358710" h="495591">
                  <a:moveTo>
                    <a:pt x="10635" y="472913"/>
                  </a:moveTo>
                  <a:lnTo>
                    <a:pt x="5346413" y="667"/>
                  </a:lnTo>
                  <a:lnTo>
                    <a:pt x="5352396" y="0"/>
                  </a:lnTo>
                  <a:lnTo>
                    <a:pt x="5357713" y="4669"/>
                  </a:lnTo>
                  <a:lnTo>
                    <a:pt x="5358378" y="10672"/>
                  </a:lnTo>
                  <a:lnTo>
                    <a:pt x="5358710" y="16675"/>
                  </a:lnTo>
                  <a:lnTo>
                    <a:pt x="5354390" y="22011"/>
                  </a:lnTo>
                  <a:lnTo>
                    <a:pt x="5348407" y="22678"/>
                  </a:lnTo>
                  <a:lnTo>
                    <a:pt x="12629" y="495258"/>
                  </a:lnTo>
                  <a:lnTo>
                    <a:pt x="6646" y="495591"/>
                  </a:lnTo>
                  <a:lnTo>
                    <a:pt x="1329" y="491255"/>
                  </a:lnTo>
                  <a:lnTo>
                    <a:pt x="664" y="484919"/>
                  </a:lnTo>
                  <a:lnTo>
                    <a:pt x="0" y="478916"/>
                  </a:lnTo>
                  <a:lnTo>
                    <a:pt x="4652" y="473580"/>
                  </a:lnTo>
                  <a:lnTo>
                    <a:pt x="10635" y="47291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7266233" y="3049407"/>
              <a:ext cx="138255" cy="133069"/>
            </a:xfrm>
            <a:custGeom>
              <a:avLst/>
              <a:gdLst/>
              <a:ahLst/>
              <a:cxnLst/>
              <a:rect l="l" t="t" r="r" b="b"/>
              <a:pathLst>
                <a:path w="138255" h="133069">
                  <a:moveTo>
                    <a:pt x="50183" y="62699"/>
                  </a:moveTo>
                  <a:lnTo>
                    <a:pt x="0" y="0"/>
                  </a:lnTo>
                  <a:lnTo>
                    <a:pt x="138255" y="54695"/>
                  </a:lnTo>
                  <a:lnTo>
                    <a:pt x="11632" y="133069"/>
                  </a:lnTo>
                  <a:lnTo>
                    <a:pt x="50183" y="62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57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Συναρτήσεις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/>
              <a:t>4/5)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2800" b="1" dirty="0">
                <a:solidFill>
                  <a:srgbClr val="2F2B20"/>
                </a:solidFill>
              </a:rPr>
              <a:t>Παραδείγματα</a:t>
            </a:r>
            <a:r>
              <a:rPr lang="el-GR" sz="2800" b="1" dirty="0" smtClean="0">
                <a:solidFill>
                  <a:srgbClr val="2F2B20"/>
                </a:solidFill>
              </a:rPr>
              <a:t>:</a:t>
            </a:r>
            <a:endParaRPr lang="en-US" sz="2800" b="1" dirty="0" smtClean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800" dirty="0" smtClean="0">
                <a:solidFill>
                  <a:srgbClr val="2F2B20"/>
                </a:solidFill>
              </a:rPr>
              <a:t>– </a:t>
            </a:r>
            <a:r>
              <a:rPr lang="el-GR" sz="2800" i="1" dirty="0">
                <a:solidFill>
                  <a:srgbClr val="2F2B20"/>
                </a:solidFill>
              </a:rPr>
              <a:t>Απόλυτο</a:t>
            </a:r>
            <a:r>
              <a:rPr lang="el-GR" sz="2800" dirty="0">
                <a:solidFill>
                  <a:srgbClr val="2F2B20"/>
                </a:solidFill>
              </a:rPr>
              <a:t>, |   | :</a:t>
            </a:r>
            <a:r>
              <a:rPr lang="en-US" sz="2800" dirty="0">
                <a:solidFill>
                  <a:srgbClr val="2F2B20"/>
                </a:solidFill>
              </a:rPr>
              <a:t> </a:t>
            </a:r>
            <a:r>
              <a:rPr lang="en-US" sz="2800" b="1" i="1" dirty="0">
                <a:solidFill>
                  <a:srgbClr val="2F2B20"/>
                </a:solidFill>
              </a:rPr>
              <a:t>Z</a:t>
            </a:r>
            <a:r>
              <a:rPr lang="en-US" sz="2800" b="1" dirty="0">
                <a:solidFill>
                  <a:srgbClr val="2F2B20"/>
                </a:solidFill>
              </a:rPr>
              <a:t>→</a:t>
            </a:r>
            <a:r>
              <a:rPr lang="en-US" sz="2800" b="1" i="1" dirty="0">
                <a:solidFill>
                  <a:srgbClr val="2F2B20"/>
                </a:solidFill>
              </a:rPr>
              <a:t> Z</a:t>
            </a:r>
            <a:endParaRPr lang="en-US" sz="2800" b="1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2F2B20"/>
                </a:solidFill>
              </a:rPr>
              <a:t>• </a:t>
            </a:r>
            <a:r>
              <a:rPr lang="en-US" sz="2800" dirty="0">
                <a:solidFill>
                  <a:srgbClr val="2F2B20"/>
                </a:solidFill>
              </a:rPr>
              <a:t>|-2 | = 2, | 64 | = 64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800" dirty="0">
                <a:solidFill>
                  <a:srgbClr val="2F2B20"/>
                </a:solidFill>
              </a:rPr>
              <a:t>– </a:t>
            </a:r>
            <a:r>
              <a:rPr lang="el-GR" sz="2800" i="1" dirty="0">
                <a:solidFill>
                  <a:srgbClr val="2F2B20"/>
                </a:solidFill>
              </a:rPr>
              <a:t>Πρόσθεση</a:t>
            </a:r>
            <a:r>
              <a:rPr lang="el-GR" sz="2800" dirty="0">
                <a:solidFill>
                  <a:srgbClr val="2F2B20"/>
                </a:solidFill>
              </a:rPr>
              <a:t>, + : </a:t>
            </a:r>
            <a:r>
              <a:rPr lang="en-US" sz="2800" b="1" i="1" dirty="0">
                <a:solidFill>
                  <a:srgbClr val="2F2B20"/>
                </a:solidFill>
              </a:rPr>
              <a:t>Z </a:t>
            </a:r>
            <a:r>
              <a:rPr lang="en-US" sz="2800" b="1" dirty="0">
                <a:solidFill>
                  <a:srgbClr val="2F2B20"/>
                </a:solidFill>
              </a:rPr>
              <a:t>×</a:t>
            </a:r>
            <a:r>
              <a:rPr lang="en-US" sz="2800" b="1" i="1" dirty="0">
                <a:solidFill>
                  <a:srgbClr val="2F2B20"/>
                </a:solidFill>
              </a:rPr>
              <a:t> Z</a:t>
            </a:r>
            <a:r>
              <a:rPr lang="en-US" sz="2800" b="1" dirty="0">
                <a:solidFill>
                  <a:srgbClr val="2F2B20"/>
                </a:solidFill>
              </a:rPr>
              <a:t> → </a:t>
            </a:r>
            <a:r>
              <a:rPr lang="en-US" sz="2800" b="1" i="1" dirty="0">
                <a:solidFill>
                  <a:srgbClr val="2F2B20"/>
                </a:solidFill>
              </a:rPr>
              <a:t>Z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b="1" i="1" dirty="0" smtClean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• +(2,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48) = 50</a:t>
            </a:r>
            <a:endParaRPr lang="el-GR" sz="28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Συναρτήσεις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5</a:t>
            </a:r>
            <a:r>
              <a:rPr lang="el-GR" dirty="0" smtClean="0"/>
              <a:t>/5</a:t>
            </a:r>
            <a:r>
              <a:rPr lang="el-GR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Αν μια συνάρτηση έχει πεδίο ορισμού το</a:t>
            </a:r>
            <a:r>
              <a:rPr lang="en-US" sz="2400" dirty="0">
                <a:solidFill>
                  <a:srgbClr val="2F2B20"/>
                </a:solidFill>
              </a:rPr>
              <a:t> </a:t>
            </a:r>
            <a:r>
              <a:rPr lang="el-GR" sz="2400" b="1" dirty="0">
                <a:solidFill>
                  <a:srgbClr val="2F2B20"/>
                </a:solidFill>
              </a:rPr>
              <a:t>A</a:t>
            </a:r>
            <a:r>
              <a:rPr lang="el-GR" sz="2400" b="1" baseline="-25000" dirty="0">
                <a:solidFill>
                  <a:srgbClr val="2F2B20"/>
                </a:solidFill>
              </a:rPr>
              <a:t>1</a:t>
            </a:r>
            <a:r>
              <a:rPr lang="el-GR" sz="2400" b="1" dirty="0">
                <a:solidFill>
                  <a:srgbClr val="2F2B20"/>
                </a:solidFill>
              </a:rPr>
              <a:t> × . . . × </a:t>
            </a:r>
            <a:r>
              <a:rPr lang="el-GR" sz="2400" b="1" dirty="0" err="1">
                <a:solidFill>
                  <a:srgbClr val="2F2B20"/>
                </a:solidFill>
              </a:rPr>
              <a:t>A</a:t>
            </a:r>
            <a:r>
              <a:rPr lang="el-GR" sz="2400" b="1" baseline="-25000" dirty="0" err="1">
                <a:solidFill>
                  <a:srgbClr val="2F2B20"/>
                </a:solidFill>
              </a:rPr>
              <a:t>k</a:t>
            </a:r>
            <a:r>
              <a:rPr lang="el-GR" sz="2400" b="1" dirty="0">
                <a:solidFill>
                  <a:srgbClr val="2F2B20"/>
                </a:solidFill>
              </a:rPr>
              <a:t>. . . × </a:t>
            </a:r>
            <a:r>
              <a:rPr lang="el-GR" sz="2400" b="1" dirty="0" err="1">
                <a:solidFill>
                  <a:srgbClr val="2F2B20"/>
                </a:solidFill>
              </a:rPr>
              <a:t>A</a:t>
            </a:r>
            <a:r>
              <a:rPr lang="el-GR" sz="2400" b="1" baseline="-25000" dirty="0" err="1">
                <a:solidFill>
                  <a:srgbClr val="2F2B20"/>
                </a:solidFill>
              </a:rPr>
              <a:t>k</a:t>
            </a:r>
            <a:r>
              <a:rPr lang="el-GR" sz="2400" dirty="0">
                <a:solidFill>
                  <a:srgbClr val="2F2B20"/>
                </a:solidFill>
              </a:rPr>
              <a:t>, τότε</a:t>
            </a:r>
            <a:r>
              <a:rPr lang="en-US" sz="2400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κάθε είσοδος της συνάρτησης είναι μια </a:t>
            </a:r>
            <a:r>
              <a:rPr lang="el-GR" sz="2400" b="1" i="1" dirty="0">
                <a:solidFill>
                  <a:srgbClr val="2F2B20"/>
                </a:solidFill>
              </a:rPr>
              <a:t>k</a:t>
            </a:r>
            <a:r>
              <a:rPr lang="el-GR" sz="2400" b="1" dirty="0">
                <a:solidFill>
                  <a:srgbClr val="2F2B20"/>
                </a:solidFill>
              </a:rPr>
              <a:t>-</a:t>
            </a:r>
            <a:r>
              <a:rPr lang="el-GR" sz="2400" b="1" dirty="0" err="1">
                <a:solidFill>
                  <a:srgbClr val="2F2B20"/>
                </a:solidFill>
              </a:rPr>
              <a:t>άδα</a:t>
            </a:r>
            <a:r>
              <a:rPr lang="el-GR" sz="2400" dirty="0">
                <a:solidFill>
                  <a:srgbClr val="2F2B20"/>
                </a:solidFill>
              </a:rPr>
              <a:t> (</a:t>
            </a:r>
            <a:r>
              <a:rPr lang="el-GR" sz="2400" b="1" i="1" dirty="0">
                <a:solidFill>
                  <a:srgbClr val="2F2B20"/>
                </a:solidFill>
              </a:rPr>
              <a:t>a</a:t>
            </a:r>
            <a:r>
              <a:rPr lang="el-GR" sz="2400" b="1" baseline="-25000" dirty="0">
                <a:solidFill>
                  <a:srgbClr val="2F2B20"/>
                </a:solidFill>
              </a:rPr>
              <a:t>1</a:t>
            </a:r>
            <a:r>
              <a:rPr lang="el-GR" sz="2400" b="1" dirty="0">
                <a:solidFill>
                  <a:srgbClr val="2F2B20"/>
                </a:solidFill>
              </a:rPr>
              <a:t>,…,</a:t>
            </a:r>
            <a:r>
              <a:rPr lang="el-GR" sz="2400" b="1" i="1" dirty="0" err="1">
                <a:solidFill>
                  <a:srgbClr val="2F2B20"/>
                </a:solidFill>
              </a:rPr>
              <a:t>α</a:t>
            </a:r>
            <a:r>
              <a:rPr lang="el-GR" sz="2400" b="1" i="1" baseline="30000" dirty="0" err="1">
                <a:solidFill>
                  <a:srgbClr val="2F2B20"/>
                </a:solidFill>
              </a:rPr>
              <a:t>k</a:t>
            </a:r>
            <a:r>
              <a:rPr lang="el-GR" sz="2400" dirty="0">
                <a:solidFill>
                  <a:srgbClr val="2F2B20"/>
                </a:solidFill>
              </a:rPr>
              <a:t>), όπου για κάθε</a:t>
            </a:r>
            <a:r>
              <a:rPr lang="en-US" sz="2400" dirty="0">
                <a:solidFill>
                  <a:srgbClr val="2F2B20"/>
                </a:solidFill>
              </a:rPr>
              <a:t> </a:t>
            </a:r>
            <a:r>
              <a:rPr lang="el-GR" sz="2400" i="1" dirty="0">
                <a:solidFill>
                  <a:srgbClr val="2F2B20"/>
                </a:solidFill>
              </a:rPr>
              <a:t>i, </a:t>
            </a:r>
            <a:r>
              <a:rPr lang="el-GR" sz="2400" i="1" dirty="0" err="1">
                <a:solidFill>
                  <a:srgbClr val="2F2B20"/>
                </a:solidFill>
              </a:rPr>
              <a:t>a</a:t>
            </a:r>
            <a:r>
              <a:rPr lang="el-GR" sz="2400" i="1" baseline="-25000" dirty="0" err="1">
                <a:solidFill>
                  <a:srgbClr val="2F2B20"/>
                </a:solidFill>
              </a:rPr>
              <a:t>i</a:t>
            </a:r>
            <a:r>
              <a:rPr lang="el-GR" sz="2400" dirty="0">
                <a:solidFill>
                  <a:srgbClr val="2F2B20"/>
                </a:solidFill>
                <a:latin typeface="Symbol"/>
                <a:cs typeface="Symbol"/>
              </a:rPr>
              <a:t>  </a:t>
            </a:r>
            <a:r>
              <a:rPr lang="el-GR" sz="2400" dirty="0" err="1">
                <a:solidFill>
                  <a:srgbClr val="2F2B20"/>
                </a:solidFill>
              </a:rPr>
              <a:t>A</a:t>
            </a:r>
            <a:r>
              <a:rPr lang="el-GR" sz="2400" i="1" dirty="0" err="1">
                <a:solidFill>
                  <a:srgbClr val="2F2B20"/>
                </a:solidFill>
              </a:rPr>
              <a:t>i</a:t>
            </a:r>
            <a:r>
              <a:rPr lang="el-GR" sz="2400" i="1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είναι οι </a:t>
            </a:r>
            <a:r>
              <a:rPr lang="el-GR" sz="2400" b="1" dirty="0">
                <a:solidFill>
                  <a:srgbClr val="2F2B20"/>
                </a:solidFill>
              </a:rPr>
              <a:t>παράμετροι</a:t>
            </a:r>
            <a:r>
              <a:rPr lang="el-GR" sz="2400" dirty="0">
                <a:solidFill>
                  <a:srgbClr val="2F2B20"/>
                </a:solidFill>
              </a:rPr>
              <a:t> της συνάρτησης</a:t>
            </a:r>
            <a:r>
              <a:rPr lang="el-GR" sz="2400" dirty="0" smtClean="0">
                <a:solidFill>
                  <a:srgbClr val="2F2B20"/>
                </a:solidFill>
              </a:rPr>
              <a:t>.</a:t>
            </a:r>
            <a:endParaRPr lang="en-US" sz="2400" dirty="0" smtClean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• Μία συνάρτηση ονομάζεται </a:t>
            </a:r>
            <a:r>
              <a:rPr lang="el-GR" sz="2400" b="1" dirty="0" err="1">
                <a:solidFill>
                  <a:srgbClr val="2F2B20"/>
                </a:solidFill>
              </a:rPr>
              <a:t>διπαραμετρική</a:t>
            </a:r>
            <a:r>
              <a:rPr lang="el-GR" sz="2400" dirty="0">
                <a:solidFill>
                  <a:srgbClr val="2F2B20"/>
                </a:solidFill>
              </a:rPr>
              <a:t>, αν οι είσοδοι της είναι</a:t>
            </a:r>
            <a:r>
              <a:rPr lang="en-US" sz="2400" dirty="0">
                <a:solidFill>
                  <a:srgbClr val="2F2B20"/>
                </a:solidFill>
              </a:rPr>
              <a:t> </a:t>
            </a:r>
            <a:r>
              <a:rPr lang="el-GR" sz="2400" dirty="0">
                <a:solidFill>
                  <a:srgbClr val="2F2B20"/>
                </a:solidFill>
              </a:rPr>
              <a:t>ζεύγη</a:t>
            </a:r>
            <a:endParaRPr lang="en-US" sz="2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24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• Αναπαράσταση </a:t>
            </a:r>
            <a:r>
              <a:rPr lang="el-GR" sz="2400" dirty="0" err="1">
                <a:solidFill>
                  <a:srgbClr val="2F2B20"/>
                </a:solidFill>
              </a:rPr>
              <a:t>διπαραμετρικών</a:t>
            </a:r>
            <a:r>
              <a:rPr lang="el-GR" sz="2400" dirty="0">
                <a:solidFill>
                  <a:srgbClr val="2F2B20"/>
                </a:solidFill>
              </a:rPr>
              <a:t> συναρτήσεων: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</a:t>
            </a:r>
            <a:r>
              <a:rPr lang="el-GR" sz="2400" b="1" dirty="0" err="1">
                <a:solidFill>
                  <a:srgbClr val="2F2B20"/>
                </a:solidFill>
              </a:rPr>
              <a:t>Ενθηματική</a:t>
            </a:r>
            <a:r>
              <a:rPr lang="el-GR" sz="2400" dirty="0">
                <a:solidFill>
                  <a:srgbClr val="2F2B20"/>
                </a:solidFill>
              </a:rPr>
              <a:t>, π.χ. α + β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2F2B20"/>
                </a:solidFill>
              </a:rPr>
              <a:t>– </a:t>
            </a:r>
            <a:r>
              <a:rPr lang="el-GR" sz="2400" b="1" dirty="0" err="1">
                <a:solidFill>
                  <a:srgbClr val="2F2B20"/>
                </a:solidFill>
              </a:rPr>
              <a:t>Προθηματική</a:t>
            </a:r>
            <a:r>
              <a:rPr lang="el-GR" sz="2400" dirty="0">
                <a:solidFill>
                  <a:srgbClr val="2F2B20"/>
                </a:solidFill>
              </a:rPr>
              <a:t>, π.χ. +(</a:t>
            </a:r>
            <a:r>
              <a:rPr lang="el-GR" sz="2400" dirty="0" err="1">
                <a:solidFill>
                  <a:srgbClr val="2F2B20"/>
                </a:solidFill>
              </a:rPr>
              <a:t>α,β</a:t>
            </a:r>
            <a:r>
              <a:rPr lang="el-GR" sz="2400" dirty="0">
                <a:solidFill>
                  <a:srgbClr val="2F2B20"/>
                </a:solidFill>
              </a:rPr>
              <a:t>)</a:t>
            </a:r>
            <a:endParaRPr lang="el-GR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755576" y="1181365"/>
            <a:ext cx="7801005" cy="4244453"/>
            <a:chOff x="123795" y="1927747"/>
            <a:chExt cx="7801005" cy="4244453"/>
          </a:xfrm>
        </p:grpSpPr>
        <p:sp>
          <p:nvSpPr>
            <p:cNvPr id="6" name="object 3"/>
            <p:cNvSpPr txBox="1"/>
            <p:nvPr/>
          </p:nvSpPr>
          <p:spPr>
            <a:xfrm>
              <a:off x="123795" y="1927759"/>
              <a:ext cx="3338829" cy="65849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3600" i="1" spc="-20" dirty="0" smtClean="0">
                  <a:latin typeface="Times New Roman"/>
                  <a:cs typeface="Times New Roman"/>
                </a:rPr>
                <a:t>S</a:t>
              </a:r>
              <a:r>
                <a:rPr sz="3600" i="1" spc="335" dirty="0" smtClean="0">
                  <a:latin typeface="Times New Roman"/>
                  <a:cs typeface="Times New Roman"/>
                </a:rPr>
                <a:t> </a:t>
              </a:r>
              <a:r>
                <a:rPr sz="3600" spc="-20" dirty="0" smtClean="0">
                  <a:latin typeface="Symbol"/>
                  <a:cs typeface="Symbol"/>
                </a:rPr>
                <a:t></a:t>
              </a:r>
              <a:r>
                <a:rPr sz="3600" spc="-305" dirty="0" smtClean="0">
                  <a:latin typeface="Times New Roman"/>
                  <a:cs typeface="Times New Roman"/>
                </a:rPr>
                <a:t> </a:t>
              </a:r>
              <a:r>
                <a:rPr sz="3600" spc="-60" dirty="0" smtClean="0">
                  <a:latin typeface="Times New Roman"/>
                  <a:cs typeface="Times New Roman"/>
                </a:rPr>
                <a:t>{</a:t>
              </a:r>
              <a:r>
                <a:rPr sz="3600" i="1" spc="-200" dirty="0" smtClean="0">
                  <a:latin typeface="Times New Roman"/>
                  <a:cs typeface="Times New Roman"/>
                </a:rPr>
                <a:t>s</a:t>
              </a:r>
              <a:r>
                <a:rPr sz="4500" spc="254" baseline="-16666" dirty="0" smtClean="0">
                  <a:latin typeface="Times New Roman"/>
                  <a:cs typeface="Times New Roman"/>
                </a:rPr>
                <a:t>1</a:t>
              </a:r>
              <a:r>
                <a:rPr sz="3600" spc="-10" dirty="0" smtClean="0">
                  <a:latin typeface="Times New Roman"/>
                  <a:cs typeface="Times New Roman"/>
                </a:rPr>
                <a:t>,</a:t>
              </a:r>
              <a:r>
                <a:rPr sz="3600" spc="-405" dirty="0" smtClean="0">
                  <a:latin typeface="Times New Roman"/>
                  <a:cs typeface="Times New Roman"/>
                </a:rPr>
                <a:t> </a:t>
              </a:r>
              <a:r>
                <a:rPr sz="3600" i="1" spc="125" dirty="0" smtClean="0">
                  <a:latin typeface="Times New Roman"/>
                  <a:cs typeface="Times New Roman"/>
                </a:rPr>
                <a:t>s</a:t>
              </a:r>
              <a:r>
                <a:rPr sz="4500" spc="-22" baseline="-16666" dirty="0" smtClean="0">
                  <a:latin typeface="Times New Roman"/>
                  <a:cs typeface="Times New Roman"/>
                </a:rPr>
                <a:t>2</a:t>
              </a:r>
              <a:r>
                <a:rPr sz="4500" spc="-509" baseline="-16666" dirty="0" smtClean="0">
                  <a:latin typeface="Times New Roman"/>
                  <a:cs typeface="Times New Roman"/>
                </a:rPr>
                <a:t> </a:t>
              </a:r>
              <a:r>
                <a:rPr sz="3600" spc="-10" dirty="0" smtClean="0">
                  <a:latin typeface="Times New Roman"/>
                  <a:cs typeface="Times New Roman"/>
                </a:rPr>
                <a:t>,</a:t>
              </a:r>
              <a:r>
                <a:rPr sz="3600" spc="-405" dirty="0" smtClean="0">
                  <a:latin typeface="Times New Roman"/>
                  <a:cs typeface="Times New Roman"/>
                </a:rPr>
                <a:t> </a:t>
              </a:r>
              <a:r>
                <a:rPr sz="3600" i="1" spc="30" dirty="0" smtClean="0">
                  <a:latin typeface="Times New Roman"/>
                  <a:cs typeface="Times New Roman"/>
                </a:rPr>
                <a:t>s</a:t>
              </a:r>
              <a:r>
                <a:rPr sz="4500" spc="-22" baseline="-16666" dirty="0" smtClean="0">
                  <a:latin typeface="Times New Roman"/>
                  <a:cs typeface="Times New Roman"/>
                </a:rPr>
                <a:t>3</a:t>
              </a:r>
              <a:r>
                <a:rPr sz="4500" spc="-637" baseline="-16666" dirty="0" smtClean="0">
                  <a:latin typeface="Times New Roman"/>
                  <a:cs typeface="Times New Roman"/>
                </a:rPr>
                <a:t> </a:t>
              </a:r>
              <a:r>
                <a:rPr sz="3600" spc="-10" dirty="0" smtClean="0">
                  <a:latin typeface="Times New Roman"/>
                  <a:cs typeface="Times New Roman"/>
                </a:rPr>
                <a:t>,</a:t>
              </a:r>
              <a:r>
                <a:rPr sz="3600" spc="-405" dirty="0" smtClean="0">
                  <a:latin typeface="Times New Roman"/>
                  <a:cs typeface="Times New Roman"/>
                </a:rPr>
                <a:t> </a:t>
              </a:r>
              <a:r>
                <a:rPr sz="3600" i="1" spc="130" dirty="0" smtClean="0">
                  <a:latin typeface="Times New Roman"/>
                  <a:cs typeface="Times New Roman"/>
                </a:rPr>
                <a:t>s</a:t>
              </a:r>
              <a:r>
                <a:rPr sz="4500" spc="337" baseline="-16666" dirty="0" smtClean="0">
                  <a:latin typeface="Times New Roman"/>
                  <a:cs typeface="Times New Roman"/>
                </a:rPr>
                <a:t>4</a:t>
              </a:r>
              <a:r>
                <a:rPr sz="3600" spc="-20" dirty="0" smtClean="0">
                  <a:latin typeface="Times New Roman"/>
                  <a:cs typeface="Times New Roman"/>
                </a:rPr>
                <a:t>}</a:t>
              </a:r>
              <a:endParaRPr sz="3600">
                <a:latin typeface="Times New Roman"/>
                <a:cs typeface="Times New Roman"/>
              </a:endParaRPr>
            </a:p>
          </p:txBody>
        </p:sp>
        <p:sp>
          <p:nvSpPr>
            <p:cNvPr id="7" name="object 4"/>
            <p:cNvSpPr txBox="1"/>
            <p:nvPr/>
          </p:nvSpPr>
          <p:spPr>
            <a:xfrm>
              <a:off x="4443730" y="1927747"/>
              <a:ext cx="3481070" cy="62230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417195" algn="l"/>
                </a:tabLst>
              </a:pPr>
              <a:r>
                <a:rPr sz="3400" i="1" dirty="0" smtClean="0">
                  <a:latin typeface="Times New Roman"/>
                  <a:cs typeface="Times New Roman"/>
                </a:rPr>
                <a:t>T	</a:t>
              </a:r>
              <a:r>
                <a:rPr sz="3400" dirty="0" smtClean="0">
                  <a:latin typeface="Symbol"/>
                  <a:cs typeface="Symbol"/>
                </a:rPr>
                <a:t></a:t>
              </a:r>
              <a:r>
                <a:rPr sz="3400" spc="-275" dirty="0" smtClean="0">
                  <a:latin typeface="Times New Roman"/>
                  <a:cs typeface="Times New Roman"/>
                </a:rPr>
                <a:t> </a:t>
              </a:r>
              <a:r>
                <a:rPr sz="3400" spc="-200" dirty="0" smtClean="0">
                  <a:latin typeface="Times New Roman"/>
                  <a:cs typeface="Times New Roman"/>
                </a:rPr>
                <a:t>{</a:t>
              </a:r>
              <a:r>
                <a:rPr sz="3400" i="1" spc="-105" dirty="0" smtClean="0">
                  <a:latin typeface="Times New Roman"/>
                  <a:cs typeface="Times New Roman"/>
                </a:rPr>
                <a:t>t</a:t>
              </a:r>
              <a:r>
                <a:rPr sz="4200" spc="277" baseline="-16865" dirty="0" smtClean="0">
                  <a:latin typeface="Times New Roman"/>
                  <a:cs typeface="Times New Roman"/>
                </a:rPr>
                <a:t>1</a:t>
              </a:r>
              <a:r>
                <a:rPr sz="3400" spc="0" dirty="0" smtClean="0">
                  <a:latin typeface="Times New Roman"/>
                  <a:cs typeface="Times New Roman"/>
                </a:rPr>
                <a:t>,</a:t>
              </a:r>
              <a:r>
                <a:rPr sz="3400" spc="-535" dirty="0" smtClean="0">
                  <a:latin typeface="Times New Roman"/>
                  <a:cs typeface="Times New Roman"/>
                </a:rPr>
                <a:t> </a:t>
              </a:r>
              <a:r>
                <a:rPr sz="3400" i="1" spc="204" dirty="0" smtClean="0">
                  <a:latin typeface="Times New Roman"/>
                  <a:cs typeface="Times New Roman"/>
                </a:rPr>
                <a:t>t</a:t>
              </a:r>
              <a:r>
                <a:rPr sz="4200" spc="15" baseline="-16865" dirty="0" smtClean="0">
                  <a:latin typeface="Times New Roman"/>
                  <a:cs typeface="Times New Roman"/>
                </a:rPr>
                <a:t>2</a:t>
              </a:r>
              <a:r>
                <a:rPr sz="4200" spc="-457" baseline="-16865" dirty="0" smtClean="0">
                  <a:latin typeface="Times New Roman"/>
                  <a:cs typeface="Times New Roman"/>
                </a:rPr>
                <a:t> </a:t>
              </a:r>
              <a:r>
                <a:rPr sz="3400" spc="0" dirty="0" smtClean="0">
                  <a:latin typeface="Times New Roman"/>
                  <a:cs typeface="Times New Roman"/>
                </a:rPr>
                <a:t>,</a:t>
              </a:r>
              <a:r>
                <a:rPr sz="3400" spc="-535" dirty="0" smtClean="0">
                  <a:latin typeface="Times New Roman"/>
                  <a:cs typeface="Times New Roman"/>
                </a:rPr>
                <a:t> </a:t>
              </a:r>
              <a:r>
                <a:rPr sz="3400" i="1" spc="114" dirty="0" smtClean="0">
                  <a:latin typeface="Times New Roman"/>
                  <a:cs typeface="Times New Roman"/>
                </a:rPr>
                <a:t>t</a:t>
              </a:r>
              <a:r>
                <a:rPr sz="4200" spc="15" baseline="-16865" dirty="0" smtClean="0">
                  <a:latin typeface="Times New Roman"/>
                  <a:cs typeface="Times New Roman"/>
                </a:rPr>
                <a:t>3</a:t>
              </a:r>
              <a:r>
                <a:rPr sz="4200" spc="-585" baseline="-16865" dirty="0" smtClean="0">
                  <a:latin typeface="Times New Roman"/>
                  <a:cs typeface="Times New Roman"/>
                </a:rPr>
                <a:t> </a:t>
              </a:r>
              <a:r>
                <a:rPr sz="3400" spc="0" dirty="0" smtClean="0">
                  <a:latin typeface="Times New Roman"/>
                  <a:cs typeface="Times New Roman"/>
                </a:rPr>
                <a:t>,</a:t>
              </a:r>
              <a:r>
                <a:rPr sz="3400" spc="-535" dirty="0" smtClean="0">
                  <a:latin typeface="Times New Roman"/>
                  <a:cs typeface="Times New Roman"/>
                </a:rPr>
                <a:t> </a:t>
              </a:r>
              <a:r>
                <a:rPr sz="3400" i="1" spc="204" dirty="0" smtClean="0">
                  <a:latin typeface="Times New Roman"/>
                  <a:cs typeface="Times New Roman"/>
                </a:rPr>
                <a:t>t</a:t>
              </a:r>
              <a:r>
                <a:rPr sz="4200" spc="15" baseline="-16865" dirty="0" smtClean="0">
                  <a:latin typeface="Times New Roman"/>
                  <a:cs typeface="Times New Roman"/>
                </a:rPr>
                <a:t>4</a:t>
              </a:r>
              <a:r>
                <a:rPr sz="4200" spc="-457" baseline="-16865" dirty="0" smtClean="0">
                  <a:latin typeface="Times New Roman"/>
                  <a:cs typeface="Times New Roman"/>
                </a:rPr>
                <a:t> </a:t>
              </a:r>
              <a:r>
                <a:rPr sz="3400" spc="0" dirty="0" smtClean="0">
                  <a:latin typeface="Times New Roman"/>
                  <a:cs typeface="Times New Roman"/>
                </a:rPr>
                <a:t>,</a:t>
              </a:r>
              <a:r>
                <a:rPr sz="3400" spc="-535" dirty="0" smtClean="0">
                  <a:latin typeface="Times New Roman"/>
                  <a:cs typeface="Times New Roman"/>
                </a:rPr>
                <a:t> </a:t>
              </a:r>
              <a:r>
                <a:rPr sz="3400" i="1" spc="114" dirty="0" smtClean="0">
                  <a:latin typeface="Times New Roman"/>
                  <a:cs typeface="Times New Roman"/>
                </a:rPr>
                <a:t>t</a:t>
              </a:r>
              <a:r>
                <a:rPr sz="4200" spc="300" baseline="-16865" dirty="0" smtClean="0">
                  <a:latin typeface="Times New Roman"/>
                  <a:cs typeface="Times New Roman"/>
                </a:rPr>
                <a:t>5</a:t>
              </a:r>
              <a:r>
                <a:rPr sz="3400" spc="0" dirty="0" smtClean="0">
                  <a:latin typeface="Times New Roman"/>
                  <a:cs typeface="Times New Roman"/>
                </a:rPr>
                <a:t>}</a:t>
              </a:r>
              <a:endParaRPr sz="3400">
                <a:latin typeface="Times New Roman"/>
                <a:cs typeface="Times New Roman"/>
              </a:endParaRPr>
            </a:p>
          </p:txBody>
        </p:sp>
        <p:sp>
          <p:nvSpPr>
            <p:cNvPr id="8" name="object 5"/>
            <p:cNvSpPr txBox="1"/>
            <p:nvPr/>
          </p:nvSpPr>
          <p:spPr>
            <a:xfrm>
              <a:off x="253234" y="3004608"/>
              <a:ext cx="7671566" cy="57086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tabLst>
                  <a:tab pos="321945" algn="l"/>
                </a:tabLst>
              </a:pPr>
              <a:r>
                <a:rPr sz="3100" i="1" dirty="0" smtClean="0">
                  <a:latin typeface="Times New Roman"/>
                  <a:cs typeface="Times New Roman"/>
                </a:rPr>
                <a:t>f	</a:t>
              </a:r>
              <a:r>
                <a:rPr sz="3100" dirty="0" smtClean="0">
                  <a:latin typeface="Symbol"/>
                  <a:cs typeface="Symbol"/>
                </a:rPr>
                <a:t></a:t>
              </a:r>
              <a:r>
                <a:rPr sz="3100" spc="-215" dirty="0" smtClean="0">
                  <a:latin typeface="Times New Roman"/>
                  <a:cs typeface="Times New Roman"/>
                </a:rPr>
                <a:t> </a:t>
              </a:r>
              <a:r>
                <a:rPr sz="3100" spc="-5" dirty="0" smtClean="0">
                  <a:latin typeface="Times New Roman"/>
                  <a:cs typeface="Times New Roman"/>
                </a:rPr>
                <a:t>{</a:t>
              </a:r>
              <a:r>
                <a:rPr sz="3100" spc="145" dirty="0" smtClean="0">
                  <a:latin typeface="Times New Roman"/>
                  <a:cs typeface="Times New Roman"/>
                </a:rPr>
                <a:t>(</a:t>
              </a:r>
              <a:r>
                <a:rPr sz="3100" i="1" spc="-145" dirty="0" smtClean="0">
                  <a:latin typeface="Times New Roman"/>
                  <a:cs typeface="Times New Roman"/>
                </a:rPr>
                <a:t>s</a:t>
              </a:r>
              <a:r>
                <a:rPr sz="3900" spc="120" baseline="-17094" dirty="0" smtClean="0">
                  <a:latin typeface="Times New Roman"/>
                  <a:cs typeface="Times New Roman"/>
                </a:rPr>
                <a:t>1</a:t>
              </a:r>
              <a:r>
                <a:rPr sz="3100" i="1" spc="0" dirty="0" smtClean="0">
                  <a:latin typeface="Times New Roman"/>
                  <a:cs typeface="Times New Roman"/>
                </a:rPr>
                <a:t>,</a:t>
              </a:r>
              <a:r>
                <a:rPr sz="3100" i="1" spc="5" dirty="0" smtClean="0">
                  <a:latin typeface="Times New Roman"/>
                  <a:cs typeface="Times New Roman"/>
                </a:rPr>
                <a:t> </a:t>
              </a:r>
              <a:r>
                <a:rPr sz="3100" i="1" spc="120" dirty="0" smtClean="0">
                  <a:latin typeface="Times New Roman"/>
                  <a:cs typeface="Times New Roman"/>
                </a:rPr>
                <a:t>t</a:t>
              </a:r>
              <a:r>
                <a:rPr sz="3900" spc="0" baseline="-17094" dirty="0" smtClean="0">
                  <a:latin typeface="Times New Roman"/>
                  <a:cs typeface="Times New Roman"/>
                </a:rPr>
                <a:t>5</a:t>
              </a:r>
              <a:r>
                <a:rPr sz="3900" spc="-367" baseline="-17094" dirty="0" smtClean="0">
                  <a:latin typeface="Times New Roman"/>
                  <a:cs typeface="Times New Roman"/>
                </a:rPr>
                <a:t> </a:t>
              </a:r>
              <a:r>
                <a:rPr sz="2600" spc="150" dirty="0" smtClean="0">
                  <a:latin typeface="Times New Roman"/>
                  <a:cs typeface="Times New Roman"/>
                </a:rPr>
                <a:t>)</a:t>
              </a:r>
              <a:r>
                <a:rPr sz="3100" i="1" spc="0" dirty="0" smtClean="0">
                  <a:latin typeface="Times New Roman"/>
                  <a:cs typeface="Times New Roman"/>
                </a:rPr>
                <a:t>,</a:t>
              </a:r>
              <a:r>
                <a:rPr sz="3100" i="1" spc="155" dirty="0" smtClean="0">
                  <a:latin typeface="Times New Roman"/>
                  <a:cs typeface="Times New Roman"/>
                </a:rPr>
                <a:t> </a:t>
              </a:r>
              <a:r>
                <a:rPr sz="3100" spc="125" dirty="0" smtClean="0">
                  <a:latin typeface="Times New Roman"/>
                  <a:cs typeface="Times New Roman"/>
                </a:rPr>
                <a:t>(</a:t>
              </a:r>
              <a:r>
                <a:rPr sz="3100" i="1" spc="140" dirty="0" smtClean="0">
                  <a:latin typeface="Times New Roman"/>
                  <a:cs typeface="Times New Roman"/>
                </a:rPr>
                <a:t>s</a:t>
              </a:r>
              <a:r>
                <a:rPr sz="3900" spc="0" baseline="-17094" dirty="0" smtClean="0">
                  <a:latin typeface="Times New Roman"/>
                  <a:cs typeface="Times New Roman"/>
                </a:rPr>
                <a:t>2</a:t>
              </a:r>
              <a:r>
                <a:rPr sz="3900" spc="-547" baseline="-17094" dirty="0" smtClean="0">
                  <a:latin typeface="Times New Roman"/>
                  <a:cs typeface="Times New Roman"/>
                </a:rPr>
                <a:t> </a:t>
              </a:r>
              <a:r>
                <a:rPr sz="3100" i="1" spc="0" dirty="0" smtClean="0">
                  <a:latin typeface="Times New Roman"/>
                  <a:cs typeface="Times New Roman"/>
                </a:rPr>
                <a:t>,</a:t>
              </a:r>
              <a:r>
                <a:rPr sz="3100" i="1" spc="5" dirty="0" smtClean="0">
                  <a:latin typeface="Times New Roman"/>
                  <a:cs typeface="Times New Roman"/>
                </a:rPr>
                <a:t> </a:t>
              </a:r>
              <a:r>
                <a:rPr sz="3100" i="1" spc="120" dirty="0" smtClean="0">
                  <a:latin typeface="Times New Roman"/>
                  <a:cs typeface="Times New Roman"/>
                </a:rPr>
                <a:t>t</a:t>
              </a:r>
              <a:r>
                <a:rPr sz="3900" spc="0" baseline="-17094" dirty="0" smtClean="0">
                  <a:latin typeface="Times New Roman"/>
                  <a:cs typeface="Times New Roman"/>
                </a:rPr>
                <a:t>3</a:t>
              </a:r>
              <a:r>
                <a:rPr sz="3900" spc="-427" baseline="-17094" dirty="0" smtClean="0">
                  <a:latin typeface="Times New Roman"/>
                  <a:cs typeface="Times New Roman"/>
                </a:rPr>
                <a:t> </a:t>
              </a:r>
              <a:r>
                <a:rPr sz="2600" spc="145" dirty="0" smtClean="0">
                  <a:latin typeface="Times New Roman"/>
                  <a:cs typeface="Times New Roman"/>
                </a:rPr>
                <a:t>)</a:t>
              </a:r>
              <a:r>
                <a:rPr sz="3100" i="1" spc="0" dirty="0" smtClean="0">
                  <a:latin typeface="Times New Roman"/>
                  <a:cs typeface="Times New Roman"/>
                </a:rPr>
                <a:t>,</a:t>
              </a:r>
              <a:r>
                <a:rPr sz="3100" i="1" spc="155" dirty="0" smtClean="0">
                  <a:latin typeface="Times New Roman"/>
                  <a:cs typeface="Times New Roman"/>
                </a:rPr>
                <a:t> </a:t>
              </a:r>
              <a:r>
                <a:rPr sz="3100" spc="125" dirty="0" smtClean="0">
                  <a:latin typeface="Times New Roman"/>
                  <a:cs typeface="Times New Roman"/>
                </a:rPr>
                <a:t>(</a:t>
              </a:r>
              <a:r>
                <a:rPr sz="3100" i="1" spc="60" dirty="0" smtClean="0">
                  <a:latin typeface="Times New Roman"/>
                  <a:cs typeface="Times New Roman"/>
                </a:rPr>
                <a:t>s</a:t>
              </a:r>
              <a:r>
                <a:rPr sz="3900" spc="307" baseline="-17094" dirty="0" smtClean="0">
                  <a:latin typeface="Times New Roman"/>
                  <a:cs typeface="Times New Roman"/>
                </a:rPr>
                <a:t>3</a:t>
              </a:r>
              <a:r>
                <a:rPr sz="3100" i="1" spc="0" dirty="0" smtClean="0">
                  <a:latin typeface="Times New Roman"/>
                  <a:cs typeface="Times New Roman"/>
                </a:rPr>
                <a:t>,</a:t>
              </a:r>
              <a:r>
                <a:rPr sz="3100" i="1" spc="5" dirty="0" smtClean="0">
                  <a:latin typeface="Times New Roman"/>
                  <a:cs typeface="Times New Roman"/>
                </a:rPr>
                <a:t> </a:t>
              </a:r>
              <a:r>
                <a:rPr sz="3100" i="1" spc="200" dirty="0" smtClean="0">
                  <a:latin typeface="Times New Roman"/>
                  <a:cs typeface="Times New Roman"/>
                </a:rPr>
                <a:t>t</a:t>
              </a:r>
              <a:r>
                <a:rPr sz="3900" spc="0" baseline="-17094" dirty="0" smtClean="0">
                  <a:latin typeface="Times New Roman"/>
                  <a:cs typeface="Times New Roman"/>
                </a:rPr>
                <a:t>2</a:t>
              </a:r>
              <a:r>
                <a:rPr sz="3900" spc="-307" baseline="-17094" dirty="0" smtClean="0">
                  <a:latin typeface="Times New Roman"/>
                  <a:cs typeface="Times New Roman"/>
                </a:rPr>
                <a:t> </a:t>
              </a:r>
              <a:r>
                <a:rPr sz="2600" spc="150" dirty="0" smtClean="0">
                  <a:latin typeface="Times New Roman"/>
                  <a:cs typeface="Times New Roman"/>
                </a:rPr>
                <a:t>)</a:t>
              </a:r>
              <a:r>
                <a:rPr sz="3100" i="1" spc="0" dirty="0" smtClean="0">
                  <a:latin typeface="Times New Roman"/>
                  <a:cs typeface="Times New Roman"/>
                </a:rPr>
                <a:t>,</a:t>
              </a:r>
              <a:r>
                <a:rPr sz="3100" i="1" spc="155" dirty="0" smtClean="0">
                  <a:latin typeface="Times New Roman"/>
                  <a:cs typeface="Times New Roman"/>
                </a:rPr>
                <a:t> </a:t>
              </a:r>
              <a:r>
                <a:rPr sz="3100" spc="125" dirty="0" smtClean="0">
                  <a:latin typeface="Times New Roman"/>
                  <a:cs typeface="Times New Roman"/>
                </a:rPr>
                <a:t>(</a:t>
              </a:r>
              <a:r>
                <a:rPr sz="3100" i="1" spc="140" dirty="0" smtClean="0">
                  <a:latin typeface="Times New Roman"/>
                  <a:cs typeface="Times New Roman"/>
                </a:rPr>
                <a:t>s</a:t>
              </a:r>
              <a:r>
                <a:rPr sz="3900" spc="0" baseline="-17094" dirty="0" smtClean="0">
                  <a:latin typeface="Times New Roman"/>
                  <a:cs typeface="Times New Roman"/>
                </a:rPr>
                <a:t>4</a:t>
              </a:r>
              <a:r>
                <a:rPr sz="3900" spc="-547" baseline="-17094" dirty="0" smtClean="0">
                  <a:latin typeface="Times New Roman"/>
                  <a:cs typeface="Times New Roman"/>
                </a:rPr>
                <a:t> </a:t>
              </a:r>
              <a:r>
                <a:rPr sz="3100" i="1" spc="0" dirty="0" smtClean="0">
                  <a:latin typeface="Times New Roman"/>
                  <a:cs typeface="Times New Roman"/>
                </a:rPr>
                <a:t>,</a:t>
              </a:r>
              <a:r>
                <a:rPr sz="3100" i="1" spc="5" dirty="0" smtClean="0">
                  <a:latin typeface="Times New Roman"/>
                  <a:cs typeface="Times New Roman"/>
                </a:rPr>
                <a:t> </a:t>
              </a:r>
              <a:r>
                <a:rPr sz="3100" i="1" spc="120" dirty="0" smtClean="0">
                  <a:latin typeface="Times New Roman"/>
                  <a:cs typeface="Times New Roman"/>
                </a:rPr>
                <a:t>t</a:t>
              </a:r>
              <a:r>
                <a:rPr sz="3900" spc="0" baseline="-17094" dirty="0" smtClean="0">
                  <a:latin typeface="Times New Roman"/>
                  <a:cs typeface="Times New Roman"/>
                </a:rPr>
                <a:t>3</a:t>
              </a:r>
              <a:r>
                <a:rPr sz="3900" spc="-427" baseline="-17094" dirty="0" smtClean="0">
                  <a:latin typeface="Times New Roman"/>
                  <a:cs typeface="Times New Roman"/>
                </a:rPr>
                <a:t> </a:t>
              </a:r>
              <a:r>
                <a:rPr sz="2600" spc="0" dirty="0" smtClean="0">
                  <a:latin typeface="Times New Roman"/>
                  <a:cs typeface="Times New Roman"/>
                </a:rPr>
                <a:t>)}</a:t>
              </a:r>
              <a:r>
                <a:rPr sz="2600" spc="-20" dirty="0" smtClean="0">
                  <a:latin typeface="Times New Roman"/>
                  <a:cs typeface="Times New Roman"/>
                </a:rPr>
                <a:t> </a:t>
              </a:r>
              <a:r>
                <a:rPr sz="3100" spc="0" dirty="0" smtClean="0">
                  <a:latin typeface="Symbol"/>
                  <a:cs typeface="Symbol"/>
                </a:rPr>
                <a:t></a:t>
              </a:r>
              <a:r>
                <a:rPr sz="3100" spc="160" dirty="0" smtClean="0">
                  <a:latin typeface="Times New Roman"/>
                  <a:cs typeface="Times New Roman"/>
                </a:rPr>
                <a:t> </a:t>
              </a:r>
              <a:r>
                <a:rPr sz="3100" i="1" spc="0" dirty="0" smtClean="0">
                  <a:latin typeface="Times New Roman"/>
                  <a:cs typeface="Times New Roman"/>
                </a:rPr>
                <a:t>S</a:t>
              </a:r>
              <a:r>
                <a:rPr sz="3100" i="1" spc="-60" dirty="0" smtClean="0">
                  <a:latin typeface="Times New Roman"/>
                  <a:cs typeface="Times New Roman"/>
                </a:rPr>
                <a:t> </a:t>
              </a:r>
              <a:r>
                <a:rPr sz="3100" spc="935" dirty="0" smtClean="0">
                  <a:latin typeface="Symbol"/>
                  <a:cs typeface="Symbol"/>
                </a:rPr>
                <a:t></a:t>
              </a:r>
              <a:r>
                <a:rPr sz="3100" spc="-409" dirty="0" smtClean="0">
                  <a:latin typeface="Times New Roman"/>
                  <a:cs typeface="Times New Roman"/>
                </a:rPr>
                <a:t> </a:t>
              </a:r>
              <a:r>
                <a:rPr sz="3100" i="1" spc="0" dirty="0" smtClean="0">
                  <a:latin typeface="Times New Roman"/>
                  <a:cs typeface="Times New Roman"/>
                </a:rPr>
                <a:t>T</a:t>
              </a:r>
              <a:endParaRPr sz="3100" dirty="0">
                <a:latin typeface="Times New Roman"/>
                <a:cs typeface="Times New Roman"/>
              </a:endParaRPr>
            </a:p>
          </p:txBody>
        </p:sp>
        <p:sp>
          <p:nvSpPr>
            <p:cNvPr id="9" name="object 6"/>
            <p:cNvSpPr txBox="1"/>
            <p:nvPr/>
          </p:nvSpPr>
          <p:spPr>
            <a:xfrm>
              <a:off x="1509769" y="4090776"/>
              <a:ext cx="147955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50" spc="-75" dirty="0" smtClean="0">
                  <a:latin typeface="Times New Roman"/>
                  <a:cs typeface="Times New Roman"/>
                </a:rPr>
                <a:t>S</a:t>
              </a:r>
              <a:endParaRPr sz="1850">
                <a:latin typeface="Times New Roman"/>
                <a:cs typeface="Times New Roman"/>
              </a:endParaRPr>
            </a:p>
          </p:txBody>
        </p:sp>
        <p:sp>
          <p:nvSpPr>
            <p:cNvPr id="10" name="object 7"/>
            <p:cNvSpPr txBox="1"/>
            <p:nvPr/>
          </p:nvSpPr>
          <p:spPr>
            <a:xfrm>
              <a:off x="5798067" y="4090776"/>
              <a:ext cx="160020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50" spc="-80" dirty="0" smtClean="0">
                  <a:latin typeface="Times New Roman"/>
                  <a:cs typeface="Times New Roman"/>
                </a:rPr>
                <a:t>T</a:t>
              </a:r>
              <a:endParaRPr sz="1850">
                <a:latin typeface="Times New Roman"/>
                <a:cs typeface="Times New Roman"/>
              </a:endParaRPr>
            </a:p>
          </p:txBody>
        </p:sp>
        <p:sp>
          <p:nvSpPr>
            <p:cNvPr id="11" name="object 8"/>
            <p:cNvSpPr/>
            <p:nvPr/>
          </p:nvSpPr>
          <p:spPr>
            <a:xfrm>
              <a:off x="1423455" y="4386549"/>
              <a:ext cx="5069383" cy="0"/>
            </a:xfrm>
            <a:custGeom>
              <a:avLst/>
              <a:gdLst/>
              <a:ahLst/>
              <a:cxnLst/>
              <a:rect l="l" t="t" r="r" b="b"/>
              <a:pathLst>
                <a:path w="5069383">
                  <a:moveTo>
                    <a:pt x="0" y="0"/>
                  </a:moveTo>
                  <a:lnTo>
                    <a:pt x="5069383" y="0"/>
                  </a:lnTo>
                </a:path>
              </a:pathLst>
            </a:custGeom>
            <a:ln w="10633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1423456" y="4381870"/>
              <a:ext cx="5069381" cy="0"/>
            </a:xfrm>
            <a:custGeom>
              <a:avLst/>
              <a:gdLst/>
              <a:ahLst/>
              <a:cxnLst/>
              <a:rect l="l" t="t" r="r" b="b"/>
              <a:pathLst>
                <a:path w="5069381">
                  <a:moveTo>
                    <a:pt x="0" y="0"/>
                  </a:moveTo>
                  <a:lnTo>
                    <a:pt x="5069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2593990" y="4381870"/>
              <a:ext cx="0" cy="9363"/>
            </a:xfrm>
            <a:custGeom>
              <a:avLst/>
              <a:gdLst/>
              <a:ahLst/>
              <a:cxnLst/>
              <a:rect l="l" t="t" r="r" b="b"/>
              <a:pathLst>
                <a:path h="9363">
                  <a:moveTo>
                    <a:pt x="0" y="0"/>
                  </a:moveTo>
                  <a:lnTo>
                    <a:pt x="0" y="93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4281584" y="4381871"/>
              <a:ext cx="0" cy="9363"/>
            </a:xfrm>
            <a:custGeom>
              <a:avLst/>
              <a:gdLst/>
              <a:ahLst/>
              <a:cxnLst/>
              <a:rect l="l" t="t" r="r" b="b"/>
              <a:pathLst>
                <a:path h="9363">
                  <a:moveTo>
                    <a:pt x="0" y="0"/>
                  </a:moveTo>
                  <a:lnTo>
                    <a:pt x="0" y="93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5" name="object 12"/>
            <p:cNvSpPr/>
            <p:nvPr/>
          </p:nvSpPr>
          <p:spPr>
            <a:xfrm>
              <a:off x="5711747" y="4381872"/>
              <a:ext cx="0" cy="9363"/>
            </a:xfrm>
            <a:custGeom>
              <a:avLst/>
              <a:gdLst/>
              <a:ahLst/>
              <a:cxnLst/>
              <a:rect l="l" t="t" r="r" b="b"/>
              <a:pathLst>
                <a:path h="9363">
                  <a:moveTo>
                    <a:pt x="0" y="0"/>
                  </a:moveTo>
                  <a:lnTo>
                    <a:pt x="0" y="93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13"/>
            <p:cNvSpPr txBox="1"/>
            <p:nvPr/>
          </p:nvSpPr>
          <p:spPr>
            <a:xfrm>
              <a:off x="5825153" y="4391973"/>
              <a:ext cx="193675" cy="1707514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50" i="1" spc="-75" dirty="0" smtClean="0">
                  <a:latin typeface="Times New Roman"/>
                  <a:cs typeface="Times New Roman"/>
                </a:rPr>
                <a:t>t</a:t>
              </a:r>
              <a:r>
                <a:rPr sz="2025" spc="-44" baseline="-18518" dirty="0" smtClean="0">
                  <a:latin typeface="Times New Roman"/>
                  <a:cs typeface="Times New Roman"/>
                </a:rPr>
                <a:t>1</a:t>
              </a:r>
              <a:endParaRPr sz="2025" baseline="-18518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  <a:spcBef>
                  <a:spcPts val="395"/>
                </a:spcBef>
              </a:pPr>
              <a:r>
                <a:rPr sz="1850" i="1" spc="65" dirty="0" smtClean="0">
                  <a:latin typeface="Times New Roman"/>
                  <a:cs typeface="Times New Roman"/>
                </a:rPr>
                <a:t>t</a:t>
              </a:r>
              <a:r>
                <a:rPr sz="2025" spc="-44" baseline="-18518" dirty="0" smtClean="0">
                  <a:latin typeface="Times New Roman"/>
                  <a:cs typeface="Times New Roman"/>
                </a:rPr>
                <a:t>2</a:t>
              </a:r>
              <a:endParaRPr sz="2025" baseline="-18518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  <a:spcBef>
                  <a:spcPts val="390"/>
                </a:spcBef>
              </a:pPr>
              <a:r>
                <a:rPr sz="1850" i="1" spc="-40" dirty="0" smtClean="0">
                  <a:latin typeface="Times New Roman"/>
                  <a:cs typeface="Times New Roman"/>
                </a:rPr>
                <a:t>t</a:t>
              </a:r>
              <a:r>
                <a:rPr sz="1850" i="1" spc="-275" dirty="0" smtClean="0">
                  <a:latin typeface="Times New Roman"/>
                  <a:cs typeface="Times New Roman"/>
                </a:rPr>
                <a:t> </a:t>
              </a:r>
              <a:r>
                <a:rPr sz="2025" spc="-44" baseline="-18518" dirty="0" smtClean="0">
                  <a:latin typeface="Times New Roman"/>
                  <a:cs typeface="Times New Roman"/>
                </a:rPr>
                <a:t>3</a:t>
              </a:r>
              <a:endParaRPr sz="2025" baseline="-18518">
                <a:latin typeface="Times New Roman"/>
                <a:cs typeface="Times New Roman"/>
              </a:endParaRPr>
            </a:p>
            <a:p>
              <a:pPr>
                <a:lnSpc>
                  <a:spcPts val="550"/>
                </a:lnSpc>
                <a:spcBef>
                  <a:spcPts val="0"/>
                </a:spcBef>
              </a:pPr>
              <a:endParaRPr sz="550"/>
            </a:p>
            <a:p>
              <a:pPr marL="12700">
                <a:lnSpc>
                  <a:spcPct val="100000"/>
                </a:lnSpc>
              </a:pPr>
              <a:r>
                <a:rPr sz="1850" i="1" spc="65" dirty="0" smtClean="0">
                  <a:latin typeface="Times New Roman"/>
                  <a:cs typeface="Times New Roman"/>
                </a:rPr>
                <a:t>t</a:t>
              </a:r>
              <a:r>
                <a:rPr sz="2025" spc="-44" baseline="-18518" dirty="0" smtClean="0">
                  <a:latin typeface="Times New Roman"/>
                  <a:cs typeface="Times New Roman"/>
                </a:rPr>
                <a:t>4</a:t>
              </a:r>
              <a:endParaRPr sz="2025" baseline="-18518">
                <a:latin typeface="Times New Roman"/>
                <a:cs typeface="Times New Roman"/>
              </a:endParaRPr>
            </a:p>
            <a:p>
              <a:pPr>
                <a:lnSpc>
                  <a:spcPts val="500"/>
                </a:lnSpc>
                <a:spcBef>
                  <a:spcPts val="39"/>
                </a:spcBef>
              </a:pPr>
              <a:endParaRPr sz="500"/>
            </a:p>
            <a:p>
              <a:pPr marL="12700">
                <a:lnSpc>
                  <a:spcPct val="100000"/>
                </a:lnSpc>
              </a:pPr>
              <a:r>
                <a:rPr sz="1850" i="1" spc="25" dirty="0" smtClean="0">
                  <a:latin typeface="Times New Roman"/>
                  <a:cs typeface="Times New Roman"/>
                </a:rPr>
                <a:t>t</a:t>
              </a:r>
              <a:r>
                <a:rPr sz="2025" spc="-44" baseline="-18518" dirty="0" smtClean="0">
                  <a:latin typeface="Times New Roman"/>
                  <a:cs typeface="Times New Roman"/>
                </a:rPr>
                <a:t>5</a:t>
              </a:r>
              <a:endParaRPr sz="2025" baseline="-18518">
                <a:latin typeface="Times New Roman"/>
                <a:cs typeface="Times New Roman"/>
              </a:endParaRPr>
            </a:p>
          </p:txBody>
        </p:sp>
        <p:sp>
          <p:nvSpPr>
            <p:cNvPr id="17" name="object 14"/>
            <p:cNvSpPr txBox="1"/>
            <p:nvPr/>
          </p:nvSpPr>
          <p:spPr>
            <a:xfrm>
              <a:off x="1547459" y="4733290"/>
              <a:ext cx="201930" cy="143891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just">
                <a:lnSpc>
                  <a:spcPct val="122400"/>
                </a:lnSpc>
              </a:pPr>
              <a:r>
                <a:rPr sz="1850" i="1" spc="-125" dirty="0" smtClean="0">
                  <a:latin typeface="Times New Roman"/>
                  <a:cs typeface="Times New Roman"/>
                </a:rPr>
                <a:t>s</a:t>
              </a:r>
              <a:r>
                <a:rPr sz="2025" spc="-44" baseline="-18518" dirty="0" smtClean="0">
                  <a:latin typeface="Times New Roman"/>
                  <a:cs typeface="Times New Roman"/>
                </a:rPr>
                <a:t>1</a:t>
              </a:r>
              <a:r>
                <a:rPr sz="2025" spc="-22" baseline="-18518" dirty="0" smtClean="0">
                  <a:latin typeface="Times New Roman"/>
                  <a:cs typeface="Times New Roman"/>
                </a:rPr>
                <a:t> </a:t>
              </a:r>
              <a:r>
                <a:rPr sz="1850" i="1" spc="10" dirty="0" smtClean="0">
                  <a:latin typeface="Times New Roman"/>
                  <a:cs typeface="Times New Roman"/>
                </a:rPr>
                <a:t>s</a:t>
              </a:r>
              <a:r>
                <a:rPr sz="2025" spc="-52" baseline="-18518" dirty="0" smtClean="0">
                  <a:latin typeface="Times New Roman"/>
                  <a:cs typeface="Times New Roman"/>
                </a:rPr>
                <a:t>2</a:t>
              </a:r>
              <a:r>
                <a:rPr sz="2025" spc="-30" baseline="-18518" dirty="0" smtClean="0">
                  <a:latin typeface="Times New Roman"/>
                  <a:cs typeface="Times New Roman"/>
                </a:rPr>
                <a:t> </a:t>
              </a:r>
              <a:r>
                <a:rPr sz="1850" i="1" spc="-25" dirty="0" smtClean="0">
                  <a:latin typeface="Times New Roman"/>
                  <a:cs typeface="Times New Roman"/>
                </a:rPr>
                <a:t>s</a:t>
              </a:r>
              <a:r>
                <a:rPr sz="2025" spc="-52" baseline="-18518" dirty="0" smtClean="0">
                  <a:latin typeface="Times New Roman"/>
                  <a:cs typeface="Times New Roman"/>
                </a:rPr>
                <a:t>3</a:t>
              </a:r>
              <a:r>
                <a:rPr sz="2025" spc="-30" baseline="-18518" dirty="0" smtClean="0">
                  <a:latin typeface="Times New Roman"/>
                  <a:cs typeface="Times New Roman"/>
                </a:rPr>
                <a:t> </a:t>
              </a:r>
              <a:r>
                <a:rPr sz="1850" i="1" spc="10" dirty="0" smtClean="0">
                  <a:latin typeface="Times New Roman"/>
                  <a:cs typeface="Times New Roman"/>
                </a:rPr>
                <a:t>s</a:t>
              </a:r>
              <a:r>
                <a:rPr sz="2025" spc="-52" baseline="-18518" dirty="0" smtClean="0">
                  <a:latin typeface="Times New Roman"/>
                  <a:cs typeface="Times New Roman"/>
                </a:rPr>
                <a:t>4</a:t>
              </a:r>
              <a:endParaRPr sz="2025" baseline="-18518" dirty="0">
                <a:latin typeface="Times New Roman"/>
                <a:cs typeface="Times New Roman"/>
              </a:endParaRPr>
            </a:p>
          </p:txBody>
        </p:sp>
        <p:sp>
          <p:nvSpPr>
            <p:cNvPr id="18" name="object 15"/>
            <p:cNvSpPr/>
            <p:nvPr/>
          </p:nvSpPr>
          <p:spPr>
            <a:xfrm>
              <a:off x="1820855" y="4915199"/>
              <a:ext cx="3871508" cy="1021762"/>
            </a:xfrm>
            <a:custGeom>
              <a:avLst/>
              <a:gdLst/>
              <a:ahLst/>
              <a:cxnLst/>
              <a:rect l="l" t="t" r="r" b="b"/>
              <a:pathLst>
                <a:path w="3871508" h="1021762">
                  <a:moveTo>
                    <a:pt x="0" y="0"/>
                  </a:moveTo>
                  <a:lnTo>
                    <a:pt x="3871508" y="1021762"/>
                  </a:lnTo>
                </a:path>
              </a:pathLst>
            </a:custGeom>
            <a:ln w="29147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5612351" y="5880298"/>
              <a:ext cx="186788" cy="84842"/>
            </a:xfrm>
            <a:custGeom>
              <a:avLst/>
              <a:gdLst/>
              <a:ahLst/>
              <a:cxnLst/>
              <a:rect l="l" t="t" r="r" b="b"/>
              <a:pathLst>
                <a:path w="186788" h="84842">
                  <a:moveTo>
                    <a:pt x="186788" y="84842"/>
                  </a:moveTo>
                  <a:lnTo>
                    <a:pt x="0" y="75734"/>
                  </a:lnTo>
                  <a:lnTo>
                    <a:pt x="80014" y="56657"/>
                  </a:lnTo>
                  <a:lnTo>
                    <a:pt x="17659" y="0"/>
                  </a:lnTo>
                  <a:lnTo>
                    <a:pt x="186788" y="848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1829769" y="5300689"/>
              <a:ext cx="3850443" cy="0"/>
            </a:xfrm>
            <a:custGeom>
              <a:avLst/>
              <a:gdLst/>
              <a:ahLst/>
              <a:cxnLst/>
              <a:rect l="l" t="t" r="r" b="b"/>
              <a:pathLst>
                <a:path w="3850443">
                  <a:moveTo>
                    <a:pt x="0" y="0"/>
                  </a:moveTo>
                  <a:lnTo>
                    <a:pt x="3850443" y="0"/>
                  </a:lnTo>
                </a:path>
              </a:pathLst>
            </a:custGeom>
            <a:ln w="29261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18"/>
            <p:cNvSpPr/>
            <p:nvPr/>
          </p:nvSpPr>
          <p:spPr>
            <a:xfrm>
              <a:off x="5606867" y="5261665"/>
              <a:ext cx="183358" cy="78028"/>
            </a:xfrm>
            <a:custGeom>
              <a:avLst/>
              <a:gdLst/>
              <a:ahLst/>
              <a:cxnLst/>
              <a:rect l="l" t="t" r="r" b="b"/>
              <a:pathLst>
                <a:path w="183358" h="78028">
                  <a:moveTo>
                    <a:pt x="0" y="78028"/>
                  </a:moveTo>
                  <a:lnTo>
                    <a:pt x="73345" y="39018"/>
                  </a:lnTo>
                  <a:lnTo>
                    <a:pt x="4" y="0"/>
                  </a:lnTo>
                  <a:lnTo>
                    <a:pt x="183358" y="39023"/>
                  </a:lnTo>
                  <a:lnTo>
                    <a:pt x="0" y="780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19"/>
            <p:cNvSpPr/>
            <p:nvPr/>
          </p:nvSpPr>
          <p:spPr>
            <a:xfrm>
              <a:off x="1829769" y="4897586"/>
              <a:ext cx="3851939" cy="683040"/>
            </a:xfrm>
            <a:custGeom>
              <a:avLst/>
              <a:gdLst/>
              <a:ahLst/>
              <a:cxnLst/>
              <a:rect l="l" t="t" r="r" b="b"/>
              <a:pathLst>
                <a:path w="3851939" h="683040">
                  <a:moveTo>
                    <a:pt x="0" y="683040"/>
                  </a:moveTo>
                  <a:lnTo>
                    <a:pt x="3851939" y="0"/>
                  </a:lnTo>
                </a:path>
              </a:pathLst>
            </a:custGeom>
            <a:ln w="29208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5603339" y="4871920"/>
              <a:ext cx="186887" cy="76970"/>
            </a:xfrm>
            <a:custGeom>
              <a:avLst/>
              <a:gdLst/>
              <a:ahLst/>
              <a:cxnLst/>
              <a:rect l="l" t="t" r="r" b="b"/>
              <a:pathLst>
                <a:path w="186887" h="76970">
                  <a:moveTo>
                    <a:pt x="12052" y="76970"/>
                  </a:moveTo>
                  <a:lnTo>
                    <a:pt x="78370" y="25661"/>
                  </a:lnTo>
                  <a:lnTo>
                    <a:pt x="0" y="0"/>
                  </a:lnTo>
                  <a:lnTo>
                    <a:pt x="186887" y="6423"/>
                  </a:lnTo>
                  <a:lnTo>
                    <a:pt x="12052" y="76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1829769" y="5319931"/>
              <a:ext cx="3851939" cy="683040"/>
            </a:xfrm>
            <a:custGeom>
              <a:avLst/>
              <a:gdLst/>
              <a:ahLst/>
              <a:cxnLst/>
              <a:rect l="l" t="t" r="r" b="b"/>
              <a:pathLst>
                <a:path w="3851939" h="683040">
                  <a:moveTo>
                    <a:pt x="0" y="683040"/>
                  </a:moveTo>
                  <a:lnTo>
                    <a:pt x="3851939" y="0"/>
                  </a:lnTo>
                </a:path>
              </a:pathLst>
            </a:custGeom>
            <a:ln w="29208">
              <a:solidFill>
                <a:srgbClr val="000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5603339" y="5294265"/>
              <a:ext cx="186887" cy="76970"/>
            </a:xfrm>
            <a:custGeom>
              <a:avLst/>
              <a:gdLst/>
              <a:ahLst/>
              <a:cxnLst/>
              <a:rect l="l" t="t" r="r" b="b"/>
              <a:pathLst>
                <a:path w="186887" h="76970">
                  <a:moveTo>
                    <a:pt x="12052" y="76970"/>
                  </a:moveTo>
                  <a:lnTo>
                    <a:pt x="78370" y="25661"/>
                  </a:lnTo>
                  <a:lnTo>
                    <a:pt x="0" y="0"/>
                  </a:lnTo>
                  <a:lnTo>
                    <a:pt x="186887" y="6423"/>
                  </a:lnTo>
                  <a:lnTo>
                    <a:pt x="12052" y="76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757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Κατηγόρημα ή Ιδιότητα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69265" indent="-457200">
              <a:spcBef>
                <a:spcPts val="0"/>
              </a:spcBef>
              <a:buClr>
                <a:srgbClr val="795241"/>
              </a:buClr>
              <a:buSzPct val="100000"/>
              <a:tabLst>
                <a:tab pos="355600" algn="l"/>
              </a:tabLst>
              <a:defRPr/>
            </a:pPr>
            <a:r>
              <a:rPr lang="el-GR" sz="2800" b="1" kern="0" spc="-10" dirty="0">
                <a:solidFill>
                  <a:srgbClr val="675E47"/>
                </a:solidFill>
                <a:cs typeface="Times New Roman"/>
              </a:rPr>
              <a:t>Σ</a:t>
            </a:r>
            <a:r>
              <a:rPr lang="el-GR" sz="2800" b="1" kern="0" spc="-5" dirty="0">
                <a:solidFill>
                  <a:srgbClr val="675E47"/>
                </a:solidFill>
                <a:cs typeface="Times New Roman"/>
              </a:rPr>
              <a:t>υ</a:t>
            </a:r>
            <a:r>
              <a:rPr lang="el-GR" sz="2800" b="1" kern="0" dirty="0">
                <a:solidFill>
                  <a:srgbClr val="675E47"/>
                </a:solidFill>
                <a:cs typeface="Times New Roman"/>
              </a:rPr>
              <a:t>νά</a:t>
            </a:r>
            <a:r>
              <a:rPr lang="el-GR" sz="2800" b="1" kern="0" spc="-5" dirty="0">
                <a:solidFill>
                  <a:srgbClr val="675E47"/>
                </a:solidFill>
                <a:cs typeface="Times New Roman"/>
              </a:rPr>
              <a:t>ρτ</a:t>
            </a:r>
            <a:r>
              <a:rPr lang="el-GR" sz="2800" b="1" kern="0" dirty="0">
                <a:solidFill>
                  <a:srgbClr val="675E47"/>
                </a:solidFill>
                <a:cs typeface="Times New Roman"/>
              </a:rPr>
              <a:t>ηση</a:t>
            </a:r>
            <a:r>
              <a:rPr lang="el-GR" sz="2800" kern="0" spc="-15" dirty="0">
                <a:solidFill>
                  <a:srgbClr val="FE1833"/>
                </a:solidFill>
                <a:cs typeface="Times New Roman"/>
              </a:rPr>
              <a:t> 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με π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ε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δίο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 τ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ι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μ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ών</a:t>
            </a:r>
            <a:r>
              <a:rPr lang="el-GR" sz="2800" kern="0" spc="-1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sz="2800" kern="0" spc="1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dirty="0" smtClean="0">
                <a:solidFill>
                  <a:srgbClr val="463634"/>
                </a:solidFill>
                <a:cs typeface="Times New Roman"/>
              </a:rPr>
              <a:t>σ</a:t>
            </a:r>
            <a:r>
              <a:rPr lang="el-GR" sz="2800" kern="0" spc="-5" dirty="0" smtClean="0">
                <a:solidFill>
                  <a:srgbClr val="463634"/>
                </a:solidFill>
                <a:cs typeface="Times New Roman"/>
              </a:rPr>
              <a:t>ύ</a:t>
            </a:r>
            <a:r>
              <a:rPr lang="el-GR" sz="2800" kern="0" dirty="0" smtClean="0">
                <a:solidFill>
                  <a:srgbClr val="463634"/>
                </a:solidFill>
                <a:cs typeface="Times New Roman"/>
              </a:rPr>
              <a:t>ν</a:t>
            </a:r>
            <a:r>
              <a:rPr lang="el-GR" sz="2800" kern="0" spc="5" dirty="0" smtClean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sz="2800" kern="0" spc="-10" dirty="0" smtClean="0">
                <a:solidFill>
                  <a:srgbClr val="463634"/>
                </a:solidFill>
                <a:cs typeface="Times New Roman"/>
              </a:rPr>
              <a:t>λ</a:t>
            </a:r>
            <a:r>
              <a:rPr lang="el-GR" sz="2800" kern="0" dirty="0" smtClean="0">
                <a:solidFill>
                  <a:srgbClr val="463634"/>
                </a:solidFill>
                <a:cs typeface="Times New Roman"/>
              </a:rPr>
              <a:t>ο</a:t>
            </a:r>
            <a:endParaRPr lang="en-US" sz="2800" kern="0" dirty="0" smtClean="0">
              <a:solidFill>
                <a:sysClr val="windowText" lastClr="000000"/>
              </a:solidFill>
              <a:cs typeface="Times New Roman"/>
            </a:endParaRPr>
          </a:p>
          <a:p>
            <a:pPr marL="12065" indent="0">
              <a:spcBef>
                <a:spcPts val="0"/>
              </a:spcBef>
              <a:buClr>
                <a:srgbClr val="795241"/>
              </a:buClr>
              <a:buSzPct val="100000"/>
              <a:buNone/>
              <a:tabLst>
                <a:tab pos="355600" algn="l"/>
              </a:tabLst>
              <a:defRPr/>
            </a:pPr>
            <a:r>
              <a:rPr lang="el-GR" sz="2800" kern="0" spc="-5" dirty="0" smtClean="0">
                <a:solidFill>
                  <a:srgbClr val="463634"/>
                </a:solidFill>
                <a:cs typeface="Times New Roman"/>
              </a:rPr>
              <a:t>{</a:t>
            </a:r>
            <a:r>
              <a:rPr lang="el-GR" sz="2800" kern="0" dirty="0" smtClean="0">
                <a:solidFill>
                  <a:srgbClr val="463634"/>
                </a:solidFill>
                <a:cs typeface="Arial"/>
              </a:rPr>
              <a:t>Α</a:t>
            </a:r>
            <a:r>
              <a:rPr lang="el-GR" sz="2800" kern="0" spc="-5" dirty="0" smtClean="0">
                <a:solidFill>
                  <a:srgbClr val="463634"/>
                </a:solidFill>
                <a:cs typeface="Arial"/>
              </a:rPr>
              <a:t>Λ</a:t>
            </a:r>
            <a:r>
              <a:rPr lang="el-GR" sz="2800" kern="0" dirty="0" smtClean="0">
                <a:solidFill>
                  <a:srgbClr val="463634"/>
                </a:solidFill>
                <a:cs typeface="Arial"/>
              </a:rPr>
              <a:t>ΗΘΕΣ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,</a:t>
            </a:r>
            <a:r>
              <a:rPr lang="el-GR" sz="2800" kern="0" spc="-3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dirty="0">
                <a:solidFill>
                  <a:srgbClr val="463634"/>
                </a:solidFill>
                <a:cs typeface="Arial"/>
              </a:rPr>
              <a:t>ΨΕΥ</a:t>
            </a:r>
            <a:r>
              <a:rPr lang="el-GR" sz="2800" kern="0" spc="-5" dirty="0">
                <a:solidFill>
                  <a:srgbClr val="463634"/>
                </a:solidFill>
                <a:cs typeface="Arial"/>
              </a:rPr>
              <a:t>Δ</a:t>
            </a:r>
            <a:r>
              <a:rPr lang="el-GR" sz="2800" kern="0" dirty="0">
                <a:solidFill>
                  <a:srgbClr val="463634"/>
                </a:solidFill>
                <a:cs typeface="Arial"/>
              </a:rPr>
              <a:t>ΕΣ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}</a:t>
            </a:r>
            <a:endParaRPr lang="el-GR" sz="2800" kern="0" dirty="0">
              <a:solidFill>
                <a:sysClr val="windowText" lastClr="000000"/>
              </a:solidFill>
              <a:cs typeface="Times New Roman"/>
            </a:endParaRPr>
          </a:p>
          <a:p>
            <a:pPr>
              <a:lnSpc>
                <a:spcPts val="750"/>
              </a:lnSpc>
              <a:spcBef>
                <a:spcPts val="19"/>
              </a:spcBef>
              <a:buSzPct val="100000"/>
              <a:defRPr/>
            </a:pPr>
            <a:endParaRPr lang="el-GR" sz="2800" kern="0" dirty="0">
              <a:solidFill>
                <a:sysClr val="windowText" lastClr="000000"/>
              </a:solidFill>
            </a:endParaRPr>
          </a:p>
          <a:p>
            <a:pPr marL="469900" indent="-457200">
              <a:spcBef>
                <a:spcPts val="0"/>
              </a:spcBef>
              <a:buClr>
                <a:srgbClr val="795241"/>
              </a:buClr>
              <a:buSzPct val="100000"/>
              <a:tabLst>
                <a:tab pos="355600" algn="l"/>
              </a:tabLst>
              <a:defRPr/>
            </a:pP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Αν</a:t>
            </a:r>
            <a:r>
              <a:rPr lang="el-GR" sz="2800" kern="0" spc="-2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π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ε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δίο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ρ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ισμ</a:t>
            </a:r>
            <a:r>
              <a:rPr lang="el-GR" sz="2800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ύ</a:t>
            </a:r>
            <a:r>
              <a:rPr lang="el-GR" sz="2800" kern="0" spc="-1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ε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ίναι</a:t>
            </a:r>
            <a:r>
              <a:rPr lang="el-GR" sz="2800" kern="0" spc="-1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έ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να σ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ύ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ν</a:t>
            </a:r>
            <a:r>
              <a:rPr lang="el-GR" sz="2800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sz="2800" kern="0" spc="-10" dirty="0">
                <a:solidFill>
                  <a:srgbClr val="463634"/>
                </a:solidFill>
                <a:cs typeface="Times New Roman"/>
              </a:rPr>
              <a:t>λ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sz="2800" kern="0" spc="-1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i="1" kern="0" spc="5" dirty="0" smtClean="0">
                <a:solidFill>
                  <a:srgbClr val="463634"/>
                </a:solidFill>
                <a:cs typeface="Times New Roman"/>
              </a:rPr>
              <a:t>k</a:t>
            </a:r>
            <a:r>
              <a:rPr lang="el-GR" sz="2800" kern="0" dirty="0" smtClean="0">
                <a:solidFill>
                  <a:srgbClr val="463634"/>
                </a:solidFill>
                <a:cs typeface="Times New Roman"/>
              </a:rPr>
              <a:t>-άδων</a:t>
            </a:r>
            <a:r>
              <a:rPr lang="el-GR" sz="2800" kern="0" spc="-20" dirty="0" smtClean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sz="2800" kern="0" spc="5" dirty="0">
                <a:solidFill>
                  <a:srgbClr val="463634"/>
                </a:solidFill>
                <a:cs typeface="Times New Roman"/>
              </a:rPr>
              <a:t>ό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ε </a:t>
            </a:r>
            <a:r>
              <a:rPr lang="el-GR" sz="2800" kern="0" spc="-10" dirty="0">
                <a:solidFill>
                  <a:srgbClr val="463634"/>
                </a:solidFill>
                <a:cs typeface="Times New Roman"/>
              </a:rPr>
              <a:t>λ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έ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γ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ετ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αι</a:t>
            </a:r>
            <a:r>
              <a:rPr lang="el-GR" sz="2800" kern="0" spc="2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i="1" kern="0" spc="5" dirty="0">
                <a:solidFill>
                  <a:srgbClr val="463634"/>
                </a:solidFill>
                <a:cs typeface="Times New Roman"/>
              </a:rPr>
              <a:t>k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-μ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ε</a:t>
            </a:r>
            <a:r>
              <a:rPr lang="el-GR" sz="2800" kern="0" spc="-10" dirty="0">
                <a:solidFill>
                  <a:srgbClr val="463634"/>
                </a:solidFill>
                <a:cs typeface="Times New Roman"/>
              </a:rPr>
              <a:t>λ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ής</a:t>
            </a:r>
            <a:r>
              <a:rPr lang="el-GR" sz="2800" kern="0" spc="-2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σ</a:t>
            </a:r>
            <a:r>
              <a:rPr lang="el-GR" sz="2800" kern="0" spc="5" dirty="0">
                <a:solidFill>
                  <a:srgbClr val="463634"/>
                </a:solidFill>
                <a:cs typeface="Times New Roman"/>
              </a:rPr>
              <a:t>χ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έ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ση.</a:t>
            </a:r>
            <a:endParaRPr lang="el-GR" sz="2800" kern="0" dirty="0">
              <a:solidFill>
                <a:sysClr val="windowText" lastClr="000000"/>
              </a:solidFill>
              <a:cs typeface="Times New Roman"/>
            </a:endParaRPr>
          </a:p>
          <a:p>
            <a:pPr>
              <a:lnSpc>
                <a:spcPts val="850"/>
              </a:lnSpc>
              <a:spcBef>
                <a:spcPts val="47"/>
              </a:spcBef>
              <a:buSzPct val="100000"/>
              <a:defRPr/>
            </a:pPr>
            <a:endParaRPr lang="el-GR" sz="2800" kern="0" dirty="0">
              <a:solidFill>
                <a:sysClr val="windowText" lastClr="000000"/>
              </a:solidFill>
            </a:endParaRPr>
          </a:p>
          <a:p>
            <a:pPr marL="469265" marR="12700" indent="-457200">
              <a:lnSpc>
                <a:spcPts val="3840"/>
              </a:lnSpc>
              <a:spcBef>
                <a:spcPts val="0"/>
              </a:spcBef>
              <a:buClr>
                <a:srgbClr val="795241"/>
              </a:buClr>
              <a:buSzPct val="100000"/>
              <a:tabLst>
                <a:tab pos="355600" algn="l"/>
              </a:tabLst>
              <a:defRPr/>
            </a:pP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α</a:t>
            </a:r>
            <a:r>
              <a:rPr lang="el-GR" sz="2800" kern="0" spc="-2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spc="5" dirty="0">
                <a:solidFill>
                  <a:srgbClr val="463634"/>
                </a:solidFill>
                <a:cs typeface="Times New Roman"/>
              </a:rPr>
              <a:t>κ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α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ηγ</a:t>
            </a:r>
            <a:r>
              <a:rPr lang="el-GR" sz="2800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ρ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ήμα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α</a:t>
            </a:r>
            <a:r>
              <a:rPr lang="el-GR" sz="2800" kern="0" spc="-4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i="1" kern="0" spc="-5" dirty="0">
                <a:solidFill>
                  <a:srgbClr val="463634"/>
                </a:solidFill>
                <a:cs typeface="Times New Roman"/>
              </a:rPr>
              <a:t>P</a:t>
            </a:r>
            <a:r>
              <a:rPr lang="el-GR" sz="2800" i="1" kern="0" dirty="0">
                <a:solidFill>
                  <a:srgbClr val="463634"/>
                </a:solidFill>
                <a:cs typeface="Times New Roman"/>
              </a:rPr>
              <a:t>:</a:t>
            </a:r>
            <a:r>
              <a:rPr lang="el-GR" sz="2800" i="1" kern="0" spc="5" dirty="0">
                <a:solidFill>
                  <a:srgbClr val="463634"/>
                </a:solidFill>
                <a:cs typeface="Times New Roman"/>
              </a:rPr>
              <a:t>D</a:t>
            </a:r>
            <a:r>
              <a:rPr lang="el-GR" sz="2800" i="1" kern="0" dirty="0">
                <a:solidFill>
                  <a:srgbClr val="463634"/>
                </a:solidFill>
                <a:cs typeface="Times New Roman"/>
              </a:rPr>
              <a:t>→{</a:t>
            </a:r>
            <a:r>
              <a:rPr lang="el-GR" sz="2800" i="1" kern="0" spc="-5" dirty="0">
                <a:solidFill>
                  <a:srgbClr val="463634"/>
                </a:solidFill>
                <a:cs typeface="Times New Roman"/>
              </a:rPr>
              <a:t>Α</a:t>
            </a:r>
            <a:r>
              <a:rPr lang="el-GR" sz="2800" i="1" kern="0" dirty="0">
                <a:solidFill>
                  <a:srgbClr val="463634"/>
                </a:solidFill>
                <a:cs typeface="Times New Roman"/>
              </a:rPr>
              <a:t>,Ψ}</a:t>
            </a:r>
            <a:r>
              <a:rPr lang="el-GR" sz="2800" i="1" kern="0" spc="-4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μπ</a:t>
            </a:r>
            <a:r>
              <a:rPr lang="el-GR" sz="2800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ρ</a:t>
            </a:r>
            <a:r>
              <a:rPr lang="el-GR" sz="2800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ύ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με να</a:t>
            </a:r>
            <a:r>
              <a:rPr lang="el-GR" sz="2800" kern="0" spc="-2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α αναπα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ρ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ισ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sz="2800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ύμ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ε</a:t>
            </a:r>
            <a:r>
              <a:rPr lang="el-GR" sz="2800" kern="0" spc="-3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spc="5" dirty="0">
                <a:solidFill>
                  <a:srgbClr val="463634"/>
                </a:solidFill>
                <a:cs typeface="Times New Roman"/>
              </a:rPr>
              <a:t>κ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αι</a:t>
            </a:r>
            <a:r>
              <a:rPr lang="el-GR" sz="2800" kern="0" spc="-1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με σ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ύ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ν</a:t>
            </a:r>
            <a:r>
              <a:rPr lang="el-GR" sz="2800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sz="2800" kern="0" spc="-10" dirty="0">
                <a:solidFill>
                  <a:srgbClr val="463634"/>
                </a:solidFill>
                <a:cs typeface="Times New Roman"/>
              </a:rPr>
              <a:t>λ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α</a:t>
            </a:r>
            <a:r>
              <a:rPr lang="el-GR" sz="2800" kern="0" spc="-2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αν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ί για</a:t>
            </a:r>
            <a:r>
              <a:rPr lang="el-GR" sz="2800" kern="0" spc="-2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σ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υ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να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ρτ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ήσ</a:t>
            </a:r>
            <a:r>
              <a:rPr lang="el-GR" sz="2800" kern="0" spc="-5" dirty="0">
                <a:solidFill>
                  <a:srgbClr val="463634"/>
                </a:solidFill>
                <a:cs typeface="Times New Roman"/>
              </a:rPr>
              <a:t>ε</a:t>
            </a:r>
            <a:r>
              <a:rPr lang="el-GR" sz="2800" kern="0" dirty="0">
                <a:solidFill>
                  <a:srgbClr val="463634"/>
                </a:solidFill>
                <a:cs typeface="Times New Roman"/>
              </a:rPr>
              <a:t>ις</a:t>
            </a:r>
            <a:endParaRPr lang="el-GR" sz="2800" kern="0" dirty="0">
              <a:solidFill>
                <a:sysClr val="windowText" lastClr="00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95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Κατηγόρημα ή Ιδιότητα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454695" cy="3852804"/>
          </a:xfrm>
        </p:spPr>
        <p:txBody>
          <a:bodyPr>
            <a:noAutofit/>
          </a:bodyPr>
          <a:lstStyle/>
          <a:p>
            <a:pPr marL="469265" indent="-457200">
              <a:spcBef>
                <a:spcPts val="0"/>
              </a:spcBef>
              <a:buClr>
                <a:srgbClr val="795241"/>
              </a:buClr>
              <a:buSzPct val="64062"/>
              <a:tabLst>
                <a:tab pos="355600" algn="l"/>
              </a:tabLst>
              <a:defRPr/>
            </a:pPr>
            <a:r>
              <a:rPr lang="el-GR" b="1" kern="0" spc="-10" dirty="0">
                <a:solidFill>
                  <a:srgbClr val="675E47"/>
                </a:solidFill>
                <a:cs typeface="Times New Roman"/>
              </a:rPr>
              <a:t>Σ</a:t>
            </a:r>
            <a:r>
              <a:rPr lang="el-GR" b="1" kern="0" spc="-5" dirty="0">
                <a:solidFill>
                  <a:srgbClr val="675E47"/>
                </a:solidFill>
                <a:cs typeface="Times New Roman"/>
              </a:rPr>
              <a:t>υ</a:t>
            </a:r>
            <a:r>
              <a:rPr lang="el-GR" b="1" kern="0" dirty="0">
                <a:solidFill>
                  <a:srgbClr val="675E47"/>
                </a:solidFill>
                <a:cs typeface="Times New Roman"/>
              </a:rPr>
              <a:t>νά</a:t>
            </a:r>
            <a:r>
              <a:rPr lang="el-GR" b="1" kern="0" spc="-5" dirty="0">
                <a:solidFill>
                  <a:srgbClr val="675E47"/>
                </a:solidFill>
                <a:cs typeface="Times New Roman"/>
              </a:rPr>
              <a:t>ρτ</a:t>
            </a:r>
            <a:r>
              <a:rPr lang="el-GR" b="1" kern="0" dirty="0">
                <a:solidFill>
                  <a:srgbClr val="675E47"/>
                </a:solidFill>
                <a:cs typeface="Times New Roman"/>
              </a:rPr>
              <a:t>ηση</a:t>
            </a:r>
            <a:r>
              <a:rPr lang="el-GR" kern="0" spc="-15" dirty="0">
                <a:solidFill>
                  <a:srgbClr val="FE1833"/>
                </a:solidFill>
                <a:cs typeface="Times New Roman"/>
              </a:rPr>
              <a:t> 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με π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ε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δίο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 τ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ι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μ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ών</a:t>
            </a:r>
            <a:r>
              <a:rPr lang="el-GR" kern="0" spc="-1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kern="0" spc="1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dirty="0" smtClean="0">
                <a:solidFill>
                  <a:srgbClr val="463634"/>
                </a:solidFill>
                <a:cs typeface="Times New Roman"/>
              </a:rPr>
              <a:t>σ</a:t>
            </a:r>
            <a:r>
              <a:rPr lang="el-GR" kern="0" spc="-5" dirty="0" smtClean="0">
                <a:solidFill>
                  <a:srgbClr val="463634"/>
                </a:solidFill>
                <a:cs typeface="Times New Roman"/>
              </a:rPr>
              <a:t>ύ</a:t>
            </a:r>
            <a:r>
              <a:rPr lang="el-GR" kern="0" dirty="0" smtClean="0">
                <a:solidFill>
                  <a:srgbClr val="463634"/>
                </a:solidFill>
                <a:cs typeface="Times New Roman"/>
              </a:rPr>
              <a:t>ν</a:t>
            </a:r>
            <a:r>
              <a:rPr lang="el-GR" kern="0" spc="5" dirty="0" smtClean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kern="0" spc="-10" dirty="0" smtClean="0">
                <a:solidFill>
                  <a:srgbClr val="463634"/>
                </a:solidFill>
                <a:cs typeface="Times New Roman"/>
              </a:rPr>
              <a:t>λ</a:t>
            </a:r>
            <a:r>
              <a:rPr lang="el-GR" kern="0" dirty="0" smtClean="0">
                <a:solidFill>
                  <a:srgbClr val="463634"/>
                </a:solidFill>
                <a:cs typeface="Times New Roman"/>
              </a:rPr>
              <a:t>ο</a:t>
            </a:r>
            <a:r>
              <a:rPr lang="en-US" kern="0" dirty="0" smtClean="0">
                <a:solidFill>
                  <a:sysClr val="windowText" lastClr="000000"/>
                </a:solidFill>
                <a:cs typeface="Times New Roman"/>
              </a:rPr>
              <a:t> </a:t>
            </a:r>
            <a:r>
              <a:rPr lang="el-GR" kern="0" spc="-5" dirty="0" smtClean="0">
                <a:solidFill>
                  <a:srgbClr val="463634"/>
                </a:solidFill>
                <a:cs typeface="Times New Roman"/>
              </a:rPr>
              <a:t>{</a:t>
            </a:r>
            <a:r>
              <a:rPr lang="el-GR" kern="0" dirty="0" smtClean="0">
                <a:solidFill>
                  <a:srgbClr val="463634"/>
                </a:solidFill>
                <a:cs typeface="Arial"/>
              </a:rPr>
              <a:t>Α</a:t>
            </a:r>
            <a:r>
              <a:rPr lang="el-GR" kern="0" spc="-5" dirty="0" smtClean="0">
                <a:solidFill>
                  <a:srgbClr val="463634"/>
                </a:solidFill>
                <a:cs typeface="Arial"/>
              </a:rPr>
              <a:t>Λ</a:t>
            </a:r>
            <a:r>
              <a:rPr lang="el-GR" kern="0" dirty="0" smtClean="0">
                <a:solidFill>
                  <a:srgbClr val="463634"/>
                </a:solidFill>
                <a:cs typeface="Arial"/>
              </a:rPr>
              <a:t>ΗΘΕΣ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,</a:t>
            </a:r>
            <a:r>
              <a:rPr lang="el-GR" kern="0" spc="-3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dirty="0">
                <a:solidFill>
                  <a:srgbClr val="463634"/>
                </a:solidFill>
                <a:cs typeface="Arial"/>
              </a:rPr>
              <a:t>ΨΕΥ</a:t>
            </a:r>
            <a:r>
              <a:rPr lang="el-GR" kern="0" spc="-5" dirty="0">
                <a:solidFill>
                  <a:srgbClr val="463634"/>
                </a:solidFill>
                <a:cs typeface="Arial"/>
              </a:rPr>
              <a:t>Δ</a:t>
            </a:r>
            <a:r>
              <a:rPr lang="el-GR" kern="0" dirty="0">
                <a:solidFill>
                  <a:srgbClr val="463634"/>
                </a:solidFill>
                <a:cs typeface="Arial"/>
              </a:rPr>
              <a:t>ΕΣ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}</a:t>
            </a:r>
            <a:endParaRPr lang="el-GR" kern="0" dirty="0">
              <a:solidFill>
                <a:sysClr val="windowText" lastClr="000000"/>
              </a:solidFill>
              <a:cs typeface="Times New Roman"/>
            </a:endParaRPr>
          </a:p>
          <a:p>
            <a:pPr>
              <a:lnSpc>
                <a:spcPts val="750"/>
              </a:lnSpc>
              <a:spcBef>
                <a:spcPts val="19"/>
              </a:spcBef>
              <a:defRPr/>
            </a:pPr>
            <a:endParaRPr lang="el-GR" sz="750" kern="0" dirty="0">
              <a:solidFill>
                <a:sysClr val="windowText" lastClr="000000"/>
              </a:solidFill>
            </a:endParaRPr>
          </a:p>
          <a:p>
            <a:pPr marL="469900" indent="-457200">
              <a:spcBef>
                <a:spcPts val="0"/>
              </a:spcBef>
              <a:buClr>
                <a:srgbClr val="795241"/>
              </a:buClr>
              <a:buSzPct val="64062"/>
              <a:tabLst>
                <a:tab pos="355600" algn="l"/>
              </a:tabLst>
              <a:defRPr/>
            </a:pPr>
            <a:r>
              <a:rPr lang="el-GR" kern="0" dirty="0">
                <a:solidFill>
                  <a:srgbClr val="463634"/>
                </a:solidFill>
                <a:cs typeface="Times New Roman"/>
              </a:rPr>
              <a:t>Αν</a:t>
            </a:r>
            <a:r>
              <a:rPr lang="el-GR" kern="0" spc="-2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π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ε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δίο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ρ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ισμ</a:t>
            </a:r>
            <a:r>
              <a:rPr lang="el-GR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ύ</a:t>
            </a:r>
            <a:r>
              <a:rPr lang="el-GR" kern="0" spc="-1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ε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ίναι</a:t>
            </a:r>
            <a:r>
              <a:rPr lang="el-GR" kern="0" spc="-1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έ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να σ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ύ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ν</a:t>
            </a:r>
            <a:r>
              <a:rPr lang="el-GR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kern="0" spc="-10" dirty="0">
                <a:solidFill>
                  <a:srgbClr val="463634"/>
                </a:solidFill>
                <a:cs typeface="Times New Roman"/>
              </a:rPr>
              <a:t>λ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kern="0" spc="-1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i="1" kern="0" spc="5" dirty="0" smtClean="0">
                <a:solidFill>
                  <a:srgbClr val="463634"/>
                </a:solidFill>
                <a:cs typeface="Times New Roman"/>
              </a:rPr>
              <a:t>k</a:t>
            </a:r>
            <a:r>
              <a:rPr lang="en-US" kern="0" dirty="0">
                <a:solidFill>
                  <a:srgbClr val="463634"/>
                </a:solidFill>
                <a:cs typeface="Times New Roman"/>
              </a:rPr>
              <a:t>-</a:t>
            </a:r>
            <a:r>
              <a:rPr lang="el-GR" kern="0" dirty="0" smtClean="0">
                <a:solidFill>
                  <a:srgbClr val="463634"/>
                </a:solidFill>
                <a:cs typeface="Times New Roman"/>
              </a:rPr>
              <a:t>άδων</a:t>
            </a:r>
            <a:r>
              <a:rPr lang="el-GR" kern="0" spc="-20" dirty="0" smtClean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kern="0" spc="5" dirty="0">
                <a:solidFill>
                  <a:srgbClr val="463634"/>
                </a:solidFill>
                <a:cs typeface="Times New Roman"/>
              </a:rPr>
              <a:t>ό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ε </a:t>
            </a:r>
            <a:r>
              <a:rPr lang="el-GR" kern="0" spc="-10" dirty="0">
                <a:solidFill>
                  <a:srgbClr val="463634"/>
                </a:solidFill>
                <a:cs typeface="Times New Roman"/>
              </a:rPr>
              <a:t>λ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έ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γ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ετ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αι</a:t>
            </a:r>
            <a:r>
              <a:rPr lang="el-GR" kern="0" spc="2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i="1" kern="0" spc="5" dirty="0">
                <a:solidFill>
                  <a:srgbClr val="463634"/>
                </a:solidFill>
                <a:cs typeface="Times New Roman"/>
              </a:rPr>
              <a:t>k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-μ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ε</a:t>
            </a:r>
            <a:r>
              <a:rPr lang="el-GR" kern="0" spc="-10" dirty="0">
                <a:solidFill>
                  <a:srgbClr val="463634"/>
                </a:solidFill>
                <a:cs typeface="Times New Roman"/>
              </a:rPr>
              <a:t>λ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ής</a:t>
            </a:r>
            <a:r>
              <a:rPr lang="el-GR" kern="0" spc="-2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σ</a:t>
            </a:r>
            <a:r>
              <a:rPr lang="el-GR" kern="0" spc="5" dirty="0">
                <a:solidFill>
                  <a:srgbClr val="463634"/>
                </a:solidFill>
                <a:cs typeface="Times New Roman"/>
              </a:rPr>
              <a:t>χ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έ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ση.</a:t>
            </a:r>
            <a:endParaRPr lang="el-GR" kern="0" dirty="0">
              <a:solidFill>
                <a:sysClr val="windowText" lastClr="000000"/>
              </a:solidFill>
              <a:cs typeface="Times New Roman"/>
            </a:endParaRPr>
          </a:p>
          <a:p>
            <a:pPr>
              <a:lnSpc>
                <a:spcPts val="850"/>
              </a:lnSpc>
              <a:spcBef>
                <a:spcPts val="47"/>
              </a:spcBef>
              <a:defRPr/>
            </a:pPr>
            <a:endParaRPr lang="el-GR" sz="850" kern="0" dirty="0">
              <a:solidFill>
                <a:sysClr val="windowText" lastClr="000000"/>
              </a:solidFill>
            </a:endParaRPr>
          </a:p>
          <a:p>
            <a:pPr marL="469265" marR="12700" indent="-457200">
              <a:lnSpc>
                <a:spcPts val="3840"/>
              </a:lnSpc>
              <a:spcBef>
                <a:spcPts val="0"/>
              </a:spcBef>
              <a:buClr>
                <a:srgbClr val="795241"/>
              </a:buClr>
              <a:buSzPct val="64062"/>
              <a:tabLst>
                <a:tab pos="355600" algn="l"/>
              </a:tabLst>
              <a:defRPr/>
            </a:pP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α</a:t>
            </a:r>
            <a:r>
              <a:rPr lang="el-GR" kern="0" spc="-2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spc="5" dirty="0">
                <a:solidFill>
                  <a:srgbClr val="463634"/>
                </a:solidFill>
                <a:cs typeface="Times New Roman"/>
              </a:rPr>
              <a:t>κ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α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ηγ</a:t>
            </a:r>
            <a:r>
              <a:rPr lang="el-GR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ρ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ήμα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α</a:t>
            </a:r>
            <a:r>
              <a:rPr lang="el-GR" kern="0" spc="-4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i="1" kern="0" spc="-5" dirty="0">
                <a:solidFill>
                  <a:srgbClr val="463634"/>
                </a:solidFill>
                <a:cs typeface="Times New Roman"/>
              </a:rPr>
              <a:t>P</a:t>
            </a:r>
            <a:r>
              <a:rPr lang="el-GR" i="1" kern="0" dirty="0">
                <a:solidFill>
                  <a:srgbClr val="463634"/>
                </a:solidFill>
                <a:cs typeface="Times New Roman"/>
              </a:rPr>
              <a:t>:</a:t>
            </a:r>
            <a:r>
              <a:rPr lang="el-GR" i="1" kern="0" spc="5" dirty="0">
                <a:solidFill>
                  <a:srgbClr val="463634"/>
                </a:solidFill>
                <a:cs typeface="Times New Roman"/>
              </a:rPr>
              <a:t>D</a:t>
            </a:r>
            <a:r>
              <a:rPr lang="el-GR" i="1" kern="0" dirty="0">
                <a:solidFill>
                  <a:srgbClr val="463634"/>
                </a:solidFill>
                <a:cs typeface="Times New Roman"/>
              </a:rPr>
              <a:t>→{</a:t>
            </a:r>
            <a:r>
              <a:rPr lang="el-GR" i="1" kern="0" spc="-5" dirty="0">
                <a:solidFill>
                  <a:srgbClr val="463634"/>
                </a:solidFill>
                <a:cs typeface="Times New Roman"/>
              </a:rPr>
              <a:t>Α</a:t>
            </a:r>
            <a:r>
              <a:rPr lang="el-GR" i="1" kern="0" dirty="0">
                <a:solidFill>
                  <a:srgbClr val="463634"/>
                </a:solidFill>
                <a:cs typeface="Times New Roman"/>
              </a:rPr>
              <a:t>,Ψ}</a:t>
            </a:r>
            <a:r>
              <a:rPr lang="el-GR" i="1" kern="0" spc="-4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μπ</a:t>
            </a:r>
            <a:r>
              <a:rPr lang="el-GR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ρ</a:t>
            </a:r>
            <a:r>
              <a:rPr lang="el-GR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ύ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με να</a:t>
            </a:r>
            <a:r>
              <a:rPr lang="el-GR" kern="0" spc="-2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α αναπα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ρ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ισ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ύμ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ε</a:t>
            </a:r>
            <a:r>
              <a:rPr lang="el-GR" kern="0" spc="-3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spc="5" dirty="0">
                <a:solidFill>
                  <a:srgbClr val="463634"/>
                </a:solidFill>
                <a:cs typeface="Times New Roman"/>
              </a:rPr>
              <a:t>κ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αι</a:t>
            </a:r>
            <a:r>
              <a:rPr lang="el-GR" kern="0" spc="-10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με σ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ύ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ν</a:t>
            </a:r>
            <a:r>
              <a:rPr lang="el-GR" kern="0" spc="5" dirty="0">
                <a:solidFill>
                  <a:srgbClr val="463634"/>
                </a:solidFill>
                <a:cs typeface="Times New Roman"/>
              </a:rPr>
              <a:t>ο</a:t>
            </a:r>
            <a:r>
              <a:rPr lang="el-GR" kern="0" spc="-10" dirty="0">
                <a:solidFill>
                  <a:srgbClr val="463634"/>
                </a:solidFill>
                <a:cs typeface="Times New Roman"/>
              </a:rPr>
              <a:t>λ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α</a:t>
            </a:r>
            <a:r>
              <a:rPr lang="el-GR" kern="0" spc="-2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αν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τ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ί για</a:t>
            </a:r>
            <a:r>
              <a:rPr lang="el-GR" kern="0" spc="-25" dirty="0">
                <a:solidFill>
                  <a:srgbClr val="463634"/>
                </a:solidFill>
                <a:cs typeface="Times New Roman"/>
              </a:rPr>
              <a:t> 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σ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υ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να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ρτ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ήσ</a:t>
            </a:r>
            <a:r>
              <a:rPr lang="el-GR" kern="0" spc="-5" dirty="0">
                <a:solidFill>
                  <a:srgbClr val="463634"/>
                </a:solidFill>
                <a:cs typeface="Times New Roman"/>
              </a:rPr>
              <a:t>ε</a:t>
            </a:r>
            <a:r>
              <a:rPr lang="el-GR" kern="0" dirty="0">
                <a:solidFill>
                  <a:srgbClr val="463634"/>
                </a:solidFill>
                <a:cs typeface="Times New Roman"/>
              </a:rPr>
              <a:t>ις</a:t>
            </a:r>
            <a:endParaRPr lang="el-GR" kern="0" dirty="0">
              <a:solidFill>
                <a:sysClr val="windowText" lastClr="00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70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r>
              <a:rPr lang="en-US" sz="1400" dirty="0"/>
              <a:t>H.R. Lewis, </a:t>
            </a:r>
            <a:r>
              <a:rPr lang="el-GR" sz="1400" dirty="0"/>
              <a:t>Χ. Παπαδημητρίου, "Στοιχεία θεωρίας υπολογισμού", 1η έκδοση/2005, Εκδόσεις Κριτική, </a:t>
            </a:r>
            <a:r>
              <a:rPr lang="en-US" sz="1400" dirty="0"/>
              <a:t>ISBN: </a:t>
            </a:r>
            <a:r>
              <a:rPr lang="en-US" sz="1400" dirty="0" smtClean="0"/>
              <a:t>978-960-218-397-7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11776 2. </a:t>
            </a:r>
            <a:endParaRPr lang="el-GR" sz="1400" dirty="0" smtClean="0"/>
          </a:p>
          <a:p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err="1"/>
              <a:t>Sipser</a:t>
            </a:r>
            <a:r>
              <a:rPr lang="en-US" sz="1400" dirty="0"/>
              <a:t>, "</a:t>
            </a:r>
            <a:r>
              <a:rPr lang="el-GR" sz="1400" dirty="0"/>
              <a:t>Εισαγωγή στη Θεωρία Υπολογισμού", 1η έκδοση/2009</a:t>
            </a:r>
            <a:r>
              <a:rPr lang="el-GR" sz="1400" dirty="0" smtClean="0"/>
              <a:t>, Εκδόσεις </a:t>
            </a:r>
            <a:r>
              <a:rPr lang="el-GR" sz="1400" dirty="0"/>
              <a:t>ΙΤΕ-Πανεπιστημιακές Εκδόσεις Κρήτης, </a:t>
            </a:r>
            <a:r>
              <a:rPr lang="en-US" sz="1400" dirty="0"/>
              <a:t>ISBN: 978-960-524-243-5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257</a:t>
            </a:r>
          </a:p>
          <a:p>
            <a:pPr marL="0" indent="0">
              <a:buNone/>
            </a:pPr>
            <a:r>
              <a:rPr lang="el-GR" sz="1400" b="1" dirty="0" smtClean="0"/>
              <a:t>Επιπλέον </a:t>
            </a:r>
            <a:r>
              <a:rPr lang="el-GR" sz="1400" b="1" dirty="0" err="1"/>
              <a:t>συνιστώμενη</a:t>
            </a:r>
            <a:r>
              <a:rPr lang="el-GR" sz="1400" b="1" dirty="0"/>
              <a:t> βιβλιογραφία</a:t>
            </a:r>
            <a:endParaRPr lang="el-GR" sz="1400" dirty="0"/>
          </a:p>
          <a:p>
            <a:pPr marL="358775" lvl="2" indent="-358775"/>
            <a:r>
              <a:rPr lang="en-US" sz="1400" dirty="0" smtClean="0"/>
              <a:t>E</a:t>
            </a:r>
            <a:r>
              <a:rPr lang="en-US" sz="1400" dirty="0"/>
              <a:t>. Rich, "Automata, Computability and Complexity: Theory and Applications", 1st edition/2007,</a:t>
            </a:r>
            <a:br>
              <a:rPr lang="en-US" sz="1400" dirty="0"/>
            </a:br>
            <a:r>
              <a:rPr lang="en-US" sz="1400" dirty="0"/>
              <a:t>Prentice Hall, ISBN: 978-0132288064 </a:t>
            </a:r>
            <a:endParaRPr lang="el-GR" sz="1400" dirty="0" smtClean="0"/>
          </a:p>
          <a:p>
            <a:pPr marL="358775" lvl="2" indent="-358775"/>
            <a:r>
              <a:rPr lang="en-US" sz="1400" dirty="0" smtClean="0"/>
              <a:t>J</a:t>
            </a:r>
            <a:r>
              <a:rPr lang="en-US" sz="1400" dirty="0"/>
              <a:t>. E.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D. Ullman, "Introduction</a:t>
            </a:r>
            <a:br>
              <a:rPr lang="en-US" sz="1400" dirty="0"/>
            </a:br>
            <a:r>
              <a:rPr lang="en-US" sz="1400" dirty="0"/>
              <a:t>to Automata Theory, Languages, and Computation", 3rd edition/2006, Prentice Hall, ISBN: 978-</a:t>
            </a:r>
            <a:br>
              <a:rPr lang="en-US" sz="1400" dirty="0"/>
            </a:br>
            <a:r>
              <a:rPr lang="en-US" sz="1400" dirty="0"/>
              <a:t>0321455369</a:t>
            </a:r>
          </a:p>
          <a:p>
            <a:pPr marL="358775" lvl="2" indent="-358775"/>
            <a:r>
              <a:rPr lang="en-US" sz="1400" dirty="0"/>
              <a:t>J.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Ullman, </a:t>
            </a:r>
            <a:r>
              <a:rPr lang="en-US" sz="1400" dirty="0" err="1"/>
              <a:t>Intoduction</a:t>
            </a:r>
            <a:r>
              <a:rPr lang="en-US" sz="1400" dirty="0"/>
              <a:t> to Automata Theory, Languages and</a:t>
            </a:r>
            <a:br>
              <a:rPr lang="en-US" sz="1400" dirty="0"/>
            </a:br>
            <a:r>
              <a:rPr lang="en-US" sz="1400" dirty="0"/>
              <a:t>Computation, 2nd ed., Pearson - Addison Wesley, 2003</a:t>
            </a:r>
          </a:p>
          <a:p>
            <a:pPr marL="358775" lvl="2" indent="-358775"/>
            <a:r>
              <a:rPr lang="en-US" sz="1400" dirty="0"/>
              <a:t>M. </a:t>
            </a:r>
            <a:r>
              <a:rPr lang="en-US" sz="1400" dirty="0" err="1"/>
              <a:t>Sipser</a:t>
            </a:r>
            <a:r>
              <a:rPr lang="en-US" sz="1400" dirty="0"/>
              <a:t>, </a:t>
            </a:r>
            <a:r>
              <a:rPr lang="el-GR" sz="1400" dirty="0"/>
              <a:t>Εισαγωγή στη Θεωρία Υπολογισμού, Πανεπιστημιακές Εκδόσεις Κρήτης, 2007</a:t>
            </a:r>
            <a:endParaRPr lang="el-GR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Αλέξανδρος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Τζάλλας.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Θεωρία Υπολογισμού.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eclass.teiep.gr/courses/COMP112/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Σύνολα &amp; Σχέσεις </a:t>
            </a:r>
            <a:r>
              <a:rPr lang="el-GR" dirty="0" smtClean="0"/>
              <a:t>(2/2</a:t>
            </a:r>
            <a:r>
              <a:rPr lang="el-GR" dirty="0"/>
              <a:t>)</a:t>
            </a:r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Κλειστές Πράξεις Συνόλων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l-GR" sz="2800" dirty="0">
                <a:solidFill>
                  <a:srgbClr val="2F2B20"/>
                </a:solidFill>
              </a:rPr>
              <a:t>Οι πράξεις της ένωσης και της τομής στο </a:t>
            </a:r>
            <a:r>
              <a:rPr lang="el-GR" sz="2800" dirty="0" err="1">
                <a:solidFill>
                  <a:srgbClr val="2F2B20"/>
                </a:solidFill>
              </a:rPr>
              <a:t>δυναμοσύνολο</a:t>
            </a:r>
            <a:r>
              <a:rPr lang="el-GR" sz="2800" dirty="0">
                <a:solidFill>
                  <a:srgbClr val="2F2B20"/>
                </a:solidFill>
              </a:rPr>
              <a:t> P(S) είναι κλειστές:</a:t>
            </a:r>
          </a:p>
          <a:p>
            <a:pPr marL="11135" lvl="0" indent="0" algn="ctr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endParaRPr lang="el-GR" sz="2800" dirty="0" smtClean="0">
              <a:solidFill>
                <a:srgbClr val="2F2B20"/>
              </a:solidFill>
              <a:sym typeface="Symbol"/>
            </a:endParaRPr>
          </a:p>
          <a:p>
            <a:pPr marL="11135" lvl="0" indent="0" algn="ctr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800" dirty="0" smtClean="0">
                <a:solidFill>
                  <a:srgbClr val="2F2B20"/>
                </a:solidFill>
                <a:sym typeface="Symbol"/>
              </a:rPr>
              <a:t>Α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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 P(S)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, Β 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P(S)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 Α   Β 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P(S)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</a:t>
            </a:r>
          </a:p>
          <a:p>
            <a:pPr marL="11135" lvl="0" indent="0" algn="ctr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endParaRPr lang="el-GR" sz="2800" dirty="0">
              <a:solidFill>
                <a:srgbClr val="2F2B20"/>
              </a:solidFill>
              <a:sym typeface="Symbol"/>
            </a:endParaRPr>
          </a:p>
          <a:p>
            <a:pPr marL="11135" lvl="0" indent="0" algn="ctr">
              <a:spcBef>
                <a:spcPts val="0"/>
              </a:spcBef>
              <a:buClr>
                <a:srgbClr val="675E47"/>
              </a:buClr>
              <a:buNone/>
              <a:tabLst>
                <a:tab pos="311233" algn="l"/>
              </a:tabLst>
            </a:pPr>
            <a:r>
              <a:rPr lang="el-GR" sz="2800" dirty="0">
                <a:solidFill>
                  <a:srgbClr val="2F2B20"/>
                </a:solidFill>
                <a:sym typeface="Symbol"/>
              </a:rPr>
              <a:t>Α 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 P(S) 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, Β 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P(S)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 Α  Β  </a:t>
            </a:r>
            <a:r>
              <a:rPr lang="en-US" sz="2800" dirty="0">
                <a:solidFill>
                  <a:srgbClr val="2F2B20"/>
                </a:solidFill>
                <a:sym typeface="Symbol"/>
              </a:rPr>
              <a:t>P(S)</a:t>
            </a:r>
            <a:r>
              <a:rPr lang="el-GR" sz="2800" dirty="0">
                <a:solidFill>
                  <a:srgbClr val="2F2B20"/>
                </a:solidFill>
                <a:sym typeface="Symbol"/>
              </a:rPr>
              <a:t> </a:t>
            </a:r>
            <a:endParaRPr lang="el-GR" sz="2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n-US" sz="2800" dirty="0">
                <a:solidFill>
                  <a:srgbClr val="2F2B20"/>
                </a:solidFill>
              </a:rPr>
              <a:t>S={a, b, c}</a:t>
            </a:r>
          </a:p>
          <a:p>
            <a:pPr marL="311790" lvl="0" indent="-300655" algn="just">
              <a:spcBef>
                <a:spcPts val="0"/>
              </a:spcBef>
              <a:buClr>
                <a:srgbClr val="675E47"/>
              </a:buClr>
              <a:tabLst>
                <a:tab pos="311233" algn="l"/>
              </a:tabLst>
            </a:pPr>
            <a:r>
              <a:rPr lang="en-US" sz="2800" dirty="0" smtClean="0">
                <a:solidFill>
                  <a:srgbClr val="2F2B20"/>
                </a:solidFill>
              </a:rPr>
              <a:t>P(S</a:t>
            </a:r>
            <a:r>
              <a:rPr lang="en-US" sz="2800" dirty="0">
                <a:solidFill>
                  <a:srgbClr val="2F2B20"/>
                </a:solidFill>
              </a:rPr>
              <a:t>) =</a:t>
            </a:r>
            <a:r>
              <a:rPr lang="el-GR" sz="2800" dirty="0">
                <a:solidFill>
                  <a:srgbClr val="2F2B20"/>
                </a:solidFill>
              </a:rPr>
              <a:t> </a:t>
            </a:r>
            <a:r>
              <a:rPr lang="en-US" sz="2800" dirty="0">
                <a:solidFill>
                  <a:srgbClr val="2F2B20"/>
                </a:solidFill>
              </a:rPr>
              <a:t>{∅, {a}, {b}, {c}, {a, b}, {a, c}, {a, c}, {a, b, c} = S}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74" y="2435247"/>
            <a:ext cx="725005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5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Πράξεις Συνόλων</a:t>
            </a:r>
            <a:r>
              <a:rPr lang="en-US" dirty="0"/>
              <a:t>-</a:t>
            </a:r>
            <a:r>
              <a:rPr lang="el-GR" dirty="0"/>
              <a:t>Συμπλήρωμα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</p:spPr>
            <p:txBody>
              <a:bodyPr>
                <a:noAutofit/>
              </a:bodyPr>
              <a:lstStyle/>
              <a:p>
                <a:pPr marL="311790" indent="-300655" algn="just">
                  <a:buClr>
                    <a:schemeClr val="tx2"/>
                  </a:buClr>
                  <a:tabLst>
                    <a:tab pos="311233" algn="l"/>
                  </a:tabLst>
                </a:pPr>
                <a:r>
                  <a:rPr lang="el-GR" sz="2400" dirty="0"/>
                  <a:t>Αν A ∩ B= ∅ </a:t>
                </a:r>
                <a:r>
                  <a:rPr lang="el-GR" sz="2400" dirty="0"/>
                  <a:t>ισχύει </a:t>
                </a:r>
                <a:r>
                  <a:rPr lang="el-GR" sz="2400" dirty="0"/>
                  <a:t>A – B = A</a:t>
                </a:r>
              </a:p>
              <a:p>
                <a:pPr marL="311790" indent="-300655" algn="just">
                  <a:buClr>
                    <a:schemeClr val="tx2"/>
                  </a:buClr>
                  <a:tabLst>
                    <a:tab pos="311233" algn="l"/>
                  </a:tabLst>
                </a:pPr>
                <a:r>
                  <a:rPr lang="el-GR" sz="2400" dirty="0" smtClean="0"/>
                  <a:t>Αν </a:t>
                </a:r>
                <a:r>
                  <a:rPr lang="el-GR" sz="2400" dirty="0"/>
                  <a:t>Β </a:t>
                </a:r>
                <a:r>
                  <a:rPr lang="el-GR" sz="2400" dirty="0">
                    <a:sym typeface="Symbol"/>
                  </a:rPr>
                  <a:t> Α</a:t>
                </a:r>
                <a:r>
                  <a:rPr lang="el-GR" sz="2400" dirty="0"/>
                  <a:t>, </a:t>
                </a:r>
                <a:r>
                  <a:rPr lang="el-GR" sz="2400" dirty="0"/>
                  <a:t>τότε το σύνολο </a:t>
                </a:r>
                <a:r>
                  <a:rPr lang="el-GR" sz="2400" dirty="0"/>
                  <a:t>Α - Β </a:t>
                </a:r>
                <a:r>
                  <a:rPr lang="el-GR" sz="2400" dirty="0"/>
                  <a:t>συμβολίζεται </a:t>
                </a:r>
                <a:r>
                  <a:rPr lang="el-GR" sz="2400" dirty="0"/>
                  <a:t>με και </a:t>
                </a:r>
                <a:r>
                  <a:rPr lang="el-GR" sz="2400" dirty="0"/>
                  <a:t>ονομάζεται συμπληρωματικό (</a:t>
                </a:r>
                <a:r>
                  <a:rPr lang="el-GR" sz="2400" dirty="0"/>
                  <a:t>complement) του Β ως προς το Α (Το Α συνήθως το ονομάζουμε σύμπαν</a:t>
                </a:r>
                <a:r>
                  <a:rPr lang="el-GR" sz="2400" dirty="0"/>
                  <a:t>)</a:t>
                </a:r>
              </a:p>
              <a:p>
                <a:pPr marL="311790" indent="-300655" algn="just">
                  <a:buClr>
                    <a:schemeClr val="tx2"/>
                  </a:buClr>
                  <a:tabLst>
                    <a:tab pos="311233" algn="l"/>
                  </a:tabLst>
                </a:pPr>
                <a:r>
                  <a:rPr lang="el-GR" sz="2400" b="1" dirty="0" smtClean="0"/>
                  <a:t>Ιδιότητες</a:t>
                </a:r>
                <a:endParaRPr lang="el-GR" sz="2400" b="1" dirty="0"/>
              </a:p>
              <a:p>
                <a:pPr marL="863600" lvl="1" indent="-457200" algn="just">
                  <a:spcBef>
                    <a:spcPts val="0"/>
                  </a:spcBef>
                  <a:buFont typeface="Calibri" panose="020F0502020204030204" pitchFamily="34" charset="0"/>
                  <a:buChar char="−"/>
                  <a:tabLst>
                    <a:tab pos="406400" algn="l"/>
                  </a:tabLst>
                </a:pPr>
                <a:r>
                  <a:rPr lang="el-GR" sz="2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/>
                      <m:t>Β</m:t>
                    </m:r>
                    <m:r>
                      <m:rPr>
                        <m:nor/>
                      </m:rPr>
                      <a:rPr lang="el-GR" sz="2400"/>
                      <m:t> </m:t>
                    </m:r>
                    <m:r>
                      <m:rPr>
                        <m:nor/>
                      </m:rPr>
                      <a:rPr lang="el-GR" sz="2400" dirty="0">
                        <a:sym typeface="Symbol"/>
                      </a:rPr>
                      <m:t></m:t>
                    </m:r>
                    <m:r>
                      <a:rPr lang="el-GR" sz="2400" dirty="0">
                        <a:sym typeface="Symbol"/>
                      </a:rPr>
                      <m:t> </m:t>
                    </m:r>
                    <m:acc>
                      <m:accPr>
                        <m:chr m:val="̅"/>
                        <m:ctrlPr>
                          <a:rPr lang="el-GR" sz="2400" i="1" dirty="0"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dirty="0">
                            <a:sym typeface="Symbol"/>
                          </a:rPr>
                          <m:t>Β</m:t>
                        </m:r>
                      </m:e>
                    </m:acc>
                    <m:r>
                      <a:rPr lang="el-GR" sz="2400"/>
                      <m:t>=</m:t>
                    </m:r>
                    <m:r>
                      <m:rPr>
                        <m:sty m:val="p"/>
                      </m:rPr>
                      <a:rPr lang="el-GR" sz="2400"/>
                      <m:t>Α</m:t>
                    </m:r>
                  </m:oMath>
                </a14:m>
                <a:endParaRPr lang="el-GR" sz="2400" b="1" dirty="0"/>
              </a:p>
              <a:p>
                <a:pPr marL="863600" lvl="1" indent="-457200" algn="just">
                  <a:spcBef>
                    <a:spcPts val="0"/>
                  </a:spcBef>
                  <a:buFont typeface="Calibri" panose="020F0502020204030204" pitchFamily="34" charset="0"/>
                  <a:buChar char="−"/>
                  <a:tabLst>
                    <a:tab pos="406400" algn="l"/>
                  </a:tabLst>
                </a:pPr>
                <a:r>
                  <a:rPr lang="el-GR" sz="2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/>
                      <m:t>Β</m:t>
                    </m:r>
                    <m:r>
                      <m:rPr>
                        <m:nor/>
                      </m:rPr>
                      <a:rPr lang="el-GR" sz="2400"/>
                      <m:t> </m:t>
                    </m:r>
                    <m:r>
                      <a:rPr lang="el-GR" sz="2400" i="1">
                        <a:sym typeface="Symbol"/>
                      </a:rPr>
                      <m:t> </m:t>
                    </m:r>
                    <m:acc>
                      <m:accPr>
                        <m:chr m:val="̅"/>
                        <m:ctrlPr>
                          <a:rPr lang="el-GR" sz="2400" i="1" dirty="0"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dirty="0">
                            <a:sym typeface="Symbol"/>
                          </a:rPr>
                          <m:t>Β</m:t>
                        </m:r>
                      </m:e>
                    </m:acc>
                    <m:r>
                      <a:rPr lang="el-GR" sz="2400"/>
                      <m:t>=</m:t>
                    </m:r>
                    <m:r>
                      <a:rPr lang="el-GR" sz="2400" i="1">
                        <a:ea typeface="Cambria Math"/>
                      </a:rPr>
                      <m:t>∅</m:t>
                    </m:r>
                  </m:oMath>
                </a14:m>
                <a:endParaRPr lang="el-GR" sz="2400" b="1" dirty="0"/>
              </a:p>
              <a:p>
                <a:pPr marL="863600" lvl="1" indent="-457200" algn="just">
                  <a:spcBef>
                    <a:spcPts val="0"/>
                  </a:spcBef>
                  <a:buFont typeface="Calibri" panose="020F0502020204030204" pitchFamily="34" charset="0"/>
                  <a:buChar char="−"/>
                  <a:tabLst>
                    <a:tab pos="406400" algn="l"/>
                  </a:tabLst>
                </a:pPr>
                <a:r>
                  <a:rPr lang="el-GR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l-GR" sz="2400" i="1"/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/>
                          <m:t>Β</m:t>
                        </m:r>
                      </m:e>
                    </m:acc>
                    <m:r>
                      <a:rPr lang="el-GR" sz="2400" i="1"/>
                      <m:t> </m:t>
                    </m:r>
                    <m:r>
                      <a:rPr lang="el-GR" sz="2400"/>
                      <m:t>=</m:t>
                    </m:r>
                    <m:r>
                      <m:rPr>
                        <m:sty m:val="p"/>
                      </m:rPr>
                      <a:rPr lang="el-GR" sz="2400"/>
                      <m:t>Β</m:t>
                    </m:r>
                  </m:oMath>
                </a14:m>
                <a:endParaRPr lang="el-GR" sz="2400" dirty="0"/>
              </a:p>
              <a:p>
                <a:pPr marL="863600" lvl="1" indent="-457200" algn="just">
                  <a:spcBef>
                    <a:spcPts val="0"/>
                  </a:spcBef>
                  <a:buFont typeface="Calibri" panose="020F0502020204030204" pitchFamily="34" charset="0"/>
                  <a:buChar char="−"/>
                  <a:tabLst>
                    <a:tab pos="4064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i="1">
                            <a:ea typeface="Cambria Math"/>
                          </a:rPr>
                        </m:ctrlPr>
                      </m:accPr>
                      <m:e>
                        <m:r>
                          <a:rPr lang="el-GR" sz="2400" i="1">
                            <a:ea typeface="Cambria Math"/>
                          </a:rPr>
                          <m:t> </m:t>
                        </m:r>
                        <m:r>
                          <a:rPr lang="el-GR" sz="2400" i="1">
                            <a:ea typeface="Cambria Math"/>
                          </a:rPr>
                          <m:t>∅</m:t>
                        </m:r>
                      </m:e>
                    </m:acc>
                  </m:oMath>
                </a14:m>
                <a:r>
                  <a:rPr lang="el-GR" sz="2400" dirty="0"/>
                  <a:t> = Α</a:t>
                </a:r>
              </a:p>
              <a:p>
                <a:pPr marL="863600" lvl="1" indent="-457200" algn="just">
                  <a:spcBef>
                    <a:spcPts val="0"/>
                  </a:spcBef>
                  <a:buFont typeface="Calibri" panose="020F0502020204030204" pitchFamily="34" charset="0"/>
                  <a:buChar char="−"/>
                  <a:tabLst>
                    <a:tab pos="4064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i="1" dirty="0">
                            <a:sym typeface="Symbol"/>
                          </a:rPr>
                        </m:ctrlPr>
                      </m:accPr>
                      <m:e>
                        <m:r>
                          <a:rPr lang="el-GR" sz="2400" dirty="0"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dirty="0">
                            <a:sym typeface="Symbol"/>
                          </a:rPr>
                          <m:t>Α</m:t>
                        </m:r>
                      </m:e>
                    </m:acc>
                    <m:r>
                      <a:rPr lang="el-GR" sz="2400"/>
                      <m:t>=</m:t>
                    </m:r>
                    <m:r>
                      <a:rPr lang="el-GR" sz="2400" i="1">
                        <a:ea typeface="Cambria Math"/>
                      </a:rPr>
                      <m:t>∅</m:t>
                    </m:r>
                  </m:oMath>
                </a14:m>
                <a:endParaRPr lang="el-GR" sz="2400" b="1" dirty="0"/>
              </a:p>
            </p:txBody>
          </p:sp>
        </mc:Choice>
        <mc:Fallback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  <a:blipFill rotWithShape="0">
                <a:blip r:embed="rId3"/>
                <a:stretch>
                  <a:fillRect l="-815" t="-1618" r="-1111" b="-124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80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Συμπλήρωμα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7" name="Rectangle 2"/>
          <p:cNvSpPr/>
          <p:nvPr/>
        </p:nvSpPr>
        <p:spPr>
          <a:xfrm>
            <a:off x="1547664" y="1489348"/>
            <a:ext cx="61722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	</a:t>
            </a:r>
            <a:r>
              <a:rPr lang="en-US" sz="3200" b="1" dirty="0" smtClean="0"/>
              <a:t>S’</a:t>
            </a:r>
            <a:endParaRPr lang="en-US" sz="3200" b="1" dirty="0"/>
          </a:p>
        </p:txBody>
      </p:sp>
      <p:sp>
        <p:nvSpPr>
          <p:cNvPr id="8" name="Oval 3"/>
          <p:cNvSpPr/>
          <p:nvPr/>
        </p:nvSpPr>
        <p:spPr>
          <a:xfrm>
            <a:off x="2335064" y="2124348"/>
            <a:ext cx="1803400" cy="1676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Νόμοι του </a:t>
            </a:r>
            <a:r>
              <a:rPr lang="en-US" dirty="0"/>
              <a:t>De Morgan</a:t>
            </a:r>
            <a:br>
              <a:rPr lang="en-US" dirty="0"/>
            </a:br>
            <a:r>
              <a:rPr lang="en-US" dirty="0"/>
              <a:t>(De Morgan’s laws)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7" name="Rectangle 17"/>
          <p:cNvSpPr/>
          <p:nvPr/>
        </p:nvSpPr>
        <p:spPr>
          <a:xfrm>
            <a:off x="611560" y="1849388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• Πρώτος νόμος </a:t>
            </a:r>
            <a:r>
              <a:rPr lang="en-US" sz="2800" dirty="0" smtClean="0"/>
              <a:t>De Morgan:</a:t>
            </a:r>
            <a:r>
              <a:rPr lang="el-GR" sz="2800" dirty="0" smtClean="0"/>
              <a:t> </a:t>
            </a:r>
          </a:p>
          <a:p>
            <a:endParaRPr lang="en-US" sz="2800" dirty="0" smtClean="0"/>
          </a:p>
          <a:p>
            <a:r>
              <a:rPr lang="el-GR" sz="2800" dirty="0" smtClean="0"/>
              <a:t>• Δεύτερος νόμος </a:t>
            </a:r>
            <a:r>
              <a:rPr lang="el-GR" sz="2800" dirty="0" err="1" smtClean="0"/>
              <a:t>De</a:t>
            </a:r>
            <a:r>
              <a:rPr lang="el-GR" sz="2800" dirty="0" smtClean="0"/>
              <a:t> Morgan:</a:t>
            </a:r>
          </a:p>
          <a:p>
            <a:endParaRPr lang="el-GR" sz="2800" dirty="0" smtClean="0"/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711723"/>
              </p:ext>
            </p:extLst>
          </p:nvPr>
        </p:nvGraphicFramePr>
        <p:xfrm>
          <a:off x="5035271" y="1849388"/>
          <a:ext cx="255270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Εξίσωση" r:id="rId4" imgW="850680" imgH="203040" progId="Equation.3">
                  <p:embed/>
                </p:oleObj>
              </mc:Choice>
              <mc:Fallback>
                <p:oleObj name="Εξίσωση" r:id="rId4" imgW="850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271" y="1849388"/>
                        <a:ext cx="2552701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982739"/>
              </p:ext>
            </p:extLst>
          </p:nvPr>
        </p:nvGraphicFramePr>
        <p:xfrm>
          <a:off x="5321300" y="2650812"/>
          <a:ext cx="2463800" cy="58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Εξίσωση" r:id="rId6" imgW="850680" imgH="203040" progId="Equation.3">
                  <p:embed/>
                </p:oleObj>
              </mc:Choice>
              <mc:Fallback>
                <p:oleObj name="Εξίσωση" r:id="rId6" imgW="850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2650812"/>
                        <a:ext cx="2463800" cy="5883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7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4167</TotalTime>
  <Words>1831</Words>
  <Application>Microsoft Office PowerPoint</Application>
  <PresentationFormat>Προβολή στην οθόνη (16:10)</PresentationFormat>
  <Paragraphs>376</Paragraphs>
  <Slides>38</Slides>
  <Notes>38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Symbol</vt:lpstr>
      <vt:lpstr>Times New Roman</vt:lpstr>
      <vt:lpstr>Θέμα του Office</vt:lpstr>
      <vt:lpstr>Εξίσωση</vt:lpstr>
      <vt:lpstr>Θεωρία Υπολογισμού</vt:lpstr>
      <vt:lpstr>Παρουσίαση του PowerPoint</vt:lpstr>
      <vt:lpstr>Άδειες Χρήσης</vt:lpstr>
      <vt:lpstr>Χρηματοδότηση</vt:lpstr>
      <vt:lpstr>Κλειστές Πράξεις Συνόλων</vt:lpstr>
      <vt:lpstr>Παράδειγμα</vt:lpstr>
      <vt:lpstr>Πράξεις Συνόλων-Συμπλήρωμα</vt:lpstr>
      <vt:lpstr>Συμπλήρωμα</vt:lpstr>
      <vt:lpstr>Νόμοι του De Morgan (De Morgan’s laws)</vt:lpstr>
      <vt:lpstr>Κάποιες Επιπλέον Ιδιότητες</vt:lpstr>
      <vt:lpstr>Διατεταγμένο Ζεύγος (ordered pair)</vt:lpstr>
      <vt:lpstr>Καρτεσιανό Γινόμενο (Cartesian product)</vt:lpstr>
      <vt:lpstr>Καρτεσιανό Γινόμενο (Cartesian product)</vt:lpstr>
      <vt:lpstr>Καρτεσιανό Γινόμενο (Cartesian product)</vt:lpstr>
      <vt:lpstr>Παράδειγμα</vt:lpstr>
      <vt:lpstr>Καρτεσιανό Γινόμενο Πολλών Συνόλων</vt:lpstr>
      <vt:lpstr>Παράδειγμα</vt:lpstr>
      <vt:lpstr>Σύνολα</vt:lpstr>
      <vt:lpstr>Σχέση (Relation)</vt:lpstr>
      <vt:lpstr>Παράδειγμα</vt:lpstr>
      <vt:lpstr>Πέτρα-Ψαλίδι-Χαρτί</vt:lpstr>
      <vt:lpstr>Ανακλαστικότητα</vt:lpstr>
      <vt:lpstr>Συμμετρικότητα</vt:lpstr>
      <vt:lpstr>Μεταβατικότητα</vt:lpstr>
      <vt:lpstr>Παραδείγματα  Ανακλαστική-Συμμετρική-Μεταβατική</vt:lpstr>
      <vt:lpstr>Συναρτήσεις (1/5)</vt:lpstr>
      <vt:lpstr>Συναρτήσεις (2/5) Συμβολισμός</vt:lpstr>
      <vt:lpstr>Συναρτήσεις (3/5) Συμβολισμός</vt:lpstr>
      <vt:lpstr>Συναρτήσεις (4/5)</vt:lpstr>
      <vt:lpstr>Συναρτήσεις (5/5)</vt:lpstr>
      <vt:lpstr>Παράδειγμα</vt:lpstr>
      <vt:lpstr>Κατηγόρημα ή Ιδιότητα</vt:lpstr>
      <vt:lpstr>Κατηγόρημα ή Ιδιότητα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251</cp:revision>
  <dcterms:created xsi:type="dcterms:W3CDTF">2012-09-06T09:03:05Z</dcterms:created>
  <dcterms:modified xsi:type="dcterms:W3CDTF">2015-09-18T22:45:55Z</dcterms:modified>
</cp:coreProperties>
</file>