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56" r:id="rId2"/>
    <p:sldId id="289" r:id="rId3"/>
    <p:sldId id="257" r:id="rId4"/>
    <p:sldId id="259" r:id="rId5"/>
    <p:sldId id="261" r:id="rId6"/>
    <p:sldId id="262" r:id="rId7"/>
    <p:sldId id="331" r:id="rId8"/>
    <p:sldId id="363" r:id="rId9"/>
    <p:sldId id="364" r:id="rId10"/>
    <p:sldId id="420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56" r:id="rId46"/>
    <p:sldId id="457" r:id="rId47"/>
    <p:sldId id="465" r:id="rId48"/>
    <p:sldId id="466" r:id="rId49"/>
    <p:sldId id="467" r:id="rId50"/>
    <p:sldId id="468" r:id="rId51"/>
    <p:sldId id="458" r:id="rId52"/>
    <p:sldId id="459" r:id="rId53"/>
    <p:sldId id="460" r:id="rId54"/>
    <p:sldId id="461" r:id="rId55"/>
    <p:sldId id="462" r:id="rId56"/>
    <p:sldId id="469" r:id="rId57"/>
    <p:sldId id="463" r:id="rId58"/>
    <p:sldId id="464" r:id="rId59"/>
    <p:sldId id="470" r:id="rId60"/>
    <p:sldId id="472" r:id="rId61"/>
    <p:sldId id="473" r:id="rId62"/>
    <p:sldId id="475" r:id="rId63"/>
    <p:sldId id="474" r:id="rId64"/>
    <p:sldId id="476" r:id="rId65"/>
    <p:sldId id="479" r:id="rId66"/>
    <p:sldId id="480" r:id="rId67"/>
    <p:sldId id="482" r:id="rId68"/>
    <p:sldId id="481" r:id="rId69"/>
    <p:sldId id="483" r:id="rId70"/>
    <p:sldId id="484" r:id="rId71"/>
    <p:sldId id="477" r:id="rId72"/>
    <p:sldId id="485" r:id="rId73"/>
    <p:sldId id="486" r:id="rId74"/>
    <p:sldId id="487" r:id="rId75"/>
    <p:sldId id="488" r:id="rId76"/>
    <p:sldId id="489" r:id="rId77"/>
    <p:sldId id="490" r:id="rId78"/>
    <p:sldId id="491" r:id="rId79"/>
    <p:sldId id="478" r:id="rId80"/>
    <p:sldId id="492" r:id="rId81"/>
    <p:sldId id="493" r:id="rId82"/>
    <p:sldId id="494" r:id="rId83"/>
    <p:sldId id="495" r:id="rId84"/>
    <p:sldId id="496" r:id="rId85"/>
    <p:sldId id="497" r:id="rId86"/>
    <p:sldId id="498" r:id="rId87"/>
    <p:sldId id="500" r:id="rId88"/>
    <p:sldId id="499" r:id="rId89"/>
    <p:sldId id="501" r:id="rId90"/>
    <p:sldId id="417" r:id="rId91"/>
    <p:sldId id="419" r:id="rId92"/>
    <p:sldId id="292" r:id="rId93"/>
    <p:sldId id="293" r:id="rId94"/>
    <p:sldId id="294" r:id="rId95"/>
    <p:sldId id="295" r:id="rId96"/>
    <p:sldId id="280" r:id="rId97"/>
  </p:sldIdLst>
  <p:sldSz cx="9144000" cy="5715000" type="screen16x10"/>
  <p:notesSz cx="6858000" cy="9144000"/>
  <p:custDataLst>
    <p:tags r:id="rId10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gs" Target="tags/tag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07/01/2016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602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5659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9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900" b="1" dirty="0" smtClean="0">
                <a:solidFill>
                  <a:schemeClr val="bg1"/>
                </a:solidFill>
              </a:rPr>
              <a:t> -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n-US" sz="900" b="0" baseline="0" dirty="0" smtClean="0">
                <a:solidFill>
                  <a:schemeClr val="bg1"/>
                </a:solidFill>
              </a:rPr>
              <a:t>E</a:t>
            </a:r>
            <a:r>
              <a:rPr lang="el-GR" sz="900" b="0" baseline="0" dirty="0" err="1" smtClean="0">
                <a:solidFill>
                  <a:schemeClr val="bg1"/>
                </a:solidFill>
              </a:rPr>
              <a:t>ισαγωγή</a:t>
            </a:r>
            <a:r>
              <a:rPr lang="el-GR" sz="900" b="0" baseline="0" dirty="0" smtClean="0">
                <a:solidFill>
                  <a:schemeClr val="bg1"/>
                </a:solidFill>
              </a:rPr>
              <a:t> στο </a:t>
            </a:r>
            <a:r>
              <a:rPr lang="en-US" sz="900" b="0" baseline="0" dirty="0" smtClean="0">
                <a:solidFill>
                  <a:schemeClr val="bg1"/>
                </a:solidFill>
              </a:rPr>
              <a:t>PowerPoint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713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40" y="0"/>
            <a:ext cx="364880" cy="317287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 userDrawn="1"/>
        </p:nvSpPr>
        <p:spPr>
          <a:xfrm>
            <a:off x="-8764" y="248816"/>
            <a:ext cx="9161529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>
                <a:solidFill>
                  <a:srgbClr val="C00000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9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900" b="1" dirty="0" smtClean="0">
                <a:solidFill>
                  <a:schemeClr val="bg1"/>
                </a:solidFill>
              </a:rPr>
              <a:t> -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n-US" sz="900" b="0" baseline="0" dirty="0" smtClean="0">
                <a:solidFill>
                  <a:schemeClr val="bg1"/>
                </a:solidFill>
              </a:rPr>
              <a:t>E</a:t>
            </a:r>
            <a:r>
              <a:rPr lang="el-GR" sz="900" b="0" baseline="0" dirty="0" err="1" smtClean="0">
                <a:solidFill>
                  <a:schemeClr val="bg1"/>
                </a:solidFill>
              </a:rPr>
              <a:t>ισαγωγή</a:t>
            </a:r>
            <a:r>
              <a:rPr lang="el-GR" sz="900" b="0" baseline="0" dirty="0" smtClean="0">
                <a:solidFill>
                  <a:schemeClr val="bg1"/>
                </a:solidFill>
              </a:rPr>
              <a:t> στο </a:t>
            </a:r>
            <a:r>
              <a:rPr lang="en-US" sz="900" b="0" baseline="0" dirty="0" smtClean="0">
                <a:solidFill>
                  <a:schemeClr val="bg1"/>
                </a:solidFill>
              </a:rPr>
              <a:t>PowerPoint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40" y="0"/>
            <a:ext cx="364880" cy="317287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 userDrawn="1"/>
        </p:nvSpPr>
        <p:spPr>
          <a:xfrm>
            <a:off x="-8764" y="248816"/>
            <a:ext cx="9161529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23/" TargetMode="External"/><Relationship Id="rId4" Type="http://schemas.openxmlformats.org/officeDocument/2006/relationships/image" Target="../media/image2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Εφαρμογές Η/Υ στη </a:t>
            </a:r>
            <a:r>
              <a:rPr lang="el-GR" dirty="0" err="1" smtClean="0"/>
              <a:t>Λογοπαθολογία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Εισαγωγή </a:t>
            </a:r>
            <a:r>
              <a:rPr lang="el-GR" sz="2800" b="1" dirty="0"/>
              <a:t>στο </a:t>
            </a:r>
            <a:r>
              <a:rPr lang="en-US" sz="2800" b="1" dirty="0" smtClean="0"/>
              <a:t>PowerPoint</a:t>
            </a:r>
            <a:endParaRPr lang="el-GR" sz="2800" dirty="0" smtClean="0"/>
          </a:p>
          <a:p>
            <a:r>
              <a:rPr lang="el-GR" sz="2800" dirty="0" smtClean="0"/>
              <a:t>Ευγενία </a:t>
            </a:r>
            <a:r>
              <a:rPr lang="el-GR" sz="2800" dirty="0" err="1" smtClean="0"/>
              <a:t>Τόκη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Μια παρουσίαση μπορεί να αποτελείται από πολλές διαφάνειες</a:t>
            </a:r>
          </a:p>
          <a:p>
            <a:r>
              <a:rPr lang="el-GR" sz="2800" dirty="0" smtClean="0"/>
              <a:t>Μια διαφάνεια μπορεί να παρέχει τα πάντα όπως: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γραφικά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κείμενο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δ</a:t>
            </a:r>
            <a:r>
              <a:rPr lang="el-GR" sz="2400" dirty="0" smtClean="0"/>
              <a:t>ιάφορα αντικείμενα όπως αυτόματα σχήματα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οργανόγραμμα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5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Μπορούμε να παρουσιάσουμε τις παρουσιάσεις με τρεις διαφορετικούς τρόπους: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sz="2400" dirty="0" smtClean="0"/>
              <a:t>Παρουσίαση στην οθόνη του Η/Υ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sz="2400" dirty="0" smtClean="0"/>
              <a:t>Παρουσίαση σε χαρτί (εκτύπωση διαφανειών)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sz="2400" dirty="0" smtClean="0"/>
              <a:t>Παρουσίαση σε οθόνη με συσκευή προβολής διαφανειών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l-GR" sz="2400" dirty="0" smtClean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91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Εκκίνηση του προγράμματος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08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Εκκίνηση του προγράμματος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Για να εκκινήσουμε το πρόγραμμα </a:t>
            </a:r>
            <a:r>
              <a:rPr lang="en-US" sz="2800" dirty="0" smtClean="0"/>
              <a:t>PowerPoint </a:t>
            </a:r>
            <a:r>
              <a:rPr lang="el-GR" sz="2800" dirty="0" smtClean="0"/>
              <a:t>κάνουμε τα εξής: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Κάνουμε κλικ στο κουμπί «Έναρξη»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Κάνουμε κλικ στην επιλογή «Όλα τα προγράμματα»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Εντοπίζουμε τον φάκελο «</a:t>
            </a:r>
            <a:r>
              <a:rPr lang="en-US" sz="2400" dirty="0" smtClean="0"/>
              <a:t>Microsoft Office</a:t>
            </a:r>
            <a:r>
              <a:rPr lang="el-GR" sz="2400" dirty="0" smtClean="0"/>
              <a:t>» και τον επιλέγουμε (με το αριστερό πλήκτρο του ποντικιού)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Εντοπίζουμε το πρόγραμμα «</a:t>
            </a:r>
            <a:r>
              <a:rPr lang="en-US" sz="2400" dirty="0" smtClean="0"/>
              <a:t>PowerPoint</a:t>
            </a:r>
            <a:r>
              <a:rPr lang="el-GR" sz="2400" dirty="0" smtClean="0"/>
              <a:t>» και το επιλέγουμε (με το αριστερό πλήκτρο του ποντικιού)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81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Εξερεύνηση του προγράμματος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Εξερεύνηση του προγράμματος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Αφού εκκινήσαμε το </a:t>
            </a:r>
            <a:r>
              <a:rPr lang="en-US" sz="2800" dirty="0" smtClean="0"/>
              <a:t>PowerPoint</a:t>
            </a:r>
            <a:r>
              <a:rPr lang="el-GR" sz="2800" dirty="0" smtClean="0"/>
              <a:t> πάμε να το εξερευνήσουμε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Μετά την εκκίνηση επιλέγουμε κενή παρουσίαση και εμφανίζεται η παρουσίαση με μία κενή διαφάνεια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98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εικόνας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" b="864"/>
          <a:stretch>
            <a:fillRect/>
          </a:stretch>
        </p:blipFill>
        <p:spPr>
          <a:xfrm>
            <a:off x="627562" y="1201316"/>
            <a:ext cx="7888876" cy="4141603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Εξερεύνηση του </a:t>
            </a:r>
            <a:r>
              <a:rPr lang="el-GR" dirty="0" smtClean="0"/>
              <a:t>προγράμματος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Τίτλος της παρουσίασης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Στο επάνω μέρος της εικόνας φαίνεται ο τίτλος της παρουσίασης</a:t>
            </a:r>
          </a:p>
          <a:p>
            <a:r>
              <a:rPr lang="el-GR" sz="2800" dirty="0" smtClean="0"/>
              <a:t>Αρχικά ο τίτλος είναι «Παρουσίαση1»</a:t>
            </a:r>
          </a:p>
          <a:p>
            <a:r>
              <a:rPr lang="el-GR" sz="2800" dirty="0" smtClean="0"/>
              <a:t>Προφανώς μπορούμε να αλλάξουμε τον τίτλο της παρουσίασης στον επιθυμητό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1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κουμπί </a:t>
            </a:r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 smtClean="0"/>
              <a:t>Πάνω και αριστερά στην εικόνα υπάρχει το κουμπί με την ένδειξη </a:t>
            </a:r>
            <a:r>
              <a:rPr lang="en-US" sz="2800" dirty="0" smtClean="0"/>
              <a:t>P</a:t>
            </a:r>
            <a:r>
              <a:rPr lang="el-GR" sz="2800" dirty="0" smtClean="0"/>
              <a:t>. Πατώντας αυτό το κουμπί υπάρχουν οι εξής επιλογές: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Επαναφορά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Μετακίνηση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Μέγεθος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Ελαχιστοποίηση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Μεγιστοποίηση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39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κουμπί </a:t>
            </a:r>
            <a:r>
              <a:rPr lang="en-US" dirty="0" smtClean="0"/>
              <a:t>P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2800" dirty="0" smtClean="0"/>
              <a:t>Επαναφορά: επαναφέρουμε το παράθυρο του </a:t>
            </a:r>
            <a:r>
              <a:rPr lang="en-US" sz="2800" dirty="0" smtClean="0"/>
              <a:t>PowerPoint </a:t>
            </a:r>
            <a:r>
              <a:rPr lang="el-GR" sz="2800" dirty="0" smtClean="0"/>
              <a:t>σε προγενέστερο μέγεθος</a:t>
            </a:r>
          </a:p>
          <a:p>
            <a:r>
              <a:rPr lang="el-GR" sz="2800" dirty="0" smtClean="0"/>
              <a:t>Μετακίνηση: μετακινούμε το παράθυρο του </a:t>
            </a:r>
            <a:r>
              <a:rPr lang="en-US" sz="2800" dirty="0" smtClean="0"/>
              <a:t>PowerPoint </a:t>
            </a:r>
            <a:r>
              <a:rPr lang="el-GR" sz="2800" dirty="0" smtClean="0"/>
              <a:t>αριστερά-δεξιά, πάνω-κάτω</a:t>
            </a:r>
          </a:p>
          <a:p>
            <a:r>
              <a:rPr lang="el-GR" sz="2800" dirty="0" smtClean="0"/>
              <a:t>Μέγεθος: αυξομειώνουμε το μέγεθος του παραθύρου του </a:t>
            </a:r>
            <a:r>
              <a:rPr lang="en-US" sz="2800" dirty="0" smtClean="0"/>
              <a:t>PowerPoint</a:t>
            </a:r>
          </a:p>
          <a:p>
            <a:r>
              <a:rPr lang="el-GR" sz="2800" dirty="0" smtClean="0"/>
              <a:t>Ελαχιστοποίηση: ελαχιστοποιούμε το παράθυρο στη γραμμή κατάστασης</a:t>
            </a:r>
          </a:p>
          <a:p>
            <a:r>
              <a:rPr lang="el-GR" sz="2800" dirty="0" smtClean="0"/>
              <a:t>Μεγιστοποίηση: μεγιστοποιούμε το παράθυρο και καταλαμβάνει όλη την οθόνη</a:t>
            </a:r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38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Εφαρμογές Η/Υ στη </a:t>
            </a:r>
            <a:r>
              <a:rPr lang="el-GR" b="1" dirty="0" err="1" smtClean="0"/>
              <a:t>Λογοπαθολογία</a:t>
            </a:r>
            <a:endParaRPr lang="el-GR" b="1" dirty="0"/>
          </a:p>
          <a:p>
            <a:pPr algn="l"/>
            <a:r>
              <a:rPr lang="el-GR" sz="2800" dirty="0"/>
              <a:t>Εισαγωγή στο </a:t>
            </a:r>
            <a:r>
              <a:rPr lang="en-US" sz="2800" dirty="0" smtClean="0"/>
              <a:t>PowerPoint</a:t>
            </a:r>
            <a:endParaRPr lang="el-GR" sz="2800" dirty="0" smtClean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Τόκη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Ευγενία,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Επίκουρη Καθηγήτρια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ΤΕΙ Ηπείρου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5007785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810918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Γραμμή γρήγορης πρόσβασης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Δεξιά από το κουμπί </a:t>
            </a:r>
            <a:r>
              <a:rPr lang="en-US" sz="2800" dirty="0" smtClean="0"/>
              <a:t>P </a:t>
            </a:r>
            <a:r>
              <a:rPr lang="el-GR" sz="2800" dirty="0" smtClean="0"/>
              <a:t>υπάρχει μια γραμμή εργαλείων, η οποία καλείται γραμμή γρήγορης πρόσβασης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69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Η γραμμή γρήγορης πρόσβασης σημειώνεται στην Εικόνα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Γραμμή γρήγορης </a:t>
            </a:r>
            <a:r>
              <a:rPr lang="el-GR" dirty="0" smtClean="0"/>
              <a:t>πρόσβασης (2)</a:t>
            </a:r>
            <a:endParaRPr lang="en-US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82000"/>
            <a:ext cx="4950894" cy="290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Γραμμή γρήγορης πρόσβασης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 smtClean="0"/>
              <a:t>Η γραμμή γρήγορης πρόσβασης περιέχει τα κουμπιά (εμφανίζονται από τα αριστερά προς τα δεξιά)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Αποθήκευση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Αναίρεση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Επανάληψη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Έναρξη από την αρχή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 smtClean="0"/>
              <a:t>Προσαρμογή γραμμής γρήγορης πρόσβασης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55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Γραμμή γρήγορης πρόσβασης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Αποθήκευση: αποθηκεύεται το τρέχον έγγραφο </a:t>
            </a:r>
            <a:r>
              <a:rPr lang="en-US" sz="2800" dirty="0" smtClean="0"/>
              <a:t>PowerPoint</a:t>
            </a:r>
            <a:r>
              <a:rPr lang="el-GR" sz="2800" dirty="0" smtClean="0"/>
              <a:t> </a:t>
            </a:r>
          </a:p>
          <a:p>
            <a:r>
              <a:rPr lang="el-GR" sz="2800" dirty="0" smtClean="0"/>
              <a:t>Αναίρεση: αναιρείται η τελευταία ενέργεια</a:t>
            </a:r>
          </a:p>
          <a:p>
            <a:r>
              <a:rPr lang="el-GR" sz="2800" dirty="0" smtClean="0"/>
              <a:t>Επανάληψη: επαναλαμβάνεται η τελευταία ενέργεια</a:t>
            </a:r>
          </a:p>
          <a:p>
            <a:r>
              <a:rPr lang="el-GR" sz="2800" dirty="0" smtClean="0"/>
              <a:t>Έναρξη από την αρχή: έναρξη της παρουσίασης από την πρώτη διαφάνεια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Προσαρμογή γραμμής γρήγορης </a:t>
            </a:r>
            <a:r>
              <a:rPr lang="el-GR" dirty="0" smtClean="0"/>
              <a:t>πρόσβασης: Προσθαφαίρεση κουμπιών της γραμμής</a:t>
            </a:r>
            <a:endParaRPr lang="en-US" dirty="0"/>
          </a:p>
          <a:p>
            <a:endParaRPr lang="el-GR" sz="2800" dirty="0" smtClean="0"/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29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Ταινία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 ταινία ή κορδέλα είναι τμήμα του παραθύρου του </a:t>
            </a:r>
            <a:r>
              <a:rPr lang="en-US" sz="2800" dirty="0" smtClean="0"/>
              <a:t>PowerPoint</a:t>
            </a:r>
          </a:p>
          <a:p>
            <a:r>
              <a:rPr lang="el-GR" sz="2800" dirty="0" smtClean="0"/>
              <a:t>Αποτελείται από καρτέλες</a:t>
            </a:r>
          </a:p>
          <a:p>
            <a:r>
              <a:rPr lang="el-GR" sz="2800" dirty="0" smtClean="0"/>
              <a:t>Κάθε καρτέλα έχει δικές της ομάδες εργαλείων</a:t>
            </a:r>
          </a:p>
          <a:p>
            <a:r>
              <a:rPr lang="el-GR" sz="2800" dirty="0" smtClean="0"/>
              <a:t>Κάθε ομάδα εργαλείων έχει το δικό της πλαίσιο που τη διαχωρίζει από τις άλλες ομάδες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35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Η γραμμή εργαλείων του </a:t>
            </a:r>
            <a:r>
              <a:rPr lang="en-US" dirty="0" smtClean="0"/>
              <a:t>PowerPoint </a:t>
            </a:r>
            <a:r>
              <a:rPr lang="el-GR" dirty="0" smtClean="0"/>
              <a:t>που ονομάζεται ταινία ή κορδέλα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Ταινία (2)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9388"/>
            <a:ext cx="7931225" cy="83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Ταινία (3)</a:t>
            </a:r>
            <a:endParaRPr lang="en-US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Στο δεξί άκρο της ταινίας υπάρχουν τα κουμπιά: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Βοήθειας</a:t>
            </a:r>
            <a:endParaRPr lang="el-G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Επιλογές εμφάνισης κορδέλας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Ελαχιστοποίησης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Μεγιστοποίησης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Κλεισίματος</a:t>
            </a:r>
          </a:p>
          <a:p>
            <a:r>
              <a:rPr lang="el-GR" sz="2800" dirty="0" smtClean="0"/>
              <a:t>Δείτε τα στην επόμενη εικόνα</a:t>
            </a:r>
          </a:p>
          <a:p>
            <a:pPr marL="0" indent="0">
              <a:buNone/>
            </a:pPr>
            <a:endParaRPr lang="el-GR" sz="2400" dirty="0" smtClean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4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Κουμπιά του δεξί άκρου της ταινίας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Ταινία (4)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33" y="1561356"/>
            <a:ext cx="380853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Γραμμή κατάστασης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</a:t>
            </a:r>
            <a:r>
              <a:rPr lang="el-GR" sz="2800" dirty="0" smtClean="0"/>
              <a:t>γραμμή κατάστασης βρίσκεται στο κάτω μέρος του εγγράφου </a:t>
            </a:r>
            <a:r>
              <a:rPr lang="en-US" sz="2800" dirty="0" smtClean="0"/>
              <a:t>PowerPoint</a:t>
            </a:r>
          </a:p>
          <a:p>
            <a:r>
              <a:rPr lang="el-GR" sz="2800" dirty="0" smtClean="0"/>
              <a:t>Εμφανίζει χρήσιμες πληροφορίες για την τρέχουσα παρουσίαση όπως: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Πλήθος διαφανειών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Αριθμός τρέχουσας διαφάνειας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Γλώσσα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Κουμπιά προβολής κ.α.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4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Η γραμμή κατάστασης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Γραμμή </a:t>
            </a:r>
            <a:r>
              <a:rPr lang="el-GR" dirty="0" smtClean="0"/>
              <a:t>κατάστασης (2)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5" y="2661586"/>
            <a:ext cx="8469070" cy="1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Γραμμή εργαλείων προβολής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 γραμμή εργαλείων προβολής συμπεριλαμβάνεται στη γραμμή κατάστασης</a:t>
            </a:r>
          </a:p>
          <a:p>
            <a:r>
              <a:rPr lang="el-GR" sz="2800" dirty="0" smtClean="0"/>
              <a:t>Περιέχει κουμπιά που αφορούν τον τρόπο προβολής των διαφανειών μιας παρουσίασης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6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Η γραμμή εργαλείων προβολής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Γραμμή εργαλείων προβολής (2)</a:t>
            </a:r>
            <a:endParaRPr lang="en-US" dirty="0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53444"/>
            <a:ext cx="2804992" cy="4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Δημιουργία και προσθήκη διαφάνειας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93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Δημιουργία και προσθήκη διαφάνειας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Στην καρτέλα «Κεντρική» επιλέγουμε «Νέα διαφάνεια» και πατάμε κλικ με το αριστερό πλήκτρο του ποντικιού</a:t>
            </a:r>
          </a:p>
          <a:p>
            <a:r>
              <a:rPr lang="el-GR" sz="2800" dirty="0" smtClean="0"/>
              <a:t>Εκεί μπορούμε να δούμε διάφορες επιλογές όπως «Διαφάνεια τίτλου», «Τίτλος και περιεχόμενο», «Κεφαλίδα ενότητας» κ.α.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0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Δημιουργία και προσθήκη </a:t>
            </a:r>
            <a:r>
              <a:rPr lang="el-GR" dirty="0" smtClean="0"/>
              <a:t>διαφάνειας (2)</a:t>
            </a:r>
            <a:endParaRPr lang="en-US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9685"/>
            <a:ext cx="2736304" cy="38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97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Δημιουργία και προσθήκη </a:t>
            </a:r>
            <a:r>
              <a:rPr lang="el-GR" dirty="0" smtClean="0"/>
              <a:t>διαφάνειας (3)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Ας επιλέξουμε τη «Διαφάνεια τίτλου»</a:t>
            </a:r>
          </a:p>
          <a:p>
            <a:r>
              <a:rPr lang="el-GR" sz="2800" dirty="0" smtClean="0"/>
              <a:t>Τότε στην οθόνη εμφανίζεται μια διαφάνεια με δύο πλαίσια κειμένου, τα οποία δεν έχουν περιεχόμενο</a:t>
            </a:r>
          </a:p>
          <a:p>
            <a:r>
              <a:rPr lang="el-GR" sz="2800" dirty="0" smtClean="0"/>
              <a:t>Να επισημάνουμε ότι σε μια διαφάνεια μπορούμε να γράψουμε μόνο μέσα σε πλαίσια κειμένου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437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Η διαφάνεια που εμφανίζεται μετά την επιλογή «Διαφάνεια τίτλου»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Δημιουργία και προσθήκη διαφάνειας </a:t>
            </a:r>
            <a:r>
              <a:rPr lang="el-GR" dirty="0" smtClean="0"/>
              <a:t>(4)</a:t>
            </a:r>
            <a:endParaRPr lang="en-US" dirty="0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56" y="1305552"/>
            <a:ext cx="5295864" cy="299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59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Πλαίσιο κειμένου</a:t>
            </a:r>
            <a:endParaRPr lang="en-US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Εάν επιθυμούμε να δημιουργήσουμε ένα νέο πλαίσιο κειμένου, προκειμένου να γράψουμε θα μεταφερθούμε στην καρτέλα «Εισαγωγή»</a:t>
            </a:r>
          </a:p>
          <a:p>
            <a:r>
              <a:rPr lang="el-GR" sz="2800" dirty="0" smtClean="0"/>
              <a:t>Από εκεί θα επιλέξουμε το κουμπί «Σχήματα» και στη συνέχεια το κουμπί «Πλαίσιο κειμένου»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3587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Εισαγωγή «Πλαίσιο κειμένου»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Πλαίσιο κειμένου (2)</a:t>
            </a:r>
            <a:endParaRPr lang="en-US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68" y="1376570"/>
            <a:ext cx="3997932" cy="279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65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Πλαίσιο κειμένου (3)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Στη συνέχεια </a:t>
            </a:r>
            <a:r>
              <a:rPr lang="el-GR" sz="2800" dirty="0"/>
              <a:t>στο σημείο της διαφάνειας όπου θέλουμε να δημιουργήσουμε το πλαίσιο </a:t>
            </a:r>
            <a:r>
              <a:rPr lang="el-GR" sz="2800" dirty="0" smtClean="0"/>
              <a:t>κειμένου σέρνουμε το ποντίκι πατώντας το αριστερό πλήκτρο</a:t>
            </a:r>
          </a:p>
          <a:p>
            <a:r>
              <a:rPr lang="el-GR" sz="2800" dirty="0" smtClean="0"/>
              <a:t>Τελικά, το πλαίσιο κειμένου δημιουργείται και μέσα σε αυτό μπορούμε να γράψουμε οτιδήποτε επιθυμούμε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97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Πλαίσιο κειμένου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Το πλαίσιο κειμένου μπορούμε να: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το μετακινήσουμε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αλλάξουμε τη διάστασή του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τ</a:t>
            </a:r>
            <a:r>
              <a:rPr lang="el-GR" sz="2400" dirty="0" smtClean="0"/>
              <a:t>ο διαγράψουμε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2764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Πλαίσιο κειμένου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 smtClean="0"/>
              <a:t>Για να μετακινήσουμε το πλαίσιο κειμένου, στοχεύουμε με το ποντίκι στο περίγραμμα του πλαισίου</a:t>
            </a:r>
          </a:p>
          <a:p>
            <a:r>
              <a:rPr lang="el-GR" sz="2800" dirty="0" smtClean="0"/>
              <a:t>Ο δείκτης του ποντικιού αλλάζει μορφή (γίνεται «σταυρός»)</a:t>
            </a:r>
          </a:p>
          <a:p>
            <a:r>
              <a:rPr lang="el-GR" sz="2800" dirty="0" smtClean="0"/>
              <a:t>Πατάμε κλικ με το αριστερό πλήκτρο του ποντικιού και χωρίς να το αφήσουμε μετακινούμε το πλαίσιο σε κάποιο άλλο σημείο της διαφάνειας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2997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Το ποντίκι πάνω στο περίβλημα του πλαισίου κειμένου, προκειμένου να μετακινήσουμε το πλαίσιο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Πλαίσιο κειμένου </a:t>
            </a:r>
            <a:r>
              <a:rPr lang="el-GR" dirty="0" smtClean="0"/>
              <a:t>(6)</a:t>
            </a:r>
            <a:endParaRPr lang="en-US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76" y="1993404"/>
            <a:ext cx="2143424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24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Πλαίσιο κειμένου </a:t>
            </a:r>
            <a:r>
              <a:rPr lang="el-GR" dirty="0" smtClean="0"/>
              <a:t>(7)</a:t>
            </a:r>
            <a:endParaRPr lang="en-US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Για να αλλάξουμε τη διάσταση του πλαισίου κειμένου, στοχεύουμε με το ποντίκι σε μια από τις γωνίες του</a:t>
            </a:r>
          </a:p>
          <a:p>
            <a:r>
              <a:rPr lang="el-GR" sz="2800" dirty="0" smtClean="0"/>
              <a:t>Αν στοχεύσουμε σωστά, το ποντίκι αλλάζει σχήμα</a:t>
            </a:r>
          </a:p>
          <a:p>
            <a:r>
              <a:rPr lang="el-GR" sz="2800" dirty="0" smtClean="0"/>
              <a:t>Στη συνέχεια πατάμε κλικ με το αριστερό πλήκτρο του ποντικιού και το σχήμα γίνεται «σταυρός»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7649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ποντίκι πάνω </a:t>
            </a:r>
            <a:r>
              <a:rPr lang="el-GR" dirty="0" smtClean="0"/>
              <a:t>στη γωνία του πλαισίου, για </a:t>
            </a:r>
            <a:r>
              <a:rPr lang="el-GR" dirty="0"/>
              <a:t>να </a:t>
            </a:r>
            <a:r>
              <a:rPr lang="el-GR" dirty="0" smtClean="0"/>
              <a:t>αλλάξουμε τη διάσταση του πλαισίου </a:t>
            </a:r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Πλαίσιο κειμένου </a:t>
            </a:r>
            <a:r>
              <a:rPr lang="el-GR" dirty="0" smtClean="0"/>
              <a:t>(8)</a:t>
            </a:r>
            <a:endParaRPr lang="en-US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18" y="2270709"/>
            <a:ext cx="1895740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18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Πλαίσιο κειμένου </a:t>
            </a:r>
            <a:r>
              <a:rPr lang="el-GR" dirty="0" smtClean="0"/>
              <a:t>(9)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Χωρίς να αφήσουμε το πλήκτρο του ποντικιού, σέρνουμε το ποντίκι προς μια κατεύθυνση προκειμένου να αυξήσουμε ή να μειώσουμε τη διάσταση του πλαισίου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9011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Πλαίσιο κειμένου </a:t>
            </a:r>
            <a:r>
              <a:rPr lang="el-GR" dirty="0" smtClean="0"/>
              <a:t>(10)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Για να διαγράψουμε ένα πλαίσιο κειμένου: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κάνουμε κλικ με το αριστερό πλήκτρο του ποντικιού πάνω στο περίβλημά του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σ</a:t>
            </a:r>
            <a:r>
              <a:rPr lang="el-GR" sz="2400" dirty="0" smtClean="0"/>
              <a:t>τη συνέχεια το διαγράφουμε με το </a:t>
            </a:r>
            <a:r>
              <a:rPr lang="en-US" sz="2400" dirty="0" smtClean="0"/>
              <a:t>delete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1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Εισαγωγή εικόνας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39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εικόνας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Για να εισάγουμε μια νέα εικόνα: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κάνουμε κλικ με το αριστερό πλήκτρο του ποντικιού στην καρτέλα «ΕΙΣΑΓΩΓΗ» της ταινίας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κάνουμε κλικ με το αριστερό πλήκτρο του </a:t>
            </a:r>
            <a:r>
              <a:rPr lang="el-GR" sz="2400" dirty="0" smtClean="0"/>
              <a:t>ποντικιού στο κουμπί «Εικόνες»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αναζητούμε την τοποθεσία του αρχείου εικόνας στον Η/Υ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μόλις τη βρούμε επιλέγουμε το αρχείο εικόνας και κάνουμε κλικ στο κουμπί «Εισαγωγή» του παραθύρου   </a:t>
            </a:r>
          </a:p>
          <a:p>
            <a:pPr marL="457200" lvl="1" indent="0">
              <a:buNone/>
            </a:pPr>
            <a:endParaRPr lang="el-GR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714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Επιλογή του κουμπιού «Εικόνες»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</a:t>
            </a:r>
            <a:r>
              <a:rPr lang="el-GR" dirty="0" smtClean="0"/>
              <a:t>εικόνας (2)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56520"/>
            <a:ext cx="3576860" cy="250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0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dirty="0" smtClean="0"/>
              <a:t>Παρουσίαση του προγράμματος </a:t>
            </a:r>
            <a:r>
              <a:rPr lang="en-US" dirty="0" smtClean="0"/>
              <a:t>PowerPoint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Αναζήτηση τοποθεσίας εικόνας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εικόνας </a:t>
            </a:r>
            <a:r>
              <a:rPr lang="el-GR" dirty="0" smtClean="0"/>
              <a:t>(3)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36" y="1220061"/>
            <a:ext cx="4302310" cy="303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33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Εφέ κίνησης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00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Εφέ κίνησης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Για να εισάγουμε εφέ κίνησης κάνουμε κλικ με το αριστερό πλήκτρο του ποντικιού στην καρτέλα «ΚΙΝΗΣΕΙΣ» της ταινίας</a:t>
            </a:r>
          </a:p>
          <a:p>
            <a:r>
              <a:rPr lang="el-GR" sz="2800" dirty="0" smtClean="0"/>
              <a:t>Στη συνέχεια κάνουμε κλικ με το αριστερό πλήκτρο του ποντικιού στο κουμπί «Προσθήκη κίνησης»</a:t>
            </a:r>
          </a:p>
          <a:p>
            <a:r>
              <a:rPr lang="el-GR" sz="2800" dirty="0" smtClean="0"/>
              <a:t>Εκεί μπορούμε να δούμε διάφορες επιλογές, όπως Εισόδου, Έμφασης, Εξόδου, Διαδρομές Κίνησης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36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Επιλογή εφέ κίνησης για προσθήκη σε μια φωτογραφία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53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Εφέ κίνησης (2)</a:t>
            </a:r>
            <a:endParaRPr lang="en-US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56" y="1283862"/>
            <a:ext cx="4855800" cy="294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Εφέ κίνησης (3)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Ας υποθέσουμε ότι θέλουμε να εμφανίσουμε με σβήσιμο την εικόνα</a:t>
            </a:r>
          </a:p>
          <a:p>
            <a:r>
              <a:rPr lang="el-GR" sz="2800" dirty="0" smtClean="0"/>
              <a:t>Τότε επιλέγουμε με αριστερό κλικ το «Σβήσιμο»</a:t>
            </a:r>
          </a:p>
          <a:p>
            <a:r>
              <a:rPr lang="el-GR" sz="2800" dirty="0" smtClean="0"/>
              <a:t>Στη συνέχεια επιλέγουμε με αριστερό κλικ το κουμπί Προεπισκόπηση (το οποίο βρίσκεται πάνω αριστερά στην ταινία) για να δούμε το αποτέλεσμα της κίνησης</a:t>
            </a:r>
          </a:p>
          <a:p>
            <a:r>
              <a:rPr lang="el-GR" sz="2800" dirty="0" smtClean="0"/>
              <a:t>Παρατηρήστε ότι πάνω στην εικόνα εμφανίζεται ένας αριθμός, που δηλώνει τη σειρά που θα γίνει το εφέ από ένα πλήθος εφέ κίνησης στο ίδιο αντικείμενο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35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Πάνω αριστερά στην εικόνα εμφανίζεται </a:t>
            </a:r>
            <a:r>
              <a:rPr lang="el-GR" dirty="0"/>
              <a:t>το εφέ </a:t>
            </a:r>
            <a:r>
              <a:rPr lang="el-GR" dirty="0" smtClean="0"/>
              <a:t>κίνησης με τον αριθμό 1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55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Εφέ κίνησης (4)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05536"/>
            <a:ext cx="5013091" cy="2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Σ</a:t>
            </a:r>
            <a:r>
              <a:rPr lang="el-GR" dirty="0" smtClean="0"/>
              <a:t>την αριστερή στήλη, εμφανίζεται η διαφάνεια σε σμίκρυνση με ένα αστέρι πάνω και αριστερά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Εφέ κίνησης </a:t>
            </a:r>
            <a:r>
              <a:rPr lang="el-GR" dirty="0" smtClean="0"/>
              <a:t>(5)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68" y="1273572"/>
            <a:ext cx="3365039" cy="29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631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Εφέ κίνησης (6)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Μπορούμε να επεξεργαστούμε το εφέ κίνησης που προσθέσαμε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ως προς τον τρόπο έναρξης (Με κλικ, αυτόματα </a:t>
            </a:r>
            <a:r>
              <a:rPr lang="el-GR" sz="2400" dirty="0" err="1" smtClean="0"/>
              <a:t>κλπ</a:t>
            </a:r>
            <a:r>
              <a:rPr lang="el-GR" sz="24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ως προς τη διάρκεια της κίνησης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ως προς την καθυστέρηση έναρξης της κίνησης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5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Επιλογές επεξεργασίας εφέ κίνησης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58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Εφέ κίνησης (7)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7380"/>
            <a:ext cx="4511467" cy="13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/>
              <a:t>Στοίχιση</a:t>
            </a:r>
            <a:r>
              <a:rPr lang="el-GR" altLang="el-GR" dirty="0" smtClean="0"/>
              <a:t> αντικειμένων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20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sz="2800" dirty="0" smtClean="0"/>
              <a:t>Εισαγωγή</a:t>
            </a:r>
          </a:p>
          <a:p>
            <a:r>
              <a:rPr lang="el-GR" sz="2800" dirty="0" smtClean="0"/>
              <a:t>Εκκίνηση του προγράμματος</a:t>
            </a:r>
          </a:p>
          <a:p>
            <a:r>
              <a:rPr lang="el-GR" sz="2800" dirty="0" smtClean="0"/>
              <a:t>Εξερεύνηση του προγράμματος</a:t>
            </a:r>
          </a:p>
          <a:p>
            <a:r>
              <a:rPr lang="el-GR" sz="2800" dirty="0" smtClean="0"/>
              <a:t>Δημιουργία και προσθήκη διαφάνειας</a:t>
            </a:r>
          </a:p>
          <a:p>
            <a:r>
              <a:rPr lang="el-GR" sz="2800" dirty="0" smtClean="0"/>
              <a:t>Εισαγωγή εικόνας</a:t>
            </a:r>
            <a:endParaRPr lang="en-US" sz="2800" dirty="0" smtClean="0"/>
          </a:p>
          <a:p>
            <a:r>
              <a:rPr lang="el-GR" sz="2800" dirty="0" smtClean="0"/>
              <a:t>Εφέ κίνησης</a:t>
            </a:r>
            <a:endParaRPr lang="en-US" sz="2800" dirty="0" smtClean="0"/>
          </a:p>
          <a:p>
            <a:r>
              <a:rPr lang="el-GR" sz="2800" dirty="0"/>
              <a:t>Στοίχιση </a:t>
            </a:r>
            <a:r>
              <a:rPr lang="el-GR" sz="2800" dirty="0" smtClean="0"/>
              <a:t>αντικειμένων</a:t>
            </a:r>
          </a:p>
          <a:p>
            <a:r>
              <a:rPr lang="el-GR" sz="2800" dirty="0" smtClean="0"/>
              <a:t>Κ</a:t>
            </a:r>
            <a:r>
              <a:rPr lang="el-GR" sz="2800" dirty="0" smtClean="0"/>
              <a:t>ουμπιά </a:t>
            </a:r>
            <a:r>
              <a:rPr lang="el-GR" sz="2800" dirty="0" smtClean="0"/>
              <a:t>ενεργειών</a:t>
            </a:r>
          </a:p>
          <a:p>
            <a:r>
              <a:rPr lang="el-GR" sz="2800" dirty="0" smtClean="0"/>
              <a:t>Χρήση της βοήθειας</a:t>
            </a:r>
          </a:p>
          <a:p>
            <a:r>
              <a:rPr lang="el-GR" sz="2800" dirty="0" smtClean="0"/>
              <a:t>Εισαγωγή </a:t>
            </a:r>
            <a:r>
              <a:rPr lang="el-GR" sz="2800" dirty="0" smtClean="0"/>
              <a:t>ήχου</a:t>
            </a:r>
            <a:endParaRPr lang="el-GR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πολλαπλών αντικειμένων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 smtClean="0"/>
              <a:t>Για να επιλέξουμε πολλαπλά αντικείμενα σε μια διαφάνεια χρησιμοποιούμε το πλήκτρο </a:t>
            </a:r>
            <a:r>
              <a:rPr lang="en-US" sz="2800" b="1" dirty="0" smtClean="0"/>
              <a:t>Shift</a:t>
            </a:r>
          </a:p>
          <a:p>
            <a:r>
              <a:rPr lang="el-GR" sz="2800" dirty="0" smtClean="0"/>
              <a:t>Επιλέγουμε το πρώτο αντικείμενο πατώντας πάνω του κλικ με το αριστερό πλήκτρο του ποντικιού</a:t>
            </a:r>
          </a:p>
          <a:p>
            <a:r>
              <a:rPr lang="el-GR" sz="2800" dirty="0" smtClean="0"/>
              <a:t>Πατάμε το πλήκτρο </a:t>
            </a:r>
            <a:r>
              <a:rPr lang="en-US" sz="2800" b="1" dirty="0" smtClean="0"/>
              <a:t>Shift</a:t>
            </a:r>
            <a:r>
              <a:rPr lang="en-US" sz="2800" dirty="0" smtClean="0"/>
              <a:t> </a:t>
            </a:r>
            <a:r>
              <a:rPr lang="el-GR" sz="2800" dirty="0" smtClean="0"/>
              <a:t>και το κρατάμε πατημένο ενώ επιλέγουμε τα υπόλοιπα αντικείμενα που επιθυμούμε με τον τρόπο που επιλέξαμε το πρώτο αντικείμενο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64003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Στοίχιση</a:t>
            </a:r>
            <a:r>
              <a:rPr lang="el-GR" dirty="0"/>
              <a:t> </a:t>
            </a:r>
            <a:r>
              <a:rPr lang="el-GR" dirty="0" smtClean="0"/>
              <a:t>αντικειμένων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Αφού επιλέξουμε τα αντικείμενα, στη συνέχεια μπορούμε να στοιχίσουμε με διάφορους τρόπους</a:t>
            </a:r>
          </a:p>
          <a:p>
            <a:pPr marL="0" indent="0">
              <a:buNone/>
            </a:pPr>
            <a:r>
              <a:rPr lang="el-GR" sz="2800" dirty="0" smtClean="0"/>
              <a:t>Για να το κάνουμε: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επιλέγουμε στην καρτέλα «ΚΕΝΤΡΙΚΗ» το κουμπί «Τακτοποίηση»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στη συνέχεια επιλέγουμε «Στοίχιση»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64097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62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Στοίχιση </a:t>
            </a:r>
            <a:r>
              <a:rPr lang="el-GR" dirty="0" smtClean="0"/>
              <a:t>αντικειμένων (2)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26918"/>
            <a:ext cx="3663885" cy="43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328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Στοίχιση </a:t>
            </a:r>
            <a:r>
              <a:rPr lang="el-GR" dirty="0" smtClean="0"/>
              <a:t>αντικειμένων (3)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Στην επιλογή «Στοίχιση» υπάρχουν διάφορες επιλογές όπως στοίχιση αριστερά, στο κέντρο, δεξιά κ.λπ.</a:t>
            </a:r>
          </a:p>
          <a:p>
            <a:r>
              <a:rPr lang="el-GR" sz="2800" dirty="0" smtClean="0"/>
              <a:t>Όλες αυτές οι επιλογές μπορούν να συνδυαστούν με μια από τις επιλογές: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Σ</a:t>
            </a:r>
            <a:r>
              <a:rPr lang="el-GR" sz="2400" dirty="0" smtClean="0"/>
              <a:t>τοίχιση στη διαφάνεια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Στοίχιση επιλεγμένων αντικειμένων   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44102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K</a:t>
            </a:r>
            <a:r>
              <a:rPr lang="el-GR" dirty="0" err="1" smtClean="0"/>
              <a:t>ουμπι</a:t>
            </a:r>
            <a:r>
              <a:rPr lang="el-GR" dirty="0" err="1"/>
              <a:t>ά</a:t>
            </a:r>
            <a:r>
              <a:rPr lang="el-GR" dirty="0" smtClean="0"/>
              <a:t> </a:t>
            </a:r>
            <a:r>
              <a:rPr lang="el-GR" dirty="0" smtClean="0"/>
              <a:t>ενεργειών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09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Κουμπιά ενεργειών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3000" dirty="0" smtClean="0"/>
              <a:t>Τα κουμπιά ενεργειών είναι σχήματα κουμπιών ενσωματωμένα στο </a:t>
            </a:r>
            <a:r>
              <a:rPr lang="en-US" sz="3000" dirty="0" smtClean="0"/>
              <a:t>PowerPoint </a:t>
            </a:r>
            <a:endParaRPr lang="el-GR" sz="3000" dirty="0" smtClean="0"/>
          </a:p>
          <a:p>
            <a:r>
              <a:rPr lang="el-GR" sz="3000" dirty="0" smtClean="0"/>
              <a:t>Στα κουμπιά </a:t>
            </a:r>
            <a:r>
              <a:rPr lang="el-GR" sz="3000" dirty="0" smtClean="0"/>
              <a:t>μπορούμε να αντιστοιχίσουμε ενέργειες όταν συμβούν κάποια γεγονότα</a:t>
            </a:r>
          </a:p>
          <a:p>
            <a:r>
              <a:rPr lang="el-GR" sz="3000" dirty="0" smtClean="0"/>
              <a:t>Παραδείγματα ενεργειών είναι η εναλλαγή διαφανειών ή η έναρξη αφήγησης</a:t>
            </a:r>
          </a:p>
          <a:p>
            <a:r>
              <a:rPr lang="el-GR" sz="2800" dirty="0" smtClean="0"/>
              <a:t>Παραδείγματα γεγονότων είναι το κλικ του ποντικιού στο κουμπί ή το πέρασμα του ποντικιού</a:t>
            </a: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91083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κουμπιού ενεργειών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 smtClean="0"/>
              <a:t>Για να εισάγουμε ένα κουμπί κάνουμε τα εξής: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κάνουμε κλικ στην καρτέλα «ΕΙΣΑΓΩΓΗ» της ταινίας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κάνουμε κλικ στο κουμπί «Σχήματα»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στο μενού που εμφανίζεται, εντοπίζουμε το «Κουμπιά ενεργειών» (βρίσκεται στο τέλος του μενού)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κ</a:t>
            </a:r>
            <a:r>
              <a:rPr lang="el-GR" sz="2400" dirty="0" smtClean="0"/>
              <a:t>άνουμε κλικ στο κουμπί που θέλουμε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κάνουμε κλικ στο σημείο της διαφάνειες όπου θέλουμε να τοποθετήσουμε το κουμπί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89255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Το μενού σχημάτων του </a:t>
            </a:r>
            <a:r>
              <a:rPr lang="en-US" dirty="0" smtClean="0"/>
              <a:t>PowerPoint</a:t>
            </a:r>
            <a:r>
              <a:rPr lang="el-GR" dirty="0"/>
              <a:t>.</a:t>
            </a:r>
            <a:r>
              <a:rPr lang="en-US" dirty="0" smtClean="0"/>
              <a:t> </a:t>
            </a:r>
            <a:r>
              <a:rPr lang="el-GR" dirty="0" smtClean="0"/>
              <a:t>Στο τέλος του υπάρχουν τα κουμπιά ενεργειών.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67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κουμπιού ενεργειών </a:t>
            </a:r>
            <a:r>
              <a:rPr lang="el-GR" dirty="0" smtClean="0"/>
              <a:t>(2)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96" y="1225143"/>
            <a:ext cx="4887007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204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κουμπιού ενεργειών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Μόλις εισάγουμε το κουμπί στη διαφάνεια τότε εμφανίζεται ένα παράθυρο στο οποίο μπορούμε να επιλέξουμε: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μ</a:t>
            </a:r>
            <a:r>
              <a:rPr lang="el-GR" sz="2400" dirty="0" smtClean="0"/>
              <a:t>ε ποιο γεγονός θα συνδέσουμε το κουμπί (κλικ ή πέρασμα του ποντικιού)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π</a:t>
            </a:r>
            <a:r>
              <a:rPr lang="el-GR" sz="2400" dirty="0" smtClean="0"/>
              <a:t>οιες ενέργειες θα συμβούν με την ενεργοποίηση του γεγονότος </a:t>
            </a:r>
          </a:p>
          <a:p>
            <a:pPr marL="457200" lvl="1" indent="0">
              <a:buNone/>
            </a:pPr>
            <a:r>
              <a:rPr lang="el-GR" sz="2400" dirty="0"/>
              <a:t>ό</a:t>
            </a:r>
            <a:r>
              <a:rPr lang="el-GR" sz="2400" dirty="0" smtClean="0"/>
              <a:t>πως:  Υπερσύνδεση με, Εκτέλεση προγράμματος κ.λπ. 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52084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Ρυθμίσεις ενέργειας με το κλικ του ποντικιού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69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κουμπιού ενεργειών </a:t>
            </a:r>
            <a:r>
              <a:rPr lang="el-GR" dirty="0" smtClean="0"/>
              <a:t>(4)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36" y="1262812"/>
            <a:ext cx="2736304" cy="29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0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Εισαγωγή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51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Ρυθμίσεις ενέργειας με το </a:t>
            </a:r>
            <a:r>
              <a:rPr lang="el-GR" dirty="0" smtClean="0"/>
              <a:t>πέρασμα </a:t>
            </a:r>
            <a:r>
              <a:rPr lang="el-GR" dirty="0"/>
              <a:t>του ποντικιού</a:t>
            </a:r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κουμπιού ενεργειών </a:t>
            </a:r>
            <a:r>
              <a:rPr lang="el-GR" dirty="0" smtClean="0"/>
              <a:t>(5)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01" y="1238813"/>
            <a:ext cx="2751573" cy="29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376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Χρήση της βοήθειας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96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Χρήση της βοήθειας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Η επιλογή της βοήθειας μας δίνει τη δυνατότητα να πάρουμε πληροφορίες για οποιοδήποτε θέμα θέλουμε στο </a:t>
            </a:r>
            <a:r>
              <a:rPr lang="en-US" sz="2800" dirty="0" smtClean="0"/>
              <a:t>PowerPoint</a:t>
            </a:r>
            <a:r>
              <a:rPr lang="el-GR" sz="2800" dirty="0" smtClean="0"/>
              <a:t> 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63368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της </a:t>
            </a:r>
            <a:r>
              <a:rPr lang="el-GR" dirty="0" smtClean="0"/>
              <a:t>βοήθειας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Για να πάρουμε βοήθεια κάνουμε κλικ με το αριστερό πλήκτρο του ποντικιού στο κουμπί με το αγγλικό ερωτηματικό </a:t>
            </a:r>
            <a:r>
              <a:rPr lang="en-US" sz="2800" dirty="0" smtClean="0"/>
              <a:t>?</a:t>
            </a:r>
          </a:p>
          <a:p>
            <a:r>
              <a:rPr lang="el-GR" sz="2800" dirty="0" smtClean="0"/>
              <a:t>Το κουμπί αυτό βρίσκεται στο δεξιό άκρο της ταινίας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7655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Το κουμπί της βοήθειας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74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της βοήθειας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78" y="2083472"/>
            <a:ext cx="2049444" cy="65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979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της βοήθειας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800" dirty="0" smtClean="0"/>
              <a:t>Μόλις κάνουμε κλικ στο κουμπί της βοήθειας, εμφανίζεται το παράθυρο της βοήθειας</a:t>
            </a:r>
          </a:p>
          <a:p>
            <a:r>
              <a:rPr lang="el-GR" sz="2800" dirty="0" smtClean="0"/>
              <a:t>Στο παράθυρο εμφανίζονται οι κορυφαίες γενικές κατηγορίες βοήθειας, από τις οποίες μπορούμε να επιλέξουμε αυτή που επιθυμούμε</a:t>
            </a:r>
          </a:p>
          <a:p>
            <a:r>
              <a:rPr lang="el-GR" sz="2800" dirty="0" smtClean="0"/>
              <a:t>Επιπλέον, εμφανίζεται ένα πλαίσιο κειμένου (</a:t>
            </a:r>
            <a:r>
              <a:rPr lang="en-US" sz="2800" dirty="0" smtClean="0"/>
              <a:t>Search online help) </a:t>
            </a:r>
            <a:r>
              <a:rPr lang="el-GR" sz="2800" dirty="0" smtClean="0"/>
              <a:t>στο οποίο μπορούμε να πληκτρολογήσουμε λέξεις ώστε να αναζητήσουμε βοήθεια στο </a:t>
            </a:r>
            <a:r>
              <a:rPr lang="en-US" sz="2800" dirty="0" smtClean="0"/>
              <a:t>Internet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1924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76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της βοήθειας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5)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21" y="1214811"/>
            <a:ext cx="3148363" cy="43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551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της βοήθειας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6)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Μόλις εντοπίσουμε αυτό που αναζητούσαμε μπορούμε να κάνουμε κλικ στο κουμπί του εκτυπωτή για να το εκτυπώσουμε</a:t>
            </a:r>
          </a:p>
          <a:p>
            <a:r>
              <a:rPr lang="el-GR" sz="2800" dirty="0" smtClean="0"/>
              <a:t>Υπάρχουν επιπλέον κουμπιά, όπως: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δεξί βελάκι, για να πάμε στην επόμενη σελίδα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αριστερό βελάκι, για να πάμε στην προηγούμενη σελίδα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σ</a:t>
            </a:r>
            <a:r>
              <a:rPr lang="el-GR" sz="2400" dirty="0" smtClean="0"/>
              <a:t>πίτι, για να πάμε στην αρχική σελίδα της βοήθειας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378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Τα κουμπιά της βοήθειας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78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της βοήθειας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7)</a:t>
            </a:r>
            <a:endParaRPr lang="en-US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2209428"/>
            <a:ext cx="2500023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887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Εισαγωγή </a:t>
            </a:r>
            <a:r>
              <a:rPr lang="el-GR" dirty="0" smtClean="0"/>
              <a:t>ήχου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0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PowerPoint </a:t>
            </a:r>
            <a:r>
              <a:rPr lang="el-GR" sz="2800" dirty="0" smtClean="0"/>
              <a:t>είναι πρόγραμμα για την παρουσίαση δεδομένων</a:t>
            </a:r>
          </a:p>
          <a:p>
            <a:r>
              <a:rPr lang="el-GR" sz="2800" dirty="0" smtClean="0"/>
              <a:t>Οι παρουσιάσεις μας επιτρέπουν να μεταδώσουμε τις ιδέες μας σε ένα σύνολο ατόμων χρησιμοποιώντας μια ποικιλία τεχνικών </a:t>
            </a:r>
          </a:p>
        </p:txBody>
      </p:sp>
    </p:spTree>
    <p:extLst>
      <p:ext uri="{BB962C8B-B14F-4D97-AF65-F5344CB8AC3E}">
        <p14:creationId xmlns:p14="http://schemas.microsoft.com/office/powerpoint/2010/main" val="7492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ήχου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Για να εισάγουμε ήχο σε διαφάνεια: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κάνουμε κλικ στην καρτέλα «ΕΙΣΑΓΩΓΗ» της ταινίας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κάνουμε κλικ στο κουμπί «Ήχος» που βρίσκεται τέρμα δεξιά  </a:t>
            </a:r>
            <a:endParaRPr lang="en-US" sz="2400" dirty="0"/>
          </a:p>
          <a:p>
            <a:pPr marL="0" indent="0">
              <a:buNone/>
            </a:pPr>
            <a:r>
              <a:rPr lang="el-GR" sz="2800" dirty="0" smtClean="0"/>
              <a:t>Εμφανίζεται ένα μενού με δύο επιλογές: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Ήχος από τον υπολογιστή μου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Εγγραφή ήχου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2300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Μενού εισαγωγής ήχου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81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</a:t>
            </a:r>
            <a:r>
              <a:rPr lang="el-GR" dirty="0" smtClean="0"/>
              <a:t>ήχου (2)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7380"/>
            <a:ext cx="2895728" cy="17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830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ήχου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Ήχος από τον υπολογιστή μου</a:t>
            </a:r>
          </a:p>
          <a:p>
            <a:pPr marL="0" indent="0">
              <a:buNone/>
            </a:pPr>
            <a:r>
              <a:rPr lang="el-GR" sz="2400" dirty="0" smtClean="0"/>
              <a:t>Εισαγωγή αρχείου ήχου που είναι αποθηκευμένο στο σκληρό δίσκο του υπολογιστή</a:t>
            </a:r>
            <a:endParaRPr lang="el-GR" sz="2400" dirty="0"/>
          </a:p>
          <a:p>
            <a:r>
              <a:rPr lang="el-GR" sz="2800" dirty="0" smtClean="0"/>
              <a:t>Εγγραφή ήχου</a:t>
            </a:r>
          </a:p>
          <a:p>
            <a:pPr marL="0" indent="0">
              <a:buNone/>
            </a:pPr>
            <a:r>
              <a:rPr lang="el-GR" sz="2400" dirty="0" smtClean="0"/>
              <a:t>Εγγραφή ήχου με το πρόγραμμα εγγραφής του </a:t>
            </a:r>
            <a:r>
              <a:rPr lang="en-US" sz="2400" dirty="0" smtClean="0"/>
              <a:t>PowerPoint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30940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ήχου </a:t>
            </a:r>
            <a:r>
              <a:rPr lang="el-GR" dirty="0" smtClean="0"/>
              <a:t>(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Ας υποθέσουμε ότι επιθυμούμε να εισάγουμε ήχο από τον υπολογιστή μας</a:t>
            </a:r>
          </a:p>
          <a:p>
            <a:r>
              <a:rPr lang="el-GR" sz="2400" dirty="0" smtClean="0"/>
              <a:t>Κάνουμε κλικ στην αντίστοιχη επιλογή</a:t>
            </a:r>
          </a:p>
          <a:p>
            <a:r>
              <a:rPr lang="el-GR" sz="2400" dirty="0" smtClean="0"/>
              <a:t>Αναζητούμε το αρχείο ήχου στον υπολογιστή μας</a:t>
            </a:r>
          </a:p>
          <a:p>
            <a:r>
              <a:rPr lang="el-GR" sz="2400" dirty="0" smtClean="0"/>
              <a:t>Μόλις το εντοπίσουμε κάνουμε κλικ στο κουμπί «Εισαγωγή»</a:t>
            </a:r>
          </a:p>
          <a:p>
            <a:r>
              <a:rPr lang="el-GR" sz="2400" dirty="0" smtClean="0"/>
              <a:t>Το αρχείο ήχου εισάγεται στην τρέχουσα διαφάνεια (εμφανίζεται με το εικονίδιο ενός </a:t>
            </a:r>
            <a:r>
              <a:rPr lang="el-GR" sz="2400" dirty="0" err="1" smtClean="0"/>
              <a:t>μεγαφώνου</a:t>
            </a:r>
            <a:r>
              <a:rPr lang="el-GR" sz="2400" dirty="0" smtClean="0"/>
              <a:t>)</a:t>
            </a:r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77634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Ενσωμάτωση αρχείου ήχου στη διαφάνεια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84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ήχου </a:t>
            </a:r>
            <a:r>
              <a:rPr lang="el-GR" dirty="0" smtClean="0"/>
              <a:t>(5)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34" y="1849388"/>
            <a:ext cx="3448531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234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ήχου </a:t>
            </a:r>
            <a:r>
              <a:rPr lang="el-GR" dirty="0" smtClean="0"/>
              <a:t>(6)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Στο σημείο αυτό μπορούμε να κάνουμε κλικ στο πλήκτρο </a:t>
            </a:r>
            <a:r>
              <a:rPr lang="en-US" sz="2800" dirty="0" smtClean="0"/>
              <a:t>Play</a:t>
            </a:r>
            <a:r>
              <a:rPr lang="el-GR" sz="2800" dirty="0" smtClean="0"/>
              <a:t>/</a:t>
            </a:r>
            <a:r>
              <a:rPr lang="en-US" sz="2800" dirty="0" smtClean="0"/>
              <a:t>Pause </a:t>
            </a:r>
            <a:r>
              <a:rPr lang="el-GR" sz="2800" dirty="0" smtClean="0"/>
              <a:t>για να ακούσουμε τον ήχο του αρχείου ήχου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9603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ήχου </a:t>
            </a:r>
            <a:r>
              <a:rPr lang="el-GR" dirty="0" smtClean="0"/>
              <a:t>(7)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Αν κάνουμε κλικ στο μεγάφωνο τότε εμφανίζονται στην ταινία οι καρτέλες: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Μορφή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Αναπαραγωγή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Ας κάνουμε κλικ στην καρτέλα «ΑΝΑΠΑΡΑΓΩΓΗ»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80256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Τα εργαλεία της καρτέλας «ΑΝΑΠΑΡΑΓΩΓΗ»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87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ήχου </a:t>
            </a:r>
            <a:r>
              <a:rPr lang="el-GR" dirty="0" smtClean="0"/>
              <a:t>(8)</a:t>
            </a:r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7420"/>
            <a:ext cx="7740352" cy="9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876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ήχου </a:t>
            </a:r>
            <a:r>
              <a:rPr lang="el-GR" dirty="0" smtClean="0"/>
              <a:t>(9)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 smtClean="0"/>
              <a:t>Ας δούμε ενδεικτικά τις επιλογές: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Έναρξη με κλικ (έναρξη του ήχου με το κλικ του ποντικιού κατά την προβολή παρουσίασης)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Έναρξη αυτόματα </a:t>
            </a:r>
            <a:r>
              <a:rPr lang="el-GR" sz="2400" dirty="0"/>
              <a:t>(έναρξη του ήχου </a:t>
            </a:r>
            <a:r>
              <a:rPr lang="el-GR" sz="2400" dirty="0" smtClean="0"/>
              <a:t>αυτόματα με την παρουσίαση της διαφάνειας κατά </a:t>
            </a:r>
            <a:r>
              <a:rPr lang="el-GR" sz="2400" dirty="0"/>
              <a:t>την προβολή </a:t>
            </a:r>
            <a:r>
              <a:rPr lang="el-GR" sz="2400" dirty="0" smtClean="0"/>
              <a:t>παρουσίασης)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Απόκρυψη κατά την παρουσίαση (απόκρυψη του εικονιδίου του μεγάφωνου κατά </a:t>
            </a:r>
            <a:r>
              <a:rPr lang="el-GR" sz="2400" dirty="0"/>
              <a:t>την προβολή </a:t>
            </a:r>
            <a:r>
              <a:rPr lang="el-GR" sz="2400" dirty="0" smtClean="0"/>
              <a:t>παρουσίασης)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34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Επιλογές ήχου για το αρχείο ήχου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89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ήχου </a:t>
            </a:r>
            <a:r>
              <a:rPr lang="el-GR" dirty="0" smtClean="0"/>
              <a:t>(10)</a:t>
            </a:r>
            <a:endParaRPr lang="en-US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21396"/>
            <a:ext cx="6062975" cy="12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9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Για να έχει επιτυχία μια παρουσίαση πρέπει να: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είναι σαφής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ε</a:t>
            </a:r>
            <a:r>
              <a:rPr lang="el-GR" sz="2400" dirty="0" smtClean="0"/>
              <a:t>ίναι κατανοητή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 smtClean="0"/>
              <a:t>να την παρουσιάζουμε με τέτοιο τρόπο ώστε αυτός να προκαλεί ενδιαφέρον</a:t>
            </a:r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51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https://products.office.com/el-gr/powerpoint</a:t>
            </a:r>
          </a:p>
        </p:txBody>
      </p:sp>
    </p:spTree>
    <p:extLst>
      <p:ext uri="{BB962C8B-B14F-4D97-AF65-F5344CB8AC3E}">
        <p14:creationId xmlns:p14="http://schemas.microsoft.com/office/powerpoint/2010/main" val="18780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91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94303" y="163336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Τόκη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, Ευγενία. (2015). Εφαρμογές Η/Υ στη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Λογοπαθολογία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 Τεχνολογικό Ίδρυμα Ηπείρου. Διαθέσιμο από τη δικτυακή διεύθυνση: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</a:t>
            </a:r>
            <a:r>
              <a:rPr lang="en-US" sz="2400" dirty="0">
                <a:solidFill>
                  <a:srgbClr val="FF0000"/>
                </a:solidFill>
                <a:hlinkClick r:id="rId5"/>
              </a:rPr>
              <a:t>LOGO123/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94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95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2724</TotalTime>
  <Words>2623</Words>
  <Application>Microsoft Office PowerPoint</Application>
  <PresentationFormat>Προβολή στην οθόνη (16:10)</PresentationFormat>
  <Paragraphs>436</Paragraphs>
  <Slides>96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96</vt:i4>
      </vt:variant>
    </vt:vector>
  </HeadingPairs>
  <TitlesOfParts>
    <vt:vector size="99" baseType="lpstr">
      <vt:lpstr>Arial</vt:lpstr>
      <vt:lpstr>Calibri</vt:lpstr>
      <vt:lpstr>Θέμα του Office</vt:lpstr>
      <vt:lpstr>Εφαρμογές Η/Υ στη Λογοπαθολογία</vt:lpstr>
      <vt:lpstr>Παρουσίαση του PowerPoint</vt:lpstr>
      <vt:lpstr>Άδειες Χρήσης</vt:lpstr>
      <vt:lpstr>Χρηματοδότηση</vt:lpstr>
      <vt:lpstr>Σκοποί ενότητας</vt:lpstr>
      <vt:lpstr>Περιεχόμενα ενότητας</vt:lpstr>
      <vt:lpstr>Εισαγωγή</vt:lpstr>
      <vt:lpstr>Εισαγωγή</vt:lpstr>
      <vt:lpstr>Εισαγωγή (2)</vt:lpstr>
      <vt:lpstr>Εισαγωγή (3)</vt:lpstr>
      <vt:lpstr>Εισαγωγή (4)</vt:lpstr>
      <vt:lpstr>Εκκίνηση του προγράμματος</vt:lpstr>
      <vt:lpstr>Εκκίνηση του προγράμματος</vt:lpstr>
      <vt:lpstr>Εξερεύνηση του προγράμματος</vt:lpstr>
      <vt:lpstr>Εξερεύνηση του προγράμματος</vt:lpstr>
      <vt:lpstr>Εξερεύνηση του προγράμματος (2)</vt:lpstr>
      <vt:lpstr>Τίτλος της παρουσίασης</vt:lpstr>
      <vt:lpstr>Το κουμπί P</vt:lpstr>
      <vt:lpstr>Το κουμπί P (2)</vt:lpstr>
      <vt:lpstr>Γραμμή γρήγορης πρόσβασης</vt:lpstr>
      <vt:lpstr>Γραμμή γρήγορης πρόσβασης (2)</vt:lpstr>
      <vt:lpstr>Γραμμή γρήγορης πρόσβασης (3)</vt:lpstr>
      <vt:lpstr>Γραμμή γρήγορης πρόσβασης (4)</vt:lpstr>
      <vt:lpstr>Ταινία </vt:lpstr>
      <vt:lpstr>Ταινία (2)</vt:lpstr>
      <vt:lpstr>Ταινία (3)</vt:lpstr>
      <vt:lpstr>Ταινία (4)</vt:lpstr>
      <vt:lpstr>Γραμμή κατάστασης</vt:lpstr>
      <vt:lpstr>Γραμμή κατάστασης (2)</vt:lpstr>
      <vt:lpstr>Γραμμή εργαλείων προβολής</vt:lpstr>
      <vt:lpstr>Γραμμή εργαλείων προβολής (2)</vt:lpstr>
      <vt:lpstr>Δημιουργία και προσθήκη διαφάνειας</vt:lpstr>
      <vt:lpstr>Δημιουργία και προσθήκη διαφάνειας</vt:lpstr>
      <vt:lpstr>Δημιουργία και προσθήκη διαφάνειας (2)</vt:lpstr>
      <vt:lpstr>Δημιουργία και προσθήκη διαφάνειας (3)</vt:lpstr>
      <vt:lpstr>Δημιουργία και προσθήκη διαφάνειας (4)</vt:lpstr>
      <vt:lpstr>Πλαίσιο κειμένου</vt:lpstr>
      <vt:lpstr>Πλαίσιο κειμένου (2)</vt:lpstr>
      <vt:lpstr>Πλαίσιο κειμένου (3)</vt:lpstr>
      <vt:lpstr>Πλαίσιο κειμένου (4)</vt:lpstr>
      <vt:lpstr>Πλαίσιο κειμένου (5)</vt:lpstr>
      <vt:lpstr>Πλαίσιο κειμένου (6)</vt:lpstr>
      <vt:lpstr>Πλαίσιο κειμένου (7)</vt:lpstr>
      <vt:lpstr>Πλαίσιο κειμένου (8)</vt:lpstr>
      <vt:lpstr>Πλαίσιο κειμένου (9)</vt:lpstr>
      <vt:lpstr>Πλαίσιο κειμένου (10)</vt:lpstr>
      <vt:lpstr>Εισαγωγή εικόνας</vt:lpstr>
      <vt:lpstr>Εισαγωγή εικόνας</vt:lpstr>
      <vt:lpstr>Εισαγωγή εικόνας (2)</vt:lpstr>
      <vt:lpstr>Εισαγωγή εικόνας (3)</vt:lpstr>
      <vt:lpstr>Εφέ κίνησης</vt:lpstr>
      <vt:lpstr>Εφέ κίνησης</vt:lpstr>
      <vt:lpstr>Εφέ κίνησης (2)</vt:lpstr>
      <vt:lpstr>Εφέ κίνησης (3)</vt:lpstr>
      <vt:lpstr>Εφέ κίνησης (4)</vt:lpstr>
      <vt:lpstr>Εφέ κίνησης (5)</vt:lpstr>
      <vt:lpstr>Εφέ κίνησης (6)</vt:lpstr>
      <vt:lpstr>Εφέ κίνησης (7)</vt:lpstr>
      <vt:lpstr>Στοίχιση αντικειμένων</vt:lpstr>
      <vt:lpstr>Επιλογή πολλαπλών αντικειμένων</vt:lpstr>
      <vt:lpstr>Στοίχιση αντικειμένων</vt:lpstr>
      <vt:lpstr>Στοίχιση αντικειμένων (2)</vt:lpstr>
      <vt:lpstr>Στοίχιση αντικειμένων (3)</vt:lpstr>
      <vt:lpstr>Kουμπιά ενεργειών</vt:lpstr>
      <vt:lpstr>Κουμπιά ενεργειών</vt:lpstr>
      <vt:lpstr>Εισαγωγή κουμπιού ενεργειών</vt:lpstr>
      <vt:lpstr>Εισαγωγή κουμπιού ενεργειών (2)</vt:lpstr>
      <vt:lpstr>Εισαγωγή κουμπιού ενεργειών (3)</vt:lpstr>
      <vt:lpstr>Εισαγωγή κουμπιού ενεργειών (4)</vt:lpstr>
      <vt:lpstr>Εισαγωγή κουμπιού ενεργειών (5)</vt:lpstr>
      <vt:lpstr>Χρήση της βοήθειας</vt:lpstr>
      <vt:lpstr>Χρήση της βοήθειας</vt:lpstr>
      <vt:lpstr>Χρήση της βοήθειας (2)</vt:lpstr>
      <vt:lpstr>Χρήση της βοήθειας (3)</vt:lpstr>
      <vt:lpstr>Χρήση της βοήθειας (4)</vt:lpstr>
      <vt:lpstr>Χρήση της βοήθειας (5)</vt:lpstr>
      <vt:lpstr>Χρήση της βοήθειας (6)</vt:lpstr>
      <vt:lpstr>Χρήση της βοήθειας (7)</vt:lpstr>
      <vt:lpstr>Εισαγωγή ήχου</vt:lpstr>
      <vt:lpstr>Εισαγωγή ήχου</vt:lpstr>
      <vt:lpstr>Εισαγωγή ήχου (2)</vt:lpstr>
      <vt:lpstr>Εισαγωγή ήχου (3)</vt:lpstr>
      <vt:lpstr>Εισαγωγή ήχου (4)</vt:lpstr>
      <vt:lpstr>Εισαγωγή ήχου (5)</vt:lpstr>
      <vt:lpstr>Εισαγωγή ήχου (6)</vt:lpstr>
      <vt:lpstr>Εισαγωγή ήχου (7)</vt:lpstr>
      <vt:lpstr>Εισαγωγή ήχου (8)</vt:lpstr>
      <vt:lpstr>Εισαγωγή ήχου (9)</vt:lpstr>
      <vt:lpstr>Εισαγωγή ήχου (10)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909</cp:revision>
  <dcterms:created xsi:type="dcterms:W3CDTF">2012-09-06T09:03:05Z</dcterms:created>
  <dcterms:modified xsi:type="dcterms:W3CDTF">2016-01-07T13:57:31Z</dcterms:modified>
</cp:coreProperties>
</file>