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9" r:id="rId3"/>
    <p:sldId id="257" r:id="rId4"/>
    <p:sldId id="259" r:id="rId5"/>
    <p:sldId id="306" r:id="rId6"/>
    <p:sldId id="307" r:id="rId7"/>
    <p:sldId id="308" r:id="rId8"/>
    <p:sldId id="309" r:id="rId9"/>
    <p:sldId id="310" r:id="rId10"/>
    <p:sldId id="311" r:id="rId11"/>
    <p:sldId id="312" r:id="rId12"/>
    <p:sldId id="290" r:id="rId13"/>
    <p:sldId id="295" r:id="rId14"/>
    <p:sldId id="305" r:id="rId15"/>
    <p:sldId id="292" r:id="rId16"/>
    <p:sldId id="293" r:id="rId17"/>
    <p:sldId id="280" r:id="rId18"/>
  </p:sldIdLst>
  <p:sldSz cx="9144000" cy="5715000" type="screen16x10"/>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60" d="100"/>
          <a:sy n="60" d="100"/>
        </p:scale>
        <p:origin x="-1776" y="-58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85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22/11/2015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15</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16</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
        <p:nvSpPr>
          <p:cNvPr id="7" name="Ορθογώνιο 6"/>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8" name="TextBox 7"/>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Γεωργική </a:t>
            </a:r>
            <a:r>
              <a:rPr lang="el-GR" sz="1000" b="1" dirty="0" smtClean="0">
                <a:solidFill>
                  <a:schemeClr val="bg1"/>
                </a:solidFill>
              </a:rPr>
              <a:t>Χημεία, Μέθοδοι διαχωρισμού</a:t>
            </a:r>
            <a:r>
              <a:rPr lang="el-GR" sz="1000" dirty="0" smtClean="0">
                <a:solidFill>
                  <a:schemeClr val="bg1"/>
                </a:solidFill>
              </a:rPr>
              <a:t>, </a:t>
            </a:r>
            <a:r>
              <a:rPr lang="el-GR" sz="1000" dirty="0" smtClean="0">
                <a:solidFill>
                  <a:schemeClr val="bg1"/>
                </a:solidFill>
              </a:rPr>
              <a:t>Τμήμα</a:t>
            </a:r>
            <a:r>
              <a:rPr lang="el-GR" sz="1000" baseline="0" dirty="0" smtClean="0">
                <a:solidFill>
                  <a:schemeClr val="bg1"/>
                </a:solidFill>
              </a:rPr>
              <a:t> Τεχνολόγων γεωπόνων</a:t>
            </a:r>
            <a:r>
              <a:rPr lang="el-GR" sz="1000" dirty="0" smtClean="0">
                <a:solidFill>
                  <a:schemeClr val="bg1"/>
                </a:solidFill>
              </a:rPr>
              <a:t>,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10" name="Εικόνα 9"/>
          <p:cNvPicPr>
            <a:picLocks noChangeAspect="1"/>
          </p:cNvPicPr>
          <p:nvPr userDrawn="1"/>
        </p:nvPicPr>
        <p:blipFill>
          <a:blip r:embed="rId13"/>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iblionet.gr/com/276/%CE%A4%CE%B6%CE%B9%CF%8C%CE%BB%CE%B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shopbay.gr/el/search.php?tag=%CE%A0%CE%B1%CF%80%CE%B1%CE%B3%CE%B5%CF%89%CF%81%CE%B3%CE%AF%CE%BF%CF%85+%CE%92%CE%B1%CF%83%CE%AF%CE%BB%CE%B5%CE%B9%CE%BF%CF%82+%CE%A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Γεωργική Χημεία</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a:t>
            </a:r>
            <a:r>
              <a:rPr lang="el-GR" sz="2800" dirty="0" smtClean="0"/>
              <a:t>8:</a:t>
            </a:r>
            <a:r>
              <a:rPr lang="en-US" sz="2800" dirty="0" smtClean="0"/>
              <a:t> </a:t>
            </a:r>
            <a:r>
              <a:rPr lang="el-GR" sz="2800" b="1" dirty="0"/>
              <a:t>Μέθοδοι </a:t>
            </a:r>
            <a:r>
              <a:rPr lang="el-GR" sz="2800" b="1" dirty="0" smtClean="0"/>
              <a:t>διαχωρισμού</a:t>
            </a:r>
          </a:p>
          <a:p>
            <a:r>
              <a:rPr lang="el-GR" sz="2800" dirty="0" smtClean="0"/>
              <a:t>Γεώργιος </a:t>
            </a:r>
            <a:r>
              <a:rPr lang="el-GR" sz="2800" dirty="0" smtClean="0"/>
              <a:t>Παπαδόπουλος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716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90361"/>
            <a:ext cx="4248472" cy="3096867"/>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4716016" y="476582"/>
            <a:ext cx="4032448" cy="4524315"/>
          </a:xfrm>
          <a:prstGeom prst="rect">
            <a:avLst/>
          </a:prstGeom>
        </p:spPr>
        <p:txBody>
          <a:bodyPr wrap="square">
            <a:spAutoFit/>
          </a:bodyPr>
          <a:lstStyle/>
          <a:p>
            <a:r>
              <a:rPr lang="el-GR" b="1" dirty="0"/>
              <a:t>Χρωματογραφία διήθησης σε πηκτή. </a:t>
            </a:r>
            <a:r>
              <a:rPr lang="el-GR" dirty="0"/>
              <a:t>Ένα μείγμα πρωτεϊνών (σημ. ΜΒ &gt; 5.000), σε πολύ μικρό συγκριτικά όγκο δείγματος, τοποθετείται σε στήλη με πορώδεις κόκκους. Οι μεγάλες πρωτεΐνες εμφανίζονται στην έξοδο της στήλης πριν από τις μικρές πρωτεΐνες διότι δεν μπορούν να εισχωρήσουν στο εσωτερικό των κόκκων του υλικού. </a:t>
            </a:r>
            <a:r>
              <a:rPr lang="el-GR" i="1" dirty="0"/>
              <a:t>Θα ήταν αδύνατον να γίνει διαχωρισμός των πρωτεϊνών με χρωματογραφία σε χαρτί διότι λόγω του μεγάλου ΜΒ που έχουν, η μετακίνησή τους θα ήταν πάρα πολύ αργή. Από </a:t>
            </a:r>
            <a:r>
              <a:rPr lang="en-US" i="1" dirty="0"/>
              <a:t>Berg</a:t>
            </a:r>
            <a:r>
              <a:rPr lang="el-GR" i="1" dirty="0"/>
              <a:t>, </a:t>
            </a:r>
            <a:r>
              <a:rPr lang="en-US" i="1" dirty="0" err="1"/>
              <a:t>Tymoczko</a:t>
            </a:r>
            <a:r>
              <a:rPr lang="el-GR" i="1" dirty="0"/>
              <a:t>, </a:t>
            </a:r>
            <a:r>
              <a:rPr lang="en-US" i="1" dirty="0" err="1"/>
              <a:t>Stryer</a:t>
            </a:r>
            <a:r>
              <a:rPr lang="el-GR" i="1" dirty="0"/>
              <a:t>, Βιοχημεία, 5</a:t>
            </a:r>
            <a:r>
              <a:rPr lang="el-GR" i="1" baseline="30000" dirty="0"/>
              <a:t>η</a:t>
            </a:r>
            <a:r>
              <a:rPr lang="el-GR" i="1" dirty="0"/>
              <a:t> έκδοση, ΠΕΚ, 2004. Κατόπιν άδειας του εκδότη.</a:t>
            </a:r>
            <a:endParaRPr lang="el-GR" dirty="0"/>
          </a:p>
        </p:txBody>
      </p:sp>
    </p:spTree>
    <p:extLst>
      <p:ext uri="{BB962C8B-B14F-4D97-AF65-F5344CB8AC3E}">
        <p14:creationId xmlns:p14="http://schemas.microsoft.com/office/powerpoint/2010/main" val="148379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Χρωματογραφία σε χαρτί</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Η χρωματογραφία σε χαρτί είναι η απλούστερη από όλα τα είδη της χρωματογραφίας, ανήκει στη χρωματογραφία υγρού-υγρού και η σταθερή φάση της είναι ένα λεπτό στρώμα νερού (ή άλλου υγρού) που έχει </a:t>
            </a:r>
            <a:r>
              <a:rPr lang="el-GR" dirty="0" err="1"/>
              <a:t>προσροφηθεί</a:t>
            </a:r>
            <a:r>
              <a:rPr lang="el-GR" dirty="0"/>
              <a:t> σε ένα κομμάτι χαρτί (δηλαδή στις ίνες κυτταρίνης αυτού). Σημαντικό ρόλο παίζουν επίσης και τα τριχοειδή φαινόμενα που εμφανίζουν οι ίνες της κυτταρίνης.</a:t>
            </a:r>
          </a:p>
          <a:p>
            <a:r>
              <a:rPr lang="el-GR" dirty="0"/>
              <a:t>Το χαρτί που χρησιμοποιείται μπορεί να είναι το συνηθισμένο διηθητικό χαρτί αλλά για καλύτερα αποτελέσματα προτιμάται το ειδικά επεξεργασμένο χαρτί </a:t>
            </a:r>
            <a:r>
              <a:rPr lang="en-GB" dirty="0" err="1"/>
              <a:t>Whatman</a:t>
            </a:r>
            <a:r>
              <a:rPr lang="en-GB" dirty="0"/>
              <a:t> No</a:t>
            </a:r>
            <a:r>
              <a:rPr lang="el-GR" dirty="0"/>
              <a:t>1.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3142576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8952"/>
            <a:ext cx="8240150" cy="3852804"/>
          </a:xfrm>
        </p:spPr>
        <p:txBody>
          <a:bodyPr>
            <a:noAutofit/>
          </a:bodyPr>
          <a:lstStyle/>
          <a:p>
            <a:pPr marL="0" indent="0">
              <a:buNone/>
            </a:pPr>
            <a:r>
              <a:rPr lang="el-GR" sz="1400" dirty="0"/>
              <a:t>1. </a:t>
            </a:r>
            <a:r>
              <a:rPr lang="el-GR" sz="1400" dirty="0" err="1"/>
              <a:t>Ευστ</a:t>
            </a:r>
            <a:r>
              <a:rPr lang="el-GR" sz="1400" dirty="0"/>
              <a:t>. </a:t>
            </a:r>
            <a:r>
              <a:rPr lang="el-GR" sz="1400" dirty="0" err="1"/>
              <a:t>Ταμουτσίδη</a:t>
            </a:r>
            <a:r>
              <a:rPr lang="el-GR" sz="1400" dirty="0"/>
              <a:t>, </a:t>
            </a:r>
            <a:r>
              <a:rPr lang="el-GR" sz="1400" i="1" dirty="0"/>
              <a:t>Γεωργική Χημεία</a:t>
            </a:r>
            <a:r>
              <a:rPr lang="el-GR" sz="1400" dirty="0"/>
              <a:t>, έκδοση ίδιου, Β έκδοση, 2008</a:t>
            </a:r>
          </a:p>
          <a:p>
            <a:pPr marL="0" indent="0">
              <a:buNone/>
            </a:pPr>
            <a:r>
              <a:rPr lang="el-GR" sz="1400" dirty="0"/>
              <a:t>2. Μ. </a:t>
            </a:r>
            <a:r>
              <a:rPr lang="el-GR" sz="1400" dirty="0" err="1"/>
              <a:t>Λάλια</a:t>
            </a:r>
            <a:r>
              <a:rPr lang="el-GR" sz="1400" dirty="0"/>
              <a:t> – </a:t>
            </a:r>
            <a:r>
              <a:rPr lang="el-GR" sz="1400" dirty="0" err="1"/>
              <a:t>Καντούρη</a:t>
            </a:r>
            <a:r>
              <a:rPr lang="el-GR" sz="1400" dirty="0"/>
              <a:t> και Στ. Παπαστεφάνου, </a:t>
            </a:r>
            <a:r>
              <a:rPr lang="el-GR" sz="1400" i="1" dirty="0"/>
              <a:t>Γενική και Ανόργανη Χημεία</a:t>
            </a:r>
            <a:r>
              <a:rPr lang="el-GR" sz="1400" dirty="0"/>
              <a:t>, 2</a:t>
            </a:r>
            <a:r>
              <a:rPr lang="el-GR" sz="1400" baseline="30000" dirty="0"/>
              <a:t>η</a:t>
            </a:r>
            <a:r>
              <a:rPr lang="el-GR" sz="1400" dirty="0"/>
              <a:t> έκδοση, Εκδόσεις Ζήτη, Θεσσαλονίκη, 2012. </a:t>
            </a:r>
            <a:r>
              <a:rPr lang="el-GR" sz="1400" i="1" dirty="0"/>
              <a:t>Η έκδοση αυτή έχει και πολύ επιμελημένο συμπλήρωμα εργαστηριακών ασκήσεων.</a:t>
            </a:r>
            <a:endParaRPr lang="el-GR" sz="1400" dirty="0"/>
          </a:p>
          <a:p>
            <a:pPr marL="0" indent="0">
              <a:buNone/>
            </a:pPr>
            <a:r>
              <a:rPr lang="el-GR" sz="1400" dirty="0"/>
              <a:t>3. Κ.Δ. Ξένου και </a:t>
            </a:r>
            <a:r>
              <a:rPr lang="el-GR" sz="1400" dirty="0" err="1"/>
              <a:t>Ευγ</a:t>
            </a:r>
            <a:r>
              <a:rPr lang="el-GR" sz="1400" dirty="0"/>
              <a:t>. Ξένου, </a:t>
            </a:r>
            <a:r>
              <a:rPr lang="el-GR" sz="1400" i="1" dirty="0"/>
              <a:t>Γενική και Ανόργανη Χημεία</a:t>
            </a:r>
            <a:r>
              <a:rPr lang="el-GR" sz="1400" dirty="0"/>
              <a:t>, Μακεδονικές Εκδόσεις, Θεσσαλονίκη, 2009</a:t>
            </a:r>
          </a:p>
          <a:p>
            <a:pPr marL="0" indent="0">
              <a:buNone/>
            </a:pPr>
            <a:r>
              <a:rPr lang="el-GR" sz="1400" dirty="0"/>
              <a:t>4. Ν. </a:t>
            </a:r>
            <a:r>
              <a:rPr lang="el-GR" sz="1400" dirty="0" err="1"/>
              <a:t>Λυδάκη</a:t>
            </a:r>
            <a:r>
              <a:rPr lang="el-GR" sz="1400" dirty="0"/>
              <a:t>-</a:t>
            </a:r>
            <a:r>
              <a:rPr lang="el-GR" sz="1400" dirty="0" err="1"/>
              <a:t>Σημαντήρη</a:t>
            </a:r>
            <a:r>
              <a:rPr lang="el-GR" sz="1400" dirty="0"/>
              <a:t>. </a:t>
            </a:r>
            <a:r>
              <a:rPr lang="el-GR" sz="1400" i="1" dirty="0"/>
              <a:t>Γενική χημεία και ενόργανη ανάλυση:</a:t>
            </a:r>
            <a:r>
              <a:rPr lang="el-GR" sz="1400" b="1" dirty="0"/>
              <a:t> </a:t>
            </a:r>
            <a:r>
              <a:rPr lang="el-GR" sz="1400" dirty="0"/>
              <a:t>Θέματα και εργαστηριακές ασκήσεις. Εκδόσεις </a:t>
            </a:r>
            <a:r>
              <a:rPr lang="el-GR" sz="1400" u="sng" dirty="0" err="1">
                <a:hlinkClick r:id="rId3"/>
              </a:rPr>
              <a:t>Τζιόλα</a:t>
            </a:r>
            <a:r>
              <a:rPr lang="el-GR" sz="1400" dirty="0"/>
              <a:t>, 2009.</a:t>
            </a:r>
          </a:p>
          <a:p>
            <a:pPr marL="0" indent="0">
              <a:buNone/>
            </a:pPr>
            <a:r>
              <a:rPr lang="el-GR" sz="1400" dirty="0"/>
              <a:t>5. </a:t>
            </a:r>
            <a:r>
              <a:rPr lang="en-GB" sz="1400" dirty="0"/>
              <a:t>G</a:t>
            </a:r>
            <a:r>
              <a:rPr lang="el-GR" sz="1400" dirty="0"/>
              <a:t>. </a:t>
            </a:r>
            <a:r>
              <a:rPr lang="en-GB" sz="1400" dirty="0"/>
              <a:t>Nelson </a:t>
            </a:r>
            <a:r>
              <a:rPr lang="en-GB" sz="1400" dirty="0" err="1"/>
              <a:t>Eby</a:t>
            </a:r>
            <a:r>
              <a:rPr lang="el-GR" sz="1400" dirty="0"/>
              <a:t>, "</a:t>
            </a:r>
            <a:r>
              <a:rPr lang="en-GB" sz="1400" i="1" dirty="0"/>
              <a:t>Principles of Environmental Geochemistry</a:t>
            </a:r>
            <a:r>
              <a:rPr lang="el-GR" sz="1400" dirty="0"/>
              <a:t>", 2004, </a:t>
            </a:r>
            <a:r>
              <a:rPr lang="en-GB" sz="1400" dirty="0"/>
              <a:t>Thomson</a:t>
            </a:r>
            <a:r>
              <a:rPr lang="el-GR" sz="1400" dirty="0"/>
              <a:t>, </a:t>
            </a:r>
            <a:r>
              <a:rPr lang="en-GB" sz="1400" dirty="0"/>
              <a:t>Brooks</a:t>
            </a:r>
            <a:r>
              <a:rPr lang="el-GR" sz="1400" dirty="0"/>
              <a:t>/</a:t>
            </a:r>
            <a:r>
              <a:rPr lang="en-GB" sz="1400" dirty="0"/>
              <a:t>Cole</a:t>
            </a:r>
            <a:r>
              <a:rPr lang="el-GR" sz="1400" dirty="0"/>
              <a:t>, μετάφραση Νίκος </a:t>
            </a:r>
            <a:r>
              <a:rPr lang="el-GR" sz="1400" dirty="0" err="1"/>
              <a:t>Λυδάκης</a:t>
            </a:r>
            <a:r>
              <a:rPr lang="el-GR" sz="1400" dirty="0"/>
              <a:t>-</a:t>
            </a:r>
            <a:r>
              <a:rPr lang="el-GR" sz="1400" dirty="0" err="1"/>
              <a:t>Σημαντήρης</a:t>
            </a:r>
            <a:r>
              <a:rPr lang="el-GR" sz="1400" dirty="0"/>
              <a:t>, 2011, Εκδόσεις </a:t>
            </a:r>
            <a:r>
              <a:rPr lang="el-GR" sz="1400" dirty="0" err="1"/>
              <a:t>Κωσταράκη</a:t>
            </a:r>
            <a:r>
              <a:rPr lang="el-GR" sz="1400" dirty="0"/>
              <a:t>,</a:t>
            </a:r>
          </a:p>
          <a:p>
            <a:pPr marL="0" indent="0">
              <a:buNone/>
            </a:pPr>
            <a:r>
              <a:rPr lang="el-GR" sz="1400" dirty="0"/>
              <a:t>6. </a:t>
            </a:r>
            <a:r>
              <a:rPr lang="en-US" sz="1400" dirty="0"/>
              <a:t>J</a:t>
            </a:r>
            <a:r>
              <a:rPr lang="el-GR" sz="1400" dirty="0"/>
              <a:t>. </a:t>
            </a:r>
            <a:r>
              <a:rPr lang="en-US" sz="1400" dirty="0"/>
              <a:t>Clark</a:t>
            </a:r>
            <a:r>
              <a:rPr lang="el-GR" sz="1400" dirty="0"/>
              <a:t>, </a:t>
            </a:r>
            <a:r>
              <a:rPr lang="en-US" sz="1400" dirty="0"/>
              <a:t>R</a:t>
            </a:r>
            <a:r>
              <a:rPr lang="el-GR" sz="1400" dirty="0"/>
              <a:t>. </a:t>
            </a:r>
            <a:r>
              <a:rPr lang="en-US" sz="1400" dirty="0"/>
              <a:t>Switzer</a:t>
            </a:r>
            <a:r>
              <a:rPr lang="el-GR" sz="1400" dirty="0"/>
              <a:t>. </a:t>
            </a:r>
            <a:r>
              <a:rPr lang="el-GR" sz="1400" i="1" dirty="0"/>
              <a:t>Πειραματική Βιοχημεία</a:t>
            </a:r>
            <a:r>
              <a:rPr lang="el-GR" sz="1400" dirty="0"/>
              <a:t>. 2</a:t>
            </a:r>
            <a:r>
              <a:rPr lang="el-GR" sz="1400" baseline="30000" dirty="0"/>
              <a:t>η</a:t>
            </a:r>
            <a:r>
              <a:rPr lang="el-GR" sz="1400" dirty="0"/>
              <a:t> έκδοση. Πανεπιστημιακές Εκδόσεις Κρήτης, Ηράκλειο 2000. </a:t>
            </a:r>
          </a:p>
          <a:p>
            <a:pPr marL="0" indent="0">
              <a:buNone/>
            </a:pPr>
            <a:r>
              <a:rPr lang="el-GR" sz="1400" dirty="0"/>
              <a:t>7. </a:t>
            </a:r>
            <a:r>
              <a:rPr lang="el-GR" sz="1400" u="sng" dirty="0">
                <a:hlinkClick r:id="rId4"/>
              </a:rPr>
              <a:t>Παπαγεωργίου Βασίλειος Π</a:t>
            </a:r>
            <a:r>
              <a:rPr lang="el-GR" sz="1400" b="1" dirty="0"/>
              <a:t>.</a:t>
            </a:r>
            <a:r>
              <a:rPr lang="el-GR" sz="1400" dirty="0"/>
              <a:t> Εργαστηριακές Ασκήσεις Οργανικής Χημείας, Επίκεντρο, Αθήνα 2005</a:t>
            </a:r>
            <a:br>
              <a:rPr lang="el-GR" sz="1400" dirty="0"/>
            </a:b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val="4191388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13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14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Παπαδόπουλος,</a:t>
            </a:r>
            <a:r>
              <a:rPr lang="en-US" sz="2400" dirty="0" smtClean="0">
                <a:solidFill>
                  <a:schemeClr val="bg1">
                    <a:lumMod val="50000"/>
                  </a:schemeClr>
                </a:solidFill>
              </a:rPr>
              <a:t> </a:t>
            </a:r>
            <a:r>
              <a:rPr lang="el-GR" sz="2400" dirty="0" smtClean="0">
                <a:solidFill>
                  <a:schemeClr val="bg1">
                    <a:lumMod val="50000"/>
                  </a:schemeClr>
                </a:solidFill>
              </a:rPr>
              <a:t>Γ. Γεωργική Χημεία. </a:t>
            </a:r>
            <a:r>
              <a:rPr lang="el-GR" sz="2400" dirty="0">
                <a:solidFill>
                  <a:schemeClr val="bg1">
                    <a:lumMod val="50000"/>
                  </a:schemeClr>
                </a:solidFill>
              </a:rPr>
              <a:t>Τεχνολογικό Ίδρυμα </a:t>
            </a:r>
            <a:r>
              <a:rPr lang="el-GR" sz="2400" dirty="0" smtClean="0">
                <a:solidFill>
                  <a:schemeClr val="bg1">
                    <a:lumMod val="50000"/>
                  </a:schemeClr>
                </a:solidFill>
              </a:rPr>
              <a:t>Ηπείρου. Διαθέσιμο από:</a:t>
            </a:r>
            <a:endParaRPr lang="el-GR" sz="2400" dirty="0">
              <a:solidFill>
                <a:schemeClr val="bg1">
                  <a:lumMod val="50000"/>
                </a:schemeClr>
              </a:solidFill>
            </a:endParaRPr>
          </a:p>
          <a:p>
            <a:pPr algn="just"/>
            <a:r>
              <a:rPr lang="en-US" sz="2400" dirty="0">
                <a:solidFill>
                  <a:schemeClr val="bg1">
                    <a:lumMod val="50000"/>
                  </a:schemeClr>
                </a:solidFill>
              </a:rPr>
              <a:t>http://eclass.teiep.gr/courses/DEMO118/</a:t>
            </a:r>
            <a:endParaRPr lang="el-GR" sz="2400" dirty="0">
              <a:solidFill>
                <a:schemeClr val="bg1">
                  <a:lumMod val="50000"/>
                </a:schemeClr>
              </a:solidFill>
            </a:endParaRPr>
          </a:p>
        </p:txBody>
      </p:sp>
    </p:spTree>
    <p:extLst>
      <p:ext uri="{BB962C8B-B14F-4D97-AF65-F5344CB8AC3E}">
        <p14:creationId xmlns:p14="http://schemas.microsoft.com/office/powerpoint/2010/main" val="1819757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Αντώνιος Σακελλάριος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b="1" dirty="0"/>
              <a:t>Μέθοδοι διαχωρισμού</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Τεχνολόγων Γεωπόνων</a:t>
            </a:r>
          </a:p>
          <a:p>
            <a:pPr algn="l"/>
            <a:r>
              <a:rPr lang="el-GR" b="1" dirty="0"/>
              <a:t>Γεωργική Χημεία</a:t>
            </a:r>
          </a:p>
          <a:p>
            <a:pPr algn="l"/>
            <a:r>
              <a:rPr lang="el-GR" sz="2800" b="1" dirty="0" smtClean="0"/>
              <a:t>Ενότητα </a:t>
            </a:r>
            <a:r>
              <a:rPr lang="el-GR" sz="2800" b="1" dirty="0" smtClean="0"/>
              <a:t>8:</a:t>
            </a:r>
            <a:r>
              <a:rPr lang="en-US" sz="2800" dirty="0" smtClean="0"/>
              <a:t> </a:t>
            </a:r>
            <a:r>
              <a:rPr lang="el-GR" sz="2800" b="1" dirty="0"/>
              <a:t>Μέθοδοι </a:t>
            </a:r>
            <a:r>
              <a:rPr lang="el-GR" sz="2800" b="1" dirty="0" smtClean="0"/>
              <a:t>διαχωρισμού</a:t>
            </a:r>
          </a:p>
          <a:p>
            <a:pPr algn="l"/>
            <a:r>
              <a:rPr lang="el-GR" sz="2800" dirty="0" smtClean="0">
                <a:solidFill>
                  <a:schemeClr val="tx2">
                    <a:lumMod val="50000"/>
                  </a:schemeClr>
                </a:solidFill>
              </a:rPr>
              <a:t>Γεώργιος </a:t>
            </a:r>
            <a:r>
              <a:rPr lang="el-GR" sz="2800" dirty="0" smtClean="0">
                <a:solidFill>
                  <a:schemeClr val="tx2">
                    <a:lumMod val="50000"/>
                  </a:schemeClr>
                </a:solidFill>
              </a:rPr>
              <a:t>Παπαδόπουλος</a:t>
            </a:r>
          </a:p>
          <a:p>
            <a:pPr algn="l">
              <a:lnSpc>
                <a:spcPts val="2600"/>
              </a:lnSpc>
            </a:pPr>
            <a:r>
              <a:rPr lang="el-GR" sz="2400" dirty="0" smtClean="0">
                <a:solidFill>
                  <a:schemeClr val="tx2">
                    <a:lumMod val="50000"/>
                  </a:schemeClr>
                </a:solidFill>
              </a:rPr>
              <a:t>Καθηγητής</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Χρήση των μεταβολών των φάσεων στην ανάλυση</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a:t>Η μελέτη της χημικής ανάλυσης αρχίζει με μια από τις παλιότερες παρατηρήσεις: οι ουσίες λειώνουν και βράζουν σε ορισμένες θερμοκρασίες, αλλάζοντας έτσι μορφή από στερεή σε υγρή ή από υγρή σε αέρια και αντίστροφα. </a:t>
            </a:r>
            <a:endParaRPr lang="el-GR" dirty="0" smtClean="0"/>
          </a:p>
          <a:p>
            <a:r>
              <a:rPr lang="el-GR" dirty="0" smtClean="0"/>
              <a:t>Η </a:t>
            </a:r>
            <a:r>
              <a:rPr lang="el-GR" dirty="0"/>
              <a:t>μεταβολή μεταξύ αυτών των καταστάσεων της ύλης ή φάσεων μας δίνει πληροφορίες που βοηθούν στην αναγνώριση της ουσίας και στον προσδιορισμό της καθαρότητάς της. Επιπλέον, επειδή ο μηχανικός διαχωρισμός των δύο φάσεων είναι σχετικά απλός, η μελέτη της κατανομής μιας ουσίας μεταξύ δύο φάσεων αποτελεί τη βάση για όλες τις τεχνικές διαχωρισμού.</a:t>
            </a:r>
          </a:p>
          <a:p>
            <a:r>
              <a:rPr lang="el-GR" dirty="0"/>
              <a:t>Η μεταβολή των </a:t>
            </a:r>
            <a:r>
              <a:rPr lang="el-GR" dirty="0" smtClean="0"/>
              <a:t>φάσεων συμβαίνει </a:t>
            </a:r>
            <a:r>
              <a:rPr lang="el-GR" dirty="0"/>
              <a:t>τόσο με απλές καθαρές ουσίες ή στοιχεία όσο και με μείγματα δύο ή περισσότερων ουσιών.</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15947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Μεταβολές μεταξύ φάσεων</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8396"/>
          <a:stretch/>
        </p:blipFill>
        <p:spPr bwMode="auto">
          <a:xfrm>
            <a:off x="1547664" y="1129308"/>
            <a:ext cx="5544616" cy="423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76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r>
              <a:rPr lang="el-GR" dirty="0"/>
              <a:t>Μέθοδοι </a:t>
            </a:r>
            <a:r>
              <a:rPr lang="el-GR" dirty="0" smtClean="0"/>
              <a:t>διαχωρισμού</a:t>
            </a:r>
            <a:endParaRPr lang="el-GR" dirty="0"/>
          </a:p>
        </p:txBody>
      </p:sp>
      <p:sp>
        <p:nvSpPr>
          <p:cNvPr id="3" name="Θέση περιεχομένου 2"/>
          <p:cNvSpPr>
            <a:spLocks noGrp="1"/>
          </p:cNvSpPr>
          <p:nvPr>
            <p:ph idx="1"/>
          </p:nvPr>
        </p:nvSpPr>
        <p:spPr/>
        <p:txBody>
          <a:bodyPr>
            <a:normAutofit fontScale="92500" lnSpcReduction="20000"/>
          </a:bodyPr>
          <a:lstStyle/>
          <a:p>
            <a:pPr lvl="0"/>
            <a:r>
              <a:rPr lang="el-GR" b="1" dirty="0"/>
              <a:t>Διήθηση</a:t>
            </a:r>
            <a:endParaRPr lang="el-GR" dirty="0"/>
          </a:p>
          <a:p>
            <a:pPr lvl="0"/>
            <a:r>
              <a:rPr lang="el-GR" b="1" dirty="0" err="1"/>
              <a:t>Φυγοκέντρηση</a:t>
            </a:r>
            <a:endParaRPr lang="el-GR" dirty="0"/>
          </a:p>
          <a:p>
            <a:pPr lvl="0"/>
            <a:r>
              <a:rPr lang="el-GR" b="1" dirty="0"/>
              <a:t>Καταβύθιση</a:t>
            </a:r>
            <a:endParaRPr lang="el-GR" dirty="0"/>
          </a:p>
          <a:p>
            <a:pPr lvl="0"/>
            <a:r>
              <a:rPr lang="el-GR" b="1" dirty="0"/>
              <a:t>Εκχύλιση</a:t>
            </a:r>
            <a:endParaRPr lang="el-GR" dirty="0"/>
          </a:p>
          <a:p>
            <a:r>
              <a:rPr lang="el-GR" b="1" dirty="0" err="1" smtClean="0"/>
              <a:t>Ιοντοανταλλαγή</a:t>
            </a:r>
            <a:endParaRPr lang="el-GR" dirty="0"/>
          </a:p>
          <a:p>
            <a:pPr lvl="0"/>
            <a:r>
              <a:rPr lang="el-GR" b="1" dirty="0"/>
              <a:t>Απόσταξη</a:t>
            </a:r>
            <a:endParaRPr lang="el-GR" dirty="0"/>
          </a:p>
          <a:p>
            <a:pPr lvl="0"/>
            <a:r>
              <a:rPr lang="el-GR" b="1" dirty="0" smtClean="0"/>
              <a:t>Χρωματογραφία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227036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Χρωματογραφία</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Η χρωματογραφία είναι μέθοδος διαχωρισμού των συστατικών ενός μείγματος χημικών ουσιών (από δύο έως και 30!!) και στηρίζεται στη διαφορετική </a:t>
            </a:r>
            <a:r>
              <a:rPr lang="el-GR" dirty="0" err="1"/>
              <a:t>προσροφητικότητα</a:t>
            </a:r>
            <a:r>
              <a:rPr lang="el-GR" dirty="0"/>
              <a:t> των διαφόρων σωμάτων. Στη μέθοδο αυτή διακρίνουμε δύο φάσεις:</a:t>
            </a:r>
          </a:p>
          <a:p>
            <a:pPr marL="0" indent="0">
              <a:buNone/>
            </a:pPr>
            <a:r>
              <a:rPr lang="el-GR" dirty="0"/>
              <a:t>(α) τη </a:t>
            </a:r>
            <a:r>
              <a:rPr lang="el-GR" i="1" dirty="0"/>
              <a:t>σταθερή</a:t>
            </a:r>
            <a:r>
              <a:rPr lang="el-GR" dirty="0"/>
              <a:t> ή </a:t>
            </a:r>
            <a:r>
              <a:rPr lang="el-GR" i="1" dirty="0"/>
              <a:t>στατική φάση</a:t>
            </a:r>
            <a:r>
              <a:rPr lang="el-GR" dirty="0"/>
              <a:t> που αποτελείται από κατάλληλο αδρανές προσροφητικό μέσο, στερεό ή υγρό, και </a:t>
            </a:r>
          </a:p>
          <a:p>
            <a:pPr marL="0" indent="0">
              <a:buNone/>
            </a:pPr>
            <a:r>
              <a:rPr lang="el-GR" dirty="0" smtClean="0"/>
              <a:t>(β</a:t>
            </a:r>
            <a:r>
              <a:rPr lang="el-GR" dirty="0"/>
              <a:t>) τη </a:t>
            </a:r>
            <a:r>
              <a:rPr lang="el-GR" i="1" dirty="0"/>
              <a:t>κινητή φάση</a:t>
            </a:r>
            <a:r>
              <a:rPr lang="el-GR" dirty="0"/>
              <a:t> που αποτελείται συνήθως από έναν (αδρανή) διαλύτη και από το μείγμα των συστατικών τα οποία θέλουμε να διαχωρίσουμε. Η κινητή φάση είναι πάντα σε υγρή ή αέρια μορφή.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2545870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Χρωματογραφία</a:t>
            </a:r>
          </a:p>
        </p:txBody>
      </p:sp>
      <p:sp>
        <p:nvSpPr>
          <p:cNvPr id="3" name="Θέση περιεχομένου 2"/>
          <p:cNvSpPr>
            <a:spLocks noGrp="1"/>
          </p:cNvSpPr>
          <p:nvPr>
            <p:ph idx="1"/>
          </p:nvPr>
        </p:nvSpPr>
        <p:spPr/>
        <p:txBody>
          <a:bodyPr>
            <a:normAutofit fontScale="77500" lnSpcReduction="20000"/>
          </a:bodyPr>
          <a:lstStyle/>
          <a:p>
            <a:r>
              <a:rPr lang="el-GR" dirty="0"/>
              <a:t>Ανάλογα με τους συνδυασμούς της στατικής και κινητικής φάσης, διακρίνουμε τους παρακάτω διαφορετικούς τύπους χρωματογραφίας:</a:t>
            </a:r>
          </a:p>
          <a:p>
            <a:r>
              <a:rPr lang="el-GR" dirty="0"/>
              <a:t>Χρωματογραφία στήλης (ή διήθησης σε πηκτή)</a:t>
            </a:r>
          </a:p>
          <a:p>
            <a:r>
              <a:rPr lang="el-GR" dirty="0"/>
              <a:t>Χρωματογραφία λεπτής στοιβάδας</a:t>
            </a:r>
          </a:p>
          <a:p>
            <a:r>
              <a:rPr lang="el-GR" dirty="0"/>
              <a:t>Χρωματογραφία </a:t>
            </a:r>
            <a:r>
              <a:rPr lang="el-GR" dirty="0" err="1"/>
              <a:t>ιοντοανταλλαγής</a:t>
            </a:r>
            <a:r>
              <a:rPr lang="el-GR" dirty="0"/>
              <a:t> (πάλι σε στήλη)</a:t>
            </a:r>
          </a:p>
          <a:p>
            <a:r>
              <a:rPr lang="el-GR" dirty="0"/>
              <a:t>Χρωματογραφία συγγένειας (πάλι σε στήλη)</a:t>
            </a:r>
          </a:p>
          <a:p>
            <a:r>
              <a:rPr lang="el-GR" dirty="0"/>
              <a:t>Υγρή χρωματογραφία </a:t>
            </a:r>
          </a:p>
          <a:p>
            <a:r>
              <a:rPr lang="el-GR" dirty="0"/>
              <a:t>Αέρια </a:t>
            </a:r>
            <a:r>
              <a:rPr lang="el-GR" dirty="0" smtClean="0"/>
              <a:t>χρωματογραφία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1503601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1317</TotalTime>
  <Words>943</Words>
  <Application>Microsoft Office PowerPoint</Application>
  <PresentationFormat>Προβολή στην οθόνη (16:10)</PresentationFormat>
  <Paragraphs>99</Paragraphs>
  <Slides>17</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Γεωργική Χημεία</vt:lpstr>
      <vt:lpstr>Παρουσίαση του PowerPoint</vt:lpstr>
      <vt:lpstr>Άδειες Χρήσης</vt:lpstr>
      <vt:lpstr>Χρηματοδότηση</vt:lpstr>
      <vt:lpstr>Χρήση των μεταβολών των φάσεων στην ανάλυση</vt:lpstr>
      <vt:lpstr>Μεταβολές μεταξύ φάσεων</vt:lpstr>
      <vt:lpstr>Μέθοδοι διαχωρισμού</vt:lpstr>
      <vt:lpstr>Χρωματογραφία</vt:lpstr>
      <vt:lpstr>Χρωματογραφία</vt:lpstr>
      <vt:lpstr>Παρουσίαση του PowerPoint</vt:lpstr>
      <vt:lpstr>Χρωματογραφία σε χαρτί</vt:lpstr>
      <vt:lpstr>Βιβλιογραφία</vt:lpstr>
      <vt:lpstr>Διατήρηση Σημειωμάτων</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cosine</cp:lastModifiedBy>
  <cp:revision>174</cp:revision>
  <dcterms:created xsi:type="dcterms:W3CDTF">2012-09-06T09:03:05Z</dcterms:created>
  <dcterms:modified xsi:type="dcterms:W3CDTF">2015-11-22T17:14:53Z</dcterms:modified>
</cp:coreProperties>
</file>