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6" r:id="rId4"/>
    <p:sldId id="261" r:id="rId5"/>
    <p:sldId id="262" r:id="rId6"/>
    <p:sldId id="269" r:id="rId7"/>
    <p:sldId id="316" r:id="rId8"/>
    <p:sldId id="318" r:id="rId9"/>
    <p:sldId id="317" r:id="rId10"/>
    <p:sldId id="305" r:id="rId11"/>
    <p:sldId id="306" r:id="rId12"/>
    <p:sldId id="307" r:id="rId13"/>
    <p:sldId id="274" r:id="rId14"/>
    <p:sldId id="296" r:id="rId15"/>
    <p:sldId id="268" r:id="rId16"/>
    <p:sldId id="312" r:id="rId17"/>
    <p:sldId id="314" r:id="rId18"/>
    <p:sldId id="313" r:id="rId19"/>
    <p:sldId id="285" r:id="rId20"/>
    <p:sldId id="289" r:id="rId21"/>
    <p:sldId id="290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>
      <p:cViewPr varScale="1">
        <p:scale>
          <a:sx n="110" d="100"/>
          <a:sy n="110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CDC2B-E1C8-4C37-8E53-1B69B1AC82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715E9E1-1A95-44B5-9B18-18FE3B16A79A}">
      <dgm:prSet phldrT="[Κείμενο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l-GR" sz="2000" b="1" dirty="0" smtClean="0"/>
            <a:t>Τύπος  χρηματοδότησης</a:t>
          </a:r>
          <a:r>
            <a:rPr lang="el-GR" sz="2000" dirty="0" smtClean="0"/>
            <a:t> </a:t>
          </a:r>
          <a:endParaRPr lang="el-GR" sz="2000" dirty="0"/>
        </a:p>
      </dgm:t>
    </dgm:pt>
    <dgm:pt modelId="{917DCAD6-0E0F-4C19-B8E9-A0095640BDCA}" type="parTrans" cxnId="{AE0BBDEA-9522-4940-B046-F78C47ECCFC1}">
      <dgm:prSet/>
      <dgm:spPr/>
      <dgm:t>
        <a:bodyPr/>
        <a:lstStyle/>
        <a:p>
          <a:endParaRPr lang="el-GR"/>
        </a:p>
      </dgm:t>
    </dgm:pt>
    <dgm:pt modelId="{8FD2C1A2-D9C8-4C50-8AEC-53D1FDC38AC0}" type="sibTrans" cxnId="{AE0BBDEA-9522-4940-B046-F78C47ECCFC1}">
      <dgm:prSet/>
      <dgm:spPr/>
      <dgm:t>
        <a:bodyPr/>
        <a:lstStyle/>
        <a:p>
          <a:endParaRPr lang="el-GR"/>
        </a:p>
      </dgm:t>
    </dgm:pt>
    <dgm:pt modelId="{55430964-B6E4-45CB-8722-986079905265}" type="asst">
      <dgm:prSet phldrT="[Κείμενο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l-GR" sz="1800" b="1" dirty="0" smtClean="0"/>
            <a:t>Υβριδικά  κεφάλαια</a:t>
          </a:r>
          <a:endParaRPr lang="el-GR" sz="1800" b="1" dirty="0"/>
        </a:p>
      </dgm:t>
    </dgm:pt>
    <dgm:pt modelId="{C0F09D8C-BE64-4264-BE25-CC0FC40CE664}" type="parTrans" cxnId="{E5E8D5FF-00D8-4252-9D2C-94A893592EDC}">
      <dgm:prSet/>
      <dgm:spPr/>
      <dgm:t>
        <a:bodyPr/>
        <a:lstStyle/>
        <a:p>
          <a:endParaRPr lang="el-GR" dirty="0"/>
        </a:p>
      </dgm:t>
    </dgm:pt>
    <dgm:pt modelId="{A99EE375-FEAB-4C5C-81D6-093463877D1C}" type="sibTrans" cxnId="{E5E8D5FF-00D8-4252-9D2C-94A893592EDC}">
      <dgm:prSet/>
      <dgm:spPr/>
      <dgm:t>
        <a:bodyPr/>
        <a:lstStyle/>
        <a:p>
          <a:endParaRPr lang="el-GR"/>
        </a:p>
      </dgm:t>
    </dgm:pt>
    <dgm:pt modelId="{2B852164-A443-4EE8-AB34-7FB1229FB22F}">
      <dgm:prSet phldrT="[Κείμενο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l-GR" sz="2000" b="1" i="1" dirty="0" smtClean="0"/>
            <a:t>Προνομιούχες μετοχές</a:t>
          </a:r>
          <a:endParaRPr lang="el-GR" sz="1600" b="0" i="0" dirty="0"/>
        </a:p>
      </dgm:t>
    </dgm:pt>
    <dgm:pt modelId="{E6A5AB87-9826-4FFC-B608-7390AAE2B7EE}" type="parTrans" cxnId="{5F8F5E67-CF4B-47F5-86CE-0C85F0551D90}">
      <dgm:prSet/>
      <dgm:spPr/>
      <dgm:t>
        <a:bodyPr/>
        <a:lstStyle/>
        <a:p>
          <a:endParaRPr lang="el-GR" dirty="0"/>
        </a:p>
      </dgm:t>
    </dgm:pt>
    <dgm:pt modelId="{6564D970-D04C-477E-BFB8-E256BA492717}" type="sibTrans" cxnId="{5F8F5E67-CF4B-47F5-86CE-0C85F0551D90}">
      <dgm:prSet/>
      <dgm:spPr/>
      <dgm:t>
        <a:bodyPr/>
        <a:lstStyle/>
        <a:p>
          <a:endParaRPr lang="el-GR"/>
        </a:p>
      </dgm:t>
    </dgm:pt>
    <dgm:pt modelId="{4D57FF49-8D85-4883-91EF-932B1FEB3EE8}">
      <dgm:prSet phldrT="[Κείμενο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l-GR" sz="2000" b="1" i="0" dirty="0" smtClean="0"/>
            <a:t>Μετατρέψιμες</a:t>
          </a:r>
          <a:r>
            <a:rPr lang="el-GR" sz="2000" b="1" i="0" baseline="0" dirty="0" smtClean="0"/>
            <a:t> μετοχές</a:t>
          </a:r>
          <a:endParaRPr lang="el-GR" sz="2000" b="1" i="0" dirty="0"/>
        </a:p>
      </dgm:t>
    </dgm:pt>
    <dgm:pt modelId="{514C8F56-AF08-4011-B408-833CEB1F776F}" type="parTrans" cxnId="{1DEF763F-21DA-4CD2-AD5F-826EA24871EA}">
      <dgm:prSet/>
      <dgm:spPr/>
      <dgm:t>
        <a:bodyPr/>
        <a:lstStyle/>
        <a:p>
          <a:endParaRPr lang="el-GR" dirty="0"/>
        </a:p>
      </dgm:t>
    </dgm:pt>
    <dgm:pt modelId="{82B21501-91CB-4E98-BB52-15D30BA18ED9}" type="sibTrans" cxnId="{1DEF763F-21DA-4CD2-AD5F-826EA24871EA}">
      <dgm:prSet/>
      <dgm:spPr/>
      <dgm:t>
        <a:bodyPr/>
        <a:lstStyle/>
        <a:p>
          <a:endParaRPr lang="el-GR"/>
        </a:p>
      </dgm:t>
    </dgm:pt>
    <dgm:pt modelId="{4C000FC0-D3BD-4131-B2CD-BE676B3FCC7A}" type="pres">
      <dgm:prSet presAssocID="{C2FCDC2B-E1C8-4C37-8E53-1B69B1AC82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E7CDCE5-D3F0-46F7-8CC2-DC1D5188029C}" type="pres">
      <dgm:prSet presAssocID="{9715E9E1-1A95-44B5-9B18-18FE3B16A79A}" presName="hierRoot1" presStyleCnt="0">
        <dgm:presLayoutVars>
          <dgm:hierBranch val="init"/>
        </dgm:presLayoutVars>
      </dgm:prSet>
      <dgm:spPr/>
    </dgm:pt>
    <dgm:pt modelId="{B65AB34B-F581-418B-B65D-5B97053F83E7}" type="pres">
      <dgm:prSet presAssocID="{9715E9E1-1A95-44B5-9B18-18FE3B16A79A}" presName="rootComposite1" presStyleCnt="0"/>
      <dgm:spPr/>
    </dgm:pt>
    <dgm:pt modelId="{E98072D5-ECBF-4AB2-8C88-613598A44DAF}" type="pres">
      <dgm:prSet presAssocID="{9715E9E1-1A95-44B5-9B18-18FE3B16A79A}" presName="rootText1" presStyleLbl="node0" presStyleIdx="0" presStyleCnt="1" custScaleX="167601" custScaleY="38627" custLinFactNeighborX="-3520" custLinFactNeighborY="284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C28FFE1-EE3F-4962-8DAF-41A635217FAF}" type="pres">
      <dgm:prSet presAssocID="{9715E9E1-1A95-44B5-9B18-18FE3B16A79A}" presName="rootConnector1" presStyleLbl="node1" presStyleIdx="0" presStyleCnt="0"/>
      <dgm:spPr/>
      <dgm:t>
        <a:bodyPr/>
        <a:lstStyle/>
        <a:p>
          <a:endParaRPr lang="el-GR"/>
        </a:p>
      </dgm:t>
    </dgm:pt>
    <dgm:pt modelId="{BBBCAD93-612D-481A-B2E5-667EBCB1ECC5}" type="pres">
      <dgm:prSet presAssocID="{9715E9E1-1A95-44B5-9B18-18FE3B16A79A}" presName="hierChild2" presStyleCnt="0"/>
      <dgm:spPr/>
    </dgm:pt>
    <dgm:pt modelId="{80650CCC-704A-4BFD-88F3-94BEBF761F86}" type="pres">
      <dgm:prSet presAssocID="{E6A5AB87-9826-4FFC-B608-7390AAE2B7EE}" presName="Name37" presStyleLbl="parChTrans1D2" presStyleIdx="0" presStyleCnt="3"/>
      <dgm:spPr/>
      <dgm:t>
        <a:bodyPr/>
        <a:lstStyle/>
        <a:p>
          <a:endParaRPr lang="el-GR"/>
        </a:p>
      </dgm:t>
    </dgm:pt>
    <dgm:pt modelId="{699E2592-323E-4F0B-8DF7-6C89BD845F78}" type="pres">
      <dgm:prSet presAssocID="{2B852164-A443-4EE8-AB34-7FB1229FB22F}" presName="hierRoot2" presStyleCnt="0">
        <dgm:presLayoutVars>
          <dgm:hierBranch val="init"/>
        </dgm:presLayoutVars>
      </dgm:prSet>
      <dgm:spPr/>
    </dgm:pt>
    <dgm:pt modelId="{535AB3A7-907F-40BE-89E1-0C1377282D2B}" type="pres">
      <dgm:prSet presAssocID="{2B852164-A443-4EE8-AB34-7FB1229FB22F}" presName="rootComposite" presStyleCnt="0"/>
      <dgm:spPr/>
    </dgm:pt>
    <dgm:pt modelId="{86D5FF74-4C1D-46A0-8247-ECFABE0A5FEA}" type="pres">
      <dgm:prSet presAssocID="{2B852164-A443-4EE8-AB34-7FB1229FB22F}" presName="rootText" presStyleLbl="node2" presStyleIdx="0" presStyleCnt="2" custAng="0" custScaleX="144362" custScaleY="330302" custLinFactNeighborX="-13251" custLinFactNeighborY="-27855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l-GR"/>
        </a:p>
      </dgm:t>
    </dgm:pt>
    <dgm:pt modelId="{139B6862-92AC-4841-B9A5-8A6556F913B6}" type="pres">
      <dgm:prSet presAssocID="{2B852164-A443-4EE8-AB34-7FB1229FB22F}" presName="rootConnector" presStyleLbl="node2" presStyleIdx="0" presStyleCnt="2"/>
      <dgm:spPr/>
      <dgm:t>
        <a:bodyPr/>
        <a:lstStyle/>
        <a:p>
          <a:endParaRPr lang="el-GR"/>
        </a:p>
      </dgm:t>
    </dgm:pt>
    <dgm:pt modelId="{DE721798-53FA-4E69-872F-F0189CD08D6F}" type="pres">
      <dgm:prSet presAssocID="{2B852164-A443-4EE8-AB34-7FB1229FB22F}" presName="hierChild4" presStyleCnt="0"/>
      <dgm:spPr/>
    </dgm:pt>
    <dgm:pt modelId="{422EDC52-2412-4B76-8034-8DFA31958364}" type="pres">
      <dgm:prSet presAssocID="{2B852164-A443-4EE8-AB34-7FB1229FB22F}" presName="hierChild5" presStyleCnt="0"/>
      <dgm:spPr/>
    </dgm:pt>
    <dgm:pt modelId="{E030D95C-5BBD-4C22-8B45-0E0BD0675508}" type="pres">
      <dgm:prSet presAssocID="{514C8F56-AF08-4011-B408-833CEB1F776F}" presName="Name37" presStyleLbl="parChTrans1D2" presStyleIdx="1" presStyleCnt="3"/>
      <dgm:spPr/>
      <dgm:t>
        <a:bodyPr/>
        <a:lstStyle/>
        <a:p>
          <a:endParaRPr lang="el-GR"/>
        </a:p>
      </dgm:t>
    </dgm:pt>
    <dgm:pt modelId="{703C1733-1F70-47BA-A5B4-C8D5B185A18E}" type="pres">
      <dgm:prSet presAssocID="{4D57FF49-8D85-4883-91EF-932B1FEB3EE8}" presName="hierRoot2" presStyleCnt="0">
        <dgm:presLayoutVars>
          <dgm:hierBranch val="init"/>
        </dgm:presLayoutVars>
      </dgm:prSet>
      <dgm:spPr/>
    </dgm:pt>
    <dgm:pt modelId="{CAE70544-922D-4562-B9D5-DF53881BBB4B}" type="pres">
      <dgm:prSet presAssocID="{4D57FF49-8D85-4883-91EF-932B1FEB3EE8}" presName="rootComposite" presStyleCnt="0"/>
      <dgm:spPr/>
    </dgm:pt>
    <dgm:pt modelId="{DE2D848D-C495-4870-AAEC-464A983A9DA7}" type="pres">
      <dgm:prSet presAssocID="{4D57FF49-8D85-4883-91EF-932B1FEB3EE8}" presName="rootText" presStyleLbl="node2" presStyleIdx="1" presStyleCnt="2" custScaleX="146868" custScaleY="327707" custLinFactNeighborX="4916" custLinFactNeighborY="-1952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l-GR"/>
        </a:p>
      </dgm:t>
    </dgm:pt>
    <dgm:pt modelId="{42D18FDE-261A-4D00-9B93-4CD631CC407D}" type="pres">
      <dgm:prSet presAssocID="{4D57FF49-8D85-4883-91EF-932B1FEB3EE8}" presName="rootConnector" presStyleLbl="node2" presStyleIdx="1" presStyleCnt="2"/>
      <dgm:spPr/>
      <dgm:t>
        <a:bodyPr/>
        <a:lstStyle/>
        <a:p>
          <a:endParaRPr lang="el-GR"/>
        </a:p>
      </dgm:t>
    </dgm:pt>
    <dgm:pt modelId="{40263EE7-0CBF-4D00-A7FF-7C8694A2DF47}" type="pres">
      <dgm:prSet presAssocID="{4D57FF49-8D85-4883-91EF-932B1FEB3EE8}" presName="hierChild4" presStyleCnt="0"/>
      <dgm:spPr/>
    </dgm:pt>
    <dgm:pt modelId="{A1B67116-EBC3-407F-98B3-4A05D4F345A6}" type="pres">
      <dgm:prSet presAssocID="{4D57FF49-8D85-4883-91EF-932B1FEB3EE8}" presName="hierChild5" presStyleCnt="0"/>
      <dgm:spPr/>
    </dgm:pt>
    <dgm:pt modelId="{39EAEA0D-4696-4DE7-87FE-94F6D4692F1F}" type="pres">
      <dgm:prSet presAssocID="{9715E9E1-1A95-44B5-9B18-18FE3B16A79A}" presName="hierChild3" presStyleCnt="0"/>
      <dgm:spPr/>
    </dgm:pt>
    <dgm:pt modelId="{5971EDC6-6101-40BB-9DFD-CD710AF54CF8}" type="pres">
      <dgm:prSet presAssocID="{C0F09D8C-BE64-4264-BE25-CC0FC40CE664}" presName="Name111" presStyleLbl="parChTrans1D2" presStyleIdx="2" presStyleCnt="3"/>
      <dgm:spPr/>
      <dgm:t>
        <a:bodyPr/>
        <a:lstStyle/>
        <a:p>
          <a:endParaRPr lang="el-GR"/>
        </a:p>
      </dgm:t>
    </dgm:pt>
    <dgm:pt modelId="{F2F0836A-1074-4F2B-BFD1-31C458B681D8}" type="pres">
      <dgm:prSet presAssocID="{55430964-B6E4-45CB-8722-986079905265}" presName="hierRoot3" presStyleCnt="0">
        <dgm:presLayoutVars>
          <dgm:hierBranch val="init"/>
        </dgm:presLayoutVars>
      </dgm:prSet>
      <dgm:spPr/>
    </dgm:pt>
    <dgm:pt modelId="{E7DAF19E-4798-4028-9569-942610B81297}" type="pres">
      <dgm:prSet presAssocID="{55430964-B6E4-45CB-8722-986079905265}" presName="rootComposite3" presStyleCnt="0"/>
      <dgm:spPr/>
    </dgm:pt>
    <dgm:pt modelId="{16CAB57C-9F6B-4E06-9A00-0CF6B95752A5}" type="pres">
      <dgm:prSet presAssocID="{55430964-B6E4-45CB-8722-986079905265}" presName="rootText3" presStyleLbl="asst1" presStyleIdx="0" presStyleCnt="1" custScaleX="141672" custScaleY="56995" custLinFactNeighborX="85494" custLinFactNeighborY="34299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l-GR"/>
        </a:p>
      </dgm:t>
    </dgm:pt>
    <dgm:pt modelId="{BDDCF557-B43D-44CB-8B9F-A34427617A58}" type="pres">
      <dgm:prSet presAssocID="{55430964-B6E4-45CB-8722-986079905265}" presName="rootConnector3" presStyleLbl="asst1" presStyleIdx="0" presStyleCnt="1"/>
      <dgm:spPr/>
      <dgm:t>
        <a:bodyPr/>
        <a:lstStyle/>
        <a:p>
          <a:endParaRPr lang="el-GR"/>
        </a:p>
      </dgm:t>
    </dgm:pt>
    <dgm:pt modelId="{CC56A06A-078C-4372-A9B5-D60A717CAA79}" type="pres">
      <dgm:prSet presAssocID="{55430964-B6E4-45CB-8722-986079905265}" presName="hierChild6" presStyleCnt="0"/>
      <dgm:spPr/>
    </dgm:pt>
    <dgm:pt modelId="{103E9050-229B-4869-B0A5-78995DED4629}" type="pres">
      <dgm:prSet presAssocID="{55430964-B6E4-45CB-8722-986079905265}" presName="hierChild7" presStyleCnt="0"/>
      <dgm:spPr/>
    </dgm:pt>
  </dgm:ptLst>
  <dgm:cxnLst>
    <dgm:cxn modelId="{C624774F-88E3-4F2C-A086-BC1C90C63F6F}" type="presOf" srcId="{C0F09D8C-BE64-4264-BE25-CC0FC40CE664}" destId="{5971EDC6-6101-40BB-9DFD-CD710AF54CF8}" srcOrd="0" destOrd="0" presId="urn:microsoft.com/office/officeart/2005/8/layout/orgChart1"/>
    <dgm:cxn modelId="{3EB32D87-FBA2-43C6-8EF3-47327A86FA1C}" type="presOf" srcId="{514C8F56-AF08-4011-B408-833CEB1F776F}" destId="{E030D95C-5BBD-4C22-8B45-0E0BD0675508}" srcOrd="0" destOrd="0" presId="urn:microsoft.com/office/officeart/2005/8/layout/orgChart1"/>
    <dgm:cxn modelId="{99D67BB8-C522-47E1-994F-9AD8C121A361}" type="presOf" srcId="{55430964-B6E4-45CB-8722-986079905265}" destId="{BDDCF557-B43D-44CB-8B9F-A34427617A58}" srcOrd="1" destOrd="0" presId="urn:microsoft.com/office/officeart/2005/8/layout/orgChart1"/>
    <dgm:cxn modelId="{314D1DB0-9B38-4AE8-8739-2C431305C665}" type="presOf" srcId="{4D57FF49-8D85-4883-91EF-932B1FEB3EE8}" destId="{42D18FDE-261A-4D00-9B93-4CD631CC407D}" srcOrd="1" destOrd="0" presId="urn:microsoft.com/office/officeart/2005/8/layout/orgChart1"/>
    <dgm:cxn modelId="{5F8F5E67-CF4B-47F5-86CE-0C85F0551D90}" srcId="{9715E9E1-1A95-44B5-9B18-18FE3B16A79A}" destId="{2B852164-A443-4EE8-AB34-7FB1229FB22F}" srcOrd="1" destOrd="0" parTransId="{E6A5AB87-9826-4FFC-B608-7390AAE2B7EE}" sibTransId="{6564D970-D04C-477E-BFB8-E256BA492717}"/>
    <dgm:cxn modelId="{025411E2-55D2-4A59-B835-92DE304709AD}" type="presOf" srcId="{C2FCDC2B-E1C8-4C37-8E53-1B69B1AC827F}" destId="{4C000FC0-D3BD-4131-B2CD-BE676B3FCC7A}" srcOrd="0" destOrd="0" presId="urn:microsoft.com/office/officeart/2005/8/layout/orgChart1"/>
    <dgm:cxn modelId="{A8C4A60A-4FA9-4FE8-819D-E3E3FDF84067}" type="presOf" srcId="{2B852164-A443-4EE8-AB34-7FB1229FB22F}" destId="{139B6862-92AC-4841-B9A5-8A6556F913B6}" srcOrd="1" destOrd="0" presId="urn:microsoft.com/office/officeart/2005/8/layout/orgChart1"/>
    <dgm:cxn modelId="{D09A2420-032E-4134-A4FC-C324E39AD2A8}" type="presOf" srcId="{E6A5AB87-9826-4FFC-B608-7390AAE2B7EE}" destId="{80650CCC-704A-4BFD-88F3-94BEBF761F86}" srcOrd="0" destOrd="0" presId="urn:microsoft.com/office/officeart/2005/8/layout/orgChart1"/>
    <dgm:cxn modelId="{B8A17135-9BBC-467A-8D18-E8A8E51B5CE1}" type="presOf" srcId="{9715E9E1-1A95-44B5-9B18-18FE3B16A79A}" destId="{E98072D5-ECBF-4AB2-8C88-613598A44DAF}" srcOrd="0" destOrd="0" presId="urn:microsoft.com/office/officeart/2005/8/layout/orgChart1"/>
    <dgm:cxn modelId="{E5E8D5FF-00D8-4252-9D2C-94A893592EDC}" srcId="{9715E9E1-1A95-44B5-9B18-18FE3B16A79A}" destId="{55430964-B6E4-45CB-8722-986079905265}" srcOrd="0" destOrd="0" parTransId="{C0F09D8C-BE64-4264-BE25-CC0FC40CE664}" sibTransId="{A99EE375-FEAB-4C5C-81D6-093463877D1C}"/>
    <dgm:cxn modelId="{AE0BBDEA-9522-4940-B046-F78C47ECCFC1}" srcId="{C2FCDC2B-E1C8-4C37-8E53-1B69B1AC827F}" destId="{9715E9E1-1A95-44B5-9B18-18FE3B16A79A}" srcOrd="0" destOrd="0" parTransId="{917DCAD6-0E0F-4C19-B8E9-A0095640BDCA}" sibTransId="{8FD2C1A2-D9C8-4C50-8AEC-53D1FDC38AC0}"/>
    <dgm:cxn modelId="{1DEF763F-21DA-4CD2-AD5F-826EA24871EA}" srcId="{9715E9E1-1A95-44B5-9B18-18FE3B16A79A}" destId="{4D57FF49-8D85-4883-91EF-932B1FEB3EE8}" srcOrd="2" destOrd="0" parTransId="{514C8F56-AF08-4011-B408-833CEB1F776F}" sibTransId="{82B21501-91CB-4E98-BB52-15D30BA18ED9}"/>
    <dgm:cxn modelId="{8BDB20DD-8DB4-40B9-B667-1F315B8FD310}" type="presOf" srcId="{4D57FF49-8D85-4883-91EF-932B1FEB3EE8}" destId="{DE2D848D-C495-4870-AAEC-464A983A9DA7}" srcOrd="0" destOrd="0" presId="urn:microsoft.com/office/officeart/2005/8/layout/orgChart1"/>
    <dgm:cxn modelId="{A36F6CF5-199F-4FDB-BCF6-2AE44A4212BF}" type="presOf" srcId="{2B852164-A443-4EE8-AB34-7FB1229FB22F}" destId="{86D5FF74-4C1D-46A0-8247-ECFABE0A5FEA}" srcOrd="0" destOrd="0" presId="urn:microsoft.com/office/officeart/2005/8/layout/orgChart1"/>
    <dgm:cxn modelId="{A319BF90-B404-40E1-A52C-9FB99208C736}" type="presOf" srcId="{9715E9E1-1A95-44B5-9B18-18FE3B16A79A}" destId="{8C28FFE1-EE3F-4962-8DAF-41A635217FAF}" srcOrd="1" destOrd="0" presId="urn:microsoft.com/office/officeart/2005/8/layout/orgChart1"/>
    <dgm:cxn modelId="{68CAB4EA-2D08-40AE-9947-9307B52E79B3}" type="presOf" srcId="{55430964-B6E4-45CB-8722-986079905265}" destId="{16CAB57C-9F6B-4E06-9A00-0CF6B95752A5}" srcOrd="0" destOrd="0" presId="urn:microsoft.com/office/officeart/2005/8/layout/orgChart1"/>
    <dgm:cxn modelId="{995C0801-A464-45A9-9182-128B77874E80}" type="presParOf" srcId="{4C000FC0-D3BD-4131-B2CD-BE676B3FCC7A}" destId="{7E7CDCE5-D3F0-46F7-8CC2-DC1D5188029C}" srcOrd="0" destOrd="0" presId="urn:microsoft.com/office/officeart/2005/8/layout/orgChart1"/>
    <dgm:cxn modelId="{26EFE58D-852E-4B81-92CF-433E85224165}" type="presParOf" srcId="{7E7CDCE5-D3F0-46F7-8CC2-DC1D5188029C}" destId="{B65AB34B-F581-418B-B65D-5B97053F83E7}" srcOrd="0" destOrd="0" presId="urn:microsoft.com/office/officeart/2005/8/layout/orgChart1"/>
    <dgm:cxn modelId="{A79BE946-27F0-480B-BBD7-8DB9B532DED1}" type="presParOf" srcId="{B65AB34B-F581-418B-B65D-5B97053F83E7}" destId="{E98072D5-ECBF-4AB2-8C88-613598A44DAF}" srcOrd="0" destOrd="0" presId="urn:microsoft.com/office/officeart/2005/8/layout/orgChart1"/>
    <dgm:cxn modelId="{9A51D78F-4537-4F92-A197-57C3A564B0EB}" type="presParOf" srcId="{B65AB34B-F581-418B-B65D-5B97053F83E7}" destId="{8C28FFE1-EE3F-4962-8DAF-41A635217FAF}" srcOrd="1" destOrd="0" presId="urn:microsoft.com/office/officeart/2005/8/layout/orgChart1"/>
    <dgm:cxn modelId="{CE34EB0F-3EA4-4565-85C8-3C5067A7B395}" type="presParOf" srcId="{7E7CDCE5-D3F0-46F7-8CC2-DC1D5188029C}" destId="{BBBCAD93-612D-481A-B2E5-667EBCB1ECC5}" srcOrd="1" destOrd="0" presId="urn:microsoft.com/office/officeart/2005/8/layout/orgChart1"/>
    <dgm:cxn modelId="{B25C414B-3C8A-4AA7-ADED-479050CE4B08}" type="presParOf" srcId="{BBBCAD93-612D-481A-B2E5-667EBCB1ECC5}" destId="{80650CCC-704A-4BFD-88F3-94BEBF761F86}" srcOrd="0" destOrd="0" presId="urn:microsoft.com/office/officeart/2005/8/layout/orgChart1"/>
    <dgm:cxn modelId="{26E6F825-D7FA-48A0-B0C9-9AA775A18021}" type="presParOf" srcId="{BBBCAD93-612D-481A-B2E5-667EBCB1ECC5}" destId="{699E2592-323E-4F0B-8DF7-6C89BD845F78}" srcOrd="1" destOrd="0" presId="urn:microsoft.com/office/officeart/2005/8/layout/orgChart1"/>
    <dgm:cxn modelId="{0FDC1941-4987-45D2-A42E-EF73EFC03520}" type="presParOf" srcId="{699E2592-323E-4F0B-8DF7-6C89BD845F78}" destId="{535AB3A7-907F-40BE-89E1-0C1377282D2B}" srcOrd="0" destOrd="0" presId="urn:microsoft.com/office/officeart/2005/8/layout/orgChart1"/>
    <dgm:cxn modelId="{31C8DF9C-47A3-464D-A433-45509CC70E99}" type="presParOf" srcId="{535AB3A7-907F-40BE-89E1-0C1377282D2B}" destId="{86D5FF74-4C1D-46A0-8247-ECFABE0A5FEA}" srcOrd="0" destOrd="0" presId="urn:microsoft.com/office/officeart/2005/8/layout/orgChart1"/>
    <dgm:cxn modelId="{337B8254-738B-4D1F-8FFD-B6A03EEEC167}" type="presParOf" srcId="{535AB3A7-907F-40BE-89E1-0C1377282D2B}" destId="{139B6862-92AC-4841-B9A5-8A6556F913B6}" srcOrd="1" destOrd="0" presId="urn:microsoft.com/office/officeart/2005/8/layout/orgChart1"/>
    <dgm:cxn modelId="{BE20DC3D-D645-43E9-ABAF-3C2F02B38F36}" type="presParOf" srcId="{699E2592-323E-4F0B-8DF7-6C89BD845F78}" destId="{DE721798-53FA-4E69-872F-F0189CD08D6F}" srcOrd="1" destOrd="0" presId="urn:microsoft.com/office/officeart/2005/8/layout/orgChart1"/>
    <dgm:cxn modelId="{B15F20CA-CFA7-4AB9-925A-34E0F78A707B}" type="presParOf" srcId="{699E2592-323E-4F0B-8DF7-6C89BD845F78}" destId="{422EDC52-2412-4B76-8034-8DFA31958364}" srcOrd="2" destOrd="0" presId="urn:microsoft.com/office/officeart/2005/8/layout/orgChart1"/>
    <dgm:cxn modelId="{6FCA5B6D-4D46-4BE1-B72C-3E0399A99328}" type="presParOf" srcId="{BBBCAD93-612D-481A-B2E5-667EBCB1ECC5}" destId="{E030D95C-5BBD-4C22-8B45-0E0BD0675508}" srcOrd="2" destOrd="0" presId="urn:microsoft.com/office/officeart/2005/8/layout/orgChart1"/>
    <dgm:cxn modelId="{74AE24DC-99CE-425D-B5AB-21FBB9305C04}" type="presParOf" srcId="{BBBCAD93-612D-481A-B2E5-667EBCB1ECC5}" destId="{703C1733-1F70-47BA-A5B4-C8D5B185A18E}" srcOrd="3" destOrd="0" presId="urn:microsoft.com/office/officeart/2005/8/layout/orgChart1"/>
    <dgm:cxn modelId="{62A802A9-DA80-414B-BBAA-AA3BBC8B73FF}" type="presParOf" srcId="{703C1733-1F70-47BA-A5B4-C8D5B185A18E}" destId="{CAE70544-922D-4562-B9D5-DF53881BBB4B}" srcOrd="0" destOrd="0" presId="urn:microsoft.com/office/officeart/2005/8/layout/orgChart1"/>
    <dgm:cxn modelId="{45011EF9-7E27-420C-AF9A-FCB85A2A921A}" type="presParOf" srcId="{CAE70544-922D-4562-B9D5-DF53881BBB4B}" destId="{DE2D848D-C495-4870-AAEC-464A983A9DA7}" srcOrd="0" destOrd="0" presId="urn:microsoft.com/office/officeart/2005/8/layout/orgChart1"/>
    <dgm:cxn modelId="{0E6413E4-CB4A-44F1-B5FF-BDF58638B3BB}" type="presParOf" srcId="{CAE70544-922D-4562-B9D5-DF53881BBB4B}" destId="{42D18FDE-261A-4D00-9B93-4CD631CC407D}" srcOrd="1" destOrd="0" presId="urn:microsoft.com/office/officeart/2005/8/layout/orgChart1"/>
    <dgm:cxn modelId="{DD3AA602-D599-4917-B7F8-9B292041A5DA}" type="presParOf" srcId="{703C1733-1F70-47BA-A5B4-C8D5B185A18E}" destId="{40263EE7-0CBF-4D00-A7FF-7C8694A2DF47}" srcOrd="1" destOrd="0" presId="urn:microsoft.com/office/officeart/2005/8/layout/orgChart1"/>
    <dgm:cxn modelId="{AC4B3B90-1CB0-4F44-8CA8-E44B8CD4A799}" type="presParOf" srcId="{703C1733-1F70-47BA-A5B4-C8D5B185A18E}" destId="{A1B67116-EBC3-407F-98B3-4A05D4F345A6}" srcOrd="2" destOrd="0" presId="urn:microsoft.com/office/officeart/2005/8/layout/orgChart1"/>
    <dgm:cxn modelId="{803BD43C-CB6A-4379-859B-05D9B8F72D9A}" type="presParOf" srcId="{7E7CDCE5-D3F0-46F7-8CC2-DC1D5188029C}" destId="{39EAEA0D-4696-4DE7-87FE-94F6D4692F1F}" srcOrd="2" destOrd="0" presId="urn:microsoft.com/office/officeart/2005/8/layout/orgChart1"/>
    <dgm:cxn modelId="{51EAA027-9794-43B6-A4E6-BF34A76D77AD}" type="presParOf" srcId="{39EAEA0D-4696-4DE7-87FE-94F6D4692F1F}" destId="{5971EDC6-6101-40BB-9DFD-CD710AF54CF8}" srcOrd="0" destOrd="0" presId="urn:microsoft.com/office/officeart/2005/8/layout/orgChart1"/>
    <dgm:cxn modelId="{F8BFB438-8A70-4C4B-B50D-175F05D7C547}" type="presParOf" srcId="{39EAEA0D-4696-4DE7-87FE-94F6D4692F1F}" destId="{F2F0836A-1074-4F2B-BFD1-31C458B681D8}" srcOrd="1" destOrd="0" presId="urn:microsoft.com/office/officeart/2005/8/layout/orgChart1"/>
    <dgm:cxn modelId="{1ED5F662-5855-472B-A93B-26A853EA5CE6}" type="presParOf" srcId="{F2F0836A-1074-4F2B-BFD1-31C458B681D8}" destId="{E7DAF19E-4798-4028-9569-942610B81297}" srcOrd="0" destOrd="0" presId="urn:microsoft.com/office/officeart/2005/8/layout/orgChart1"/>
    <dgm:cxn modelId="{9F9455DE-9675-4CC9-A171-41B3A14E691D}" type="presParOf" srcId="{E7DAF19E-4798-4028-9569-942610B81297}" destId="{16CAB57C-9F6B-4E06-9A00-0CF6B95752A5}" srcOrd="0" destOrd="0" presId="urn:microsoft.com/office/officeart/2005/8/layout/orgChart1"/>
    <dgm:cxn modelId="{373B8459-9F8C-42D5-8012-66C5D1DA341F}" type="presParOf" srcId="{E7DAF19E-4798-4028-9569-942610B81297}" destId="{BDDCF557-B43D-44CB-8B9F-A34427617A58}" srcOrd="1" destOrd="0" presId="urn:microsoft.com/office/officeart/2005/8/layout/orgChart1"/>
    <dgm:cxn modelId="{1070331E-2C1A-43FA-AF94-6EC70932EE5A}" type="presParOf" srcId="{F2F0836A-1074-4F2B-BFD1-31C458B681D8}" destId="{CC56A06A-078C-4372-A9B5-D60A717CAA79}" srcOrd="1" destOrd="0" presId="urn:microsoft.com/office/officeart/2005/8/layout/orgChart1"/>
    <dgm:cxn modelId="{995C1DBC-9C96-4F5A-A5AB-A7161F648475}" type="presParOf" srcId="{F2F0836A-1074-4F2B-BFD1-31C458B681D8}" destId="{103E9050-229B-4869-B0A5-78995DED46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CDC2B-E1C8-4C37-8E53-1B69B1AC82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715E9E1-1A95-44B5-9B18-18FE3B16A79A}">
      <dgm:prSet phldrT="[Κείμενο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l-GR" sz="2000" b="1" dirty="0" smtClean="0"/>
            <a:t>Τύπος  χρηματοδότησης</a:t>
          </a:r>
          <a:r>
            <a:rPr lang="el-GR" sz="2000" dirty="0" smtClean="0"/>
            <a:t> </a:t>
          </a:r>
          <a:endParaRPr lang="el-GR" sz="2000" dirty="0"/>
        </a:p>
      </dgm:t>
    </dgm:pt>
    <dgm:pt modelId="{917DCAD6-0E0F-4C19-B8E9-A0095640BDCA}" type="parTrans" cxnId="{AE0BBDEA-9522-4940-B046-F78C47ECCFC1}">
      <dgm:prSet/>
      <dgm:spPr/>
      <dgm:t>
        <a:bodyPr/>
        <a:lstStyle/>
        <a:p>
          <a:endParaRPr lang="el-GR"/>
        </a:p>
      </dgm:t>
    </dgm:pt>
    <dgm:pt modelId="{8FD2C1A2-D9C8-4C50-8AEC-53D1FDC38AC0}" type="sibTrans" cxnId="{AE0BBDEA-9522-4940-B046-F78C47ECCFC1}">
      <dgm:prSet/>
      <dgm:spPr/>
      <dgm:t>
        <a:bodyPr/>
        <a:lstStyle/>
        <a:p>
          <a:endParaRPr lang="el-GR"/>
        </a:p>
      </dgm:t>
    </dgm:pt>
    <dgm:pt modelId="{55430964-B6E4-45CB-8722-986079905265}" type="asst">
      <dgm:prSet phldrT="[Κείμενο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l-GR" sz="2000" b="1" dirty="0" smtClean="0"/>
            <a:t>Δανειακά  κεφάλαια</a:t>
          </a:r>
          <a:endParaRPr lang="el-GR" sz="2000" b="1" dirty="0"/>
        </a:p>
      </dgm:t>
    </dgm:pt>
    <dgm:pt modelId="{C0F09D8C-BE64-4264-BE25-CC0FC40CE664}" type="parTrans" cxnId="{E5E8D5FF-00D8-4252-9D2C-94A893592EDC}">
      <dgm:prSet/>
      <dgm:spPr/>
      <dgm:t>
        <a:bodyPr/>
        <a:lstStyle/>
        <a:p>
          <a:endParaRPr lang="el-GR" dirty="0"/>
        </a:p>
      </dgm:t>
    </dgm:pt>
    <dgm:pt modelId="{A99EE375-FEAB-4C5C-81D6-093463877D1C}" type="sibTrans" cxnId="{E5E8D5FF-00D8-4252-9D2C-94A893592EDC}">
      <dgm:prSet/>
      <dgm:spPr/>
      <dgm:t>
        <a:bodyPr/>
        <a:lstStyle/>
        <a:p>
          <a:endParaRPr lang="el-GR"/>
        </a:p>
      </dgm:t>
    </dgm:pt>
    <dgm:pt modelId="{A2EA4CDC-7A20-4AED-B222-81B7A8B68D85}">
      <dgm:prSet phldrT="[Κείμενο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l-GR" sz="2000" b="1" dirty="0" smtClean="0"/>
            <a:t>Τραπεζικά</a:t>
          </a:r>
          <a:r>
            <a:rPr lang="el-GR" sz="2000" b="1" baseline="0" dirty="0" smtClean="0"/>
            <a:t> κεφάλαια</a:t>
          </a:r>
          <a:endParaRPr lang="el-GR" sz="2000" b="1" dirty="0"/>
        </a:p>
      </dgm:t>
    </dgm:pt>
    <dgm:pt modelId="{E3F67C50-3CFD-4295-B0EC-0F651F02690F}" type="parTrans" cxnId="{407B165E-E0FF-49E9-943C-2B6EDBBB1F3C}">
      <dgm:prSet/>
      <dgm:spPr/>
      <dgm:t>
        <a:bodyPr/>
        <a:lstStyle/>
        <a:p>
          <a:endParaRPr lang="el-GR" dirty="0"/>
        </a:p>
      </dgm:t>
    </dgm:pt>
    <dgm:pt modelId="{EE08DF15-0BC9-4365-BB7C-FE8767E6370B}" type="sibTrans" cxnId="{407B165E-E0FF-49E9-943C-2B6EDBBB1F3C}">
      <dgm:prSet/>
      <dgm:spPr/>
      <dgm:t>
        <a:bodyPr/>
        <a:lstStyle/>
        <a:p>
          <a:endParaRPr lang="el-GR"/>
        </a:p>
      </dgm:t>
    </dgm:pt>
    <dgm:pt modelId="{2B852164-A443-4EE8-AB34-7FB1229FB22F}">
      <dgm:prSet phldrT="[Κείμενο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l-GR" sz="2000" b="1" i="0" dirty="0" smtClean="0"/>
            <a:t>Εταιρικά</a:t>
          </a:r>
          <a:r>
            <a:rPr lang="el-GR" sz="2000" b="0" i="0" dirty="0" smtClean="0"/>
            <a:t> </a:t>
          </a:r>
          <a:r>
            <a:rPr lang="el-GR" sz="2000" b="1" i="0" dirty="0" smtClean="0"/>
            <a:t>ομόλογα</a:t>
          </a:r>
          <a:endParaRPr lang="el-GR" sz="2000" b="1" i="0" dirty="0"/>
        </a:p>
      </dgm:t>
    </dgm:pt>
    <dgm:pt modelId="{E6A5AB87-9826-4FFC-B608-7390AAE2B7EE}" type="parTrans" cxnId="{5F8F5E67-CF4B-47F5-86CE-0C85F0551D90}">
      <dgm:prSet/>
      <dgm:spPr/>
      <dgm:t>
        <a:bodyPr/>
        <a:lstStyle/>
        <a:p>
          <a:endParaRPr lang="el-GR" dirty="0"/>
        </a:p>
      </dgm:t>
    </dgm:pt>
    <dgm:pt modelId="{6564D970-D04C-477E-BFB8-E256BA492717}" type="sibTrans" cxnId="{5F8F5E67-CF4B-47F5-86CE-0C85F0551D90}">
      <dgm:prSet/>
      <dgm:spPr/>
      <dgm:t>
        <a:bodyPr/>
        <a:lstStyle/>
        <a:p>
          <a:endParaRPr lang="el-GR"/>
        </a:p>
      </dgm:t>
    </dgm:pt>
    <dgm:pt modelId="{DC560B90-D0D4-4E76-8463-27CF6269EAE4}">
      <dgm:prSet phldrT="[Κείμενο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l-GR" sz="1800" b="1" i="1" dirty="0" smtClean="0"/>
            <a:t>Γενική εγγραφή</a:t>
          </a:r>
        </a:p>
      </dgm:t>
    </dgm:pt>
    <dgm:pt modelId="{477B50F5-723F-48D6-BA16-AF55F86F98A5}" type="parTrans" cxnId="{F1762DE5-0F7F-45EB-A0E6-1D752CC7FC3D}">
      <dgm:prSet/>
      <dgm:spPr/>
      <dgm:t>
        <a:bodyPr/>
        <a:lstStyle/>
        <a:p>
          <a:endParaRPr lang="el-GR" dirty="0"/>
        </a:p>
      </dgm:t>
    </dgm:pt>
    <dgm:pt modelId="{7519CD82-6042-4199-BE5B-EA6BBF3C816B}" type="sibTrans" cxnId="{F1762DE5-0F7F-45EB-A0E6-1D752CC7FC3D}">
      <dgm:prSet/>
      <dgm:spPr/>
      <dgm:t>
        <a:bodyPr/>
        <a:lstStyle/>
        <a:p>
          <a:endParaRPr lang="el-GR"/>
        </a:p>
      </dgm:t>
    </dgm:pt>
    <dgm:pt modelId="{4640F87E-4E96-44B8-A1A1-35B63FCC79AE}">
      <dgm:prSet phldrT="[Κείμενο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l-GR" sz="1800" b="1" i="1" dirty="0" smtClean="0"/>
            <a:t>Ιδιωτική εγγραφή</a:t>
          </a:r>
          <a:endParaRPr lang="el-GR" sz="1800" b="1" i="1" dirty="0"/>
        </a:p>
      </dgm:t>
    </dgm:pt>
    <dgm:pt modelId="{372B6696-9383-4B4A-9C0F-937E6BB92D9C}" type="parTrans" cxnId="{B9E0F726-759A-4079-BE0C-93BDD492C523}">
      <dgm:prSet/>
      <dgm:spPr/>
      <dgm:t>
        <a:bodyPr/>
        <a:lstStyle/>
        <a:p>
          <a:endParaRPr lang="el-GR" dirty="0"/>
        </a:p>
      </dgm:t>
    </dgm:pt>
    <dgm:pt modelId="{E9F71ECD-F3D1-44D4-8E8D-5FAE0A5CC1FE}" type="sibTrans" cxnId="{B9E0F726-759A-4079-BE0C-93BDD492C523}">
      <dgm:prSet/>
      <dgm:spPr/>
      <dgm:t>
        <a:bodyPr/>
        <a:lstStyle/>
        <a:p>
          <a:endParaRPr lang="el-GR"/>
        </a:p>
      </dgm:t>
    </dgm:pt>
    <dgm:pt modelId="{4C000FC0-D3BD-4131-B2CD-BE676B3FCC7A}" type="pres">
      <dgm:prSet presAssocID="{C2FCDC2B-E1C8-4C37-8E53-1B69B1AC82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E7CDCE5-D3F0-46F7-8CC2-DC1D5188029C}" type="pres">
      <dgm:prSet presAssocID="{9715E9E1-1A95-44B5-9B18-18FE3B16A79A}" presName="hierRoot1" presStyleCnt="0">
        <dgm:presLayoutVars>
          <dgm:hierBranch val="init"/>
        </dgm:presLayoutVars>
      </dgm:prSet>
      <dgm:spPr/>
    </dgm:pt>
    <dgm:pt modelId="{B65AB34B-F581-418B-B65D-5B97053F83E7}" type="pres">
      <dgm:prSet presAssocID="{9715E9E1-1A95-44B5-9B18-18FE3B16A79A}" presName="rootComposite1" presStyleCnt="0"/>
      <dgm:spPr/>
    </dgm:pt>
    <dgm:pt modelId="{E98072D5-ECBF-4AB2-8C88-613598A44DAF}" type="pres">
      <dgm:prSet presAssocID="{9715E9E1-1A95-44B5-9B18-18FE3B16A79A}" presName="rootText1" presStyleLbl="node0" presStyleIdx="0" presStyleCnt="1" custScaleX="167601" custScaleY="38627" custLinFactNeighborX="-3520" custLinFactNeighborY="284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C28FFE1-EE3F-4962-8DAF-41A635217FAF}" type="pres">
      <dgm:prSet presAssocID="{9715E9E1-1A95-44B5-9B18-18FE3B16A79A}" presName="rootConnector1" presStyleLbl="node1" presStyleIdx="0" presStyleCnt="0"/>
      <dgm:spPr/>
      <dgm:t>
        <a:bodyPr/>
        <a:lstStyle/>
        <a:p>
          <a:endParaRPr lang="el-GR"/>
        </a:p>
      </dgm:t>
    </dgm:pt>
    <dgm:pt modelId="{BBBCAD93-612D-481A-B2E5-667EBCB1ECC5}" type="pres">
      <dgm:prSet presAssocID="{9715E9E1-1A95-44B5-9B18-18FE3B16A79A}" presName="hierChild2" presStyleCnt="0"/>
      <dgm:spPr/>
    </dgm:pt>
    <dgm:pt modelId="{EAE9DBF9-D879-44BE-B710-326E2F9D4BF1}" type="pres">
      <dgm:prSet presAssocID="{E3F67C50-3CFD-4295-B0EC-0F651F02690F}" presName="Name37" presStyleLbl="parChTrans1D2" presStyleIdx="0" presStyleCnt="5"/>
      <dgm:spPr/>
      <dgm:t>
        <a:bodyPr/>
        <a:lstStyle/>
        <a:p>
          <a:endParaRPr lang="el-GR"/>
        </a:p>
      </dgm:t>
    </dgm:pt>
    <dgm:pt modelId="{521CB552-0BC7-420D-83B7-B42664174A1D}" type="pres">
      <dgm:prSet presAssocID="{A2EA4CDC-7A20-4AED-B222-81B7A8B68D85}" presName="hierRoot2" presStyleCnt="0">
        <dgm:presLayoutVars>
          <dgm:hierBranch val="init"/>
        </dgm:presLayoutVars>
      </dgm:prSet>
      <dgm:spPr/>
    </dgm:pt>
    <dgm:pt modelId="{0F920A1E-ED9A-4B25-917A-EC385FA1E749}" type="pres">
      <dgm:prSet presAssocID="{A2EA4CDC-7A20-4AED-B222-81B7A8B68D85}" presName="rootComposite" presStyleCnt="0"/>
      <dgm:spPr/>
    </dgm:pt>
    <dgm:pt modelId="{EB019708-7453-4FEF-97FB-3CAD4DD9BE42}" type="pres">
      <dgm:prSet presAssocID="{A2EA4CDC-7A20-4AED-B222-81B7A8B68D85}" presName="rootText" presStyleLbl="node2" presStyleIdx="0" presStyleCnt="4" custScaleY="91223" custLinFactNeighborX="58789" custLinFactNeighborY="-5965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AB430C8-D067-4D82-B5DF-2E98C9BFF5FA}" type="pres">
      <dgm:prSet presAssocID="{A2EA4CDC-7A20-4AED-B222-81B7A8B68D85}" presName="rootConnector" presStyleLbl="node2" presStyleIdx="0" presStyleCnt="4"/>
      <dgm:spPr/>
      <dgm:t>
        <a:bodyPr/>
        <a:lstStyle/>
        <a:p>
          <a:endParaRPr lang="el-GR"/>
        </a:p>
      </dgm:t>
    </dgm:pt>
    <dgm:pt modelId="{25D5DA8D-A4FD-49D3-BDF4-7227A28843F1}" type="pres">
      <dgm:prSet presAssocID="{A2EA4CDC-7A20-4AED-B222-81B7A8B68D85}" presName="hierChild4" presStyleCnt="0"/>
      <dgm:spPr/>
    </dgm:pt>
    <dgm:pt modelId="{32AD3766-2B84-4ECE-9371-3E933695CE56}" type="pres">
      <dgm:prSet presAssocID="{A2EA4CDC-7A20-4AED-B222-81B7A8B68D85}" presName="hierChild5" presStyleCnt="0"/>
      <dgm:spPr/>
    </dgm:pt>
    <dgm:pt modelId="{80650CCC-704A-4BFD-88F3-94BEBF761F86}" type="pres">
      <dgm:prSet presAssocID="{E6A5AB87-9826-4FFC-B608-7390AAE2B7EE}" presName="Name37" presStyleLbl="parChTrans1D2" presStyleIdx="1" presStyleCnt="5"/>
      <dgm:spPr/>
      <dgm:t>
        <a:bodyPr/>
        <a:lstStyle/>
        <a:p>
          <a:endParaRPr lang="el-GR"/>
        </a:p>
      </dgm:t>
    </dgm:pt>
    <dgm:pt modelId="{699E2592-323E-4F0B-8DF7-6C89BD845F78}" type="pres">
      <dgm:prSet presAssocID="{2B852164-A443-4EE8-AB34-7FB1229FB22F}" presName="hierRoot2" presStyleCnt="0">
        <dgm:presLayoutVars>
          <dgm:hierBranch val="init"/>
        </dgm:presLayoutVars>
      </dgm:prSet>
      <dgm:spPr/>
    </dgm:pt>
    <dgm:pt modelId="{535AB3A7-907F-40BE-89E1-0C1377282D2B}" type="pres">
      <dgm:prSet presAssocID="{2B852164-A443-4EE8-AB34-7FB1229FB22F}" presName="rootComposite" presStyleCnt="0"/>
      <dgm:spPr/>
    </dgm:pt>
    <dgm:pt modelId="{86D5FF74-4C1D-46A0-8247-ECFABE0A5FEA}" type="pres">
      <dgm:prSet presAssocID="{2B852164-A443-4EE8-AB34-7FB1229FB22F}" presName="rootText" presStyleLbl="node2" presStyleIdx="1" presStyleCnt="4" custAng="0" custScaleX="114017" custScaleY="66564" custLinFactX="30047" custLinFactNeighborX="100000" custLinFactNeighborY="-3457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39B6862-92AC-4841-B9A5-8A6556F913B6}" type="pres">
      <dgm:prSet presAssocID="{2B852164-A443-4EE8-AB34-7FB1229FB22F}" presName="rootConnector" presStyleLbl="node2" presStyleIdx="1" presStyleCnt="4"/>
      <dgm:spPr/>
      <dgm:t>
        <a:bodyPr/>
        <a:lstStyle/>
        <a:p>
          <a:endParaRPr lang="el-GR"/>
        </a:p>
      </dgm:t>
    </dgm:pt>
    <dgm:pt modelId="{DE721798-53FA-4E69-872F-F0189CD08D6F}" type="pres">
      <dgm:prSet presAssocID="{2B852164-A443-4EE8-AB34-7FB1229FB22F}" presName="hierChild4" presStyleCnt="0"/>
      <dgm:spPr/>
    </dgm:pt>
    <dgm:pt modelId="{422EDC52-2412-4B76-8034-8DFA31958364}" type="pres">
      <dgm:prSet presAssocID="{2B852164-A443-4EE8-AB34-7FB1229FB22F}" presName="hierChild5" presStyleCnt="0"/>
      <dgm:spPr/>
    </dgm:pt>
    <dgm:pt modelId="{BB5BF10F-7A3D-4110-8A97-43302E7B5C3E}" type="pres">
      <dgm:prSet presAssocID="{477B50F5-723F-48D6-BA16-AF55F86F98A5}" presName="Name37" presStyleLbl="parChTrans1D2" presStyleIdx="2" presStyleCnt="5"/>
      <dgm:spPr/>
      <dgm:t>
        <a:bodyPr/>
        <a:lstStyle/>
        <a:p>
          <a:endParaRPr lang="el-GR"/>
        </a:p>
      </dgm:t>
    </dgm:pt>
    <dgm:pt modelId="{225A1636-4AA9-49D0-B8E3-0AED50292051}" type="pres">
      <dgm:prSet presAssocID="{DC560B90-D0D4-4E76-8463-27CF6269EAE4}" presName="hierRoot2" presStyleCnt="0">
        <dgm:presLayoutVars>
          <dgm:hierBranch val="init"/>
        </dgm:presLayoutVars>
      </dgm:prSet>
      <dgm:spPr/>
    </dgm:pt>
    <dgm:pt modelId="{855131F5-0AB9-4B8E-94B8-25962F0A6A59}" type="pres">
      <dgm:prSet presAssocID="{DC560B90-D0D4-4E76-8463-27CF6269EAE4}" presName="rootComposite" presStyleCnt="0"/>
      <dgm:spPr/>
    </dgm:pt>
    <dgm:pt modelId="{ACC35CC0-6C03-4AF6-A185-1C4CE9E73E90}" type="pres">
      <dgm:prSet presAssocID="{DC560B90-D0D4-4E76-8463-27CF6269EAE4}" presName="rootText" presStyleLbl="node2" presStyleIdx="2" presStyleCnt="4" custLinFactNeighborX="-30047" custLinFactNeighborY="4901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33B6E38-40A5-4183-9F76-D3CA40186D39}" type="pres">
      <dgm:prSet presAssocID="{DC560B90-D0D4-4E76-8463-27CF6269EAE4}" presName="rootConnector" presStyleLbl="node2" presStyleIdx="2" presStyleCnt="4"/>
      <dgm:spPr/>
      <dgm:t>
        <a:bodyPr/>
        <a:lstStyle/>
        <a:p>
          <a:endParaRPr lang="el-GR"/>
        </a:p>
      </dgm:t>
    </dgm:pt>
    <dgm:pt modelId="{D64F1DAA-ADD8-4825-A386-B7F5CEDF60D7}" type="pres">
      <dgm:prSet presAssocID="{DC560B90-D0D4-4E76-8463-27CF6269EAE4}" presName="hierChild4" presStyleCnt="0"/>
      <dgm:spPr/>
    </dgm:pt>
    <dgm:pt modelId="{7A394C69-5B09-4DC0-8FC2-07A9C23705E6}" type="pres">
      <dgm:prSet presAssocID="{DC560B90-D0D4-4E76-8463-27CF6269EAE4}" presName="hierChild5" presStyleCnt="0"/>
      <dgm:spPr/>
    </dgm:pt>
    <dgm:pt modelId="{65642369-D5F7-40C7-9691-8EE199A6A63F}" type="pres">
      <dgm:prSet presAssocID="{372B6696-9383-4B4A-9C0F-937E6BB92D9C}" presName="Name37" presStyleLbl="parChTrans1D2" presStyleIdx="3" presStyleCnt="5"/>
      <dgm:spPr/>
      <dgm:t>
        <a:bodyPr/>
        <a:lstStyle/>
        <a:p>
          <a:endParaRPr lang="el-GR"/>
        </a:p>
      </dgm:t>
    </dgm:pt>
    <dgm:pt modelId="{EE204B41-9CD7-48EB-9C1D-2C59D221F0D4}" type="pres">
      <dgm:prSet presAssocID="{4640F87E-4E96-44B8-A1A1-35B63FCC79AE}" presName="hierRoot2" presStyleCnt="0">
        <dgm:presLayoutVars>
          <dgm:hierBranch val="init"/>
        </dgm:presLayoutVars>
      </dgm:prSet>
      <dgm:spPr/>
    </dgm:pt>
    <dgm:pt modelId="{D9A45D43-55DD-4BE6-862A-A9A1671E5284}" type="pres">
      <dgm:prSet presAssocID="{4640F87E-4E96-44B8-A1A1-35B63FCC79AE}" presName="rootComposite" presStyleCnt="0"/>
      <dgm:spPr/>
    </dgm:pt>
    <dgm:pt modelId="{710A9E34-F2B1-47EB-8415-1317A7B05EBC}" type="pres">
      <dgm:prSet presAssocID="{4640F87E-4E96-44B8-A1A1-35B63FCC79AE}" presName="rootText" presStyleLbl="node2" presStyleIdx="3" presStyleCnt="4" custLinFactNeighborX="-29841" custLinFactNeighborY="4901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E0E2AAC-CE42-4C59-9267-EFF67966CED0}" type="pres">
      <dgm:prSet presAssocID="{4640F87E-4E96-44B8-A1A1-35B63FCC79AE}" presName="rootConnector" presStyleLbl="node2" presStyleIdx="3" presStyleCnt="4"/>
      <dgm:spPr/>
      <dgm:t>
        <a:bodyPr/>
        <a:lstStyle/>
        <a:p>
          <a:endParaRPr lang="el-GR"/>
        </a:p>
      </dgm:t>
    </dgm:pt>
    <dgm:pt modelId="{CAB518FE-8F2C-426F-BB46-85CC49CAD55E}" type="pres">
      <dgm:prSet presAssocID="{4640F87E-4E96-44B8-A1A1-35B63FCC79AE}" presName="hierChild4" presStyleCnt="0"/>
      <dgm:spPr/>
    </dgm:pt>
    <dgm:pt modelId="{3F519D3D-83CC-4917-B22A-6A2C396A9068}" type="pres">
      <dgm:prSet presAssocID="{4640F87E-4E96-44B8-A1A1-35B63FCC79AE}" presName="hierChild5" presStyleCnt="0"/>
      <dgm:spPr/>
    </dgm:pt>
    <dgm:pt modelId="{39EAEA0D-4696-4DE7-87FE-94F6D4692F1F}" type="pres">
      <dgm:prSet presAssocID="{9715E9E1-1A95-44B5-9B18-18FE3B16A79A}" presName="hierChild3" presStyleCnt="0"/>
      <dgm:spPr/>
    </dgm:pt>
    <dgm:pt modelId="{5971EDC6-6101-40BB-9DFD-CD710AF54CF8}" type="pres">
      <dgm:prSet presAssocID="{C0F09D8C-BE64-4264-BE25-CC0FC40CE664}" presName="Name111" presStyleLbl="parChTrans1D2" presStyleIdx="4" presStyleCnt="5"/>
      <dgm:spPr/>
      <dgm:t>
        <a:bodyPr/>
        <a:lstStyle/>
        <a:p>
          <a:endParaRPr lang="el-GR"/>
        </a:p>
      </dgm:t>
    </dgm:pt>
    <dgm:pt modelId="{F2F0836A-1074-4F2B-BFD1-31C458B681D8}" type="pres">
      <dgm:prSet presAssocID="{55430964-B6E4-45CB-8722-986079905265}" presName="hierRoot3" presStyleCnt="0">
        <dgm:presLayoutVars>
          <dgm:hierBranch val="init"/>
        </dgm:presLayoutVars>
      </dgm:prSet>
      <dgm:spPr/>
    </dgm:pt>
    <dgm:pt modelId="{E7DAF19E-4798-4028-9569-942610B81297}" type="pres">
      <dgm:prSet presAssocID="{55430964-B6E4-45CB-8722-986079905265}" presName="rootComposite3" presStyleCnt="0"/>
      <dgm:spPr/>
    </dgm:pt>
    <dgm:pt modelId="{16CAB57C-9F6B-4E06-9A00-0CF6B95752A5}" type="pres">
      <dgm:prSet presAssocID="{55430964-B6E4-45CB-8722-986079905265}" presName="rootText3" presStyleLbl="asst1" presStyleIdx="0" presStyleCnt="1" custScaleX="164122" custScaleY="35001" custLinFactNeighborX="70134" custLinFactNeighborY="-866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DDCF557-B43D-44CB-8B9F-A34427617A58}" type="pres">
      <dgm:prSet presAssocID="{55430964-B6E4-45CB-8722-986079905265}" presName="rootConnector3" presStyleLbl="asst1" presStyleIdx="0" presStyleCnt="1"/>
      <dgm:spPr/>
      <dgm:t>
        <a:bodyPr/>
        <a:lstStyle/>
        <a:p>
          <a:endParaRPr lang="el-GR"/>
        </a:p>
      </dgm:t>
    </dgm:pt>
    <dgm:pt modelId="{CC56A06A-078C-4372-A9B5-D60A717CAA79}" type="pres">
      <dgm:prSet presAssocID="{55430964-B6E4-45CB-8722-986079905265}" presName="hierChild6" presStyleCnt="0"/>
      <dgm:spPr/>
    </dgm:pt>
    <dgm:pt modelId="{103E9050-229B-4869-B0A5-78995DED4629}" type="pres">
      <dgm:prSet presAssocID="{55430964-B6E4-45CB-8722-986079905265}" presName="hierChild7" presStyleCnt="0"/>
      <dgm:spPr/>
    </dgm:pt>
  </dgm:ptLst>
  <dgm:cxnLst>
    <dgm:cxn modelId="{E5E8D5FF-00D8-4252-9D2C-94A893592EDC}" srcId="{9715E9E1-1A95-44B5-9B18-18FE3B16A79A}" destId="{55430964-B6E4-45CB-8722-986079905265}" srcOrd="0" destOrd="0" parTransId="{C0F09D8C-BE64-4264-BE25-CC0FC40CE664}" sibTransId="{A99EE375-FEAB-4C5C-81D6-093463877D1C}"/>
    <dgm:cxn modelId="{52858BC2-F953-48CC-BFCF-F08D24193EDC}" type="presOf" srcId="{477B50F5-723F-48D6-BA16-AF55F86F98A5}" destId="{BB5BF10F-7A3D-4110-8A97-43302E7B5C3E}" srcOrd="0" destOrd="0" presId="urn:microsoft.com/office/officeart/2005/8/layout/orgChart1"/>
    <dgm:cxn modelId="{882354A7-E439-4E58-A406-0DBF1D7C716E}" type="presOf" srcId="{9715E9E1-1A95-44B5-9B18-18FE3B16A79A}" destId="{8C28FFE1-EE3F-4962-8DAF-41A635217FAF}" srcOrd="1" destOrd="0" presId="urn:microsoft.com/office/officeart/2005/8/layout/orgChart1"/>
    <dgm:cxn modelId="{E06DF36C-9CF6-417E-802F-20F8FAABAB9C}" type="presOf" srcId="{DC560B90-D0D4-4E76-8463-27CF6269EAE4}" destId="{ACC35CC0-6C03-4AF6-A185-1C4CE9E73E90}" srcOrd="0" destOrd="0" presId="urn:microsoft.com/office/officeart/2005/8/layout/orgChart1"/>
    <dgm:cxn modelId="{407B165E-E0FF-49E9-943C-2B6EDBBB1F3C}" srcId="{9715E9E1-1A95-44B5-9B18-18FE3B16A79A}" destId="{A2EA4CDC-7A20-4AED-B222-81B7A8B68D85}" srcOrd="1" destOrd="0" parTransId="{E3F67C50-3CFD-4295-B0EC-0F651F02690F}" sibTransId="{EE08DF15-0BC9-4365-BB7C-FE8767E6370B}"/>
    <dgm:cxn modelId="{0A8AE028-DDFF-4310-9D02-CD104FA263FF}" type="presOf" srcId="{372B6696-9383-4B4A-9C0F-937E6BB92D9C}" destId="{65642369-D5F7-40C7-9691-8EE199A6A63F}" srcOrd="0" destOrd="0" presId="urn:microsoft.com/office/officeart/2005/8/layout/orgChart1"/>
    <dgm:cxn modelId="{F1762DE5-0F7F-45EB-A0E6-1D752CC7FC3D}" srcId="{9715E9E1-1A95-44B5-9B18-18FE3B16A79A}" destId="{DC560B90-D0D4-4E76-8463-27CF6269EAE4}" srcOrd="3" destOrd="0" parTransId="{477B50F5-723F-48D6-BA16-AF55F86F98A5}" sibTransId="{7519CD82-6042-4199-BE5B-EA6BBF3C816B}"/>
    <dgm:cxn modelId="{F0161F41-3BE8-471F-B21E-1D87F483823D}" type="presOf" srcId="{A2EA4CDC-7A20-4AED-B222-81B7A8B68D85}" destId="{EB019708-7453-4FEF-97FB-3CAD4DD9BE42}" srcOrd="0" destOrd="0" presId="urn:microsoft.com/office/officeart/2005/8/layout/orgChart1"/>
    <dgm:cxn modelId="{451086AD-9F87-4A88-9889-E42CF134C9F4}" type="presOf" srcId="{2B852164-A443-4EE8-AB34-7FB1229FB22F}" destId="{86D5FF74-4C1D-46A0-8247-ECFABE0A5FEA}" srcOrd="0" destOrd="0" presId="urn:microsoft.com/office/officeart/2005/8/layout/orgChart1"/>
    <dgm:cxn modelId="{EF7AD813-6245-4ED5-8C3B-705390526C91}" type="presOf" srcId="{E6A5AB87-9826-4FFC-B608-7390AAE2B7EE}" destId="{80650CCC-704A-4BFD-88F3-94BEBF761F86}" srcOrd="0" destOrd="0" presId="urn:microsoft.com/office/officeart/2005/8/layout/orgChart1"/>
    <dgm:cxn modelId="{A4148A01-97D3-4BCF-A20D-7F943317460E}" type="presOf" srcId="{55430964-B6E4-45CB-8722-986079905265}" destId="{BDDCF557-B43D-44CB-8B9F-A34427617A58}" srcOrd="1" destOrd="0" presId="urn:microsoft.com/office/officeart/2005/8/layout/orgChart1"/>
    <dgm:cxn modelId="{5F8F5E67-CF4B-47F5-86CE-0C85F0551D90}" srcId="{9715E9E1-1A95-44B5-9B18-18FE3B16A79A}" destId="{2B852164-A443-4EE8-AB34-7FB1229FB22F}" srcOrd="2" destOrd="0" parTransId="{E6A5AB87-9826-4FFC-B608-7390AAE2B7EE}" sibTransId="{6564D970-D04C-477E-BFB8-E256BA492717}"/>
    <dgm:cxn modelId="{9AB153F1-47CF-43BD-AAAA-96A165753ECF}" type="presOf" srcId="{C0F09D8C-BE64-4264-BE25-CC0FC40CE664}" destId="{5971EDC6-6101-40BB-9DFD-CD710AF54CF8}" srcOrd="0" destOrd="0" presId="urn:microsoft.com/office/officeart/2005/8/layout/orgChart1"/>
    <dgm:cxn modelId="{53884E04-6504-4723-BB99-7B89B1D69937}" type="presOf" srcId="{2B852164-A443-4EE8-AB34-7FB1229FB22F}" destId="{139B6862-92AC-4841-B9A5-8A6556F913B6}" srcOrd="1" destOrd="0" presId="urn:microsoft.com/office/officeart/2005/8/layout/orgChart1"/>
    <dgm:cxn modelId="{9974C9B7-A099-4BBA-AC1E-B54A9AFE9982}" type="presOf" srcId="{4640F87E-4E96-44B8-A1A1-35B63FCC79AE}" destId="{CE0E2AAC-CE42-4C59-9267-EFF67966CED0}" srcOrd="1" destOrd="0" presId="urn:microsoft.com/office/officeart/2005/8/layout/orgChart1"/>
    <dgm:cxn modelId="{AE4C0A90-A063-4995-A703-A39E8F00215B}" type="presOf" srcId="{C2FCDC2B-E1C8-4C37-8E53-1B69B1AC827F}" destId="{4C000FC0-D3BD-4131-B2CD-BE676B3FCC7A}" srcOrd="0" destOrd="0" presId="urn:microsoft.com/office/officeart/2005/8/layout/orgChart1"/>
    <dgm:cxn modelId="{B9E0F726-759A-4079-BE0C-93BDD492C523}" srcId="{9715E9E1-1A95-44B5-9B18-18FE3B16A79A}" destId="{4640F87E-4E96-44B8-A1A1-35B63FCC79AE}" srcOrd="4" destOrd="0" parTransId="{372B6696-9383-4B4A-9C0F-937E6BB92D9C}" sibTransId="{E9F71ECD-F3D1-44D4-8E8D-5FAE0A5CC1FE}"/>
    <dgm:cxn modelId="{9C150560-91F1-464F-BFE7-2C63CA073EB1}" type="presOf" srcId="{9715E9E1-1A95-44B5-9B18-18FE3B16A79A}" destId="{E98072D5-ECBF-4AB2-8C88-613598A44DAF}" srcOrd="0" destOrd="0" presId="urn:microsoft.com/office/officeart/2005/8/layout/orgChart1"/>
    <dgm:cxn modelId="{77957005-6000-483A-BF0B-2B11BBAC8060}" type="presOf" srcId="{A2EA4CDC-7A20-4AED-B222-81B7A8B68D85}" destId="{CAB430C8-D067-4D82-B5DF-2E98C9BFF5FA}" srcOrd="1" destOrd="0" presId="urn:microsoft.com/office/officeart/2005/8/layout/orgChart1"/>
    <dgm:cxn modelId="{7DAEDFFF-D017-4E0E-AA4A-A64D7CEB4F4C}" type="presOf" srcId="{4640F87E-4E96-44B8-A1A1-35B63FCC79AE}" destId="{710A9E34-F2B1-47EB-8415-1317A7B05EBC}" srcOrd="0" destOrd="0" presId="urn:microsoft.com/office/officeart/2005/8/layout/orgChart1"/>
    <dgm:cxn modelId="{AE0BBDEA-9522-4940-B046-F78C47ECCFC1}" srcId="{C2FCDC2B-E1C8-4C37-8E53-1B69B1AC827F}" destId="{9715E9E1-1A95-44B5-9B18-18FE3B16A79A}" srcOrd="0" destOrd="0" parTransId="{917DCAD6-0E0F-4C19-B8E9-A0095640BDCA}" sibTransId="{8FD2C1A2-D9C8-4C50-8AEC-53D1FDC38AC0}"/>
    <dgm:cxn modelId="{26CA5734-AE98-4628-8C7A-CAB4A4C4107D}" type="presOf" srcId="{DC560B90-D0D4-4E76-8463-27CF6269EAE4}" destId="{833B6E38-40A5-4183-9F76-D3CA40186D39}" srcOrd="1" destOrd="0" presId="urn:microsoft.com/office/officeart/2005/8/layout/orgChart1"/>
    <dgm:cxn modelId="{5E795A52-667B-49B6-8C2B-5F512BF4BD42}" type="presOf" srcId="{55430964-B6E4-45CB-8722-986079905265}" destId="{16CAB57C-9F6B-4E06-9A00-0CF6B95752A5}" srcOrd="0" destOrd="0" presId="urn:microsoft.com/office/officeart/2005/8/layout/orgChart1"/>
    <dgm:cxn modelId="{07FA730A-2BD0-42C6-952A-B447A7F1A838}" type="presOf" srcId="{E3F67C50-3CFD-4295-B0EC-0F651F02690F}" destId="{EAE9DBF9-D879-44BE-B710-326E2F9D4BF1}" srcOrd="0" destOrd="0" presId="urn:microsoft.com/office/officeart/2005/8/layout/orgChart1"/>
    <dgm:cxn modelId="{BA0DAFF5-3318-4BD3-BB18-1EB0C940087C}" type="presParOf" srcId="{4C000FC0-D3BD-4131-B2CD-BE676B3FCC7A}" destId="{7E7CDCE5-D3F0-46F7-8CC2-DC1D5188029C}" srcOrd="0" destOrd="0" presId="urn:microsoft.com/office/officeart/2005/8/layout/orgChart1"/>
    <dgm:cxn modelId="{57ED7A47-7C4E-415F-9624-332F53DFED72}" type="presParOf" srcId="{7E7CDCE5-D3F0-46F7-8CC2-DC1D5188029C}" destId="{B65AB34B-F581-418B-B65D-5B97053F83E7}" srcOrd="0" destOrd="0" presId="urn:microsoft.com/office/officeart/2005/8/layout/orgChart1"/>
    <dgm:cxn modelId="{8AD30C6B-D270-4964-A897-AC55B3A68181}" type="presParOf" srcId="{B65AB34B-F581-418B-B65D-5B97053F83E7}" destId="{E98072D5-ECBF-4AB2-8C88-613598A44DAF}" srcOrd="0" destOrd="0" presId="urn:microsoft.com/office/officeart/2005/8/layout/orgChart1"/>
    <dgm:cxn modelId="{69D86D0B-086B-4FBE-9518-CB44F6944F5A}" type="presParOf" srcId="{B65AB34B-F581-418B-B65D-5B97053F83E7}" destId="{8C28FFE1-EE3F-4962-8DAF-41A635217FAF}" srcOrd="1" destOrd="0" presId="urn:microsoft.com/office/officeart/2005/8/layout/orgChart1"/>
    <dgm:cxn modelId="{AB97F1C4-EC91-4D90-835C-0BE44D6A39FD}" type="presParOf" srcId="{7E7CDCE5-D3F0-46F7-8CC2-DC1D5188029C}" destId="{BBBCAD93-612D-481A-B2E5-667EBCB1ECC5}" srcOrd="1" destOrd="0" presId="urn:microsoft.com/office/officeart/2005/8/layout/orgChart1"/>
    <dgm:cxn modelId="{A3C15E0E-6176-466A-A04B-4996380F7DD8}" type="presParOf" srcId="{BBBCAD93-612D-481A-B2E5-667EBCB1ECC5}" destId="{EAE9DBF9-D879-44BE-B710-326E2F9D4BF1}" srcOrd="0" destOrd="0" presId="urn:microsoft.com/office/officeart/2005/8/layout/orgChart1"/>
    <dgm:cxn modelId="{264DC41F-A549-4027-9ECB-04827085AF48}" type="presParOf" srcId="{BBBCAD93-612D-481A-B2E5-667EBCB1ECC5}" destId="{521CB552-0BC7-420D-83B7-B42664174A1D}" srcOrd="1" destOrd="0" presId="urn:microsoft.com/office/officeart/2005/8/layout/orgChart1"/>
    <dgm:cxn modelId="{3619F2FA-6F7E-4895-B462-601C69D7D097}" type="presParOf" srcId="{521CB552-0BC7-420D-83B7-B42664174A1D}" destId="{0F920A1E-ED9A-4B25-917A-EC385FA1E749}" srcOrd="0" destOrd="0" presId="urn:microsoft.com/office/officeart/2005/8/layout/orgChart1"/>
    <dgm:cxn modelId="{A7AEFE15-27F1-47D4-9074-73CC7FE8F6AA}" type="presParOf" srcId="{0F920A1E-ED9A-4B25-917A-EC385FA1E749}" destId="{EB019708-7453-4FEF-97FB-3CAD4DD9BE42}" srcOrd="0" destOrd="0" presId="urn:microsoft.com/office/officeart/2005/8/layout/orgChart1"/>
    <dgm:cxn modelId="{CE26E046-44DC-46D0-83CE-5C1713AF6C40}" type="presParOf" srcId="{0F920A1E-ED9A-4B25-917A-EC385FA1E749}" destId="{CAB430C8-D067-4D82-B5DF-2E98C9BFF5FA}" srcOrd="1" destOrd="0" presId="urn:microsoft.com/office/officeart/2005/8/layout/orgChart1"/>
    <dgm:cxn modelId="{8A2B8979-7090-41D1-B5F3-BD486318F9EF}" type="presParOf" srcId="{521CB552-0BC7-420D-83B7-B42664174A1D}" destId="{25D5DA8D-A4FD-49D3-BDF4-7227A28843F1}" srcOrd="1" destOrd="0" presId="urn:microsoft.com/office/officeart/2005/8/layout/orgChart1"/>
    <dgm:cxn modelId="{5DC07F08-1C3C-4318-ABA1-CD262CD352CC}" type="presParOf" srcId="{521CB552-0BC7-420D-83B7-B42664174A1D}" destId="{32AD3766-2B84-4ECE-9371-3E933695CE56}" srcOrd="2" destOrd="0" presId="urn:microsoft.com/office/officeart/2005/8/layout/orgChart1"/>
    <dgm:cxn modelId="{3736399C-1791-4291-8C37-70DA7486735A}" type="presParOf" srcId="{BBBCAD93-612D-481A-B2E5-667EBCB1ECC5}" destId="{80650CCC-704A-4BFD-88F3-94BEBF761F86}" srcOrd="2" destOrd="0" presId="urn:microsoft.com/office/officeart/2005/8/layout/orgChart1"/>
    <dgm:cxn modelId="{C280E7E6-02B0-4FE5-BC6A-EA37AFFFE386}" type="presParOf" srcId="{BBBCAD93-612D-481A-B2E5-667EBCB1ECC5}" destId="{699E2592-323E-4F0B-8DF7-6C89BD845F78}" srcOrd="3" destOrd="0" presId="urn:microsoft.com/office/officeart/2005/8/layout/orgChart1"/>
    <dgm:cxn modelId="{6892760C-0EF3-4357-B496-6970E159A689}" type="presParOf" srcId="{699E2592-323E-4F0B-8DF7-6C89BD845F78}" destId="{535AB3A7-907F-40BE-89E1-0C1377282D2B}" srcOrd="0" destOrd="0" presId="urn:microsoft.com/office/officeart/2005/8/layout/orgChart1"/>
    <dgm:cxn modelId="{6F5965FD-70BA-4ADB-8573-2A884FAB589A}" type="presParOf" srcId="{535AB3A7-907F-40BE-89E1-0C1377282D2B}" destId="{86D5FF74-4C1D-46A0-8247-ECFABE0A5FEA}" srcOrd="0" destOrd="0" presId="urn:microsoft.com/office/officeart/2005/8/layout/orgChart1"/>
    <dgm:cxn modelId="{96504F6C-DCB6-400E-B7A2-F68FC7B921B8}" type="presParOf" srcId="{535AB3A7-907F-40BE-89E1-0C1377282D2B}" destId="{139B6862-92AC-4841-B9A5-8A6556F913B6}" srcOrd="1" destOrd="0" presId="urn:microsoft.com/office/officeart/2005/8/layout/orgChart1"/>
    <dgm:cxn modelId="{1AC38EB5-A6B2-4BDF-8E1D-D6381D654943}" type="presParOf" srcId="{699E2592-323E-4F0B-8DF7-6C89BD845F78}" destId="{DE721798-53FA-4E69-872F-F0189CD08D6F}" srcOrd="1" destOrd="0" presId="urn:microsoft.com/office/officeart/2005/8/layout/orgChart1"/>
    <dgm:cxn modelId="{47A0FA60-CB9C-4540-AEB4-0AC000864376}" type="presParOf" srcId="{699E2592-323E-4F0B-8DF7-6C89BD845F78}" destId="{422EDC52-2412-4B76-8034-8DFA31958364}" srcOrd="2" destOrd="0" presId="urn:microsoft.com/office/officeart/2005/8/layout/orgChart1"/>
    <dgm:cxn modelId="{A9207255-766A-421C-846D-B9A7E80A58CD}" type="presParOf" srcId="{BBBCAD93-612D-481A-B2E5-667EBCB1ECC5}" destId="{BB5BF10F-7A3D-4110-8A97-43302E7B5C3E}" srcOrd="4" destOrd="0" presId="urn:microsoft.com/office/officeart/2005/8/layout/orgChart1"/>
    <dgm:cxn modelId="{DB5F49B6-7A38-440E-A2AD-F1C78337876C}" type="presParOf" srcId="{BBBCAD93-612D-481A-B2E5-667EBCB1ECC5}" destId="{225A1636-4AA9-49D0-B8E3-0AED50292051}" srcOrd="5" destOrd="0" presId="urn:microsoft.com/office/officeart/2005/8/layout/orgChart1"/>
    <dgm:cxn modelId="{8C094E1B-1C60-4742-AFF2-29092A2E2105}" type="presParOf" srcId="{225A1636-4AA9-49D0-B8E3-0AED50292051}" destId="{855131F5-0AB9-4B8E-94B8-25962F0A6A59}" srcOrd="0" destOrd="0" presId="urn:microsoft.com/office/officeart/2005/8/layout/orgChart1"/>
    <dgm:cxn modelId="{E1254362-8E37-48F1-94DD-2DBFC33CDB60}" type="presParOf" srcId="{855131F5-0AB9-4B8E-94B8-25962F0A6A59}" destId="{ACC35CC0-6C03-4AF6-A185-1C4CE9E73E90}" srcOrd="0" destOrd="0" presId="urn:microsoft.com/office/officeart/2005/8/layout/orgChart1"/>
    <dgm:cxn modelId="{088FC7FC-C2C1-4E06-8734-120F54432695}" type="presParOf" srcId="{855131F5-0AB9-4B8E-94B8-25962F0A6A59}" destId="{833B6E38-40A5-4183-9F76-D3CA40186D39}" srcOrd="1" destOrd="0" presId="urn:microsoft.com/office/officeart/2005/8/layout/orgChart1"/>
    <dgm:cxn modelId="{59206757-D2C8-433B-9632-695323CB709D}" type="presParOf" srcId="{225A1636-4AA9-49D0-B8E3-0AED50292051}" destId="{D64F1DAA-ADD8-4825-A386-B7F5CEDF60D7}" srcOrd="1" destOrd="0" presId="urn:microsoft.com/office/officeart/2005/8/layout/orgChart1"/>
    <dgm:cxn modelId="{B780DB87-58ED-4975-9F4C-DA6109474300}" type="presParOf" srcId="{225A1636-4AA9-49D0-B8E3-0AED50292051}" destId="{7A394C69-5B09-4DC0-8FC2-07A9C23705E6}" srcOrd="2" destOrd="0" presId="urn:microsoft.com/office/officeart/2005/8/layout/orgChart1"/>
    <dgm:cxn modelId="{CE71D7A4-C12C-45F1-9A7D-3F4D1EC7B906}" type="presParOf" srcId="{BBBCAD93-612D-481A-B2E5-667EBCB1ECC5}" destId="{65642369-D5F7-40C7-9691-8EE199A6A63F}" srcOrd="6" destOrd="0" presId="urn:microsoft.com/office/officeart/2005/8/layout/orgChart1"/>
    <dgm:cxn modelId="{594CB120-5FA4-4326-8C5A-ED752BF4139A}" type="presParOf" srcId="{BBBCAD93-612D-481A-B2E5-667EBCB1ECC5}" destId="{EE204B41-9CD7-48EB-9C1D-2C59D221F0D4}" srcOrd="7" destOrd="0" presId="urn:microsoft.com/office/officeart/2005/8/layout/orgChart1"/>
    <dgm:cxn modelId="{5294462D-3B51-4D83-839A-FCB41EE7B6B8}" type="presParOf" srcId="{EE204B41-9CD7-48EB-9C1D-2C59D221F0D4}" destId="{D9A45D43-55DD-4BE6-862A-A9A1671E5284}" srcOrd="0" destOrd="0" presId="urn:microsoft.com/office/officeart/2005/8/layout/orgChart1"/>
    <dgm:cxn modelId="{431125F5-D543-40E7-A0A4-8646C8DC727A}" type="presParOf" srcId="{D9A45D43-55DD-4BE6-862A-A9A1671E5284}" destId="{710A9E34-F2B1-47EB-8415-1317A7B05EBC}" srcOrd="0" destOrd="0" presId="urn:microsoft.com/office/officeart/2005/8/layout/orgChart1"/>
    <dgm:cxn modelId="{D10E2621-C9BA-43F7-94FB-455CCCF29892}" type="presParOf" srcId="{D9A45D43-55DD-4BE6-862A-A9A1671E5284}" destId="{CE0E2AAC-CE42-4C59-9267-EFF67966CED0}" srcOrd="1" destOrd="0" presId="urn:microsoft.com/office/officeart/2005/8/layout/orgChart1"/>
    <dgm:cxn modelId="{EFE127F1-7E98-4202-B951-A3A2B44727B6}" type="presParOf" srcId="{EE204B41-9CD7-48EB-9C1D-2C59D221F0D4}" destId="{CAB518FE-8F2C-426F-BB46-85CC49CAD55E}" srcOrd="1" destOrd="0" presId="urn:microsoft.com/office/officeart/2005/8/layout/orgChart1"/>
    <dgm:cxn modelId="{E7D9E0A9-58CA-40E7-A8C9-C2F709D544CA}" type="presParOf" srcId="{EE204B41-9CD7-48EB-9C1D-2C59D221F0D4}" destId="{3F519D3D-83CC-4917-B22A-6A2C396A9068}" srcOrd="2" destOrd="0" presId="urn:microsoft.com/office/officeart/2005/8/layout/orgChart1"/>
    <dgm:cxn modelId="{EDA81722-7C01-4E39-9DE6-F080390C1B92}" type="presParOf" srcId="{7E7CDCE5-D3F0-46F7-8CC2-DC1D5188029C}" destId="{39EAEA0D-4696-4DE7-87FE-94F6D4692F1F}" srcOrd="2" destOrd="0" presId="urn:microsoft.com/office/officeart/2005/8/layout/orgChart1"/>
    <dgm:cxn modelId="{A02CF4B5-E516-47A4-9809-D8611AAE1BDF}" type="presParOf" srcId="{39EAEA0D-4696-4DE7-87FE-94F6D4692F1F}" destId="{5971EDC6-6101-40BB-9DFD-CD710AF54CF8}" srcOrd="0" destOrd="0" presId="urn:microsoft.com/office/officeart/2005/8/layout/orgChart1"/>
    <dgm:cxn modelId="{EF9BB541-9EBC-407F-9A57-6B7F6E9AEBE3}" type="presParOf" srcId="{39EAEA0D-4696-4DE7-87FE-94F6D4692F1F}" destId="{F2F0836A-1074-4F2B-BFD1-31C458B681D8}" srcOrd="1" destOrd="0" presId="urn:microsoft.com/office/officeart/2005/8/layout/orgChart1"/>
    <dgm:cxn modelId="{25FEC379-6CC6-4AA3-A845-9E57FFBDAA02}" type="presParOf" srcId="{F2F0836A-1074-4F2B-BFD1-31C458B681D8}" destId="{E7DAF19E-4798-4028-9569-942610B81297}" srcOrd="0" destOrd="0" presId="urn:microsoft.com/office/officeart/2005/8/layout/orgChart1"/>
    <dgm:cxn modelId="{80C77D14-3BA0-46BC-85DE-BA4752739B26}" type="presParOf" srcId="{E7DAF19E-4798-4028-9569-942610B81297}" destId="{16CAB57C-9F6B-4E06-9A00-0CF6B95752A5}" srcOrd="0" destOrd="0" presId="urn:microsoft.com/office/officeart/2005/8/layout/orgChart1"/>
    <dgm:cxn modelId="{D53BC900-63ED-40E0-B8E7-E5C31273408F}" type="presParOf" srcId="{E7DAF19E-4798-4028-9569-942610B81297}" destId="{BDDCF557-B43D-44CB-8B9F-A34427617A58}" srcOrd="1" destOrd="0" presId="urn:microsoft.com/office/officeart/2005/8/layout/orgChart1"/>
    <dgm:cxn modelId="{DB4EEB37-1620-4D4C-B71D-96202985EC22}" type="presParOf" srcId="{F2F0836A-1074-4F2B-BFD1-31C458B681D8}" destId="{CC56A06A-078C-4372-A9B5-D60A717CAA79}" srcOrd="1" destOrd="0" presId="urn:microsoft.com/office/officeart/2005/8/layout/orgChart1"/>
    <dgm:cxn modelId="{BB9C7363-2C93-4C84-84CF-B284468FCA17}" type="presParOf" srcId="{F2F0836A-1074-4F2B-BFD1-31C458B681D8}" destId="{103E9050-229B-4869-B0A5-78995DED46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71EDC6-6101-40BB-9DFD-CD710AF54CF8}">
      <dsp:nvSpPr>
        <dsp:cNvPr id="0" name=""/>
        <dsp:cNvSpPr/>
      </dsp:nvSpPr>
      <dsp:spPr>
        <a:xfrm>
          <a:off x="2962674" y="360344"/>
          <a:ext cx="1091303" cy="1066586"/>
        </a:xfrm>
        <a:custGeom>
          <a:avLst/>
          <a:gdLst/>
          <a:ahLst/>
          <a:cxnLst/>
          <a:rect l="0" t="0" r="0" b="0"/>
          <a:pathLst>
            <a:path>
              <a:moveTo>
                <a:pt x="1091303" y="0"/>
              </a:moveTo>
              <a:lnTo>
                <a:pt x="0" y="10665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0D95C-5BBD-4C22-8B45-0E0BD0675508}">
      <dsp:nvSpPr>
        <dsp:cNvPr id="0" name=""/>
        <dsp:cNvSpPr/>
      </dsp:nvSpPr>
      <dsp:spPr>
        <a:xfrm>
          <a:off x="4053978" y="360344"/>
          <a:ext cx="1574405" cy="1396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020"/>
              </a:lnTo>
              <a:lnTo>
                <a:pt x="1574405" y="1215020"/>
              </a:lnTo>
              <a:lnTo>
                <a:pt x="1574405" y="1396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50CCC-704A-4BFD-88F3-94BEBF761F86}">
      <dsp:nvSpPr>
        <dsp:cNvPr id="0" name=""/>
        <dsp:cNvSpPr/>
      </dsp:nvSpPr>
      <dsp:spPr>
        <a:xfrm>
          <a:off x="2435545" y="360344"/>
          <a:ext cx="1618432" cy="1324439"/>
        </a:xfrm>
        <a:custGeom>
          <a:avLst/>
          <a:gdLst/>
          <a:ahLst/>
          <a:cxnLst/>
          <a:rect l="0" t="0" r="0" b="0"/>
          <a:pathLst>
            <a:path>
              <a:moveTo>
                <a:pt x="1618432" y="0"/>
              </a:moveTo>
              <a:lnTo>
                <a:pt x="1618432" y="1143010"/>
              </a:lnTo>
              <a:lnTo>
                <a:pt x="0" y="1143010"/>
              </a:lnTo>
              <a:lnTo>
                <a:pt x="0" y="1324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072D5-ECBF-4AB2-8C88-613598A44DAF}">
      <dsp:nvSpPr>
        <dsp:cNvPr id="0" name=""/>
        <dsp:cNvSpPr/>
      </dsp:nvSpPr>
      <dsp:spPr>
        <a:xfrm>
          <a:off x="2605993" y="26627"/>
          <a:ext cx="2895968" cy="333716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Τύπος  χρηματοδότησης</a:t>
          </a:r>
          <a:r>
            <a:rPr lang="el-GR" sz="2000" kern="1200" dirty="0" smtClean="0"/>
            <a:t> </a:t>
          </a:r>
          <a:endParaRPr lang="el-GR" sz="2000" kern="1200" dirty="0"/>
        </a:p>
      </dsp:txBody>
      <dsp:txXfrm>
        <a:off x="2605993" y="26627"/>
        <a:ext cx="2895968" cy="333716"/>
      </dsp:txXfrm>
    </dsp:sp>
    <dsp:sp modelId="{86D5FF74-4C1D-46A0-8247-ECFABE0A5FEA}">
      <dsp:nvSpPr>
        <dsp:cNvPr id="0" name=""/>
        <dsp:cNvSpPr/>
      </dsp:nvSpPr>
      <dsp:spPr>
        <a:xfrm>
          <a:off x="1188334" y="1684783"/>
          <a:ext cx="2494423" cy="2853635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kern="1200" dirty="0" smtClean="0"/>
            <a:t>Προνομιούχες μετοχές</a:t>
          </a:r>
          <a:endParaRPr lang="el-GR" sz="1600" b="0" i="0" kern="1200" dirty="0"/>
        </a:p>
      </dsp:txBody>
      <dsp:txXfrm>
        <a:off x="1188334" y="1684783"/>
        <a:ext cx="2494423" cy="2853635"/>
      </dsp:txXfrm>
    </dsp:sp>
    <dsp:sp modelId="{DE2D848D-C495-4870-AAEC-464A983A9DA7}">
      <dsp:nvSpPr>
        <dsp:cNvPr id="0" name=""/>
        <dsp:cNvSpPr/>
      </dsp:nvSpPr>
      <dsp:spPr>
        <a:xfrm>
          <a:off x="4359521" y="1756793"/>
          <a:ext cx="2537724" cy="2831215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0" kern="1200" dirty="0" smtClean="0"/>
            <a:t>Μετατρέψιμες</a:t>
          </a:r>
          <a:r>
            <a:rPr lang="el-GR" sz="2000" b="1" i="0" kern="1200" baseline="0" dirty="0" smtClean="0"/>
            <a:t> μετοχές</a:t>
          </a:r>
          <a:endParaRPr lang="el-GR" sz="2000" b="1" i="0" kern="1200" dirty="0"/>
        </a:p>
      </dsp:txBody>
      <dsp:txXfrm>
        <a:off x="4359521" y="1756793"/>
        <a:ext cx="2537724" cy="2831215"/>
      </dsp:txXfrm>
    </dsp:sp>
    <dsp:sp modelId="{16CAB57C-9F6B-4E06-9A00-0CF6B95752A5}">
      <dsp:nvSpPr>
        <dsp:cNvPr id="0" name=""/>
        <dsp:cNvSpPr/>
      </dsp:nvSpPr>
      <dsp:spPr>
        <a:xfrm>
          <a:off x="2962674" y="1180726"/>
          <a:ext cx="2447942" cy="492406"/>
        </a:xfrm>
        <a:prstGeom prst="flowChartAlternateProcess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Υβριδικά  κεφάλαια</a:t>
          </a:r>
          <a:endParaRPr lang="el-GR" sz="1800" b="1" kern="1200" dirty="0"/>
        </a:p>
      </dsp:txBody>
      <dsp:txXfrm>
        <a:off x="2962674" y="1180726"/>
        <a:ext cx="2447942" cy="4924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71EDC6-6101-40BB-9DFD-CD710AF54CF8}">
      <dsp:nvSpPr>
        <dsp:cNvPr id="0" name=""/>
        <dsp:cNvSpPr/>
      </dsp:nvSpPr>
      <dsp:spPr>
        <a:xfrm>
          <a:off x="4054154" y="1358197"/>
          <a:ext cx="1088062" cy="693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8062" y="693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42369-D5F7-40C7-9691-8EE199A6A63F}">
      <dsp:nvSpPr>
        <dsp:cNvPr id="0" name=""/>
        <dsp:cNvSpPr/>
      </dsp:nvSpPr>
      <dsp:spPr>
        <a:xfrm>
          <a:off x="4054154" y="1358197"/>
          <a:ext cx="2794282" cy="1982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865"/>
              </a:lnTo>
              <a:lnTo>
                <a:pt x="2794282" y="1801865"/>
              </a:lnTo>
              <a:lnTo>
                <a:pt x="2794282" y="1982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BF10F-7A3D-4110-8A97-43302E7B5C3E}">
      <dsp:nvSpPr>
        <dsp:cNvPr id="0" name=""/>
        <dsp:cNvSpPr/>
      </dsp:nvSpPr>
      <dsp:spPr>
        <a:xfrm>
          <a:off x="4054154" y="1358197"/>
          <a:ext cx="706058" cy="1982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865"/>
              </a:lnTo>
              <a:lnTo>
                <a:pt x="706058" y="1801865"/>
              </a:lnTo>
              <a:lnTo>
                <a:pt x="706058" y="1982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50CCC-704A-4BFD-88F3-94BEBF761F86}">
      <dsp:nvSpPr>
        <dsp:cNvPr id="0" name=""/>
        <dsp:cNvSpPr/>
      </dsp:nvSpPr>
      <dsp:spPr>
        <a:xfrm>
          <a:off x="4054154" y="1358197"/>
          <a:ext cx="1258850" cy="1262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791"/>
              </a:lnTo>
              <a:lnTo>
                <a:pt x="1258850" y="1081791"/>
              </a:lnTo>
              <a:lnTo>
                <a:pt x="1258850" y="1262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9DBF9-D879-44BE-B710-326E2F9D4BF1}">
      <dsp:nvSpPr>
        <dsp:cNvPr id="0" name=""/>
        <dsp:cNvSpPr/>
      </dsp:nvSpPr>
      <dsp:spPr>
        <a:xfrm>
          <a:off x="1879899" y="1358197"/>
          <a:ext cx="2174255" cy="1046670"/>
        </a:xfrm>
        <a:custGeom>
          <a:avLst/>
          <a:gdLst/>
          <a:ahLst/>
          <a:cxnLst/>
          <a:rect l="0" t="0" r="0" b="0"/>
          <a:pathLst>
            <a:path>
              <a:moveTo>
                <a:pt x="2174255" y="0"/>
              </a:moveTo>
              <a:lnTo>
                <a:pt x="2174255" y="865768"/>
              </a:lnTo>
              <a:lnTo>
                <a:pt x="0" y="865768"/>
              </a:lnTo>
              <a:lnTo>
                <a:pt x="0" y="1046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072D5-ECBF-4AB2-8C88-613598A44DAF}">
      <dsp:nvSpPr>
        <dsp:cNvPr id="0" name=""/>
        <dsp:cNvSpPr/>
      </dsp:nvSpPr>
      <dsp:spPr>
        <a:xfrm>
          <a:off x="2610379" y="1025451"/>
          <a:ext cx="2887550" cy="332746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Τύπος  χρηματοδότησης</a:t>
          </a:r>
          <a:r>
            <a:rPr lang="el-GR" sz="2000" kern="1200" dirty="0" smtClean="0"/>
            <a:t> </a:t>
          </a:r>
          <a:endParaRPr lang="el-GR" sz="2000" kern="1200" dirty="0"/>
        </a:p>
      </dsp:txBody>
      <dsp:txXfrm>
        <a:off x="2610379" y="1025451"/>
        <a:ext cx="2887550" cy="332746"/>
      </dsp:txXfrm>
    </dsp:sp>
    <dsp:sp modelId="{EB019708-7453-4FEF-97FB-3CAD4DD9BE42}">
      <dsp:nvSpPr>
        <dsp:cNvPr id="0" name=""/>
        <dsp:cNvSpPr/>
      </dsp:nvSpPr>
      <dsp:spPr>
        <a:xfrm>
          <a:off x="1018463" y="2404868"/>
          <a:ext cx="1722871" cy="78582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Τραπεζικά</a:t>
          </a:r>
          <a:r>
            <a:rPr lang="el-GR" sz="2000" b="1" kern="1200" baseline="0" dirty="0" smtClean="0"/>
            <a:t> κεφάλαια</a:t>
          </a:r>
          <a:endParaRPr lang="el-GR" sz="2000" b="1" kern="1200" dirty="0"/>
        </a:p>
      </dsp:txBody>
      <dsp:txXfrm>
        <a:off x="1018463" y="2404868"/>
        <a:ext cx="1722871" cy="785827"/>
      </dsp:txXfrm>
    </dsp:sp>
    <dsp:sp modelId="{86D5FF74-4C1D-46A0-8247-ECFABE0A5FEA}">
      <dsp:nvSpPr>
        <dsp:cNvPr id="0" name=""/>
        <dsp:cNvSpPr/>
      </dsp:nvSpPr>
      <dsp:spPr>
        <a:xfrm>
          <a:off x="4330822" y="2620890"/>
          <a:ext cx="1964366" cy="573406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0" kern="1200" dirty="0" smtClean="0"/>
            <a:t>Εταιρικά</a:t>
          </a:r>
          <a:r>
            <a:rPr lang="el-GR" sz="2000" b="0" i="0" kern="1200" dirty="0" smtClean="0"/>
            <a:t> </a:t>
          </a:r>
          <a:r>
            <a:rPr lang="el-GR" sz="2000" b="1" i="0" kern="1200" dirty="0" smtClean="0"/>
            <a:t>ομόλογα</a:t>
          </a:r>
          <a:endParaRPr lang="el-GR" sz="2000" b="1" i="0" kern="1200" dirty="0"/>
        </a:p>
      </dsp:txBody>
      <dsp:txXfrm>
        <a:off x="4330822" y="2620890"/>
        <a:ext cx="1964366" cy="573406"/>
      </dsp:txXfrm>
    </dsp:sp>
    <dsp:sp modelId="{ACC35CC0-6C03-4AF6-A185-1C4CE9E73E90}">
      <dsp:nvSpPr>
        <dsp:cNvPr id="0" name=""/>
        <dsp:cNvSpPr/>
      </dsp:nvSpPr>
      <dsp:spPr>
        <a:xfrm>
          <a:off x="3898777" y="3340964"/>
          <a:ext cx="1722871" cy="861435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i="1" kern="1200" dirty="0" smtClean="0"/>
            <a:t>Γενική εγγραφή</a:t>
          </a:r>
        </a:p>
      </dsp:txBody>
      <dsp:txXfrm>
        <a:off x="3898777" y="3340964"/>
        <a:ext cx="1722871" cy="861435"/>
      </dsp:txXfrm>
    </dsp:sp>
    <dsp:sp modelId="{710A9E34-F2B1-47EB-8415-1317A7B05EBC}">
      <dsp:nvSpPr>
        <dsp:cNvPr id="0" name=""/>
        <dsp:cNvSpPr/>
      </dsp:nvSpPr>
      <dsp:spPr>
        <a:xfrm>
          <a:off x="5987001" y="3340964"/>
          <a:ext cx="1722871" cy="861435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i="1" kern="1200" dirty="0" smtClean="0"/>
            <a:t>Ιδιωτική εγγραφή</a:t>
          </a:r>
          <a:endParaRPr lang="el-GR" sz="1800" b="1" i="1" kern="1200" dirty="0"/>
        </a:p>
      </dsp:txBody>
      <dsp:txXfrm>
        <a:off x="5987001" y="3340964"/>
        <a:ext cx="1722871" cy="861435"/>
      </dsp:txXfrm>
    </dsp:sp>
    <dsp:sp modelId="{16CAB57C-9F6B-4E06-9A00-0CF6B95752A5}">
      <dsp:nvSpPr>
        <dsp:cNvPr id="0" name=""/>
        <dsp:cNvSpPr/>
      </dsp:nvSpPr>
      <dsp:spPr>
        <a:xfrm>
          <a:off x="2314605" y="1900811"/>
          <a:ext cx="2827611" cy="301511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Δανειακά  κεφάλαια</a:t>
          </a:r>
          <a:endParaRPr lang="el-GR" sz="2000" b="1" kern="1200" dirty="0"/>
        </a:p>
      </dsp:txBody>
      <dsp:txXfrm>
        <a:off x="2314605" y="1900811"/>
        <a:ext cx="2827611" cy="301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ED89A-9FED-406A-B0E6-0E40F95BC561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0218E-EF8F-4C7A-BAEF-9608E963924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ACC10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sp>
        <p:nvSpPr>
          <p:cNvPr id="7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Χρηματοοικονομική των Επιχειρήσεων</a:t>
            </a:r>
            <a:endParaRPr lang="el-GR" sz="3200" b="1" dirty="0"/>
          </a:p>
        </p:txBody>
      </p:sp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Ενότητα: </a:t>
            </a:r>
            <a:r>
              <a:rPr lang="el-GR" sz="2800" b="1" dirty="0" smtClean="0"/>
              <a:t>Διαδικασία άντλησης κεφαλαίου</a:t>
            </a:r>
            <a:r>
              <a:rPr lang="en-US" sz="2800" b="1" dirty="0" smtClean="0"/>
              <a:t> (</a:t>
            </a:r>
            <a:r>
              <a:rPr lang="el-GR" sz="2800" b="1" dirty="0" smtClean="0"/>
              <a:t>Μέρος Β)</a:t>
            </a:r>
          </a:p>
          <a:p>
            <a:r>
              <a:rPr lang="el-GR" sz="2800" dirty="0" smtClean="0"/>
              <a:t>Καραμάνης Κωνσταντίνος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Μέτρηση της ζήτησης εκ μέρους των επενδυτών</a:t>
            </a:r>
          </a:p>
          <a:p>
            <a:pPr>
              <a:buNone/>
            </a:pPr>
            <a:endParaRPr lang="el-GR" sz="2400" b="1" dirty="0" smtClean="0"/>
          </a:p>
          <a:p>
            <a:pPr>
              <a:lnSpc>
                <a:spcPct val="160000"/>
              </a:lnSpc>
              <a:buNone/>
            </a:pPr>
            <a:r>
              <a:rPr lang="el-GR" sz="2400" dirty="0" smtClean="0"/>
              <a:t>     Οι ομάδες πωλήσεων των επενδυτικών τραπεζών προσπαθούν να πείσουν τους διαχειριστές χαρτοφυλακίων και άλλους δυνητικούς επενδυτές σχετικά με την ελκυστικότητα  της προσφερόμενης τιμής . Αν η ζήτηση μοιάζει εξαιρετικά ισχυρή (ασθενής ), η προσφερόμενη τιμή ενδέχεται να αυξηθεί ( να μειωθεί).</a:t>
            </a:r>
          </a:p>
          <a:p>
            <a:endParaRPr lang="el-GR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2. Από μη εισηγμένη σε εισηγμένη επιχείρηση: </a:t>
            </a:r>
            <a:b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</a:b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Αρχική Δημόσια Εγγραφή  (5) από (7)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   </a:t>
            </a:r>
            <a:r>
              <a:rPr lang="el-GR" sz="2800" b="1" dirty="0" smtClean="0"/>
              <a:t>Κατάθεση στοιχείων για ρυθμιστικούς λόγους και έκδοση ενημερωτικού δελτίου</a:t>
            </a:r>
          </a:p>
          <a:p>
            <a:pPr>
              <a:lnSpc>
                <a:spcPct val="150000"/>
              </a:lnSpc>
              <a:buNone/>
            </a:pPr>
            <a:r>
              <a:rPr lang="el-GR" sz="2400" dirty="0" smtClean="0"/>
              <a:t>     Σε ορισμένες αγορές , υπάρχουν ρυθμιστικές απαιτήσεις στις οποίες πρέπει να ανταποκριθεί η επιχείρηση πριν από την πραγματοποίηση της προσφοράς. Στις ΗΠΑ , η επιχείρηση πρέπει να υποβάλλει μια δήλωση εγγραφής στην επιτροπή κεφαλαιαγοράς και να δημοσιεύσει ένα ενημερωτικό  δελτίο  για δυνητικούς επενδυτές.</a:t>
            </a:r>
            <a:endParaRPr lang="el-GR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2. Από μη εισηγμένη σε εισηγμένη επιχείρηση: </a:t>
            </a:r>
            <a:b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</a:b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Αρχική Δημόσια Εγγραφή  (6) από (7)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  </a:t>
            </a:r>
            <a:r>
              <a:rPr lang="el-GR" sz="2800" b="1" dirty="0" smtClean="0"/>
              <a:t>Κατανομή μετοχών </a:t>
            </a:r>
          </a:p>
          <a:p>
            <a:pPr>
              <a:lnSpc>
                <a:spcPct val="150000"/>
              </a:lnSpc>
              <a:buNone/>
            </a:pPr>
            <a:r>
              <a:rPr lang="el-GR" sz="2400" dirty="0" smtClean="0"/>
              <a:t>    Όταν ανοίξει η προσφορά και αρχίσουν οι επενδυτές να ζητούν μετοχές , η επενδυτική τράπεζα θα κατανείμει τις διαθέσιμες μετοχές μεταξύ τους. Αν η ζήτηση υπερβεί την προσφορά ( υπέρ – εγγραφή), η επενδυτική τράπεζα θα πρέπει να κατανείμει αναλογικά τις μετοχές. Αν η προσφορά υπερβεί τη ζήτηση , η επενδυτική τράπεζα θα πρέπει να εκπληρώσει την εγγύηση και να αγοράσει τις εναπομείνασες μετοχές στην τιμή προσφοράς.</a:t>
            </a:r>
            <a:endParaRPr lang="el-GR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2. Από μη εισηγμένη σε εισηγμένη επιχείρηση: </a:t>
            </a:r>
            <a:b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</a:b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Αρχική Δημόσια Εγγραφή  (7) από (7)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Κόστος Εισαγωγής στο Χρηματιστήριο           (1) από (2)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3168352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q"/>
            </a:pPr>
            <a:r>
              <a:rPr lang="el-GR" dirty="0" smtClean="0"/>
              <a:t>Η </a:t>
            </a:r>
            <a:r>
              <a:rPr lang="el-GR" b="1" dirty="0" smtClean="0"/>
              <a:t>προμήθεια του αναδόχου </a:t>
            </a:r>
            <a:r>
              <a:rPr lang="el-GR" dirty="0" smtClean="0"/>
              <a:t>που ορίζεται ως η μεικτή διαφορά μεταξύ τιμής προσφοράς και αξίας που εισπράττει η επιχείρηση ανά μετοχή, η οποία καλύπτει τα έξοδα αναδοχής, διαχείρισης και διάθεσης κατά την έκδοση.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553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40466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Κόστος Εισαγωγής στο Χρηματιστήριο           (2) από (2)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l-GR" dirty="0" smtClean="0"/>
              <a:t>Το </a:t>
            </a:r>
            <a:r>
              <a:rPr lang="el-GR" b="1" dirty="0" smtClean="0"/>
              <a:t>νομικό και διοικητικό κόστος </a:t>
            </a:r>
            <a:r>
              <a:rPr lang="el-GR" dirty="0" smtClean="0"/>
              <a:t>πραγματοποίησης νέας έκδοσης.</a:t>
            </a:r>
          </a:p>
          <a:p>
            <a:pPr eaLnBrk="1" hangingPunct="1">
              <a:buNone/>
            </a:pPr>
            <a:endParaRPr lang="el-GR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l-GR" dirty="0" smtClean="0"/>
              <a:t>Κάθε </a:t>
            </a:r>
            <a:r>
              <a:rPr lang="el-GR" b="1" dirty="0" smtClean="0"/>
              <a:t>υποτιμολόγηση της έκδοσης</a:t>
            </a:r>
            <a:r>
              <a:rPr lang="el-GR" dirty="0" smtClean="0"/>
              <a:t>, από την οποία ωφελούνται οι επενδυτές που λαμβάνουν τη μετοχή στην τιμή προσφοράς και την πωλούν στην υψηλότερη τιμή αγοράς </a:t>
            </a:r>
            <a:r>
              <a:rPr lang="el-GR" i="1" dirty="0" smtClean="0"/>
              <a:t>(η μέση υποτιμολόγηση εκτιμάται σε ποσοστό 10%-15%).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3. Εισηγμένη Επιχείρηση: Μετοχές ή Ομόλογα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3000" b="1" dirty="0" smtClean="0">
                <a:ea typeface="ＭＳ Ｐゴシック" pitchFamily="34" charset="-128"/>
              </a:rPr>
              <a:t>Νέα χρηματοδότηση:</a:t>
            </a:r>
            <a:r>
              <a:rPr lang="el-GR" sz="3000" dirty="0" smtClean="0">
                <a:ea typeface="ＭＳ Ｐゴシック" pitchFamily="34" charset="-128"/>
              </a:rPr>
              <a:t> από επανεκδόσεις τίτλων όπως επιπρόσθετες κοινές μετοχές και δικαιώματα αγοράς μετοχών ή εταιρικά ομόλογα μέσω: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l-GR" sz="3000" dirty="0" smtClean="0">
                <a:ea typeface="ＭＳ Ｐゴシック" pitchFamily="34" charset="-128"/>
              </a:rPr>
              <a:t>		Α. δημοσίων εγγραφών,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l-GR" sz="3000" dirty="0" smtClean="0">
                <a:ea typeface="ＭＳ Ｐゴシック" pitchFamily="34" charset="-128"/>
              </a:rPr>
              <a:t>		Β. ιδιωτικών τοποθετήσεων,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l-GR" sz="3000" dirty="0" smtClean="0">
                <a:ea typeface="ＭＳ Ｐゴシック" pitchFamily="34" charset="-128"/>
              </a:rPr>
              <a:t>		Γ. εκδόσεων δικαιωμάτων προτίμησης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Μεταγενέστερες εκδόσεις αξιόγραφων: Διάγραμμα 1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grpSp>
        <p:nvGrpSpPr>
          <p:cNvPr id="8" name="7 - Ομάδα"/>
          <p:cNvGrpSpPr/>
          <p:nvPr/>
        </p:nvGrpSpPr>
        <p:grpSpPr>
          <a:xfrm>
            <a:off x="467544" y="1700808"/>
            <a:ext cx="8229599" cy="4442332"/>
            <a:chOff x="457200" y="1715153"/>
            <a:chExt cx="8229599" cy="4298316"/>
          </a:xfrm>
        </p:grpSpPr>
        <p:sp>
          <p:nvSpPr>
            <p:cNvPr id="10" name="9 - Ελεύθερη σχεδίαση"/>
            <p:cNvSpPr/>
            <p:nvPr/>
          </p:nvSpPr>
          <p:spPr>
            <a:xfrm>
              <a:off x="4518780" y="2007156"/>
              <a:ext cx="1162551" cy="6180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162551" y="61803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- Ελεύθερη σχεδίαση"/>
            <p:cNvSpPr/>
            <p:nvPr/>
          </p:nvSpPr>
          <p:spPr>
            <a:xfrm>
              <a:off x="4518780" y="2007156"/>
              <a:ext cx="2918608" cy="1223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64745"/>
                  </a:lnTo>
                  <a:lnTo>
                    <a:pt x="2918608" y="1064745"/>
                  </a:lnTo>
                  <a:lnTo>
                    <a:pt x="2918608" y="122349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- Ελεύθερη σχεδίαση"/>
            <p:cNvSpPr/>
            <p:nvPr/>
          </p:nvSpPr>
          <p:spPr>
            <a:xfrm>
              <a:off x="4518780" y="2007156"/>
              <a:ext cx="163807" cy="11798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21066"/>
                  </a:lnTo>
                  <a:lnTo>
                    <a:pt x="163807" y="1021066"/>
                  </a:lnTo>
                  <a:lnTo>
                    <a:pt x="163807" y="117981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- Ελεύθερη σχεδίαση"/>
            <p:cNvSpPr/>
            <p:nvPr/>
          </p:nvSpPr>
          <p:spPr>
            <a:xfrm>
              <a:off x="1797014" y="2007156"/>
              <a:ext cx="2721766" cy="10950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21766" y="0"/>
                  </a:moveTo>
                  <a:lnTo>
                    <a:pt x="2721766" y="936301"/>
                  </a:lnTo>
                  <a:lnTo>
                    <a:pt x="0" y="936301"/>
                  </a:lnTo>
                  <a:lnTo>
                    <a:pt x="0" y="109505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- Ελεύθερη σχεδίαση"/>
            <p:cNvSpPr/>
            <p:nvPr/>
          </p:nvSpPr>
          <p:spPr>
            <a:xfrm>
              <a:off x="3251794" y="1715153"/>
              <a:ext cx="2533972" cy="487715"/>
            </a:xfrm>
            <a:custGeom>
              <a:avLst/>
              <a:gdLst>
                <a:gd name="connsiteX0" fmla="*/ 0 w 2533972"/>
                <a:gd name="connsiteY0" fmla="*/ 0 h 292002"/>
                <a:gd name="connsiteX1" fmla="*/ 2533972 w 2533972"/>
                <a:gd name="connsiteY1" fmla="*/ 0 h 292002"/>
                <a:gd name="connsiteX2" fmla="*/ 2533972 w 2533972"/>
                <a:gd name="connsiteY2" fmla="*/ 292002 h 292002"/>
                <a:gd name="connsiteX3" fmla="*/ 0 w 2533972"/>
                <a:gd name="connsiteY3" fmla="*/ 292002 h 292002"/>
                <a:gd name="connsiteX4" fmla="*/ 0 w 2533972"/>
                <a:gd name="connsiteY4" fmla="*/ 0 h 29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972" h="292002">
                  <a:moveTo>
                    <a:pt x="0" y="0"/>
                  </a:moveTo>
                  <a:lnTo>
                    <a:pt x="2533972" y="0"/>
                  </a:lnTo>
                  <a:lnTo>
                    <a:pt x="2533972" y="292002"/>
                  </a:lnTo>
                  <a:lnTo>
                    <a:pt x="0" y="29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/>
                <a:t>Τύπος  χρηματοδότησης</a:t>
              </a:r>
              <a:r>
                <a:rPr lang="el-GR" sz="2000" kern="1200" dirty="0" smtClean="0"/>
                <a:t> </a:t>
              </a:r>
              <a:endParaRPr lang="el-GR" sz="2000" kern="1200" dirty="0"/>
            </a:p>
          </p:txBody>
        </p:sp>
        <p:sp>
          <p:nvSpPr>
            <p:cNvPr id="16" name="15 - Ελεύθερη σχεδίαση"/>
            <p:cNvSpPr/>
            <p:nvPr/>
          </p:nvSpPr>
          <p:spPr>
            <a:xfrm>
              <a:off x="457200" y="3102208"/>
              <a:ext cx="2679629" cy="2911261"/>
            </a:xfrm>
            <a:custGeom>
              <a:avLst/>
              <a:gdLst>
                <a:gd name="connsiteX0" fmla="*/ 0 w 2679629"/>
                <a:gd name="connsiteY0" fmla="*/ 1455631 h 2911261"/>
                <a:gd name="connsiteX1" fmla="*/ 354019 w 2679629"/>
                <a:gd name="connsiteY1" fmla="*/ 469834 h 2911261"/>
                <a:gd name="connsiteX2" fmla="*/ 1339818 w 2679629"/>
                <a:gd name="connsiteY2" fmla="*/ 2 h 2911261"/>
                <a:gd name="connsiteX3" fmla="*/ 2325615 w 2679629"/>
                <a:gd name="connsiteY3" fmla="*/ 469837 h 2911261"/>
                <a:gd name="connsiteX4" fmla="*/ 2679631 w 2679629"/>
                <a:gd name="connsiteY4" fmla="*/ 1455635 h 2911261"/>
                <a:gd name="connsiteX5" fmla="*/ 2325613 w 2679629"/>
                <a:gd name="connsiteY5" fmla="*/ 2441433 h 2911261"/>
                <a:gd name="connsiteX6" fmla="*/ 1339815 w 2679629"/>
                <a:gd name="connsiteY6" fmla="*/ 2911266 h 2911261"/>
                <a:gd name="connsiteX7" fmla="*/ 354018 w 2679629"/>
                <a:gd name="connsiteY7" fmla="*/ 2441431 h 2911261"/>
                <a:gd name="connsiteX8" fmla="*/ 1 w 2679629"/>
                <a:gd name="connsiteY8" fmla="*/ 1455633 h 2911261"/>
                <a:gd name="connsiteX9" fmla="*/ 0 w 2679629"/>
                <a:gd name="connsiteY9" fmla="*/ 1455631 h 291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9629" h="2911261">
                  <a:moveTo>
                    <a:pt x="0" y="1455631"/>
                  </a:moveTo>
                  <a:cubicBezTo>
                    <a:pt x="0" y="1090417"/>
                    <a:pt x="126364" y="738547"/>
                    <a:pt x="354019" y="469834"/>
                  </a:cubicBezTo>
                  <a:cubicBezTo>
                    <a:pt x="607714" y="170385"/>
                    <a:pt x="965212" y="1"/>
                    <a:pt x="1339818" y="2"/>
                  </a:cubicBezTo>
                  <a:cubicBezTo>
                    <a:pt x="1714424" y="3"/>
                    <a:pt x="2071921" y="170387"/>
                    <a:pt x="2325615" y="469837"/>
                  </a:cubicBezTo>
                  <a:cubicBezTo>
                    <a:pt x="2553270" y="738551"/>
                    <a:pt x="2679632" y="1090421"/>
                    <a:pt x="2679631" y="1455635"/>
                  </a:cubicBezTo>
                  <a:cubicBezTo>
                    <a:pt x="2679631" y="1820849"/>
                    <a:pt x="2553268" y="2172719"/>
                    <a:pt x="2325613" y="2441433"/>
                  </a:cubicBezTo>
                  <a:cubicBezTo>
                    <a:pt x="2071919" y="2740882"/>
                    <a:pt x="1714421" y="2911267"/>
                    <a:pt x="1339815" y="2911266"/>
                  </a:cubicBezTo>
                  <a:cubicBezTo>
                    <a:pt x="965209" y="2911266"/>
                    <a:pt x="607712" y="2740881"/>
                    <a:pt x="354018" y="2441431"/>
                  </a:cubicBezTo>
                  <a:cubicBezTo>
                    <a:pt x="126363" y="2172717"/>
                    <a:pt x="1" y="1820847"/>
                    <a:pt x="1" y="1455633"/>
                  </a:cubicBezTo>
                  <a:cubicBezTo>
                    <a:pt x="1" y="1455632"/>
                    <a:pt x="0" y="1455632"/>
                    <a:pt x="0" y="145563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3853" tIns="437774" rIns="403853" bIns="43777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b="1" i="1" kern="1200" dirty="0" smtClean="0"/>
                <a:t>Γενική εγγραφή  </a:t>
              </a:r>
              <a:r>
                <a:rPr lang="el-GR" sz="1500" kern="1200" dirty="0" smtClean="0"/>
                <a:t>Έκδοση μετοχών ή πιστοποιητικών απόκτησης μετοχών στο ευρύ επενδυτικό κοινό σε συγκεκριμένη τιμή προσφοράς. Συνήθως  υποστηρίζεται από την εγγύηση μιας επενδυτικής  τράπεζας.</a:t>
              </a:r>
              <a:endParaRPr lang="el-GR" sz="1500" kern="1200" dirty="0"/>
            </a:p>
          </p:txBody>
        </p:sp>
        <p:sp>
          <p:nvSpPr>
            <p:cNvPr id="17" name="16 - Ελεύθερη σχεδίαση"/>
            <p:cNvSpPr/>
            <p:nvPr/>
          </p:nvSpPr>
          <p:spPr>
            <a:xfrm>
              <a:off x="3474680" y="3186973"/>
              <a:ext cx="2415816" cy="2496930"/>
            </a:xfrm>
            <a:custGeom>
              <a:avLst/>
              <a:gdLst>
                <a:gd name="connsiteX0" fmla="*/ 0 w 2415816"/>
                <a:gd name="connsiteY0" fmla="*/ 1248465 h 2496930"/>
                <a:gd name="connsiteX1" fmla="*/ 339805 w 2415816"/>
                <a:gd name="connsiteY1" fmla="*/ 380361 h 2496930"/>
                <a:gd name="connsiteX2" fmla="*/ 1207910 w 2415816"/>
                <a:gd name="connsiteY2" fmla="*/ 1 h 2496930"/>
                <a:gd name="connsiteX3" fmla="*/ 2076014 w 2415816"/>
                <a:gd name="connsiteY3" fmla="*/ 380363 h 2496930"/>
                <a:gd name="connsiteX4" fmla="*/ 2415817 w 2415816"/>
                <a:gd name="connsiteY4" fmla="*/ 1248468 h 2496930"/>
                <a:gd name="connsiteX5" fmla="*/ 2076013 w 2415816"/>
                <a:gd name="connsiteY5" fmla="*/ 2116572 h 2496930"/>
                <a:gd name="connsiteX6" fmla="*/ 1207909 w 2415816"/>
                <a:gd name="connsiteY6" fmla="*/ 2496933 h 2496930"/>
                <a:gd name="connsiteX7" fmla="*/ 339805 w 2415816"/>
                <a:gd name="connsiteY7" fmla="*/ 2116571 h 2496930"/>
                <a:gd name="connsiteX8" fmla="*/ 2 w 2415816"/>
                <a:gd name="connsiteY8" fmla="*/ 1248466 h 2496930"/>
                <a:gd name="connsiteX9" fmla="*/ 0 w 2415816"/>
                <a:gd name="connsiteY9" fmla="*/ 1248465 h 24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5816" h="2496930">
                  <a:moveTo>
                    <a:pt x="0" y="1248465"/>
                  </a:moveTo>
                  <a:cubicBezTo>
                    <a:pt x="0" y="924488"/>
                    <a:pt x="121850" y="613198"/>
                    <a:pt x="339805" y="380361"/>
                  </a:cubicBezTo>
                  <a:cubicBezTo>
                    <a:pt x="567371" y="137258"/>
                    <a:pt x="880637" y="1"/>
                    <a:pt x="1207910" y="1"/>
                  </a:cubicBezTo>
                  <a:cubicBezTo>
                    <a:pt x="1535183" y="1"/>
                    <a:pt x="1848449" y="137260"/>
                    <a:pt x="2076014" y="380363"/>
                  </a:cubicBezTo>
                  <a:cubicBezTo>
                    <a:pt x="2293969" y="613200"/>
                    <a:pt x="2415817" y="924491"/>
                    <a:pt x="2415817" y="1248468"/>
                  </a:cubicBezTo>
                  <a:cubicBezTo>
                    <a:pt x="2415817" y="1572445"/>
                    <a:pt x="2293968" y="1883735"/>
                    <a:pt x="2076013" y="2116572"/>
                  </a:cubicBezTo>
                  <a:cubicBezTo>
                    <a:pt x="1848448" y="2359675"/>
                    <a:pt x="1535182" y="2496933"/>
                    <a:pt x="1207909" y="2496933"/>
                  </a:cubicBezTo>
                  <a:cubicBezTo>
                    <a:pt x="880636" y="2496933"/>
                    <a:pt x="567370" y="2359675"/>
                    <a:pt x="339805" y="2116571"/>
                  </a:cubicBezTo>
                  <a:cubicBezTo>
                    <a:pt x="121850" y="1883734"/>
                    <a:pt x="1" y="1572444"/>
                    <a:pt x="2" y="1248466"/>
                  </a:cubicBezTo>
                  <a:cubicBezTo>
                    <a:pt x="1" y="1248466"/>
                    <a:pt x="1" y="1248465"/>
                    <a:pt x="0" y="124846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218" tIns="377097" rIns="365218" bIns="37709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b="1" i="1" kern="1200" dirty="0" smtClean="0"/>
                <a:t>Άμεση τοποθέτηση    </a:t>
              </a:r>
              <a:r>
                <a:rPr lang="el-GR" sz="1600" b="0" i="0" kern="1200" dirty="0" smtClean="0"/>
                <a:t>Άμεση τοποθέτηση σε μετοχές από ιδιώτες επενδυτές. Η τιμή αποτελεί αντικείμενο διαπραγμάτευσης με τους επενδυτές.</a:t>
              </a:r>
              <a:endParaRPr lang="el-GR" sz="1600" b="0" i="0" kern="1200" dirty="0"/>
            </a:p>
          </p:txBody>
        </p:sp>
        <p:sp>
          <p:nvSpPr>
            <p:cNvPr id="18" name="17 - Ελεύθερη σχεδίαση"/>
            <p:cNvSpPr/>
            <p:nvPr/>
          </p:nvSpPr>
          <p:spPr>
            <a:xfrm>
              <a:off x="6187979" y="3230652"/>
              <a:ext cx="2498820" cy="2703646"/>
            </a:xfrm>
            <a:custGeom>
              <a:avLst/>
              <a:gdLst>
                <a:gd name="connsiteX0" fmla="*/ 0 w 2498820"/>
                <a:gd name="connsiteY0" fmla="*/ 1351823 h 2703646"/>
                <a:gd name="connsiteX1" fmla="*/ 331873 w 2498820"/>
                <a:gd name="connsiteY1" fmla="*/ 434285 h 2703646"/>
                <a:gd name="connsiteX2" fmla="*/ 1249412 w 2498820"/>
                <a:gd name="connsiteY2" fmla="*/ 2 h 2703646"/>
                <a:gd name="connsiteX3" fmla="*/ 2166950 w 2498820"/>
                <a:gd name="connsiteY3" fmla="*/ 434288 h 2703646"/>
                <a:gd name="connsiteX4" fmla="*/ 2498820 w 2498820"/>
                <a:gd name="connsiteY4" fmla="*/ 1351827 h 2703646"/>
                <a:gd name="connsiteX5" fmla="*/ 2166948 w 2498820"/>
                <a:gd name="connsiteY5" fmla="*/ 2269366 h 2703646"/>
                <a:gd name="connsiteX6" fmla="*/ 1249409 w 2498820"/>
                <a:gd name="connsiteY6" fmla="*/ 2703650 h 2703646"/>
                <a:gd name="connsiteX7" fmla="*/ 331871 w 2498820"/>
                <a:gd name="connsiteY7" fmla="*/ 2269364 h 2703646"/>
                <a:gd name="connsiteX8" fmla="*/ 0 w 2498820"/>
                <a:gd name="connsiteY8" fmla="*/ 1351825 h 2703646"/>
                <a:gd name="connsiteX9" fmla="*/ 0 w 2498820"/>
                <a:gd name="connsiteY9" fmla="*/ 1351823 h 270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8820" h="2703646">
                  <a:moveTo>
                    <a:pt x="0" y="1351823"/>
                  </a:moveTo>
                  <a:cubicBezTo>
                    <a:pt x="0" y="1011695"/>
                    <a:pt x="118503" y="684067"/>
                    <a:pt x="331873" y="434285"/>
                  </a:cubicBezTo>
                  <a:cubicBezTo>
                    <a:pt x="568371" y="157428"/>
                    <a:pt x="900977" y="1"/>
                    <a:pt x="1249412" y="2"/>
                  </a:cubicBezTo>
                  <a:cubicBezTo>
                    <a:pt x="1597847" y="2"/>
                    <a:pt x="1930453" y="157431"/>
                    <a:pt x="2166950" y="434288"/>
                  </a:cubicBezTo>
                  <a:cubicBezTo>
                    <a:pt x="2380319" y="684071"/>
                    <a:pt x="2498821" y="1011699"/>
                    <a:pt x="2498820" y="1351827"/>
                  </a:cubicBezTo>
                  <a:cubicBezTo>
                    <a:pt x="2498820" y="1691955"/>
                    <a:pt x="2380317" y="2019583"/>
                    <a:pt x="2166948" y="2269366"/>
                  </a:cubicBezTo>
                  <a:cubicBezTo>
                    <a:pt x="1930451" y="2546223"/>
                    <a:pt x="1597844" y="2703651"/>
                    <a:pt x="1249409" y="2703650"/>
                  </a:cubicBezTo>
                  <a:cubicBezTo>
                    <a:pt x="900974" y="2703650"/>
                    <a:pt x="568368" y="2546222"/>
                    <a:pt x="331871" y="2269364"/>
                  </a:cubicBezTo>
                  <a:cubicBezTo>
                    <a:pt x="118502" y="2019582"/>
                    <a:pt x="0" y="1691953"/>
                    <a:pt x="0" y="1351825"/>
                  </a:cubicBezTo>
                  <a:lnTo>
                    <a:pt x="0" y="135182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7374" tIns="407370" rIns="377374" bIns="4073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b="1" i="1" kern="1200" dirty="0" smtClean="0"/>
                <a:t>Προσφορά δικαιωμάτων αγοράς</a:t>
              </a:r>
              <a:endParaRPr lang="el-GR" sz="1800" b="0" i="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0" i="0" kern="1200" dirty="0" smtClean="0"/>
                <a:t>Οι τρέχοντες μέτοχοι αποκτούν το δικαίωμα αγοράς επιπρόσθετων μετοχών σε προεξοφλημένη </a:t>
              </a:r>
              <a:r>
                <a:rPr lang="el-GR" sz="1800" b="0" i="0" kern="1200" dirty="0" smtClean="0"/>
                <a:t>τιμή.</a:t>
              </a:r>
              <a:endParaRPr lang="el-GR" sz="1800" b="1" i="1" kern="1200" dirty="0"/>
            </a:p>
          </p:txBody>
        </p:sp>
        <p:sp>
          <p:nvSpPr>
            <p:cNvPr id="19" name="18 - Ελεύθερη σχεδίαση"/>
            <p:cNvSpPr/>
            <p:nvPr/>
          </p:nvSpPr>
          <p:spPr>
            <a:xfrm>
              <a:off x="3275856" y="2325443"/>
              <a:ext cx="2405475" cy="743517"/>
            </a:xfrm>
            <a:custGeom>
              <a:avLst/>
              <a:gdLst>
                <a:gd name="connsiteX0" fmla="*/ 0 w 2405475"/>
                <a:gd name="connsiteY0" fmla="*/ 0 h 599501"/>
                <a:gd name="connsiteX1" fmla="*/ 2405475 w 2405475"/>
                <a:gd name="connsiteY1" fmla="*/ 0 h 599501"/>
                <a:gd name="connsiteX2" fmla="*/ 2405475 w 2405475"/>
                <a:gd name="connsiteY2" fmla="*/ 599501 h 599501"/>
                <a:gd name="connsiteX3" fmla="*/ 0 w 2405475"/>
                <a:gd name="connsiteY3" fmla="*/ 599501 h 599501"/>
                <a:gd name="connsiteX4" fmla="*/ 0 w 2405475"/>
                <a:gd name="connsiteY4" fmla="*/ 0 h 5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5475" h="599501">
                  <a:moveTo>
                    <a:pt x="0" y="0"/>
                  </a:moveTo>
                  <a:lnTo>
                    <a:pt x="2405475" y="0"/>
                  </a:lnTo>
                  <a:lnTo>
                    <a:pt x="2405475" y="599501"/>
                  </a:lnTo>
                  <a:lnTo>
                    <a:pt x="0" y="599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b="1" kern="1200" dirty="0" smtClean="0"/>
                <a:t>Ίδια κεφάλαια</a:t>
              </a:r>
              <a:endParaRPr lang="el-GR" sz="1800" b="1" kern="1200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Μεταγενέστερες εκδόσεις αξιόγραφων: Διάγραμμα 2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graphicFrame>
        <p:nvGraphicFramePr>
          <p:cNvPr id="14" name="1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Μεταγενέστερες εκδόσεις αξιόγραφων: Διάγραμμα 3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graphicFrame>
        <p:nvGraphicFramePr>
          <p:cNvPr id="14" name="1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Βιβλιογραφία</a:t>
            </a:r>
            <a:endParaRPr lang="el-GR" sz="3200" b="1" dirty="0"/>
          </a:p>
        </p:txBody>
      </p:sp>
      <p:sp>
        <p:nvSpPr>
          <p:cNvPr id="10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sz="2800" dirty="0" smtClean="0"/>
              <a:t>Εφαρμοσμένη Χρηματοοικονομική για Επιχειρήσεις (2014)  ,</a:t>
            </a:r>
            <a:r>
              <a:rPr lang="en-US" sz="2800" dirty="0" smtClean="0"/>
              <a:t> Damodaran </a:t>
            </a:r>
            <a:r>
              <a:rPr lang="el-GR" sz="2800" dirty="0" smtClean="0"/>
              <a:t> Α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l-GR" sz="2800" dirty="0" smtClean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sz="2800" dirty="0" smtClean="0"/>
              <a:t>Χρηματοοικονομική (2012), </a:t>
            </a:r>
            <a:r>
              <a:rPr lang="en-US" sz="2800" dirty="0" smtClean="0"/>
              <a:t>Groppelli A.and Nikbakht</a:t>
            </a:r>
            <a:r>
              <a:rPr lang="el-GR" sz="2800" dirty="0" smtClean="0"/>
              <a:t> Ε.</a:t>
            </a:r>
            <a:r>
              <a:rPr lang="en-US" sz="2800" dirty="0" smtClean="0"/>
              <a:t> </a:t>
            </a:r>
            <a:endParaRPr lang="el-GR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0" y="0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360" y="0"/>
            <a:ext cx="2214640" cy="1031492"/>
          </a:xfrm>
          <a:prstGeom prst="rect">
            <a:avLst/>
          </a:prstGeom>
        </p:spPr>
      </p:pic>
      <p:sp>
        <p:nvSpPr>
          <p:cNvPr id="7" name="Υπότιτλος 2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428628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/>
            <a:r>
              <a:rPr lang="el-GR" sz="2400" b="1" dirty="0" smtClean="0"/>
              <a:t>Τίτλος Μαθήματος :Χρηματοοικονομική των επιχειρήσεων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/>
            <a:r>
              <a:rPr lang="el-GR" sz="2400" b="1" dirty="0" smtClean="0"/>
              <a:t>Ενότητα :   Διαδικασία   άντλησης   κεφαλαίου  (Μέρος Β)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Καραμάνης Κων/νος</a:t>
            </a:r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67545" y="145435"/>
            <a:ext cx="8062025" cy="1208868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7" y="2710841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&lt;Καραμάνης Κωνσταντίνος&gt;.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&lt;Χρηματοοικονομική των επιχειρήσεων&gt;.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http://eclass.teiep.gr/OpenClass/courses/ACC100/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39553" y="577483"/>
            <a:ext cx="8062025" cy="864096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604" y="1503830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8" y="3861049"/>
            <a:ext cx="1581685" cy="553393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85720" y="0"/>
            <a:ext cx="857256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3" y="2107530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1" y="5556285"/>
            <a:ext cx="1581685" cy="553393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8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382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17212" y="2893914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8" y="491073"/>
            <a:ext cx="8062025" cy="7177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2" y="1904741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Άντλησης Κεφαλαίου,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5357826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 Κεφαλαίου ,ΤΜΗΜΑ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34004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12" y="5214950"/>
            <a:ext cx="6480048" cy="1285884"/>
          </a:xfrm>
          <a:prstGeom prst="rect">
            <a:avLst/>
          </a:prstGeom>
          <a:noFill/>
        </p:spPr>
      </p:pic>
      <p:pic>
        <p:nvPicPr>
          <p:cNvPr id="11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2315" y="4929198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400" dirty="0" smtClean="0"/>
              <a:t>Σκοπός της παρούσας ενότητας είναι να αναλυθούν οι </a:t>
            </a:r>
            <a:r>
              <a:rPr lang="el-GR" sz="2400" dirty="0" smtClean="0"/>
              <a:t>δύο</a:t>
            </a:r>
            <a:r>
              <a:rPr lang="el-GR" sz="2400" dirty="0" smtClean="0"/>
              <a:t> επόμενες μεταβάσεις </a:t>
            </a:r>
            <a:r>
              <a:rPr lang="el-GR" sz="2400" dirty="0" smtClean="0"/>
              <a:t>χρηματοδότησης κατά τις </a:t>
            </a:r>
            <a:r>
              <a:rPr lang="el-GR" sz="2400" dirty="0" smtClean="0"/>
              <a:t>οποίες η δεύτερη μετάβαση συμβαίνει όταν μια μη εισηγμένη επιχείρηση αποφασίζει να προσφέρει τμήμα του μετοχικού της κεφαλαίου στις χρηματοοικονομικές αγορές και να γίνει μια εισηγμένη επιχείρηση. Η τρίτη λαμβάνει χώρα όταν μια εισηγμένη επιχείρηση αποφασίζει να απευθυνθεί εκ νέου στις αγορές μετοχών για να αντλήσει περισσότερα </a:t>
            </a:r>
            <a:r>
              <a:rPr lang="el-GR" sz="2400" dirty="0" smtClean="0"/>
              <a:t>ί</a:t>
            </a:r>
            <a:r>
              <a:rPr lang="el-GR" sz="2400" dirty="0" smtClean="0"/>
              <a:t>δια κεφάλαια.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b="1" dirty="0" smtClean="0"/>
              <a:t>Λέξεις κλειδιά </a:t>
            </a:r>
            <a:r>
              <a:rPr lang="el-GR" sz="2400" b="1" dirty="0" smtClean="0"/>
              <a:t>:</a:t>
            </a:r>
            <a:r>
              <a:rPr lang="el-GR" sz="2400" dirty="0" smtClean="0"/>
              <a:t>επενδυτική τράπεζα, δημ</a:t>
            </a:r>
            <a:r>
              <a:rPr lang="el-GR" sz="2400" dirty="0" smtClean="0"/>
              <a:t>όσια εγγραφή, κατανομή μετοχών , προμήθεια αναδόχου, γενική εγγραφή, άμεση τοποθέτηση, προσφορά δικαιωμάτων αγοράς, υβριδικά κεφάλαια</a:t>
            </a: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Σκοποί  ενότητας</a:t>
            </a:r>
            <a:endParaRPr lang="el-GR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2. Από μη εισηγμένη σε εισηγμένη επιχείρηση: </a:t>
            </a:r>
            <a:b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</a:b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Αρχική Δημόσια Εγγραφή  (1) από (7)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sz="3400" b="1" dirty="0" smtClean="0"/>
              <a:t>Επιλογή επενδυτικής τράπεζας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l-GR" dirty="0" smtClean="0"/>
              <a:t>Εστιάστε σε επενδυτικές τράπεζες που έχουν εμπειρία με επιχειρήσεις σαν τη δική σας         ( στον ίδιο κλάδο) και εξετάστε το αν θα επωφεληθείτε  από την  πελατειακή βάση και τη φήμη της επενδυτικής τράπεζας.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2. Από μη εισηγμένη σε εισηγμένη επιχείρηση: </a:t>
            </a:r>
            <a:b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</a:b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Αρχική Δημόσια Εγγραφή  (2) από (7)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3400" b="1" dirty="0" smtClean="0"/>
              <a:t>Επιλογή επενδυτικής τράπεζας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l-GR" dirty="0" smtClean="0"/>
              <a:t>Στις περισσότερες δημόσιες εγγραφές , η επενδυτική τράπεζα συμφωνεί να προσφέρει μια ελάχιστη σταθερή  τιμή  στον εκδότη   ( εγγύηση αναδόχου ) και διαμορφώνει μια συνεργασία  πολλών τραπεζών για να διαχυθούν οι  κίνδυνοι και να αυξηθεί η ικανότητα πώλησης.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4200" b="1" dirty="0" smtClean="0"/>
              <a:t>Εκτίμηση της αξίας της επιχείρησης και ορισμός των λεπτομερειών της έκδοσης</a:t>
            </a:r>
          </a:p>
          <a:p>
            <a:pPr>
              <a:lnSpc>
                <a:spcPct val="170000"/>
              </a:lnSpc>
              <a:buNone/>
            </a:pPr>
            <a:r>
              <a:rPr lang="el-GR" sz="4200" dirty="0" smtClean="0"/>
              <a:t>     Η μη εισηγμένη επιχείρηση πρέπει να αποτιμηθεί από την επενδυτική τράπεζα και η τιμή ανά μετοχή να οριστεί με βάση  τον αριθμό των μετοχών της επιχείρησης. Ο αριθμός αυτός συχνά επιλέγεται με τέτοιο τρόπο από τον ιδιοκτήτη και την επενδυτική τράπεζά του για να καταλήξουν σε ένα επιθυμητό εύρος τιμών . </a:t>
            </a:r>
          </a:p>
          <a:p>
            <a:endParaRPr lang="el-GR" sz="42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2. Από μη εισηγμένη σε εισηγμένη επιχείρηση: </a:t>
            </a:r>
            <a:br>
              <a:rPr lang="el-G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</a:br>
            <a:r>
              <a:rPr lang="el-G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Αρχική Δημόσια Εγγραφή  (3) από (7)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4200" b="1" dirty="0" smtClean="0"/>
              <a:t>Εκτίμηση της αξίας της επιχείρησης και ορισμός των λεπτομερειών της έκδοσης</a:t>
            </a:r>
          </a:p>
          <a:p>
            <a:pPr>
              <a:lnSpc>
                <a:spcPct val="170000"/>
              </a:lnSpc>
              <a:buNone/>
            </a:pPr>
            <a:r>
              <a:rPr lang="el-GR" sz="4200" dirty="0" smtClean="0"/>
              <a:t> ( Συνεπώς αν η αξία της επιχείρησης είναι $10 εκατομμύρια  και θα επιθυμούσαμε μια τιμή μετοχής γύρω στα $5 , θα είχαμε 2.000.000 μετοχές) . Καθώς οι επενδυτικές τράπεζες εγγυώνται την τιμή , υπάρχει μια τάση μείωσης αυτής της τιμής κατά 10- 15%  για να υπάρξει μια προστασία απέναντι σε σφάλματα.</a:t>
            </a:r>
          </a:p>
          <a:p>
            <a:endParaRPr lang="el-GR" sz="42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2. Από μη εισηγμένη σε εισηγμένη επιχείρηση: </a:t>
            </a:r>
            <a:br>
              <a:rPr lang="el-G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</a:br>
            <a:r>
              <a:rPr lang="el-G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Αρχική Δημόσια Εγγραφή  (4) από (7)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Παρουσίαση του Microsoft Offic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Παρουσίαση του Microsoft Office PowerPoint</Template>
  <TotalTime>817</TotalTime>
  <Words>1638</Words>
  <Application>Microsoft Office PowerPoint</Application>
  <PresentationFormat>Προβολή στην οθόνη (4:3)</PresentationFormat>
  <Paragraphs>134</Paragraphs>
  <Slides>25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New Παρουσίαση του Microsoft Office PowerPoint</vt:lpstr>
      <vt:lpstr>Χρηματοοικονομική των Επιχειρήσεων</vt:lpstr>
      <vt:lpstr>Τμήμα : ΧΡΗΜΑΤΟΟΙΚΟΝΟΜΙΚΗΣ &amp; ΛΟΓΙΣΤΙΚΗΣ  Τίτλος Μαθήματος :Χρηματοοικονομική των επιχειρήσεων  Ενότητα :   Διαδικασία   άντλησης   κεφαλαίου  (Μέρος Β)  Καραμάνης Κων/νος Επίκουρος Καθηγητής Πρέβεζα, 2015</vt:lpstr>
      <vt:lpstr>Άδειες Χρήσης</vt:lpstr>
      <vt:lpstr>Χρηματοδότηση</vt:lpstr>
      <vt:lpstr>Σκοποί  ενότητας</vt:lpstr>
      <vt:lpstr>2. Από μη εισηγμένη σε εισηγμένη επιχείρηση:  Αρχική Δημόσια Εγγραφή  (1) από (7)</vt:lpstr>
      <vt:lpstr>2. Από μη εισηγμένη σε εισηγμένη επιχείρηση:  Αρχική Δημόσια Εγγραφή  (2) από (7)</vt:lpstr>
      <vt:lpstr>2. Από μη εισηγμένη σε εισηγμένη επιχείρηση:  Αρχική Δημόσια Εγγραφή  (3) από (7)</vt:lpstr>
      <vt:lpstr>2. Από μη εισηγμένη σε εισηγμένη επιχείρηση:  Αρχική Δημόσια Εγγραφή  (4) από (7)</vt:lpstr>
      <vt:lpstr>2. Από μη εισηγμένη σε εισηγμένη επιχείρηση:  Αρχική Δημόσια Εγγραφή  (5) από (7)</vt:lpstr>
      <vt:lpstr>2. Από μη εισηγμένη σε εισηγμένη επιχείρηση:  Αρχική Δημόσια Εγγραφή  (6) από (7)</vt:lpstr>
      <vt:lpstr>2. Από μη εισηγμένη σε εισηγμένη επιχείρηση:  Αρχική Δημόσια Εγγραφή  (7) από (7)</vt:lpstr>
      <vt:lpstr>Κόστος Εισαγωγής στο Χρηματιστήριο           (1) από (2)</vt:lpstr>
      <vt:lpstr>Κόστος Εισαγωγής στο Χρηματιστήριο           (2) από (2)</vt:lpstr>
      <vt:lpstr>3. Εισηγμένη Επιχείρηση: Μετοχές ή Ομόλογα</vt:lpstr>
      <vt:lpstr>Μεταγενέστερες εκδόσεις αξιόγραφων: Διάγραμμα 1</vt:lpstr>
      <vt:lpstr>Μεταγενέστερες εκδόσεις αξιόγραφων: Διάγραμμα 2</vt:lpstr>
      <vt:lpstr>Μεταγενέστερες εκδόσεις αξιόγραφων: Διάγραμμα 3</vt:lpstr>
      <vt:lpstr>Βιβλιογραφία</vt:lpstr>
      <vt:lpstr>Σημείωμα Αναφοράς</vt:lpstr>
      <vt:lpstr>Σημείωμα Αδειοδότησης</vt:lpstr>
      <vt:lpstr>Διαφάνεια 22</vt:lpstr>
      <vt:lpstr>Διαφάνεια 23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Χρηματοοικονομική των Επιχειρήσεων</dc:title>
  <dc:creator>Guest</dc:creator>
  <cp:lastModifiedBy>pc1</cp:lastModifiedBy>
  <cp:revision>84</cp:revision>
  <dcterms:created xsi:type="dcterms:W3CDTF">2015-06-20T10:27:40Z</dcterms:created>
  <dcterms:modified xsi:type="dcterms:W3CDTF">2015-08-02T19:36:00Z</dcterms:modified>
</cp:coreProperties>
</file>