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57" r:id="rId4"/>
    <p:sldId id="259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16" r:id="rId20"/>
    <p:sldId id="291" r:id="rId21"/>
    <p:sldId id="292" r:id="rId22"/>
    <p:sldId id="293" r:id="rId23"/>
    <p:sldId id="280" r:id="rId24"/>
  </p:sldIdLst>
  <p:sldSz cx="9144000" cy="5715000" type="screen16x10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854" y="-16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9265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939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1178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8976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3627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7443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8059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1865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0969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6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77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79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125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351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04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Αντικειμενοστραφής Προγραμματισμός – Προχωρημένα θέματα </a:t>
            </a:r>
            <a:r>
              <a:rPr lang="el-GR" sz="1000" b="1" dirty="0" smtClean="0">
                <a:solidFill>
                  <a:schemeClr val="bg1"/>
                </a:solidFill>
              </a:rPr>
              <a:t>(2/2</a:t>
            </a:r>
            <a:r>
              <a:rPr lang="el-GR" sz="1000" b="1" dirty="0" smtClean="0">
                <a:solidFill>
                  <a:schemeClr val="bg1"/>
                </a:solidFill>
              </a:rPr>
              <a:t>), Τμήμα Μηχανικών Πληροφορικής,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3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775355"/>
            <a:ext cx="8784976" cy="1225021"/>
          </a:xfrm>
        </p:spPr>
        <p:txBody>
          <a:bodyPr>
            <a:normAutofit/>
          </a:bodyPr>
          <a:lstStyle/>
          <a:p>
            <a:r>
              <a:rPr lang="el-GR" sz="4000" dirty="0"/>
              <a:t>Αντικειμενοστραφής Προγραμματισμός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7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Προχωρημένα θέματα </a:t>
            </a:r>
            <a:r>
              <a:rPr lang="el-GR" sz="2800" b="1" dirty="0" smtClean="0"/>
              <a:t>(2/2</a:t>
            </a:r>
            <a:r>
              <a:rPr lang="el-GR" sz="2800" b="1" dirty="0"/>
              <a:t>)</a:t>
            </a:r>
          </a:p>
          <a:p>
            <a:endParaRPr lang="el-GR" sz="2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Polymorphism </a:t>
            </a:r>
            <a:r>
              <a:rPr lang="el-GR" dirty="0"/>
              <a:t>και </a:t>
            </a:r>
            <a:r>
              <a:rPr lang="en-US" dirty="0"/>
              <a:t>Virtual Methods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Η </a:t>
            </a:r>
            <a:r>
              <a:rPr lang="el-GR" sz="2400" dirty="0"/>
              <a:t>τεχνική αυτή καλείται </a:t>
            </a:r>
            <a:r>
              <a:rPr lang="el-GR" sz="2400" b="1" i="1" dirty="0" err="1"/>
              <a:t>Method</a:t>
            </a:r>
            <a:r>
              <a:rPr lang="el-GR" sz="2400" b="1" i="1" dirty="0"/>
              <a:t> </a:t>
            </a:r>
            <a:r>
              <a:rPr lang="el-GR" sz="2400" b="1" i="1" dirty="0" err="1"/>
              <a:t>Overriding</a:t>
            </a:r>
            <a:r>
              <a:rPr lang="el-GR" sz="2400" b="1" i="1" dirty="0"/>
              <a:t> </a:t>
            </a:r>
            <a:r>
              <a:rPr lang="el-GR" sz="2400" dirty="0"/>
              <a:t>και είναι το θεμελιώδες χαρακτηριστικό </a:t>
            </a:r>
            <a:r>
              <a:rPr lang="el-GR" sz="2400" dirty="0" smtClean="0"/>
              <a:t>του</a:t>
            </a:r>
            <a:r>
              <a:rPr lang="en-US" sz="2400" dirty="0" smtClean="0"/>
              <a:t> </a:t>
            </a:r>
            <a:r>
              <a:rPr lang="el-GR" sz="2400" dirty="0" smtClean="0"/>
              <a:t>πολυμορφισμού</a:t>
            </a:r>
            <a:r>
              <a:rPr lang="el-GR" sz="2400" dirty="0"/>
              <a:t>. </a:t>
            </a:r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κλάσεις στις οποίες ορίζουμε </a:t>
            </a:r>
            <a:r>
              <a:rPr lang="el-GR" sz="2400" b="1" dirty="0" err="1"/>
              <a:t>virtual</a:t>
            </a:r>
            <a:r>
              <a:rPr lang="el-GR" sz="2400" b="1" dirty="0"/>
              <a:t> </a:t>
            </a:r>
            <a:r>
              <a:rPr lang="el-GR" sz="2400" b="1" dirty="0" err="1"/>
              <a:t>methods</a:t>
            </a:r>
            <a:r>
              <a:rPr lang="el-GR" sz="2400" b="1" dirty="0"/>
              <a:t> </a:t>
            </a:r>
            <a:r>
              <a:rPr lang="el-GR" sz="2400" dirty="0"/>
              <a:t>λέγονται </a:t>
            </a:r>
            <a:r>
              <a:rPr lang="el-GR" sz="2400" dirty="0" err="1"/>
              <a:t>virtual</a:t>
            </a:r>
            <a:r>
              <a:rPr lang="el-GR" sz="2400" dirty="0"/>
              <a:t> (</a:t>
            </a:r>
            <a:r>
              <a:rPr lang="el-GR" sz="2400" dirty="0" err="1" smtClean="0"/>
              <a:t>virtual</a:t>
            </a:r>
            <a:r>
              <a:rPr lang="en-US" sz="2400" dirty="0" smtClean="0"/>
              <a:t> </a:t>
            </a:r>
            <a:r>
              <a:rPr lang="el-GR" sz="2400" dirty="0" err="1" smtClean="0"/>
              <a:t>classes</a:t>
            </a:r>
            <a:r>
              <a:rPr lang="el-GR" sz="2400" dirty="0"/>
              <a:t>). </a:t>
            </a:r>
            <a:endParaRPr lang="en-US" sz="2400" dirty="0" smtClean="0"/>
          </a:p>
          <a:p>
            <a:r>
              <a:rPr lang="el-GR" sz="2400" dirty="0"/>
              <a:t>Ο πολυμορφισμός μας δίνει τη δυνατότητα δημιουργίας </a:t>
            </a:r>
            <a:r>
              <a:rPr lang="el-GR" sz="2400" dirty="0" smtClean="0"/>
              <a:t>αφηρημένων</a:t>
            </a:r>
            <a:r>
              <a:rPr lang="en-US" sz="2400" dirty="0" smtClean="0"/>
              <a:t> </a:t>
            </a:r>
            <a:r>
              <a:rPr lang="el-GR" sz="2400" dirty="0" smtClean="0"/>
              <a:t>εννοιών/κλάσεων/μεθόδων </a:t>
            </a:r>
            <a:r>
              <a:rPr lang="el-GR" sz="2400" dirty="0"/>
              <a:t>στις οποίες θα κολλάμε κάθε φορά τη σωστή </a:t>
            </a:r>
            <a:r>
              <a:rPr lang="el-GR" sz="2400" dirty="0" smtClean="0"/>
              <a:t>υλοποίηση</a:t>
            </a:r>
            <a:r>
              <a:rPr lang="en-US" sz="2400" dirty="0" smtClean="0"/>
              <a:t> </a:t>
            </a:r>
            <a:r>
              <a:rPr lang="el-GR" sz="2400" dirty="0" smtClean="0"/>
              <a:t>αναλόγως </a:t>
            </a:r>
            <a:r>
              <a:rPr lang="el-GR" sz="2400" dirty="0"/>
              <a:t>τις ανάγκες μας</a:t>
            </a:r>
            <a:r>
              <a:rPr lang="el-GR" sz="2000" dirty="0"/>
              <a:t>.</a:t>
            </a:r>
            <a:endParaRPr lang="en-US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56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Polymorphism </a:t>
            </a:r>
            <a:r>
              <a:rPr lang="el-GR" dirty="0"/>
              <a:t>και </a:t>
            </a:r>
            <a:r>
              <a:rPr lang="en-US" dirty="0"/>
              <a:t>Virtual Methods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Το ακόλουθο παράδειγμα έχει σκοπό να δείξει πώς ακριβώς χρησιμοποιούμε </a:t>
            </a:r>
            <a:r>
              <a:rPr lang="el-GR" sz="2000" dirty="0" smtClean="0"/>
              <a:t>τον</a:t>
            </a:r>
            <a:r>
              <a:rPr lang="en-US" sz="2000" dirty="0" smtClean="0"/>
              <a:t> </a:t>
            </a:r>
            <a:r>
              <a:rPr lang="el-GR" sz="2000" dirty="0" smtClean="0"/>
              <a:t>πολυμορφισμό</a:t>
            </a:r>
            <a:r>
              <a:rPr lang="el-GR" sz="2000" dirty="0"/>
              <a:t>. Θεωρούμε τα αντικείμενα που έχουμε ορίσει πριν (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bilbo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sam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pippin</a:t>
            </a:r>
            <a:r>
              <a:rPr lang="el-GR" sz="2000" dirty="0" smtClean="0"/>
              <a:t>).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l-GR" sz="2000" dirty="0" smtClean="0"/>
              <a:t>Το </a:t>
            </a:r>
            <a:r>
              <a:rPr lang="el-GR" sz="2000" dirty="0"/>
              <a:t>παραπάνω παράδειγμα θα τυπώσει ό,τι και το προηγούμενο μόνο που </a:t>
            </a:r>
            <a:r>
              <a:rPr lang="el-GR" sz="2000" dirty="0" smtClean="0"/>
              <a:t>τώρα</a:t>
            </a:r>
            <a:r>
              <a:rPr lang="en-US" sz="2000" dirty="0" smtClean="0"/>
              <a:t> </a:t>
            </a:r>
            <a:r>
              <a:rPr lang="el-GR" sz="2000" dirty="0" smtClean="0"/>
              <a:t>χρησιμοποιήσαμε </a:t>
            </a:r>
            <a:r>
              <a:rPr lang="el-GR" sz="2000" dirty="0"/>
              <a:t>έναν πίνακα αντικειμένων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l-GR" sz="2000" dirty="0"/>
              <a:t> για να οργανώσουμε </a:t>
            </a:r>
            <a:r>
              <a:rPr lang="el-GR" sz="2000" dirty="0" smtClean="0"/>
              <a:t>την</a:t>
            </a:r>
            <a:r>
              <a:rPr lang="en-US" sz="2000" dirty="0" smtClean="0"/>
              <a:t> </a:t>
            </a:r>
            <a:r>
              <a:rPr lang="el-GR" sz="2000" dirty="0" smtClean="0"/>
              <a:t>πληροφορία</a:t>
            </a:r>
            <a:r>
              <a:rPr lang="el-GR" sz="2000" dirty="0"/>
              <a:t>. Αλλά το αντικείμενο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sam</a:t>
            </a:r>
            <a:r>
              <a:rPr lang="el-GR" sz="2000" dirty="0"/>
              <a:t> είναι τύπου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Clerk</a:t>
            </a:r>
            <a:r>
              <a:rPr lang="el-GR" sz="2000" dirty="0"/>
              <a:t> και το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pippin</a:t>
            </a:r>
            <a:r>
              <a:rPr lang="el-GR" sz="2000" dirty="0"/>
              <a:t> ανήκει </a:t>
            </a:r>
            <a:r>
              <a:rPr lang="el-GR" sz="2000" dirty="0" smtClean="0"/>
              <a:t>στην</a:t>
            </a:r>
            <a:r>
              <a:rPr lang="en-US" sz="2000" dirty="0" smtClean="0"/>
              <a:t> </a:t>
            </a:r>
            <a:r>
              <a:rPr lang="el-GR" sz="2000" dirty="0" smtClean="0"/>
              <a:t>κλάση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Teacher</a:t>
            </a:r>
            <a:r>
              <a:rPr lang="el-GR" sz="2000" dirty="0"/>
              <a:t>. Πώς τα καταχωρήσαμε στον πίνακα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who</a:t>
            </a:r>
            <a:r>
              <a:rPr lang="el-GR" sz="2000" dirty="0"/>
              <a:t>; </a:t>
            </a:r>
            <a:endParaRPr lang="en-US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195736" y="2353444"/>
            <a:ext cx="45720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/>
              <a:t>Person* who[3</a:t>
            </a:r>
            <a:r>
              <a:rPr lang="en-US" sz="1400" dirty="0" smtClean="0"/>
              <a:t>];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who[0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&amp;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bilbo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who[1] = &amp;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sam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who[2] = &amp;pippin;</a:t>
            </a:r>
          </a:p>
          <a:p>
            <a:r>
              <a:rPr lang="nn-NO" sz="1400" dirty="0">
                <a:latin typeface="Consolas" panose="020B0609020204030204" pitchFamily="49" charset="0"/>
                <a:cs typeface="Consolas" panose="020B0609020204030204" pitchFamily="49" charset="0"/>
              </a:rPr>
              <a:t>for (int i=0; i &lt; who.length; i++)</a:t>
            </a:r>
          </a:p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&lt;&lt; who[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]-&gt;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Polymorphism </a:t>
            </a:r>
            <a:r>
              <a:rPr lang="el-GR" dirty="0"/>
              <a:t>και </a:t>
            </a:r>
            <a:r>
              <a:rPr lang="en-US" dirty="0"/>
              <a:t>Virtual Methods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b="1" dirty="0" smtClean="0"/>
              <a:t>Απάντηση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Ένα αντικείμενο</a:t>
            </a:r>
            <a:r>
              <a:rPr lang="en-US" sz="2000" dirty="0" smtClean="0"/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Clerk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u="sng" dirty="0"/>
              <a:t>είναι ταυτόχρονα </a:t>
            </a:r>
            <a:r>
              <a:rPr lang="el-GR" sz="2000" dirty="0"/>
              <a:t>και αντικείμενο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l-GR" sz="2000" dirty="0"/>
              <a:t>, όπως και ένα αντικείμενο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Teacher</a:t>
            </a:r>
            <a:r>
              <a:rPr lang="el-GR" sz="2000" dirty="0"/>
              <a:t> </a:t>
            </a:r>
            <a:r>
              <a:rPr lang="el-GR" sz="2000" dirty="0" smtClean="0"/>
              <a:t>είναι</a:t>
            </a:r>
            <a:r>
              <a:rPr lang="en-US" sz="2000" dirty="0" smtClean="0"/>
              <a:t> </a:t>
            </a:r>
            <a:r>
              <a:rPr lang="el-GR" sz="2000" dirty="0" smtClean="0"/>
              <a:t>επίσης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l-GR" sz="2000" dirty="0"/>
              <a:t>. Ένας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Clerk</a:t>
            </a:r>
            <a:r>
              <a:rPr lang="el-GR" sz="2000" dirty="0"/>
              <a:t> </a:t>
            </a:r>
            <a:r>
              <a:rPr lang="el-GR" sz="2000" u="sng" dirty="0"/>
              <a:t>δεν είναι όμως ταυτόχρονα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Teacher</a:t>
            </a:r>
            <a:r>
              <a:rPr lang="el-GR" sz="2000" dirty="0"/>
              <a:t>. </a:t>
            </a:r>
            <a:endParaRPr lang="en-US" sz="2000" dirty="0" smtClean="0"/>
          </a:p>
          <a:p>
            <a:r>
              <a:rPr lang="el-GR" sz="2000" dirty="0" smtClean="0"/>
              <a:t>Έτσι </a:t>
            </a:r>
            <a:r>
              <a:rPr lang="el-GR" sz="2000" dirty="0"/>
              <a:t>μπορούμε να </a:t>
            </a:r>
            <a:r>
              <a:rPr lang="el-GR" sz="2000" dirty="0" smtClean="0"/>
              <a:t>τα</a:t>
            </a:r>
            <a:r>
              <a:rPr lang="en-US" sz="2000" dirty="0" smtClean="0"/>
              <a:t> </a:t>
            </a:r>
            <a:r>
              <a:rPr lang="el-GR" sz="2000" dirty="0"/>
              <a:t>αντιμετωπίζουμε κατά βούληση ως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Clerk</a:t>
            </a:r>
            <a:r>
              <a:rPr lang="el-GR" sz="2000" dirty="0"/>
              <a:t> και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Teacher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/>
              <a:t>ή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l-GR" sz="2000" dirty="0"/>
              <a:t>, αναλόγως τις </a:t>
            </a:r>
            <a:r>
              <a:rPr lang="el-GR" sz="2000" dirty="0" smtClean="0"/>
              <a:t>ανάγκες</a:t>
            </a:r>
            <a:r>
              <a:rPr lang="en-US" sz="2000" dirty="0" smtClean="0"/>
              <a:t> </a:t>
            </a:r>
            <a:r>
              <a:rPr lang="el-GR" sz="2000" dirty="0" smtClean="0"/>
              <a:t>μας</a:t>
            </a:r>
            <a:r>
              <a:rPr lang="el-GR" sz="2000" dirty="0"/>
              <a:t>. </a:t>
            </a:r>
            <a:endParaRPr lang="en-US" sz="2000" dirty="0" smtClean="0"/>
          </a:p>
          <a:p>
            <a:r>
              <a:rPr lang="el-GR" sz="2000" dirty="0" smtClean="0"/>
              <a:t>Ακόμη </a:t>
            </a:r>
            <a:r>
              <a:rPr lang="el-GR" sz="2000" dirty="0"/>
              <a:t>όμως και αν τα προσπελάσουμε ως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l-GR" sz="2000" dirty="0"/>
              <a:t>, η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000" dirty="0"/>
              <a:t> του καθενός </a:t>
            </a:r>
            <a:r>
              <a:rPr lang="el-GR" sz="2000" dirty="0" smtClean="0"/>
              <a:t>θα</a:t>
            </a:r>
            <a:r>
              <a:rPr lang="en-US" sz="2000" dirty="0" smtClean="0"/>
              <a:t> </a:t>
            </a:r>
            <a:r>
              <a:rPr lang="el-GR" sz="2000" dirty="0" smtClean="0"/>
              <a:t>είναι </a:t>
            </a:r>
            <a:r>
              <a:rPr lang="el-GR" sz="2000" dirty="0"/>
              <a:t>αυτή που ορίζει η κλάση του.</a:t>
            </a:r>
          </a:p>
          <a:p>
            <a:r>
              <a:rPr lang="el-GR" sz="2000" dirty="0"/>
              <a:t>Τί γίνεται όμως αν χρειάζεται να καλέσουμε και την γονική μέθοδο (δηλαδή αυτή </a:t>
            </a:r>
            <a:r>
              <a:rPr lang="el-GR" sz="2000" dirty="0" smtClean="0"/>
              <a:t>που</a:t>
            </a:r>
            <a:r>
              <a:rPr lang="en-US" sz="2000" dirty="0" smtClean="0"/>
              <a:t> </a:t>
            </a:r>
            <a:r>
              <a:rPr lang="el-GR" sz="2000" dirty="0" err="1" smtClean="0"/>
              <a:t>επαναορίζουμε</a:t>
            </a:r>
            <a:r>
              <a:rPr lang="el-GR" sz="2000" dirty="0" smtClean="0"/>
              <a:t> </a:t>
            </a:r>
            <a:r>
              <a:rPr lang="el-GR" sz="2000" dirty="0"/>
              <a:t>στη νέα κλάση); Στην περίπτωση αυτή χρησιμοποιούμε την αναφορά </a:t>
            </a:r>
            <a:r>
              <a:rPr lang="el-GR" sz="2000" dirty="0" smtClean="0"/>
              <a:t>στη</a:t>
            </a:r>
            <a:r>
              <a:rPr lang="en-US" sz="2000" dirty="0" smtClean="0"/>
              <a:t> </a:t>
            </a:r>
            <a:r>
              <a:rPr lang="el-GR" sz="2000" dirty="0" smtClean="0"/>
              <a:t>γονική </a:t>
            </a:r>
            <a:r>
              <a:rPr lang="el-GR" sz="2000" dirty="0"/>
              <a:t>κλάση καλώντας τον δημιουργό της.</a:t>
            </a:r>
            <a:endParaRPr lang="en-US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7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Polymorphism </a:t>
            </a:r>
            <a:r>
              <a:rPr lang="el-GR" dirty="0"/>
              <a:t>και </a:t>
            </a:r>
            <a:r>
              <a:rPr lang="en-US" dirty="0"/>
              <a:t>Virtual Methods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b="1" dirty="0" smtClean="0"/>
              <a:t>Παράδειγμα</a:t>
            </a:r>
            <a:r>
              <a:rPr lang="en-US" sz="2000" b="1" dirty="0" smtClean="0"/>
              <a:t>: </a:t>
            </a:r>
            <a:r>
              <a:rPr lang="el-GR" sz="2000" dirty="0" smtClean="0"/>
              <a:t>Μετασχηματίζουμε </a:t>
            </a:r>
            <a:r>
              <a:rPr lang="el-GR" sz="2000" dirty="0"/>
              <a:t>το δημιουργό και τη μέθοδο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000" dirty="0"/>
              <a:t> </a:t>
            </a:r>
            <a:r>
              <a:rPr lang="el-GR" sz="2000" dirty="0" smtClean="0"/>
              <a:t>της</a:t>
            </a:r>
            <a:r>
              <a:rPr lang="en-US" sz="2000" dirty="0" smtClean="0"/>
              <a:t> </a:t>
            </a:r>
            <a:r>
              <a:rPr lang="el-GR" sz="2000" dirty="0" smtClean="0"/>
              <a:t>κλάσης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Teacher</a:t>
            </a:r>
            <a:r>
              <a:rPr lang="en-US" sz="2000" dirty="0"/>
              <a:t> </a:t>
            </a:r>
            <a:r>
              <a:rPr lang="el-GR" sz="2000" dirty="0" smtClean="0"/>
              <a:t>στα εξής:</a:t>
            </a:r>
            <a:endParaRPr lang="en-US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1763688" y="1945155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Teacher(string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fname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string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lname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age, string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tel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string email, string title, string school,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schooladdress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string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schooltel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coursename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string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coursedescription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Person(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fname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lname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, age,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tel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, email);</a:t>
            </a:r>
          </a:p>
          <a:p>
            <a:pPr lvl="1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Title_ = title;</a:t>
            </a:r>
          </a:p>
          <a:p>
            <a:pPr lvl="1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School_ = school;</a:t>
            </a:r>
          </a:p>
          <a:p>
            <a:pPr lvl="1"/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SchoolAddress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schooladdress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SchoolTel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jobtel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CourseName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coursename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CourseDescription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coursedescription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lvl="1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return (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Person.getInfo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2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+” and teaches “+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CourseName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_+” at “+School_</a:t>
            </a:r>
          </a:p>
          <a:p>
            <a:pPr lvl="2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+”, “+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SchoolAddress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_+”.\n”</a:t>
            </a:r>
          </a:p>
          <a:p>
            <a:pPr lvl="2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+”Email: “+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getEmail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()+”\n”</a:t>
            </a:r>
          </a:p>
          <a:p>
            <a:pPr lvl="2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+”Tel: “+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SchoolTel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_);</a:t>
            </a:r>
          </a:p>
          <a:p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14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Polymorphism </a:t>
            </a:r>
            <a:r>
              <a:rPr lang="el-GR" dirty="0"/>
              <a:t>και </a:t>
            </a:r>
            <a:r>
              <a:rPr lang="en-US" dirty="0"/>
              <a:t>Virtual Methods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Στον </a:t>
            </a:r>
            <a:r>
              <a:rPr lang="el-GR" sz="2000" dirty="0"/>
              <a:t>δημιουργό αρκεί πλέον να </a:t>
            </a:r>
            <a:r>
              <a:rPr lang="el-GR" sz="2000" dirty="0" err="1"/>
              <a:t>αρχικοποιούμε</a:t>
            </a:r>
            <a:r>
              <a:rPr lang="el-GR" sz="2000" dirty="0"/>
              <a:t> (</a:t>
            </a:r>
            <a:r>
              <a:rPr lang="el-GR" sz="2000" i="1" dirty="0" err="1"/>
              <a:t>initialize</a:t>
            </a:r>
            <a:r>
              <a:rPr lang="el-GR" sz="2000" dirty="0"/>
              <a:t>) μόνο </a:t>
            </a:r>
            <a:r>
              <a:rPr lang="el-GR" sz="2000" dirty="0" smtClean="0"/>
              <a:t>τα χαρακτηριστικά </a:t>
            </a:r>
            <a:r>
              <a:rPr lang="el-GR" sz="2000" dirty="0"/>
              <a:t>που είναι νέα στην κλάση χωρίς να κάνουμε διπλό κόπο που έχει </a:t>
            </a:r>
            <a:r>
              <a:rPr lang="el-GR" sz="2000" dirty="0" smtClean="0"/>
              <a:t>ήδη γίνει </a:t>
            </a:r>
            <a:r>
              <a:rPr lang="el-GR" sz="2000" dirty="0"/>
              <a:t>στην γονική κλάση. </a:t>
            </a:r>
            <a:endParaRPr lang="el-GR" sz="2000" dirty="0" smtClean="0"/>
          </a:p>
          <a:p>
            <a:r>
              <a:rPr lang="el-GR" sz="2000" dirty="0" smtClean="0"/>
              <a:t>Στην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000" dirty="0"/>
              <a:t>, χρησιμοποιούμε την πληροφορία </a:t>
            </a:r>
            <a:r>
              <a:rPr lang="el-GR" sz="2000" dirty="0" smtClean="0"/>
              <a:t>που επιστρέφεται </a:t>
            </a:r>
            <a:r>
              <a:rPr lang="el-GR" sz="2000" dirty="0"/>
              <a:t>από τη γονική κλάση και συμπληρώνουμε με τα νέα στοιχεία. </a:t>
            </a:r>
            <a:endParaRPr lang="el-GR" sz="2000" dirty="0" smtClean="0"/>
          </a:p>
          <a:p>
            <a:r>
              <a:rPr lang="el-GR" sz="2400" b="1" dirty="0" smtClean="0"/>
              <a:t>Παράδειγμα</a:t>
            </a:r>
            <a:endParaRPr lang="el-GR" sz="2400" b="1" dirty="0"/>
          </a:p>
          <a:p>
            <a:pPr marL="360363" indent="0">
              <a:buNone/>
            </a:pPr>
            <a:r>
              <a:rPr lang="el-GR" sz="2000" dirty="0"/>
              <a:t>Αν </a:t>
            </a:r>
            <a:r>
              <a:rPr lang="el-GR" sz="2000" dirty="0" smtClean="0"/>
              <a:t>αλλάζαμε </a:t>
            </a:r>
            <a:r>
              <a:rPr lang="el-GR" sz="2000" dirty="0"/>
              <a:t>το κείμενο που επιστρέφει η </a:t>
            </a:r>
            <a:r>
              <a:rPr lang="el-GR" sz="2000" dirty="0" err="1"/>
              <a:t>getInfo</a:t>
            </a:r>
            <a:r>
              <a:rPr lang="el-GR" sz="2000" dirty="0"/>
              <a:t>() της κλάσης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l-GR" sz="2000" dirty="0"/>
              <a:t>, θα </a:t>
            </a:r>
            <a:r>
              <a:rPr lang="el-GR" sz="2000" dirty="0" smtClean="0"/>
              <a:t>άλλαζε αυτόματα </a:t>
            </a:r>
            <a:r>
              <a:rPr lang="el-GR" sz="2000" dirty="0"/>
              <a:t>και το κείμενο που επέστρεφε η </a:t>
            </a:r>
            <a:r>
              <a:rPr lang="el-GR" sz="2000" dirty="0" err="1"/>
              <a:t>getInfo</a:t>
            </a:r>
            <a:r>
              <a:rPr lang="el-GR" sz="2000" dirty="0"/>
              <a:t>() της κλάσης </a:t>
            </a:r>
            <a:r>
              <a:rPr lang="el-GR" sz="2000" dirty="0" err="1"/>
              <a:t>Teacher</a:t>
            </a:r>
            <a:r>
              <a:rPr lang="el-GR" sz="2000" dirty="0"/>
              <a:t>, </a:t>
            </a:r>
            <a:r>
              <a:rPr lang="el-GR" sz="2000" dirty="0" smtClean="0"/>
              <a:t>εφόσον χρησιμοποιούμε </a:t>
            </a:r>
            <a:r>
              <a:rPr lang="el-GR" sz="2000" dirty="0"/>
              <a:t>την αναφορά στη κλάση </a:t>
            </a:r>
            <a:r>
              <a:rPr lang="el-GR" sz="2000" dirty="0" err="1"/>
              <a:t>Person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3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Polymorphism </a:t>
            </a:r>
            <a:r>
              <a:rPr lang="el-GR" dirty="0"/>
              <a:t>και </a:t>
            </a:r>
            <a:r>
              <a:rPr lang="en-US" dirty="0"/>
              <a:t>Virtual Methods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ΣΗΜΕΙΩΣΗ</a:t>
            </a:r>
            <a:r>
              <a:rPr lang="en-US" sz="2000" dirty="0" smtClean="0"/>
              <a:t> </a:t>
            </a:r>
          </a:p>
          <a:p>
            <a:pPr lvl="1"/>
            <a:r>
              <a:rPr lang="el-GR" sz="2000" dirty="0" smtClean="0"/>
              <a:t>Έχουμε </a:t>
            </a:r>
            <a:r>
              <a:rPr lang="el-G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overriding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b="1" dirty="0" smtClean="0"/>
              <a:t>μόνο </a:t>
            </a:r>
            <a:r>
              <a:rPr lang="el-GR" sz="2000" b="1" dirty="0"/>
              <a:t>όταν </a:t>
            </a:r>
            <a:r>
              <a:rPr lang="el-GR" sz="2000" dirty="0"/>
              <a:t>η δήλωση της μεθόδου είναι η </a:t>
            </a:r>
            <a:r>
              <a:rPr lang="el-GR" sz="2000" dirty="0" smtClean="0"/>
              <a:t>ίδια στη </a:t>
            </a:r>
            <a:r>
              <a:rPr lang="el-GR" sz="2000" dirty="0"/>
              <a:t>γονική και στην θυγατρική κλάση. </a:t>
            </a:r>
            <a:r>
              <a:rPr lang="el-GR" sz="2000" dirty="0" smtClean="0"/>
              <a:t>Δηλαδή </a:t>
            </a:r>
            <a:r>
              <a:rPr lang="el-GR" sz="2000" dirty="0"/>
              <a:t>ίδιο όνομα, επιστρεφόμενα δεδομένα </a:t>
            </a:r>
            <a:r>
              <a:rPr lang="el-GR" sz="2000" dirty="0" smtClean="0"/>
              <a:t>και παραμέτρους</a:t>
            </a:r>
            <a:r>
              <a:rPr lang="el-GR" sz="2000" dirty="0"/>
              <a:t>. </a:t>
            </a:r>
            <a:endParaRPr lang="el-GR" sz="2000" dirty="0" smtClean="0"/>
          </a:p>
          <a:p>
            <a:pPr lvl="1"/>
            <a:r>
              <a:rPr lang="el-GR" sz="2000" dirty="0" smtClean="0"/>
              <a:t>Αν </a:t>
            </a:r>
            <a:r>
              <a:rPr lang="el-GR" sz="2000" dirty="0"/>
              <a:t>ένα από αυτά είναι διαφορετικά (εκτός από το όνομα φυσικά) </a:t>
            </a:r>
            <a:r>
              <a:rPr lang="el-GR" sz="2000" dirty="0" smtClean="0"/>
              <a:t>τότε έχουμε </a:t>
            </a:r>
            <a:r>
              <a:rPr lang="el-GR" sz="2000" dirty="0"/>
              <a:t>υπερφόρτωση μεθόδου (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overloading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l-GR" sz="2000" dirty="0" smtClean="0"/>
              <a:t>.</a:t>
            </a:r>
            <a:endParaRPr lang="en-US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27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Pure Virtual Classes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Μερικές φορές μπορεί να θέλουμε να ορίσουμε απλώς μια γενική δομή </a:t>
            </a:r>
            <a:r>
              <a:rPr lang="el-GR" sz="2200" dirty="0" smtClean="0"/>
              <a:t>κάποιων</a:t>
            </a:r>
            <a:r>
              <a:rPr lang="en-US" sz="2200" dirty="0" smtClean="0"/>
              <a:t> </a:t>
            </a:r>
            <a:r>
              <a:rPr lang="el-GR" sz="2200" dirty="0" smtClean="0"/>
              <a:t>κλάσεων</a:t>
            </a:r>
            <a:r>
              <a:rPr lang="el-GR" sz="2200" dirty="0"/>
              <a:t>, χωρίς όμως να προσφέρουμε μια ακριβή υλοποίηση. </a:t>
            </a:r>
            <a:endParaRPr lang="en-US" sz="2200" dirty="0" smtClean="0"/>
          </a:p>
          <a:p>
            <a:r>
              <a:rPr lang="el-GR" sz="2200" dirty="0"/>
              <a:t>Ν</a:t>
            </a:r>
            <a:r>
              <a:rPr lang="el-GR" sz="2200" dirty="0" smtClean="0"/>
              <a:t>α </a:t>
            </a:r>
            <a:r>
              <a:rPr lang="el-GR" sz="2200" dirty="0"/>
              <a:t>ορίσουμε </a:t>
            </a:r>
            <a:r>
              <a:rPr lang="el-GR" sz="2200" dirty="0" smtClean="0"/>
              <a:t>μια</a:t>
            </a:r>
            <a:r>
              <a:rPr lang="en-US" sz="2200" dirty="0" smtClean="0"/>
              <a:t> </a:t>
            </a:r>
            <a:r>
              <a:rPr lang="el-GR" sz="2200" dirty="0" smtClean="0"/>
              <a:t>“</a:t>
            </a:r>
            <a:r>
              <a:rPr lang="el-GR" sz="2200" dirty="0"/>
              <a:t>αφηρημένη” κλάση, που να παρέχει απλώς ένα πλαίσιο που θα συμπληρώνουν </a:t>
            </a:r>
            <a:r>
              <a:rPr lang="el-GR" sz="2200" dirty="0" smtClean="0"/>
              <a:t>οι</a:t>
            </a:r>
            <a:r>
              <a:rPr lang="en-US" sz="2200" dirty="0" smtClean="0"/>
              <a:t> </a:t>
            </a:r>
            <a:r>
              <a:rPr lang="el-GR" sz="2200" dirty="0" smtClean="0"/>
              <a:t>θυγατρικές </a:t>
            </a:r>
            <a:r>
              <a:rPr lang="el-GR" sz="2200" dirty="0"/>
              <a:t>κλάσεις μέσω της τεχνικής </a:t>
            </a:r>
            <a:r>
              <a:rPr lang="el-GR" sz="2200" dirty="0" err="1"/>
              <a:t>method</a:t>
            </a:r>
            <a:r>
              <a:rPr lang="el-GR" sz="2200" dirty="0"/>
              <a:t> </a:t>
            </a:r>
            <a:r>
              <a:rPr lang="el-GR" sz="2200" dirty="0" err="1"/>
              <a:t>overriding</a:t>
            </a:r>
            <a:r>
              <a:rPr lang="el-GR" sz="2200" dirty="0"/>
              <a:t>. </a:t>
            </a:r>
            <a:endParaRPr lang="en-US" sz="2200" dirty="0" smtClean="0"/>
          </a:p>
          <a:p>
            <a:r>
              <a:rPr lang="el-GR" sz="2200" dirty="0" smtClean="0"/>
              <a:t>Αυτό </a:t>
            </a:r>
            <a:r>
              <a:rPr lang="el-GR" sz="2200" dirty="0"/>
              <a:t>σημαίνει ότι στον </a:t>
            </a:r>
            <a:r>
              <a:rPr lang="el-GR" sz="2200" dirty="0" smtClean="0"/>
              <a:t>ορισμό</a:t>
            </a:r>
            <a:r>
              <a:rPr lang="en-US" sz="2200" dirty="0" smtClean="0"/>
              <a:t> </a:t>
            </a:r>
            <a:r>
              <a:rPr lang="el-GR" sz="2200" dirty="0" smtClean="0"/>
              <a:t>της </a:t>
            </a:r>
            <a:r>
              <a:rPr lang="el-GR" sz="2200" dirty="0"/>
              <a:t>κλάσης απλώς θα δηλώνονται ορισμένες μέθοδοι ως “αφηρημένες” αλλά δεν </a:t>
            </a:r>
            <a:r>
              <a:rPr lang="el-GR" sz="2200" dirty="0" smtClean="0"/>
              <a:t>θα</a:t>
            </a:r>
            <a:r>
              <a:rPr lang="en-US" sz="2200" dirty="0" smtClean="0"/>
              <a:t> </a:t>
            </a:r>
            <a:r>
              <a:rPr lang="el-GR" sz="2200" dirty="0" smtClean="0"/>
              <a:t>παρέχεται </a:t>
            </a:r>
            <a:r>
              <a:rPr lang="el-GR" sz="2200" dirty="0"/>
              <a:t>κάποιος ορισμός γι' αυτές. 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72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Pure Virtual Classes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Στη </a:t>
            </a:r>
            <a:r>
              <a:rPr lang="el-GR" sz="2400" dirty="0"/>
              <a:t>C++ οι κλάσεις αυτές καλούνται </a:t>
            </a:r>
            <a:r>
              <a:rPr lang="el-GR" sz="2400" b="1" dirty="0" err="1" smtClean="0"/>
              <a:t>pure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r>
              <a:rPr lang="el-GR" sz="2400" b="1" dirty="0" smtClean="0"/>
              <a:t>Παράδειγμα </a:t>
            </a:r>
            <a:r>
              <a:rPr lang="el-GR" sz="2400" b="1" dirty="0"/>
              <a:t>αφηρημένης </a:t>
            </a:r>
            <a:r>
              <a:rPr lang="el-GR" sz="2400" b="1" dirty="0" smtClean="0"/>
              <a:t>κλάσης </a:t>
            </a:r>
            <a:r>
              <a:rPr lang="el-GR" sz="2400" dirty="0"/>
              <a:t>η κλάση του αυτοκινήτου. </a:t>
            </a:r>
            <a:endParaRPr lang="el-GR" sz="2400" dirty="0" smtClean="0"/>
          </a:p>
          <a:p>
            <a:pPr lvl="1"/>
            <a:r>
              <a:rPr lang="el-GR" sz="2200" dirty="0" smtClean="0"/>
              <a:t>Ο</a:t>
            </a:r>
            <a:r>
              <a:rPr lang="en-US" sz="2200" dirty="0" smtClean="0"/>
              <a:t> </a:t>
            </a:r>
            <a:r>
              <a:rPr lang="el-GR" sz="2200" dirty="0" smtClean="0"/>
              <a:t>μηχανισμός </a:t>
            </a:r>
            <a:r>
              <a:rPr lang="el-GR" sz="2200" dirty="0"/>
              <a:t>που αλλάζει ταχύτητες σε κάθε αυτοκίνητο είναι διαφορετικός και </a:t>
            </a:r>
            <a:r>
              <a:rPr lang="el-GR" sz="2200" dirty="0" smtClean="0"/>
              <a:t>διαφέρει </a:t>
            </a:r>
            <a:r>
              <a:rPr lang="el-GR" sz="2200" dirty="0"/>
              <a:t>ανάμεσα στους κατασκευαστές και στα διάφορα μοντέλα. </a:t>
            </a:r>
            <a:endParaRPr lang="el-GR" sz="2200" dirty="0" smtClean="0"/>
          </a:p>
          <a:p>
            <a:pPr lvl="1"/>
            <a:r>
              <a:rPr lang="el-GR" sz="2200" b="1" dirty="0" smtClean="0"/>
              <a:t>Όμως</a:t>
            </a:r>
            <a:r>
              <a:rPr lang="el-GR" sz="2200" dirty="0" smtClean="0"/>
              <a:t> </a:t>
            </a:r>
            <a:r>
              <a:rPr lang="el-GR" sz="2200" dirty="0"/>
              <a:t>ο </a:t>
            </a:r>
            <a:r>
              <a:rPr lang="el-GR" sz="2200" dirty="0" smtClean="0"/>
              <a:t>τρόπος αλληλεπίδρασης </a:t>
            </a:r>
            <a:r>
              <a:rPr lang="el-GR" sz="2200" dirty="0"/>
              <a:t>(δηλαδή μέσω του μοχλού ταχυτήτων) είναι καλά ορισμένος έστω και </a:t>
            </a:r>
            <a:r>
              <a:rPr lang="el-GR" sz="2200" dirty="0" smtClean="0"/>
              <a:t>με κάποια </a:t>
            </a:r>
            <a:r>
              <a:rPr lang="el-GR" sz="2200" dirty="0"/>
              <a:t>περιθώρια παραλλαγών.</a:t>
            </a:r>
            <a:endParaRPr lang="en-US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86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Pure Virtual Classes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T</a:t>
            </a:r>
            <a:r>
              <a:rPr lang="el-GR" sz="2400" b="1" dirty="0" err="1" smtClean="0"/>
              <a:t>ρόπος</a:t>
            </a:r>
            <a:r>
              <a:rPr lang="el-GR" sz="2400" b="1" dirty="0" smtClean="0"/>
              <a:t> </a:t>
            </a:r>
            <a:r>
              <a:rPr lang="el-GR" sz="2400" b="1" dirty="0"/>
              <a:t>ορισμού </a:t>
            </a:r>
            <a:r>
              <a:rPr lang="el-GR" sz="2400" b="1" dirty="0" smtClean="0"/>
              <a:t>κλάσης</a:t>
            </a:r>
            <a:endParaRPr lang="en-US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1547664" y="1720551"/>
            <a:ext cx="68407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class Car {</a:t>
            </a:r>
          </a:p>
          <a:p>
            <a:pPr lvl="1"/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Αλλαγή της ταχύτητας. Επιστρέφει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αν η αλλαγή ήταν επιτυχής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ή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αν ήταν ανεπιτυχής (π.χ. από 5 σε όπισθεν).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virtual bool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change_gear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new_gear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= 0;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FerrariModena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extends Car {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bool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change_gear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new_gear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lvl="1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Η συγκεκριμένη υλοποίηση βρίσκεται εδώ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818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Εγχειρίδιο της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Μάθετε τη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 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Προγραμματισμός με τη γλώσσα </a:t>
            </a:r>
            <a:r>
              <a:rPr lang="en-GB" sz="1600" dirty="0"/>
              <a:t>C</a:t>
            </a:r>
            <a:r>
              <a:rPr lang="el-GR" sz="1600" dirty="0"/>
              <a:t>++ Μέρος Α, Αλεβίζος Θ., Έκδοση ΤΕΙ Καβάλας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</a:t>
            </a:r>
            <a:r>
              <a:rPr lang="el-GR" sz="1600" dirty="0"/>
              <a:t>++ Αντικειμενοστραφής Προγραμματισμός Υπολογιστών Τομαράς Α., , Εκδόσεις Νέων Τεχνολογιών.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Ανακαλύψτε τη γλώσσα </a:t>
            </a:r>
            <a:r>
              <a:rPr lang="en-GB" sz="1600" dirty="0"/>
              <a:t>C</a:t>
            </a:r>
            <a:r>
              <a:rPr lang="el-GR" sz="1600" dirty="0"/>
              <a:t>, </a:t>
            </a:r>
            <a:r>
              <a:rPr lang="en-GB" sz="1600" dirty="0"/>
              <a:t>J</a:t>
            </a:r>
            <a:r>
              <a:rPr lang="el-GR" sz="1600" dirty="0"/>
              <a:t>. </a:t>
            </a:r>
            <a:r>
              <a:rPr lang="en-GB" sz="1600" dirty="0" err="1"/>
              <a:t>Purdum</a:t>
            </a:r>
            <a:r>
              <a:rPr lang="el-GR" sz="1600" dirty="0"/>
              <a:t>, Εκδόσεις Δίαυλος.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Εισαγωγή στο Συστηματικό Προγραμματισμό και στη γλώσσα </a:t>
            </a:r>
            <a:r>
              <a:rPr lang="en-GB" sz="1600" dirty="0"/>
              <a:t>C</a:t>
            </a:r>
            <a:r>
              <a:rPr lang="el-GR" sz="1600" dirty="0"/>
              <a:t>++, Σ. </a:t>
            </a:r>
            <a:r>
              <a:rPr lang="el-GR" sz="1600" dirty="0" err="1"/>
              <a:t>Μπαλτζής</a:t>
            </a:r>
            <a:r>
              <a:rPr lang="el-GR" sz="1600" dirty="0"/>
              <a:t>, εκδόσεις πανεπιστημίου Ιωαννίνων.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C++ From the beginning, Jan </a:t>
            </a:r>
            <a:r>
              <a:rPr lang="en-GB" sz="1600" dirty="0" err="1"/>
              <a:t>Skansholm</a:t>
            </a:r>
            <a:r>
              <a:rPr lang="en-GB" sz="1600" dirty="0"/>
              <a:t>, Addison Wesley.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design and analysis of computer algorithms, A.V. AHO, J.E. HOPCROFT, J.D. ULLMANN, Addison Wesley 1974.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Structure and Interpretation of Computer Programs, H. ABELSON, G.J. SUSSMAN, J. SUSSMAN,  MIT Press, Mc </a:t>
            </a:r>
            <a:r>
              <a:rPr lang="en-GB" sz="1600" dirty="0" err="1"/>
              <a:t>Graw</a:t>
            </a:r>
            <a:r>
              <a:rPr lang="en-GB" sz="1600" dirty="0"/>
              <a:t> Hill Book Company, 1985</a:t>
            </a:r>
            <a:endParaRPr lang="el-GR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The art of computer programming, D.E. KNUTH, Addison-Wesley.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Αντικειμενοστραφής </a:t>
            </a:r>
            <a:r>
              <a:rPr lang="el-GR" b="1" dirty="0" smtClean="0"/>
              <a:t>Προγραμματισμός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7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Προχωρημένα </a:t>
            </a:r>
            <a:r>
              <a:rPr lang="el-GR" sz="2800" dirty="0" smtClean="0"/>
              <a:t>θέματα </a:t>
            </a:r>
            <a:r>
              <a:rPr lang="el-GR" sz="2800" dirty="0" smtClean="0"/>
              <a:t>(2/2</a:t>
            </a:r>
            <a:r>
              <a:rPr lang="el-GR" sz="2800" dirty="0" smtClean="0"/>
              <a:t>)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Τσούλος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Αντικειμενοστραφής Προγραμματισμός.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http://eclass.teiep.gr/courses/COMP113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Προχωρημένα θέματα </a:t>
            </a:r>
            <a:r>
              <a:rPr lang="el-GR" dirty="0" smtClean="0"/>
              <a:t>(2/2</a:t>
            </a:r>
            <a:r>
              <a:rPr lang="el-GR" dirty="0"/>
              <a:t>)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Polymorphism </a:t>
            </a:r>
            <a:r>
              <a:rPr lang="el-GR" dirty="0"/>
              <a:t>και </a:t>
            </a:r>
            <a:r>
              <a:rPr lang="en-US" dirty="0"/>
              <a:t>Virtual Methods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Τί γίνεται όμως αν θέλουμε να αλλάξουμε τη λειτουργία μιας μεθόδου στην νέα </a:t>
            </a:r>
            <a:r>
              <a:rPr lang="el-GR" sz="2400" dirty="0" smtClean="0"/>
              <a:t>κλάση</a:t>
            </a:r>
            <a:r>
              <a:rPr lang="en-US" sz="2400" dirty="0" smtClean="0"/>
              <a:t> </a:t>
            </a:r>
            <a:r>
              <a:rPr lang="el-GR" sz="2400" dirty="0" smtClean="0"/>
              <a:t>που </a:t>
            </a:r>
            <a:r>
              <a:rPr lang="el-GR" sz="2400" dirty="0"/>
              <a:t>υπάρχει και στην παλιά; </a:t>
            </a:r>
            <a:endParaRPr lang="en-US" sz="2400" dirty="0" smtClean="0"/>
          </a:p>
          <a:p>
            <a:r>
              <a:rPr lang="el-GR" sz="2400" dirty="0" smtClean="0"/>
              <a:t>Στο </a:t>
            </a:r>
            <a:r>
              <a:rPr lang="el-GR" sz="2400" dirty="0"/>
              <a:t>προηγούμενο </a:t>
            </a:r>
            <a:r>
              <a:rPr lang="el-GR" sz="2400" dirty="0" smtClean="0"/>
              <a:t>μάθημα, </a:t>
            </a:r>
            <a:r>
              <a:rPr lang="el-GR" sz="2400" dirty="0"/>
              <a:t>η νέες κλάσεις ορίζουν </a:t>
            </a:r>
            <a:r>
              <a:rPr lang="el-GR" sz="2400" dirty="0" smtClean="0"/>
              <a:t>μια</a:t>
            </a:r>
            <a:r>
              <a:rPr lang="en-US" sz="2400" dirty="0" smtClean="0"/>
              <a:t> </a:t>
            </a:r>
            <a:r>
              <a:rPr lang="el-GR" sz="2400" dirty="0" smtClean="0"/>
              <a:t>μέθοδο </a:t>
            </a:r>
            <a:r>
              <a:rPr lang="el-GR" sz="2400" dirty="0"/>
              <a:t>την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l-GR" sz="22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400" dirty="0"/>
              <a:t>, η οποία επιστρέφει πληροφορίες για τον υπάλληλο ή </a:t>
            </a:r>
            <a:r>
              <a:rPr lang="el-GR" sz="2400" dirty="0" smtClean="0"/>
              <a:t>τον</a:t>
            </a:r>
            <a:r>
              <a:rPr lang="en-US" sz="2400" dirty="0" smtClean="0"/>
              <a:t> </a:t>
            </a:r>
            <a:r>
              <a:rPr lang="el-GR" sz="2400" dirty="0" smtClean="0"/>
              <a:t>δάσκαλο </a:t>
            </a:r>
            <a:r>
              <a:rPr lang="el-GR" sz="2400" dirty="0"/>
              <a:t>αντίστοιχα. </a:t>
            </a:r>
            <a:endParaRPr lang="en-US" sz="2400" dirty="0" smtClean="0"/>
          </a:p>
          <a:p>
            <a:r>
              <a:rPr lang="el-GR" sz="2400" dirty="0" smtClean="0"/>
              <a:t>Όπως </a:t>
            </a:r>
            <a:r>
              <a:rPr lang="el-GR" sz="2400" dirty="0"/>
              <a:t>είναι δηλωμένη, η κάθε κλάση προσφέρει τη δική της </a:t>
            </a:r>
            <a:r>
              <a:rPr lang="el-GR" sz="2400" dirty="0" smtClean="0"/>
              <a:t>εκδοχή</a:t>
            </a:r>
            <a:r>
              <a:rPr lang="en-US" sz="2400" dirty="0" smtClean="0"/>
              <a:t> </a:t>
            </a:r>
            <a:r>
              <a:rPr lang="el-GR" sz="2400" dirty="0" smtClean="0"/>
              <a:t>αλλά </a:t>
            </a:r>
            <a:r>
              <a:rPr lang="el-GR" sz="2400" dirty="0"/>
              <a:t>η αρχική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l-GR" sz="2400" dirty="0"/>
              <a:t>, δεν έχει ορισμένη μια τέτοια μέθοδο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l-GR" sz="22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9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Polymorphism </a:t>
            </a:r>
            <a:r>
              <a:rPr lang="el-GR" dirty="0"/>
              <a:t>και </a:t>
            </a:r>
            <a:r>
              <a:rPr lang="en-US" dirty="0"/>
              <a:t>Virtual Methods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Αν </a:t>
            </a:r>
            <a:r>
              <a:rPr lang="el-GR" sz="2200" dirty="0"/>
              <a:t>η </a:t>
            </a:r>
            <a:r>
              <a:rPr lang="el-GR" sz="2200" dirty="0" err="1"/>
              <a:t>getInfo</a:t>
            </a:r>
            <a:r>
              <a:rPr lang="el-GR" sz="2200" dirty="0"/>
              <a:t>() οριστεί και για την κλάση </a:t>
            </a:r>
            <a:r>
              <a:rPr lang="el-GR" sz="2200" dirty="0" err="1"/>
              <a:t>Person</a:t>
            </a:r>
            <a:r>
              <a:rPr lang="el-GR" sz="2200" dirty="0"/>
              <a:t>, π.χ. ως εξής</a:t>
            </a:r>
            <a:r>
              <a:rPr lang="el-GR" sz="2200" dirty="0" smtClean="0"/>
              <a:t>: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endParaRPr lang="el-GR" sz="2200" dirty="0" smtClean="0"/>
          </a:p>
          <a:p>
            <a:endParaRPr lang="el-GR" sz="2200" dirty="0"/>
          </a:p>
          <a:p>
            <a:endParaRPr lang="el-GR" sz="2200" dirty="0" smtClean="0"/>
          </a:p>
          <a:p>
            <a:pPr marL="360363" indent="0">
              <a:buNone/>
            </a:pPr>
            <a:r>
              <a:rPr lang="el-GR" sz="2200" dirty="0" smtClean="0"/>
              <a:t>τότε </a:t>
            </a:r>
            <a:r>
              <a:rPr lang="el-GR" sz="2200" dirty="0"/>
              <a:t>δημιουργείται το εξής ερώτημα: </a:t>
            </a:r>
            <a:endParaRPr lang="el-GR" sz="2200" dirty="0" smtClean="0"/>
          </a:p>
          <a:p>
            <a:pPr marL="360363" indent="0">
              <a:buNone/>
            </a:pPr>
            <a:r>
              <a:rPr lang="el-GR" sz="2200" b="1" dirty="0" smtClean="0"/>
              <a:t>ποια </a:t>
            </a:r>
            <a:r>
              <a:rPr lang="el-GR" sz="2200" b="1" dirty="0"/>
              <a:t>εκδοχή της </a:t>
            </a:r>
            <a:r>
              <a:rPr lang="el-GR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l-GR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000" b="1" dirty="0"/>
              <a:t> </a:t>
            </a:r>
            <a:r>
              <a:rPr lang="el-GR" sz="2200" b="1" dirty="0"/>
              <a:t>θα καλείται για </a:t>
            </a:r>
            <a:r>
              <a:rPr lang="el-GR" sz="2200" b="1" dirty="0" smtClean="0"/>
              <a:t>κάθε αντικείμενο</a:t>
            </a:r>
            <a:r>
              <a:rPr lang="el-GR" sz="2200" b="1" dirty="0"/>
              <a:t>;</a:t>
            </a:r>
            <a:endParaRPr lang="en-US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1475656" y="1921396"/>
            <a:ext cx="568863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 Person::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return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getFirstname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()+” “+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getLastname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1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+”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is “+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getAge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()+” years old”);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515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Polymorphism </a:t>
            </a:r>
            <a:r>
              <a:rPr lang="el-GR" dirty="0"/>
              <a:t>και </a:t>
            </a:r>
            <a:r>
              <a:rPr lang="en-US" dirty="0"/>
              <a:t>Virtual Methods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Στη συγκεκριμένη περίπτωση θα είναι αδύνατη </a:t>
            </a:r>
            <a:r>
              <a:rPr lang="el-GR" sz="2000" dirty="0" smtClean="0"/>
              <a:t>η</a:t>
            </a:r>
            <a:r>
              <a:rPr lang="en-US" sz="2000" dirty="0" smtClean="0"/>
              <a:t> </a:t>
            </a:r>
            <a:r>
              <a:rPr lang="el-GR" sz="2000" dirty="0" smtClean="0"/>
              <a:t>μεταγλώττιση </a:t>
            </a:r>
            <a:r>
              <a:rPr lang="el-GR" sz="2000" dirty="0"/>
              <a:t>των κλάσεων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Clerk</a:t>
            </a:r>
            <a:r>
              <a:rPr lang="el-GR" sz="2000" dirty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</a:t>
            </a:r>
            <a:r>
              <a:rPr lang="el-GR" sz="2000" dirty="0"/>
              <a:t>. </a:t>
            </a:r>
            <a:endParaRPr lang="en-US" sz="20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C</a:t>
            </a:r>
            <a:r>
              <a:rPr lang="el-GR" sz="2000" dirty="0" smtClean="0"/>
              <a:t>++ </a:t>
            </a:r>
            <a:r>
              <a:rPr lang="el-GR" sz="2000" dirty="0"/>
              <a:t>δεν επιτρέπει το </a:t>
            </a:r>
            <a:r>
              <a:rPr lang="el-GR" sz="2000" dirty="0" err="1"/>
              <a:t>override</a:t>
            </a:r>
            <a:r>
              <a:rPr lang="el-GR" sz="2000" dirty="0"/>
              <a:t> των μεθόδων </a:t>
            </a:r>
            <a:r>
              <a:rPr lang="el-GR" sz="2000" dirty="0" smtClean="0"/>
              <a:t>χωρίς</a:t>
            </a:r>
            <a:r>
              <a:rPr lang="en-US" sz="2000" dirty="0" smtClean="0"/>
              <a:t> </a:t>
            </a:r>
            <a:r>
              <a:rPr lang="el-GR" sz="2000" dirty="0" smtClean="0"/>
              <a:t>ειδική </a:t>
            </a:r>
            <a:r>
              <a:rPr lang="el-GR" sz="2000" dirty="0"/>
              <a:t>άδεια. </a:t>
            </a:r>
            <a:endParaRPr lang="en-US" sz="20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άδεια αυτή δίνεται με τη λέξη </a:t>
            </a:r>
            <a:r>
              <a:rPr lang="el-GR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l-GR" sz="2000" dirty="0"/>
              <a:t>, δηλαδή η μέθοδος ορίζεται </a:t>
            </a:r>
            <a:r>
              <a:rPr lang="el-GR" sz="2000" dirty="0" smtClean="0"/>
              <a:t>ως</a:t>
            </a:r>
            <a:r>
              <a:rPr lang="en-US" sz="2000" dirty="0" smtClean="0"/>
              <a:t> </a:t>
            </a:r>
            <a:r>
              <a:rPr lang="el-GR" sz="2000" dirty="0" smtClean="0"/>
              <a:t>δυνητική</a:t>
            </a:r>
            <a:r>
              <a:rPr lang="el-GR" sz="2000" dirty="0"/>
              <a:t>, και ο ορισμός της θα μετατραπεί ως εξής:</a:t>
            </a:r>
            <a:endParaRPr lang="en-US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475656" y="3365504"/>
            <a:ext cx="59766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virtual string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return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getFirstname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()+” “+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getLastname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+”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is “+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getAge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()+” years old”);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333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Polymorphism </a:t>
            </a:r>
            <a:r>
              <a:rPr lang="el-GR" dirty="0"/>
              <a:t>και </a:t>
            </a:r>
            <a:r>
              <a:rPr lang="en-US" dirty="0"/>
              <a:t>Virtual Methods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Με την αλλαγή αυτή, θα καλείται κάθε φορά η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000" dirty="0"/>
              <a:t> της κλάσης που ανήκει </a:t>
            </a: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αντικείμενο </a:t>
            </a:r>
            <a:r>
              <a:rPr lang="el-GR" sz="2000" dirty="0"/>
              <a:t>από το οποίο καλούμε την μέθοδο.</a:t>
            </a:r>
          </a:p>
          <a:p>
            <a:r>
              <a:rPr lang="el-GR" sz="2000" dirty="0"/>
              <a:t>Για παράδειγμα, ο ακόλουθος κώδικας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pPr marL="360363" indent="0">
              <a:buNone/>
            </a:pPr>
            <a:r>
              <a:rPr lang="el-GR" sz="2000" dirty="0"/>
              <a:t>θα παράγει</a:t>
            </a:r>
            <a:endParaRPr lang="en-US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979712" y="2569468"/>
            <a:ext cx="4464496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bilbo.getInfo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sam.getInfo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pippin.getInfo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971600" y="3866991"/>
            <a:ext cx="72008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Bilbo Baggins is 111 years old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Samwise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Gamgee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works at Baggins Inc., at Bag End,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Hobbiton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The Shire.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Email: </a:t>
            </a:r>
            <a:r>
              <a:rPr lang="en-US" sz="1400" dirty="0">
                <a:solidFill>
                  <a:srgbClr val="00008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gardener@baggins.com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Tel: +302103456789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Peregrin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Took teaches Philosophy at King's College,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Hobbiton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Email: </a:t>
            </a:r>
            <a:r>
              <a:rPr lang="en-US" sz="1400" dirty="0">
                <a:solidFill>
                  <a:srgbClr val="00008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pippin@theshire.net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Tel: +30210000001</a:t>
            </a:r>
            <a:endParaRPr lang="el-G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Polymorphism </a:t>
            </a:r>
            <a:r>
              <a:rPr lang="el-GR" dirty="0"/>
              <a:t>και </a:t>
            </a:r>
            <a:r>
              <a:rPr lang="en-US" dirty="0"/>
              <a:t>Virtual Methods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Καλέσαμε </a:t>
            </a:r>
            <a:r>
              <a:rPr lang="el-GR" sz="2000" dirty="0"/>
              <a:t>την ίδια μέθοδο και για τα τρία αντικείμενα </a:t>
            </a:r>
            <a:r>
              <a:rPr lang="el-GR" sz="2000" dirty="0" smtClean="0"/>
              <a:t>(</a:t>
            </a:r>
            <a:r>
              <a:rPr lang="el-G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000" dirty="0"/>
              <a:t>) η οποία όμως ορίζεται και στις τρεις κλάσεις. </a:t>
            </a:r>
            <a:endParaRPr lang="en-US" sz="20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γονική κλάση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l-GR" sz="2000" dirty="0"/>
              <a:t> </a:t>
            </a:r>
            <a:r>
              <a:rPr lang="el-GR" sz="2000" dirty="0" smtClean="0"/>
              <a:t>ορίζει</a:t>
            </a:r>
            <a:r>
              <a:rPr lang="en-US" sz="2000" dirty="0" smtClean="0"/>
              <a:t> </a:t>
            </a:r>
            <a:r>
              <a:rPr lang="el-GR" sz="2000" dirty="0" smtClean="0"/>
              <a:t>την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000" dirty="0"/>
              <a:t> με έναν απλό τρόπο (“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Bilbo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Baggins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111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years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old</a:t>
            </a:r>
            <a:r>
              <a:rPr lang="el-GR" sz="2000" dirty="0"/>
              <a:t>”) και η </a:t>
            </a:r>
            <a:r>
              <a:rPr lang="el-GR" sz="2000" dirty="0" smtClean="0"/>
              <a:t>ίδια</a:t>
            </a:r>
            <a:r>
              <a:rPr lang="en-US" sz="2000" dirty="0" smtClean="0"/>
              <a:t> </a:t>
            </a:r>
            <a:r>
              <a:rPr lang="el-GR" sz="2000" dirty="0" smtClean="0"/>
              <a:t>θα </a:t>
            </a:r>
            <a:r>
              <a:rPr lang="el-GR" sz="2000" dirty="0"/>
              <a:t>χρησιμοποιούνταν στις κλάσεις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Clerk</a:t>
            </a:r>
            <a:r>
              <a:rPr lang="el-GR" sz="2000" dirty="0"/>
              <a:t> και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Teacher</a:t>
            </a:r>
            <a:r>
              <a:rPr lang="el-GR" sz="2000" dirty="0"/>
              <a:t> αν δεν ορίζονταν και εκεί.</a:t>
            </a:r>
          </a:p>
          <a:p>
            <a:r>
              <a:rPr lang="en-US" sz="2000" dirty="0" smtClean="0"/>
              <a:t>A</a:t>
            </a:r>
            <a:r>
              <a:rPr lang="el-GR" sz="2000" dirty="0" smtClean="0"/>
              <a:t>ν </a:t>
            </a:r>
            <a:r>
              <a:rPr lang="el-GR" sz="2000" dirty="0"/>
              <a:t>δεν ορίζαμε την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l-GR" sz="2000" dirty="0"/>
              <a:t>στην κλάση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Clerk</a:t>
            </a:r>
            <a:r>
              <a:rPr lang="el-GR" sz="2000" dirty="0"/>
              <a:t>, η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l-GR" sz="2000" dirty="0"/>
              <a:t>για </a:t>
            </a: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αντικείμενο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sam</a:t>
            </a:r>
            <a:r>
              <a:rPr lang="el-GR" sz="2000" dirty="0"/>
              <a:t> θα επέστρεφε “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Samwise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Gamgee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33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year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old</a:t>
            </a:r>
            <a:r>
              <a:rPr lang="el-GR" sz="2000" dirty="0"/>
              <a:t>”. </a:t>
            </a:r>
            <a:endParaRPr lang="en-US" sz="2000" dirty="0" smtClean="0"/>
          </a:p>
          <a:p>
            <a:r>
              <a:rPr lang="el-GR" sz="2000" dirty="0" smtClean="0"/>
              <a:t>Επειδή </a:t>
            </a:r>
            <a:r>
              <a:rPr lang="el-GR" sz="2000" dirty="0"/>
              <a:t>όμως </a:t>
            </a:r>
            <a:r>
              <a:rPr lang="el-GR" sz="2000" dirty="0" smtClean="0"/>
              <a:t>η</a:t>
            </a:r>
            <a:r>
              <a:rPr lang="en-US" sz="2000" dirty="0" smtClean="0"/>
              <a:t> </a:t>
            </a:r>
            <a:r>
              <a:rPr lang="el-GR" sz="2000" dirty="0" smtClean="0"/>
              <a:t>κλάση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Clerk</a:t>
            </a:r>
            <a:r>
              <a:rPr lang="el-GR" sz="2000" dirty="0"/>
              <a:t> περιέχει περισσότερες πληροφορίες που πρέπει να απεικονιστούν με </a:t>
            </a:r>
            <a:r>
              <a:rPr lang="el-GR" sz="2000" dirty="0" smtClean="0"/>
              <a:t>την</a:t>
            </a:r>
            <a:r>
              <a:rPr lang="en-US" sz="2000" dirty="0" smtClean="0"/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000" dirty="0"/>
              <a:t>, η τελευταία </a:t>
            </a:r>
            <a:r>
              <a:rPr lang="el-GR" sz="2000" dirty="0" err="1"/>
              <a:t>επαναορίστηκε</a:t>
            </a:r>
            <a:r>
              <a:rPr lang="el-GR" sz="2000" dirty="0"/>
              <a:t>, αποκτώντας νέα λειτουργία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37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4975</TotalTime>
  <Words>1677</Words>
  <Application>Microsoft Office PowerPoint</Application>
  <PresentationFormat>Προβολή στην οθόνη (16:10)</PresentationFormat>
  <Paragraphs>223</Paragraphs>
  <Slides>23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Calibri</vt:lpstr>
      <vt:lpstr>Consolas</vt:lpstr>
      <vt:lpstr>Times New Roman</vt:lpstr>
      <vt:lpstr>Θέμα του Office</vt:lpstr>
      <vt:lpstr>Αντικειμενοστραφής Προγραμματισμός</vt:lpstr>
      <vt:lpstr>Παρουσίαση του PowerPoint</vt:lpstr>
      <vt:lpstr>Άδειες Χρήσης</vt:lpstr>
      <vt:lpstr>Χρηματοδότηση</vt:lpstr>
      <vt:lpstr>Polymorphism και Virtual Methods</vt:lpstr>
      <vt:lpstr>Polymorphism και Virtual Methods</vt:lpstr>
      <vt:lpstr>Polymorphism και Virtual Methods</vt:lpstr>
      <vt:lpstr>Polymorphism και Virtual Methods</vt:lpstr>
      <vt:lpstr>Polymorphism και Virtual Methods</vt:lpstr>
      <vt:lpstr>Polymorphism και Virtual Methods</vt:lpstr>
      <vt:lpstr>Polymorphism και Virtual Methods</vt:lpstr>
      <vt:lpstr>Polymorphism και Virtual Methods</vt:lpstr>
      <vt:lpstr>Polymorphism και Virtual Methods</vt:lpstr>
      <vt:lpstr>Polymorphism και Virtual Methods</vt:lpstr>
      <vt:lpstr>Polymorphism και Virtual Methods</vt:lpstr>
      <vt:lpstr>Pure Virtual Classes</vt:lpstr>
      <vt:lpstr>Pure Virtual Classes</vt:lpstr>
      <vt:lpstr>Pure Virtual Classes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546</cp:revision>
  <dcterms:created xsi:type="dcterms:W3CDTF">2012-09-06T09:03:05Z</dcterms:created>
  <dcterms:modified xsi:type="dcterms:W3CDTF">2015-09-29T21:05:33Z</dcterms:modified>
</cp:coreProperties>
</file>