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261" r:id="rId6"/>
    <p:sldId id="346" r:id="rId7"/>
    <p:sldId id="352" r:id="rId8"/>
    <p:sldId id="353" r:id="rId9"/>
    <p:sldId id="351" r:id="rId10"/>
    <p:sldId id="349" r:id="rId11"/>
    <p:sldId id="350" r:id="rId12"/>
    <p:sldId id="357" r:id="rId13"/>
    <p:sldId id="356" r:id="rId14"/>
    <p:sldId id="290" r:id="rId15"/>
    <p:sldId id="291" r:id="rId16"/>
    <p:sldId id="292" r:id="rId17"/>
    <p:sldId id="293" r:id="rId18"/>
    <p:sldId id="294" r:id="rId19"/>
    <p:sldId id="295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cs typeface="Segoe UI" pitchFamily="18" charset="0"/>
              </a:rPr>
              <a:t>Οικονοµική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Εργασιακές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Σχέσεις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2800" b="1" dirty="0" smtClean="0">
                <a:cs typeface="Segoe UI" pitchFamily="18" charset="0"/>
              </a:rPr>
              <a:t>Προσδιορισμός Μισθού και Απασχόλησης</a:t>
            </a:r>
          </a:p>
          <a:p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2225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Δεσμευτικότητα ΣΣΕ ( Ν.4024/ 11 Άρθρο 37 )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2225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όσο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διάστηµα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ισχύει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Μεσοπρόθεσµο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Πλαίσιο</a:t>
            </a:r>
            <a:r>
              <a:rPr lang="en-US" altLang="zh-CN" sz="2400" dirty="0" smtClean="0">
                <a:cs typeface="Times New Roman" pitchFamily="18" charset="0"/>
              </a:rPr>
              <a:t>              </a:t>
            </a:r>
            <a:r>
              <a:rPr lang="el-GR" altLang="zh-CN" sz="2400" dirty="0" smtClean="0">
                <a:cs typeface="Times New Roman" pitchFamily="18" charset="0"/>
              </a:rPr>
              <a:t>Δ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ηµοσιονοµικής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Στρατηγικής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αναστέλλεται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δυνατότητα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επέκτασης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222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επέκταση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κήρυξης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υποχρεωτικής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σηµαίνει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ότι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επιχείρηση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µετέχει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αντίστοιχη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εργοδοτική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ένωση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αυτή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δ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ιαγράφετα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αποχωρεί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αυτήν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απαλλάσσεται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υποχρέωσης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εφαρµόσει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υπογράφηκε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ισχύει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76200" algn="l"/>
                <a:tab pos="444500" algn="l"/>
                <a:tab pos="29083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Αρχή της </a:t>
            </a:r>
            <a:r>
              <a:rPr lang="en-US" altLang="zh-CN" sz="2800" b="1" dirty="0" err="1" smtClean="0">
                <a:cs typeface="Segoe UI" pitchFamily="18" charset="0"/>
              </a:rPr>
              <a:t>Ευνοϊκότερης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Ρύθµισης</a:t>
            </a:r>
            <a:r>
              <a:rPr lang="el-GR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smtClean="0">
                <a:cs typeface="Segoe UI" pitchFamily="18" charset="0"/>
              </a:rPr>
              <a:t>(Ν. 1876/90)</a:t>
            </a:r>
          </a:p>
          <a:p>
            <a:pPr marL="0" indent="0" algn="just">
              <a:lnSpc>
                <a:spcPct val="80000"/>
              </a:lnSpc>
              <a:buNone/>
              <a:tabLst>
                <a:tab pos="76200" algn="l"/>
                <a:tab pos="444500" algn="l"/>
                <a:tab pos="2908300" algn="l"/>
              </a:tabLst>
            </a:pPr>
            <a:r>
              <a:rPr lang="en-US" altLang="zh-CN" sz="2400" dirty="0" smtClean="0"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όρο</a:t>
            </a:r>
            <a:r>
              <a:rPr lang="el-GR" altLang="zh-CN" sz="2400" dirty="0" smtClean="0">
                <a:cs typeface="Segoe UI" pitchFamily="18" charset="0"/>
              </a:rPr>
              <a:t>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ευνοϊκότεροι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cs typeface="Segoe UI" pitchFamily="18" charset="0"/>
              </a:rPr>
              <a:t>υπερισχύουν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νόµων</a:t>
            </a:r>
            <a:r>
              <a:rPr lang="en-US" altLang="zh-CN" sz="2400" dirty="0" smtClean="0"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εκτός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πρόκειται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διατάξεις</a:t>
            </a:r>
            <a:r>
              <a:rPr lang="el-GR" altLang="zh-CN" sz="2400" dirty="0" smtClean="0">
                <a:cs typeface="Segoe UI" pitchFamily="18" charset="0"/>
              </a:rPr>
              <a:t> αναγκαστικού δικαίου ( π.χ. άδεια μισθωτών κλπ )</a:t>
            </a:r>
            <a:endParaRPr lang="en-US" altLang="zh-CN" sz="2400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76200" algn="l"/>
                <a:tab pos="2222500" algn="l"/>
              </a:tabLst>
            </a:pPr>
            <a:r>
              <a:rPr lang="en-US" altLang="zh-CN" sz="2400" dirty="0" smtClean="0"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όροι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ατοµικών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cs typeface="Segoe UI" pitchFamily="18" charset="0"/>
              </a:rPr>
              <a:t>συµβάσεων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που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cs typeface="Segoe UI" pitchFamily="18" charset="0"/>
              </a:rPr>
              <a:t>ευνοϊκότεροι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τους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υπερισχύουν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l-GR" altLang="zh-CN" sz="2400" dirty="0" smtClean="0">
                <a:cs typeface="Segoe UI" pitchFamily="18" charset="0"/>
              </a:rPr>
              <a:t> ρ</a:t>
            </a:r>
            <a:r>
              <a:rPr lang="en-US" altLang="zh-CN" sz="2400" dirty="0" err="1" smtClean="0">
                <a:cs typeface="Segoe UI" pitchFamily="18" charset="0"/>
              </a:rPr>
              <a:t>υθµίσεων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ΣΣΕ.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Αρχή της </a:t>
            </a:r>
            <a:r>
              <a:rPr lang="en-US" altLang="zh-CN" sz="2800" b="1" dirty="0" err="1" smtClean="0">
                <a:cs typeface="Segoe UI" pitchFamily="18" charset="0"/>
              </a:rPr>
              <a:t>Ευνοϊκότερης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Ρύθµισης</a:t>
            </a:r>
            <a:endParaRPr lang="el-GR" altLang="zh-CN" sz="28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Κλαδικές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Οµοιοεπαγγελµατικές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Επιχειρησιακές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επιτρέπεται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περιέχουν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δυσµενέστερους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ΕΓΣΣΕ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(Ν.</a:t>
            </a:r>
            <a:r>
              <a:rPr lang="en-US" altLang="zh-CN" sz="2400" dirty="0" smtClean="0">
                <a:cs typeface="Times New Roman" pitchFamily="18" charset="0"/>
              </a:rPr>
              <a:t> 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1876/90,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Ν.4093/12).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Κλαδικές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Επιχειρησιακές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υπερισχύουν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περίπτωση</a:t>
            </a:r>
            <a:r>
              <a:rPr lang="en-US" altLang="zh-CN" sz="2400" dirty="0" smtClean="0">
                <a:cs typeface="Times New Roman" pitchFamily="18" charset="0"/>
              </a:rPr>
              <a:t>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συρροής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Οµοιεπαγγελµατικές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(Ν.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1876/90).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Επιχειρησιακές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υπερισχύουν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περίπτωση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συρροής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Κλαδικές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(Ν.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4024/11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άρθρο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37).</a:t>
            </a:r>
          </a:p>
          <a:p>
            <a:pPr marL="0" indent="0" algn="just">
              <a:lnSpc>
                <a:spcPct val="80000"/>
              </a:lnSpc>
              <a:tabLst>
                <a:tab pos="50800" algn="l"/>
              </a:tabLst>
            </a:pP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25400" algn="l"/>
                <a:tab pos="50800" algn="l"/>
                <a:tab pos="254000" algn="l"/>
                <a:tab pos="355600" algn="l"/>
                <a:tab pos="1117600" algn="l"/>
                <a:tab pos="2298700" algn="l"/>
                <a:tab pos="2794000" algn="l"/>
              </a:tabLst>
            </a:pPr>
            <a:r>
              <a:rPr lang="en-US" altLang="zh-CN" sz="2800" b="1" dirty="0" err="1" smtClean="0">
                <a:cs typeface="Segoe UI" pitchFamily="18" charset="0"/>
              </a:rPr>
              <a:t>Αρχή</a:t>
            </a:r>
            <a:r>
              <a:rPr lang="en-US" altLang="zh-CN" sz="2800" b="1" dirty="0" smtClean="0">
                <a:cs typeface="Times New Roman" pitchFamily="18" charset="0"/>
              </a:rPr>
              <a:t> </a:t>
            </a:r>
            <a:r>
              <a:rPr lang="en-US" altLang="zh-CN" sz="2800" b="1" dirty="0" smtClean="0">
                <a:cs typeface="Segoe UI" pitchFamily="18" charset="0"/>
              </a:rPr>
              <a:t>της</a:t>
            </a:r>
            <a:r>
              <a:rPr lang="en-US" altLang="zh-CN" sz="2800" b="1" dirty="0" smtClean="0"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Ευνοϊκότερης</a:t>
            </a:r>
            <a:r>
              <a:rPr lang="en-US" altLang="zh-CN" sz="2800" b="1" dirty="0" smtClean="0">
                <a:cs typeface="Times New Roman" pitchFamily="18" charset="0"/>
              </a:rPr>
              <a:t>  </a:t>
            </a:r>
            <a:r>
              <a:rPr lang="en-US" altLang="zh-CN" sz="2800" b="1" dirty="0" err="1" smtClean="0">
                <a:cs typeface="Segoe UI" pitchFamily="18" charset="0"/>
              </a:rPr>
              <a:t>Ρύθµισης</a:t>
            </a:r>
            <a:r>
              <a:rPr lang="el-GR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smtClean="0">
                <a:cs typeface="Segoe UI" pitchFamily="18" charset="0"/>
              </a:rPr>
              <a:t>(Ν.</a:t>
            </a:r>
            <a:r>
              <a:rPr lang="en-US" altLang="zh-CN" sz="2800" b="1" dirty="0" smtClean="0">
                <a:cs typeface="Times New Roman" pitchFamily="18" charset="0"/>
              </a:rPr>
              <a:t>  </a:t>
            </a:r>
            <a:r>
              <a:rPr lang="en-US" altLang="zh-CN" sz="2800" b="1" dirty="0" smtClean="0">
                <a:cs typeface="Segoe UI" pitchFamily="18" charset="0"/>
              </a:rPr>
              <a:t>4093/12)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25400" algn="l"/>
                <a:tab pos="50800" algn="l"/>
                <a:tab pos="254000" algn="l"/>
                <a:tab pos="355600" algn="l"/>
                <a:tab pos="1117600" algn="l"/>
                <a:tab pos="2298700" algn="l"/>
                <a:tab pos="27940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Επιχειρησιακές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πορούν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συνοµολογούνται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αµοιβής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δυσµενέστεροι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κλαδικών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όχι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όµως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ΕΓΣΣΕ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συνεχίζει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καθορίζει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ελάχιστους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εργαζοµένους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όλης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χώρας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25400" algn="l"/>
                <a:tab pos="50800" algn="l"/>
                <a:tab pos="254000" algn="l"/>
                <a:tab pos="355600" algn="l"/>
                <a:tab pos="1117600" algn="l"/>
                <a:tab pos="2298700" algn="l"/>
                <a:tab pos="27940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αναφορά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ισχύουσας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νοµοθεσίας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γενικά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ελάχιστο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ηµεροµίσθιο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ΕΓΣΣΕ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νοείται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νόµιµο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νοµοθετηµένος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κατώτατος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</a:t>
            </a:r>
            <a:r>
              <a:rPr lang="el-GR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νώτατο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ηµεροµίσθιο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!!!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</a:t>
            </a:r>
            <a:r>
              <a:rPr lang="el-GR" sz="2900" smtClean="0"/>
              <a:t>, </a:t>
            </a:r>
            <a:r>
              <a:rPr lang="el-GR" sz="2900" smtClean="0"/>
              <a:t>2015</a:t>
            </a:r>
            <a:endParaRPr lang="el-GR" sz="290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4: </a:t>
            </a:r>
            <a:r>
              <a:rPr lang="el-GR" altLang="zh-CN" sz="2800" b="1" dirty="0" smtClean="0">
                <a:cs typeface="Segoe UI" pitchFamily="18" charset="0"/>
              </a:rPr>
              <a:t>Προσδιορισμός Μισθού και Απασχόλησης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dirty="0" smtClean="0"/>
              <a:t>Στην ενότητα σχολιάζεται το περιεχόμενο των κλαδικών, </a:t>
            </a:r>
            <a:r>
              <a:rPr lang="el-GR" sz="2800" dirty="0" err="1" smtClean="0"/>
              <a:t>ομοιεπαγγελματικών</a:t>
            </a:r>
            <a:r>
              <a:rPr lang="el-GR" sz="2800" dirty="0" smtClean="0"/>
              <a:t>, επιχειρησιακών συμβάσεων εργασίας, ενώ στο ίδιο πλαίσιο αναλύεται ο όρος της δεσμευτικότητας και η αρχή της ευνοϊκότερης ρύθμισης. Τέλος η ενότητα κλείνει με την οριοθέτηση της διάκρισης μεταξύ νόμιμου και συμβατικού μισθού.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438400" algn="l"/>
              </a:tabLst>
            </a:pPr>
            <a:r>
              <a:rPr lang="el-GR" altLang="zh-CN" sz="2400" b="1" dirty="0" smtClean="0">
                <a:cs typeface="Segoe UI" pitchFamily="18" charset="0"/>
              </a:rPr>
              <a:t>Δεσμευτικότητα ΣΣΕ </a:t>
            </a:r>
            <a:r>
              <a:rPr lang="en-US" altLang="zh-CN" sz="2400" b="1" dirty="0" smtClean="0">
                <a:cs typeface="Segoe UI" pitchFamily="18" charset="0"/>
              </a:rPr>
              <a:t>(Ν.1876/90,</a:t>
            </a:r>
            <a:r>
              <a:rPr lang="en-US" altLang="zh-CN" sz="2400" b="1" dirty="0" smtClean="0">
                <a:cs typeface="Times New Roman" pitchFamily="18" charset="0"/>
              </a:rPr>
              <a:t>  </a:t>
            </a:r>
            <a:r>
              <a:rPr lang="en-US" altLang="zh-CN" sz="2400" b="1" dirty="0" smtClean="0">
                <a:cs typeface="Segoe UI" pitchFamily="18" charset="0"/>
              </a:rPr>
              <a:t>Ν.</a:t>
            </a:r>
            <a:r>
              <a:rPr lang="en-US" altLang="zh-CN" sz="2400" b="1" dirty="0" smtClean="0">
                <a:cs typeface="Times New Roman" pitchFamily="18" charset="0"/>
              </a:rPr>
              <a:t>  </a:t>
            </a:r>
            <a:r>
              <a:rPr lang="en-US" altLang="zh-CN" sz="2400" b="1" dirty="0" smtClean="0">
                <a:cs typeface="Segoe UI" pitchFamily="18" charset="0"/>
              </a:rPr>
              <a:t>4093/12)</a:t>
            </a:r>
            <a:endParaRPr lang="el-GR" altLang="zh-CN" sz="24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43840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ΕΓΣΣΕ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ισχύει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όλης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χώρας.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438400" algn="l"/>
              </a:tabLst>
            </a:pP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Μέλη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εργοδοτικών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οργανώσεων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συµβάλλονται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ΕΓΣΣΕ,</a:t>
            </a:r>
            <a:r>
              <a:rPr lang="en-US" altLang="zh-CN" sz="2200" dirty="0" smtClean="0">
                <a:cs typeface="Times New Roman" pitchFamily="18" charset="0"/>
              </a:rPr>
              <a:t>  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συνεχίζουν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δεσµεύονται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τόσο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ισθολογικούς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όσο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ισθολογικούς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όρους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ισχύουσας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ΕΓΣΣΕ.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438400" algn="l"/>
              </a:tabLst>
            </a:pP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πουδεν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έλη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εργοδοτικών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οργανώσεων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συµβάλλονται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ΕΓΣΣΕ,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συνεχίζουν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δεσµεύονται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όνο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ισθολογικούς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όρους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ισχύουσας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ΕΓΣΣΕ.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  <a:tabLst>
                <a:tab pos="76200" algn="l"/>
                <a:tab pos="1358900" algn="l"/>
                <a:tab pos="1841500" algn="l"/>
              </a:tabLst>
            </a:pPr>
            <a:r>
              <a:rPr lang="el-GR" altLang="zh-CN" sz="2600" b="1" dirty="0" smtClean="0">
                <a:cs typeface="Segoe UI" pitchFamily="18" charset="0"/>
              </a:rPr>
              <a:t>Δ</a:t>
            </a:r>
            <a:r>
              <a:rPr lang="en-US" altLang="zh-CN" sz="2600" b="1" dirty="0" err="1" smtClean="0">
                <a:cs typeface="Segoe UI" pitchFamily="18" charset="0"/>
              </a:rPr>
              <a:t>εσµευτικότητα</a:t>
            </a:r>
            <a:r>
              <a:rPr lang="en-US" altLang="zh-CN" sz="2600" b="1" dirty="0" smtClean="0">
                <a:cs typeface="Times New Roman" pitchFamily="18" charset="0"/>
              </a:rPr>
              <a:t>  </a:t>
            </a:r>
            <a:r>
              <a:rPr lang="en-US" altLang="zh-CN" sz="2600" b="1" dirty="0" smtClean="0">
                <a:cs typeface="Segoe UI" pitchFamily="18" charset="0"/>
              </a:rPr>
              <a:t>ΣΣΕ</a:t>
            </a:r>
            <a:r>
              <a:rPr lang="el-GR" altLang="zh-CN" sz="2600" b="1" dirty="0" smtClean="0">
                <a:cs typeface="Segoe UI" pitchFamily="18" charset="0"/>
              </a:rPr>
              <a:t> </a:t>
            </a:r>
            <a:r>
              <a:rPr lang="en-US" altLang="zh-CN" sz="2600" b="1" dirty="0" smtClean="0">
                <a:cs typeface="Segoe UI" pitchFamily="18" charset="0"/>
              </a:rPr>
              <a:t>(Ν.1876/90, Ν. 4024/11, Ν. 4093/12)</a:t>
            </a:r>
            <a:endParaRPr lang="el-GR" altLang="zh-CN" sz="26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76200" algn="l"/>
                <a:tab pos="1358900" algn="l"/>
                <a:tab pos="1841500" algn="l"/>
              </a:tabLst>
            </a:pPr>
            <a:r>
              <a:rPr lang="en-US" altLang="zh-CN" sz="2400" dirty="0" smtClean="0"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Επιχειρησιακές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ΣΣΕ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ισχύουν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για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όλους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της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επιχείρησης</a:t>
            </a:r>
            <a:r>
              <a:rPr lang="en-US" altLang="zh-CN" sz="2400" dirty="0" smtClean="0"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Εφαρμόζονται, στο σύνολο του προσωπικού της επιχείρησης, </a:t>
            </a:r>
            <a:r>
              <a:rPr lang="en-US" altLang="zh-CN" sz="2400" dirty="0" err="1" smtClean="0">
                <a:cs typeface="Segoe UI" pitchFamily="18" charset="0"/>
              </a:rPr>
              <a:t>ανεξάρτητα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εργαζόµενοι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αποτελούν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όλοι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µ</a:t>
            </a:r>
            <a:r>
              <a:rPr lang="en-US" altLang="zh-CN" sz="2400" dirty="0" err="1" smtClean="0">
                <a:cs typeface="Segoe UI" pitchFamily="18" charset="0"/>
              </a:rPr>
              <a:t>έλη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συµβαλλόµενης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επιχειρησιακής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συνδικαλιστικής</a:t>
            </a:r>
            <a:r>
              <a:rPr lang="el-GR" altLang="zh-CN" sz="2400" dirty="0" smtClean="0">
                <a:cs typeface="Segoe UI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οργάνωσης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cs typeface="Segoe UI" pitchFamily="18" charset="0"/>
              </a:rPr>
              <a:t>όχι</a:t>
            </a:r>
            <a:r>
              <a:rPr lang="en-US" altLang="zh-CN" sz="2400" dirty="0" smtClean="0"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800" b="1" dirty="0" smtClean="0"/>
              <a:t>Δεσμευτικότητα ΣΣΕ ( Ν.1876/90, Ν.4093/12 )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600" dirty="0" smtClean="0"/>
              <a:t>Οι Κλαδικές και </a:t>
            </a:r>
            <a:r>
              <a:rPr lang="el-GR" sz="2600" dirty="0" err="1" smtClean="0"/>
              <a:t>Ομοιοεπαγγελματικές</a:t>
            </a:r>
            <a:r>
              <a:rPr lang="el-GR" sz="2600" dirty="0" smtClean="0"/>
              <a:t> ΣΣΕ δεσμεύουν μόνο τους εργαζόμενους και εργοδότες που είναι μέλη των συμβαλλόμενων συνδικαλιστικών οργανώσεων.</a:t>
            </a: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CN" dirty="0" smtClean="0">
                <a:cs typeface="Segoe UI" pitchFamily="18" charset="0"/>
              </a:rPr>
              <a:t>Προσδιορισμός Μισθού και Απασχόλησης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222500" algn="l"/>
              </a:tabLst>
            </a:pPr>
            <a:r>
              <a:rPr lang="el-GR" altLang="zh-CN" sz="2800" b="1" dirty="0" smtClean="0">
                <a:solidFill>
                  <a:srgbClr val="000000"/>
                </a:solidFill>
                <a:latin typeface="+mj-lt"/>
                <a:cs typeface="Segoe UI" pitchFamily="18" charset="0"/>
              </a:rPr>
              <a:t>Δεσμευτικότητα ΣΣΕ ( Ν.1876/90 )</a:t>
            </a:r>
          </a:p>
          <a:p>
            <a:pPr marL="0" indent="0" algn="just">
              <a:lnSpc>
                <a:spcPct val="80000"/>
              </a:lnSpc>
              <a:buNone/>
              <a:tabLst>
                <a:tab pos="50800" algn="l"/>
                <a:tab pos="2222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Υπουργός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απόφασή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ετά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γνώµη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ανώτατου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συµβουλίου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πορεί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επεκτείνει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κηρύξει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γενικώς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υποχρεωτική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όλους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κλάδου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επαγγέλµατος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κάποια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ΣΣΕ,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οποία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δεσµεύει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ήδη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απασχολούν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51%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κλάδου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επαγγέλµατος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αίτηµα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όχι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αρµόδιας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συνδικαλιστικής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οργάνωσης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2583</TotalTime>
  <Words>996</Words>
  <Application>Microsoft Office PowerPoint</Application>
  <PresentationFormat>Προβολή στην οθόνη (16:10)</PresentationFormat>
  <Paragraphs>109</Paragraphs>
  <Slides>20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Προσδιορισμός Μισθού και Απασχόλησης</vt:lpstr>
      <vt:lpstr>Προσδιορισμός Μισθού και Απασχόλησης</vt:lpstr>
      <vt:lpstr>Προσδιορισμός Μισθού και Απασχόλησης</vt:lpstr>
      <vt:lpstr>Προσδιορισμός Μισθού και Απασχόλησης</vt:lpstr>
      <vt:lpstr>Προσδιορισμός Μισθού και Απασχόλησης</vt:lpstr>
      <vt:lpstr>Προσδιορισμός Μισθού και Απασχόλησης</vt:lpstr>
      <vt:lpstr>Προσδιορισμός Μισθού και Απασχόλησης</vt:lpstr>
      <vt:lpstr>Προσδιορισμός Μισθού και Απασχόλησης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450</cp:revision>
  <dcterms:created xsi:type="dcterms:W3CDTF">2012-09-06T09:03:05Z</dcterms:created>
  <dcterms:modified xsi:type="dcterms:W3CDTF">2015-10-31T20:26:47Z</dcterms:modified>
</cp:coreProperties>
</file>