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6" r:id="rId8"/>
    <p:sldId id="267" r:id="rId9"/>
    <p:sldId id="265" r:id="rId10"/>
    <p:sldId id="274" r:id="rId11"/>
    <p:sldId id="275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9" r:id="rId20"/>
    <p:sldId id="280" r:id="rId21"/>
    <p:sldId id="281" r:id="rId22"/>
    <p:sldId id="284" r:id="rId23"/>
    <p:sldId id="282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lass.teiep.gr/OpenClass/courses/ACC102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ΕΙΣΑΓΩΓΗ ΣΤΗ ΛΟΓΙΣΤΙΚΗ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ΕΝΟΤΗΤΑ :Λογιστική ισότητα και ισολογισμός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dirty="0" smtClean="0"/>
              <a:t>ΕΝΕΡΓΗΤΙΚΟ (1) από (2)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 smtClean="0"/>
              <a:t>ΑΠΟΘΕΜΑΤΑ</a:t>
            </a:r>
          </a:p>
          <a:p>
            <a:pPr eaLnBrk="1" hangingPunct="1"/>
            <a:r>
              <a:rPr lang="el-GR" dirty="0" smtClean="0"/>
              <a:t>Εμπορεύματα</a:t>
            </a:r>
          </a:p>
          <a:p>
            <a:pPr eaLnBrk="1" hangingPunct="1"/>
            <a:r>
              <a:rPr lang="el-GR" dirty="0" smtClean="0"/>
              <a:t>Προϊόντα</a:t>
            </a:r>
          </a:p>
          <a:p>
            <a:pPr eaLnBrk="1" hangingPunct="1"/>
            <a:r>
              <a:rPr lang="el-GR" dirty="0" smtClean="0"/>
              <a:t>Πρώτες και Βοηθητικές ύλες</a:t>
            </a:r>
          </a:p>
          <a:p>
            <a:pPr eaLnBrk="1" hangingPunct="1"/>
            <a:r>
              <a:rPr lang="el-GR" dirty="0" smtClean="0"/>
              <a:t>Αναλώσιμα υλικά</a:t>
            </a:r>
          </a:p>
          <a:p>
            <a:pPr eaLnBrk="1" hangingPunct="1"/>
            <a:r>
              <a:rPr lang="el-GR" dirty="0" smtClean="0"/>
              <a:t>Είδη συσκευασίας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dirty="0" smtClean="0"/>
              <a:t>ΕΝΕΡΓΗΤΙΚΟ (1) από (3)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 smtClean="0"/>
              <a:t>ΑΠΑΙΤΗΣΕΙΣ ΚΑΙ ΔΙΑΘΕΣΙΜΑ</a:t>
            </a:r>
          </a:p>
          <a:p>
            <a:pPr eaLnBrk="1" hangingPunct="1"/>
            <a:r>
              <a:rPr lang="el-GR" dirty="0" smtClean="0"/>
              <a:t>Πελάτες</a:t>
            </a:r>
          </a:p>
          <a:p>
            <a:pPr eaLnBrk="1" hangingPunct="1"/>
            <a:r>
              <a:rPr lang="el-GR" dirty="0" smtClean="0"/>
              <a:t>Γραμμάτια Εισπρακτέα</a:t>
            </a:r>
          </a:p>
          <a:p>
            <a:pPr eaLnBrk="1" hangingPunct="1"/>
            <a:r>
              <a:rPr lang="el-GR" dirty="0" smtClean="0"/>
              <a:t>Χρεώστες</a:t>
            </a:r>
          </a:p>
          <a:p>
            <a:pPr eaLnBrk="1" hangingPunct="1"/>
            <a:r>
              <a:rPr lang="el-GR" dirty="0" smtClean="0"/>
              <a:t>Χρεόγραφα</a:t>
            </a:r>
          </a:p>
          <a:p>
            <a:pPr eaLnBrk="1" hangingPunct="1"/>
            <a:r>
              <a:rPr lang="el-GR" dirty="0" smtClean="0"/>
              <a:t>Χρηματικά διαθέσιμα</a:t>
            </a:r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eaLnBrk="1" hangingPunct="1"/>
            <a:r>
              <a:rPr lang="el-GR" sz="3600" dirty="0" smtClean="0"/>
              <a:t>ΠΑΘΗΤΙΚΟ (1) από (1)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 smtClean="0"/>
              <a:t>ΚΑΘΑΡΗ ΘΕΣΗ</a:t>
            </a:r>
          </a:p>
          <a:p>
            <a:pPr eaLnBrk="1" hangingPunct="1"/>
            <a:r>
              <a:rPr lang="el-GR" dirty="0" smtClean="0"/>
              <a:t>Κεφάλαιο </a:t>
            </a:r>
          </a:p>
          <a:p>
            <a:pPr eaLnBrk="1" hangingPunct="1"/>
            <a:r>
              <a:rPr lang="el-GR" dirty="0" smtClean="0"/>
              <a:t>Αποθεματικά</a:t>
            </a:r>
          </a:p>
          <a:p>
            <a:pPr eaLnBrk="1" hangingPunct="1"/>
            <a:r>
              <a:rPr lang="el-GR" dirty="0" smtClean="0"/>
              <a:t>Αποτελέσματα</a:t>
            </a:r>
          </a:p>
          <a:p>
            <a:pPr eaLnBrk="1" hangingPunct="1"/>
            <a:endParaRPr lang="el-GR" dirty="0" smtClean="0"/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eaLnBrk="1" hangingPunct="1"/>
            <a:r>
              <a:rPr lang="el-GR" sz="3600" dirty="0" smtClean="0"/>
              <a:t>ΠΑΘΗΤΙΚΟ (1) από (2)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 smtClean="0"/>
              <a:t>ΠΡΑΓΜΑΤΙΚΟ ή ΚΑΘΑΡΟ ΠΑΘΗΤΙΚΟ</a:t>
            </a:r>
          </a:p>
          <a:p>
            <a:pPr eaLnBrk="1" hangingPunct="1"/>
            <a:r>
              <a:rPr lang="el-GR" u="sng" dirty="0" smtClean="0"/>
              <a:t>Μακροπρόθεσμες υποχρεώσεις</a:t>
            </a:r>
          </a:p>
          <a:p>
            <a:pPr eaLnBrk="1" hangingPunct="1"/>
            <a:r>
              <a:rPr lang="el-GR" dirty="0" smtClean="0"/>
              <a:t>Μακροπρόθεσμα δάνεια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eaLnBrk="1" hangingPunct="1"/>
            <a:r>
              <a:rPr lang="el-GR" sz="3600" dirty="0" smtClean="0"/>
              <a:t>ΠΑΘΗΤΙΚΟ (1) από (3)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 smtClean="0"/>
              <a:t>Βραχυπρόθεσμες υποχρεώσεις</a:t>
            </a:r>
          </a:p>
          <a:p>
            <a:pPr eaLnBrk="1" hangingPunct="1"/>
            <a:r>
              <a:rPr lang="el-GR" dirty="0" smtClean="0"/>
              <a:t>Προμηθευτές</a:t>
            </a:r>
          </a:p>
          <a:p>
            <a:pPr eaLnBrk="1" hangingPunct="1"/>
            <a:r>
              <a:rPr lang="el-GR" dirty="0" smtClean="0"/>
              <a:t>Γραμμάτια πληρωτέα</a:t>
            </a:r>
          </a:p>
          <a:p>
            <a:pPr eaLnBrk="1" hangingPunct="1"/>
            <a:r>
              <a:rPr lang="el-GR" dirty="0" smtClean="0"/>
              <a:t>Τράπεζες</a:t>
            </a:r>
          </a:p>
          <a:p>
            <a:pPr eaLnBrk="1" hangingPunct="1"/>
            <a:r>
              <a:rPr lang="el-GR" dirty="0" smtClean="0"/>
              <a:t>Πιστωτές</a:t>
            </a:r>
          </a:p>
          <a:p>
            <a:pPr eaLnBrk="1" hangingPunct="1"/>
            <a:r>
              <a:rPr lang="el-GR" dirty="0" smtClean="0"/>
              <a:t>Υποχρεώσεις από φόρους τέλη</a:t>
            </a:r>
          </a:p>
          <a:p>
            <a:pPr eaLnBrk="1" hangingPunct="1"/>
            <a:r>
              <a:rPr lang="el-GR" dirty="0" smtClean="0"/>
              <a:t>Ασφαλιστικοί οργανισμοί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3594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2400" b="1" u="sng" dirty="0" smtClean="0"/>
              <a:t>Ισολογισμός ως λογιστική κατάσταση</a:t>
            </a:r>
            <a:br>
              <a:rPr lang="el-GR" sz="2400" b="1" u="sng" dirty="0" smtClean="0"/>
            </a:br>
            <a:endParaRPr lang="el-GR" sz="2400" b="1" u="sng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l-GR" sz="2400" b="1" u="sng" dirty="0" smtClean="0"/>
              <a:t>ΕΝΕΡΓΗΤΙΚΟ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b="1" i="1" u="sng" dirty="0" smtClean="0"/>
              <a:t>ΠΑΓΙΟ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dirty="0" smtClean="0"/>
              <a:t>Ασώματες ακινητοποιήσεις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dirty="0" smtClean="0"/>
              <a:t>Εδαφικές εκτάσεις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dirty="0" smtClean="0"/>
              <a:t>Κτήρια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dirty="0" smtClean="0"/>
              <a:t>Μηχανήματα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dirty="0" smtClean="0"/>
              <a:t>Μεταφορικά μέσα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dirty="0" smtClean="0"/>
              <a:t>Έπιπλά και λοιπός εξοπλισμός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b="1" i="1" u="sng" dirty="0" smtClean="0"/>
              <a:t>ΚΥΚΛΟΦΟΡΟΥΝ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dirty="0" smtClean="0"/>
              <a:t>Εμπορεύματα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dirty="0" smtClean="0"/>
              <a:t>Προϊόντα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dirty="0" smtClean="0"/>
              <a:t>Αξίες (Γραμμάτια-Επιταγές-</a:t>
            </a:r>
            <a:r>
              <a:rPr lang="el-GR" sz="2000" dirty="0" err="1" smtClean="0"/>
              <a:t>Μετοχέ</a:t>
            </a:r>
            <a:r>
              <a:rPr lang="el-GR" sz="2000" dirty="0" smtClean="0"/>
              <a:t>ς κλπ)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dirty="0" smtClean="0"/>
              <a:t>Πελάτες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dirty="0" smtClean="0"/>
              <a:t>Χρεώστες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b="1" i="1" u="sng" dirty="0" smtClean="0"/>
              <a:t>ΔΙΑΘΕΣΙΜΟ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dirty="0" smtClean="0"/>
              <a:t>Καταθέσεις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sz="2000" dirty="0" smtClean="0"/>
              <a:t>Ταμείο </a:t>
            </a:r>
            <a:r>
              <a:rPr lang="en-US" sz="2000" dirty="0" smtClean="0"/>
              <a:t>- </a:t>
            </a:r>
            <a:r>
              <a:rPr lang="el-GR" sz="2000" dirty="0" smtClean="0"/>
              <a:t>Επιταγές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000" dirty="0" smtClean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648200" y="1412777"/>
            <a:ext cx="4495800" cy="49685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ΠΑΘΗΤΙΚΟ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ΙΔΙΑ ΚΕΦΑΛΑΙΑ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Κεφάλαιο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Αποθεματικά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Αποτελέσματα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ΜΑΚΡΟΠΡΟΘΕΣΜΕΣ ΥΠΟΧΡΕΩΣΕΙΣ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Δάνεια μακροπρόθεσμα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ΒΡΑΧΥΠΡΟΘΕΣΜΕΣ ΥΠΟΧΡΕΩΣΕΙΣ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Προμηθευτές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Γραμμάτια πληρωτέα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Πιστωτές διάφοροι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eaLnBrk="1" hangingPunct="1"/>
            <a:r>
              <a:rPr lang="el-GR" dirty="0" smtClean="0"/>
              <a:t>Συμπεράσματα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l-GR" dirty="0" smtClean="0"/>
              <a:t> Ο ισολογισμός είναι μια έκθεση που απεικονίζει την χρηματοοικονομική κατάσταση μιας λογιστικής μονάδας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dirty="0" smtClean="0"/>
              <a:t>Είναι συνοπτική κατάσταση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dirty="0" smtClean="0"/>
              <a:t>Απεικονίζει την χρηματοοικονομική κατάσταση σε μια δεδομένη χρονική στιγμή. Είναι στατική απεικόνιση και όχι δυναμική</a:t>
            </a:r>
          </a:p>
          <a:p>
            <a:pPr marL="609600" indent="-609600" eaLnBrk="1" hangingPunct="1">
              <a:buFontTx/>
              <a:buNone/>
            </a:pPr>
            <a:endParaRPr lang="el-G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01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Κυπριωτέλης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Ευστράτιος&gt;.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&lt;Εισαγωγή στη λογιστική&gt;.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http://eclass.teiep.gr/OpenClass/courses/ACC10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8" y="3501009"/>
            <a:ext cx="1581685" cy="576063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1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04248" cy="10527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360" y="0"/>
            <a:ext cx="2214640" cy="1031492"/>
          </a:xfrm>
          <a:prstGeom prst="rect">
            <a:avLst/>
          </a:prstGeom>
        </p:spPr>
      </p:pic>
      <p:sp>
        <p:nvSpPr>
          <p:cNvPr id="6" name="Υπότιτλο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>
              <a:buNone/>
            </a:pPr>
            <a:r>
              <a:rPr lang="el-GR" sz="2400" b="1" dirty="0" smtClean="0"/>
              <a:t>Τίτλος Μαθήματος :Εισαγωγή στη  λογιστική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buNone/>
            </a:pPr>
            <a:r>
              <a:rPr lang="el-GR" sz="2400" b="1" dirty="0" smtClean="0"/>
              <a:t>Ενότητα : Λογιστική ισότητα και ισολογισμός</a:t>
            </a:r>
          </a:p>
          <a:p>
            <a:pPr algn="l"/>
            <a:endParaRPr lang="el-GR" sz="2400" b="1" dirty="0" smtClean="0"/>
          </a:p>
          <a:p>
            <a:pPr algn="l">
              <a:lnSpc>
                <a:spcPts val="2600"/>
              </a:lnSpc>
              <a:buNone/>
            </a:pP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Κυπριωτέλης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Ευστράτιος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 smtClean="0"/>
              <a:t>Τέλος </a:t>
            </a:r>
            <a:r>
              <a:rPr lang="el-GR" sz="5500" b="1" dirty="0"/>
              <a:t>Ενότητας</a:t>
            </a:r>
          </a:p>
        </p:txBody>
      </p:sp>
      <p:sp>
        <p:nvSpPr>
          <p:cNvPr id="8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8" name="Rectangle 1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080120"/>
          </a:xfrm>
        </p:spPr>
        <p:txBody>
          <a:bodyPr>
            <a:normAutofit/>
          </a:bodyPr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8" name="7 - Θέση περιεχομένου" descr="Λογότυπο για Άδειες χρήσης Creative Commons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5445224"/>
            <a:ext cx="1010045" cy="353308"/>
          </a:xfrm>
          <a:prstGeom prst="rect">
            <a:avLst/>
          </a:prstGeom>
        </p:spPr>
      </p:pic>
      <p:pic>
        <p:nvPicPr>
          <p:cNvPr id="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157192"/>
            <a:ext cx="3240360" cy="771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8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5661248"/>
            <a:ext cx="1581685" cy="461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214950"/>
            <a:ext cx="5616624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dirty="0" smtClean="0">
                <a:cs typeface="Times New Roman" pitchFamily="18" charset="0"/>
              </a:rPr>
              <a:t>ΣΚΟΠΟΙ ΕΝΟΤΗΤΑΣ</a:t>
            </a:r>
            <a:endParaRPr lang="el-GR" sz="3600" dirty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    Σκοπός της παρούσας ενότητας είναι να αναλύσει τη λογιστική ισότητα εξηγώντας ότι το πρώτο σκέλος της  είναι τα μέσα με τα οποία ασκείται η οικονομική δραστηριότητα σε μια επιχείρηση και το δεύτερο σκέλος  αναφέρεται στην πηγή προέλευσής τους. Επίσης στην ενότητα αυτή αναλύεται  η κατάταξη των στοιχείων του ισολογισμού και καταδεικνύεται ότι σκοπός της κατάταξης αυτής είναι η διευκόλυνση της μελέτης και της κριτικής διερεύνησης των στοιχείων της οικονομικής μονάδας.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Calibri" pitchFamily="34" charset="0"/>
              </a:rPr>
              <a:t>Η ΛΟΓΙΣΤΙΚΗ ΙΣΟΤΗΤΑ ΚΑΙ Ο ΙΣΟΛΟΓΙΣΜΟΣ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latin typeface="Calibri" pitchFamily="34" charset="0"/>
              </a:rPr>
              <a:t>ΕΝΕΡΓΗΤΙΚΟ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ΠΑΘΗΤΙΚΟ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Η ΔΙΑΦΟΡΑ</a:t>
            </a:r>
          </a:p>
          <a:p>
            <a:pPr eaLnBrk="1" hangingPunct="1">
              <a:buFontTx/>
              <a:buNone/>
            </a:pPr>
            <a:r>
              <a:rPr lang="el-GR" sz="2800" dirty="0" smtClean="0">
                <a:latin typeface="Calibri" pitchFamily="34" charset="0"/>
              </a:rPr>
              <a:t>ΕΝΕΡΓΗΤΙΚΟ – ΠΑΘΗΤΙΚΟ = ΚΑΘΑΡΗ ΘΕΣΗ</a:t>
            </a:r>
          </a:p>
          <a:p>
            <a:pPr eaLnBrk="1" hangingPunct="1"/>
            <a:r>
              <a:rPr lang="el-GR" sz="2800" dirty="0" smtClean="0">
                <a:latin typeface="Calibri" pitchFamily="34" charset="0"/>
              </a:rPr>
              <a:t>Ε = ΕΝΕΡΓΗΤΙΚΟ</a:t>
            </a:r>
          </a:p>
          <a:p>
            <a:pPr eaLnBrk="1" hangingPunct="1"/>
            <a:r>
              <a:rPr lang="el-GR" sz="2800" dirty="0" err="1" smtClean="0">
                <a:latin typeface="Calibri" pitchFamily="34" charset="0"/>
              </a:rPr>
              <a:t>κΠ</a:t>
            </a:r>
            <a:r>
              <a:rPr lang="el-GR" sz="2800" dirty="0" smtClean="0">
                <a:latin typeface="Calibri" pitchFamily="34" charset="0"/>
              </a:rPr>
              <a:t> = ΚΑΘΑΡΟ ΠΑΘΗΤΙΚΟ</a:t>
            </a:r>
          </a:p>
          <a:p>
            <a:pPr eaLnBrk="1" hangingPunct="1"/>
            <a:r>
              <a:rPr lang="el-GR" sz="2800" dirty="0" smtClean="0">
                <a:latin typeface="Calibri" pitchFamily="34" charset="0"/>
              </a:rPr>
              <a:t>ΚΘ = ΚΑΘΑΡΗ ΘΕΣΗ </a:t>
            </a:r>
          </a:p>
          <a:p>
            <a:pPr eaLnBrk="1" hangingPunct="1">
              <a:buFontTx/>
              <a:buNone/>
            </a:pPr>
            <a:endParaRPr lang="el-GR" sz="2800" dirty="0" smtClean="0">
              <a:latin typeface="Calibri" pitchFamily="34" charset="0"/>
            </a:endParaRPr>
          </a:p>
          <a:p>
            <a:pPr eaLnBrk="1" hangingPunct="1"/>
            <a:endParaRPr lang="el-GR" dirty="0" smtClean="0"/>
          </a:p>
          <a:p>
            <a:pPr eaLnBrk="1" hangingPunct="1"/>
            <a:endParaRPr lang="el-GR" dirty="0" smtClean="0"/>
          </a:p>
          <a:p>
            <a:pPr algn="ctr" eaLnBrk="1" hangingPunct="1">
              <a:buFontTx/>
              <a:buNone/>
            </a:pPr>
            <a:endParaRPr lang="el-GR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eaLnBrk="1" hangingPunct="1"/>
            <a:r>
              <a:rPr lang="el-GR" dirty="0" smtClean="0"/>
              <a:t>ΛΟΓΙΣΤΙΚΗ ΙΣΟΤΗΤΑ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 = Π (</a:t>
            </a:r>
            <a:r>
              <a:rPr lang="el-GR" dirty="0" err="1" smtClean="0"/>
              <a:t>κΠ</a:t>
            </a:r>
            <a:r>
              <a:rPr lang="el-GR" dirty="0" smtClean="0"/>
              <a:t>) + ΚΘ</a:t>
            </a:r>
          </a:p>
          <a:p>
            <a:pPr eaLnBrk="1" hangingPunct="1"/>
            <a:endParaRPr lang="el-GR" dirty="0" smtClean="0"/>
          </a:p>
          <a:p>
            <a:pPr eaLnBrk="1" hangingPunct="1"/>
            <a:r>
              <a:rPr lang="el-GR" dirty="0" smtClean="0"/>
              <a:t>Εάν Ε &gt; Π     τότε ΚΘ &gt; 0 </a:t>
            </a:r>
          </a:p>
          <a:p>
            <a:pPr eaLnBrk="1" hangingPunct="1"/>
            <a:endParaRPr lang="el-GR" dirty="0" smtClean="0"/>
          </a:p>
          <a:p>
            <a:pPr eaLnBrk="1" hangingPunct="1"/>
            <a:r>
              <a:rPr lang="el-GR" dirty="0" smtClean="0"/>
              <a:t>Εάν Ε &lt; Π     τότε ΚΘ &lt; 0</a:t>
            </a:r>
          </a:p>
          <a:p>
            <a:pPr eaLnBrk="1" hangingPunct="1"/>
            <a:endParaRPr lang="el-GR" dirty="0" smtClean="0"/>
          </a:p>
          <a:p>
            <a:pPr eaLnBrk="1" hangingPunct="1"/>
            <a:r>
              <a:rPr lang="el-GR" dirty="0" smtClean="0"/>
              <a:t>Εάν Ε = Π     τότε ΚΘ = 0</a:t>
            </a:r>
          </a:p>
          <a:p>
            <a:pPr eaLnBrk="1" hangingPunct="1"/>
            <a:endParaRPr lang="el-GR" dirty="0" smtClean="0"/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λογιστική,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dirty="0" smtClean="0"/>
              <a:t>ΙΣΟΛΟΓΙΣΜΟΣ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Είναι η χρηματοοικονομική κατάσταση η οποία εμφανίζει το μέγεθος και την διάρθρωση της περιουσίας μιας επιχειρηματικής μονάδας σε δεδομένη χρονική στιγμή.</a:t>
            </a:r>
          </a:p>
          <a:p>
            <a:pPr eaLnBrk="1" hangingPunct="1"/>
            <a:endParaRPr lang="el-GR" dirty="0" smtClean="0"/>
          </a:p>
          <a:p>
            <a:pPr eaLnBrk="1" hangingPunct="1"/>
            <a:r>
              <a:rPr lang="el-GR" dirty="0" smtClean="0"/>
              <a:t>Ο Ισολογισμός μας δίνει την εικόνα της επιχείρησης (στατικά).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Λογιστική ισότητα και ισολογισμός,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dirty="0" smtClean="0"/>
              <a:t>ΕΝΕΡΓΗΤΙΚΟ (1) από (1)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 smtClean="0"/>
              <a:t>ΠΑΓΙΑ</a:t>
            </a:r>
          </a:p>
          <a:p>
            <a:pPr eaLnBrk="1" hangingPunct="1"/>
            <a:r>
              <a:rPr lang="el-GR" dirty="0" smtClean="0"/>
              <a:t>Εδαφικές εκτάσεις</a:t>
            </a:r>
          </a:p>
          <a:p>
            <a:pPr eaLnBrk="1" hangingPunct="1"/>
            <a:r>
              <a:rPr lang="el-GR" dirty="0" smtClean="0"/>
              <a:t>Κτήρια</a:t>
            </a:r>
          </a:p>
          <a:p>
            <a:pPr eaLnBrk="1" hangingPunct="1"/>
            <a:r>
              <a:rPr lang="el-GR" dirty="0" smtClean="0"/>
              <a:t>Μηχανήματα</a:t>
            </a:r>
          </a:p>
          <a:p>
            <a:pPr eaLnBrk="1" hangingPunct="1"/>
            <a:r>
              <a:rPr lang="el-GR" dirty="0" smtClean="0"/>
              <a:t>Μεταφορικά μέσα</a:t>
            </a:r>
          </a:p>
          <a:p>
            <a:pPr eaLnBrk="1" hangingPunct="1"/>
            <a:r>
              <a:rPr lang="el-GR" dirty="0" smtClean="0"/>
              <a:t>Έπιπλα</a:t>
            </a:r>
          </a:p>
          <a:p>
            <a:pPr eaLnBrk="1" hangingPunct="1"/>
            <a:r>
              <a:rPr lang="el-GR" dirty="0" smtClean="0"/>
              <a:t>Άυλα πάγια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1190</Words>
  <Application>Microsoft Office PowerPoint</Application>
  <PresentationFormat>Προβολή στην οθόνη (4:3)</PresentationFormat>
  <Paragraphs>165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ΕΙΣΑΓΩΓΗ ΣΤΗ ΛΟΓΙΣΤΙΚΗ</vt:lpstr>
      <vt:lpstr>Ανοιχτά Ακαδημαϊκά Μαθήματα στο ΤΕΙ Ηπείρου</vt:lpstr>
      <vt:lpstr>Άδειες Χρήσης</vt:lpstr>
      <vt:lpstr>Χρηματοδότηση</vt:lpstr>
      <vt:lpstr>ΣΚΟΠΟΙ ΕΝΟΤΗΤΑΣ</vt:lpstr>
      <vt:lpstr>Η ΛΟΓΙΣΤΙΚΗ ΙΣΟΤΗΤΑ ΚΑΙ Ο ΙΣΟΛΟΓΙΣΜΟΣ</vt:lpstr>
      <vt:lpstr>ΛΟΓΙΣΤΙΚΗ ΙΣΟΤΗΤΑ</vt:lpstr>
      <vt:lpstr>ΙΣΟΛΟΓΙΣΜΟΣ</vt:lpstr>
      <vt:lpstr>ΕΝΕΡΓΗΤΙΚΟ (1) από (1)</vt:lpstr>
      <vt:lpstr>ΕΝΕΡΓΗΤΙΚΟ (1) από (2)</vt:lpstr>
      <vt:lpstr>ΕΝΕΡΓΗΤΙΚΟ (1) από (3)</vt:lpstr>
      <vt:lpstr>ΠΑΘΗΤΙΚΟ (1) από (1)</vt:lpstr>
      <vt:lpstr>ΠΑΘΗΤΙΚΟ (1) από (2)</vt:lpstr>
      <vt:lpstr>ΠΑΘΗΤΙΚΟ (1) από (3)</vt:lpstr>
      <vt:lpstr>Ισολογισμός ως λογιστική κατάσταση </vt:lpstr>
      <vt:lpstr>Συμπεράσματα</vt:lpstr>
      <vt:lpstr>Βιβλιογραφία</vt:lpstr>
      <vt:lpstr>Σημείωμα Αναφοράς</vt:lpstr>
      <vt:lpstr>Σημείωμα Αδειοδότησης</vt:lpstr>
      <vt:lpstr>Διαφάνεια 20</vt:lpstr>
      <vt:lpstr>Διαφάνεια 21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ΧΡΗΜΑΤΟΟΙΚΟΝΟΜΙΚΗ ΛΟΓΙΣΤΙΚΗ</dc:title>
  <dc:creator>pc1</dc:creator>
  <cp:lastModifiedBy>pc1</cp:lastModifiedBy>
  <cp:revision>21</cp:revision>
  <dcterms:created xsi:type="dcterms:W3CDTF">2015-10-27T21:06:30Z</dcterms:created>
  <dcterms:modified xsi:type="dcterms:W3CDTF">2015-11-06T16:48:15Z</dcterms:modified>
</cp:coreProperties>
</file>