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2" r:id="rId5"/>
    <p:sldId id="263" r:id="rId6"/>
    <p:sldId id="264" r:id="rId7"/>
    <p:sldId id="266" r:id="rId8"/>
    <p:sldId id="267" r:id="rId9"/>
    <p:sldId id="265" r:id="rId10"/>
    <p:sldId id="274" r:id="rId11"/>
    <p:sldId id="275" r:id="rId12"/>
    <p:sldId id="268" r:id="rId13"/>
    <p:sldId id="269" r:id="rId14"/>
    <p:sldId id="270" r:id="rId15"/>
    <p:sldId id="271" r:id="rId16"/>
    <p:sldId id="272" r:id="rId17"/>
    <p:sldId id="273" r:id="rId18"/>
    <p:sldId id="276" r:id="rId19"/>
    <p:sldId id="279" r:id="rId20"/>
    <p:sldId id="280" r:id="rId21"/>
    <p:sldId id="281" r:id="rId22"/>
    <p:sldId id="284" r:id="rId23"/>
    <p:sldId id="282" r:id="rId2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6/11/2015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6/11/2015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6/11/2015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6/11/2015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6/11/2015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6/11/2015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6/11/2015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6/11/2015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6/11/2015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6/11/2015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6/11/2015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D223A-FF5F-4B46-B524-06ACD4B2525D}" type="datetimeFigureOut">
              <a:rPr lang="el-GR" smtClean="0"/>
              <a:pPr/>
              <a:t>6/11/2015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class.teiep.gr/OpenClass/courses/ACC102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/>
              <a:t>ΕΙΣΑΓΩΓΗ ΣΤΗ ΛΟΓΙΣΤΙΚΗ</a:t>
            </a:r>
            <a:endParaRPr lang="el-GR" sz="3600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ΕΝΟΤΗΤΑ :Λογιστική ισότητα και ισολογισμός</a:t>
            </a:r>
            <a:endParaRPr lang="el-GR" dirty="0"/>
          </a:p>
        </p:txBody>
      </p:sp>
      <p:grpSp>
        <p:nvGrpSpPr>
          <p:cNvPr id="4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5" name="Εικόνα 7"/>
            <p:cNvPicPr>
              <a:picLocks noChangeAspect="1"/>
            </p:cNvPicPr>
            <p:nvPr/>
          </p:nvPicPr>
          <p:blipFill rotWithShape="1">
            <a:blip r:embed="rId2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6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  <p:pic>
        <p:nvPicPr>
          <p:cNvPr id="7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14480" y="6072206"/>
            <a:ext cx="1581685" cy="500066"/>
          </a:xfrm>
          <a:prstGeom prst="rect">
            <a:avLst/>
          </a:prstGeom>
        </p:spPr>
      </p:pic>
      <p:pic>
        <p:nvPicPr>
          <p:cNvPr id="8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5572140"/>
            <a:ext cx="4552761" cy="12858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 λογιστική , Ενότητα  : Λογιστική ισότητα και ισολογισμός,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pPr eaLnBrk="1" hangingPunct="1"/>
            <a:r>
              <a:rPr lang="el-GR" sz="3600" dirty="0" smtClean="0"/>
              <a:t>ΕΝΕΡΓΗΤΙΚΟ (1) από (2)</a:t>
            </a:r>
          </a:p>
        </p:txBody>
      </p:sp>
      <p:sp>
        <p:nvSpPr>
          <p:cNvPr id="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u="sng" dirty="0" smtClean="0"/>
              <a:t>ΑΠΟΘΕΜΑΤΑ</a:t>
            </a:r>
          </a:p>
          <a:p>
            <a:pPr eaLnBrk="1" hangingPunct="1"/>
            <a:r>
              <a:rPr lang="el-GR" dirty="0" smtClean="0"/>
              <a:t>Εμπορεύματα</a:t>
            </a:r>
          </a:p>
          <a:p>
            <a:pPr eaLnBrk="1" hangingPunct="1"/>
            <a:r>
              <a:rPr lang="el-GR" dirty="0" smtClean="0"/>
              <a:t>Προϊόντα</a:t>
            </a:r>
          </a:p>
          <a:p>
            <a:pPr eaLnBrk="1" hangingPunct="1"/>
            <a:r>
              <a:rPr lang="el-GR" dirty="0" smtClean="0"/>
              <a:t>Πρώτες και Βοηθητικές ύλες</a:t>
            </a:r>
          </a:p>
          <a:p>
            <a:pPr eaLnBrk="1" hangingPunct="1"/>
            <a:r>
              <a:rPr lang="el-GR" dirty="0" smtClean="0"/>
              <a:t>Αναλώσιμα υλικά</a:t>
            </a:r>
          </a:p>
          <a:p>
            <a:pPr eaLnBrk="1" hangingPunct="1"/>
            <a:r>
              <a:rPr lang="el-GR" dirty="0" smtClean="0"/>
              <a:t>Είδη συσκευασίας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λογιστική , Ενότητα  : Λογιστική ισότητα και ισολογισμός,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pPr eaLnBrk="1" hangingPunct="1"/>
            <a:r>
              <a:rPr lang="el-GR" sz="3600" dirty="0" smtClean="0"/>
              <a:t>ΕΝΕΡΓΗΤΙΚΟ (1) από (3)</a:t>
            </a:r>
          </a:p>
        </p:txBody>
      </p:sp>
      <p:sp>
        <p:nvSpPr>
          <p:cNvPr id="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u="sng" dirty="0" smtClean="0"/>
              <a:t>ΑΠΑΙΤΗΣΕΙΣ ΚΑΙ ΔΙΑΘΕΣΙΜΑ</a:t>
            </a:r>
          </a:p>
          <a:p>
            <a:pPr eaLnBrk="1" hangingPunct="1"/>
            <a:r>
              <a:rPr lang="el-GR" dirty="0" smtClean="0"/>
              <a:t>Πελάτες</a:t>
            </a:r>
          </a:p>
          <a:p>
            <a:pPr eaLnBrk="1" hangingPunct="1"/>
            <a:r>
              <a:rPr lang="el-GR" dirty="0" smtClean="0"/>
              <a:t>Γραμμάτια Εισπρακτέα</a:t>
            </a:r>
          </a:p>
          <a:p>
            <a:pPr eaLnBrk="1" hangingPunct="1"/>
            <a:r>
              <a:rPr lang="el-GR" dirty="0" smtClean="0"/>
              <a:t>Χρεώστες</a:t>
            </a:r>
          </a:p>
          <a:p>
            <a:pPr eaLnBrk="1" hangingPunct="1"/>
            <a:r>
              <a:rPr lang="el-GR" dirty="0" smtClean="0"/>
              <a:t>Χρεόγραφα</a:t>
            </a:r>
          </a:p>
          <a:p>
            <a:pPr eaLnBrk="1" hangingPunct="1"/>
            <a:r>
              <a:rPr lang="el-GR" dirty="0" smtClean="0"/>
              <a:t>Χρηματικά διαθέσιμα</a:t>
            </a:r>
          </a:p>
          <a:p>
            <a:pPr eaLnBrk="1" hangingPunct="1"/>
            <a:endParaRPr lang="el-GR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λογιστική , Ενότητα  : Λογιστική ισότητα και ισολογισμός,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/>
          <a:lstStyle/>
          <a:p>
            <a:pPr eaLnBrk="1" hangingPunct="1"/>
            <a:r>
              <a:rPr lang="el-GR" sz="3600" dirty="0" smtClean="0"/>
              <a:t>ΠΑΘΗΤΙΚΟ (1) από (1)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u="sng" dirty="0" smtClean="0"/>
              <a:t>ΚΑΘΑΡΗ ΘΕΣΗ</a:t>
            </a:r>
          </a:p>
          <a:p>
            <a:pPr eaLnBrk="1" hangingPunct="1"/>
            <a:r>
              <a:rPr lang="el-GR" dirty="0" smtClean="0"/>
              <a:t>Κεφάλαιο </a:t>
            </a:r>
          </a:p>
          <a:p>
            <a:pPr eaLnBrk="1" hangingPunct="1"/>
            <a:r>
              <a:rPr lang="el-GR" dirty="0" smtClean="0"/>
              <a:t>Αποθεματικά</a:t>
            </a:r>
          </a:p>
          <a:p>
            <a:pPr eaLnBrk="1" hangingPunct="1"/>
            <a:r>
              <a:rPr lang="el-GR" dirty="0" smtClean="0"/>
              <a:t>Αποτελέσματα</a:t>
            </a:r>
          </a:p>
          <a:p>
            <a:pPr eaLnBrk="1" hangingPunct="1"/>
            <a:endParaRPr lang="el-GR" dirty="0" smtClean="0"/>
          </a:p>
          <a:p>
            <a:pPr eaLnBrk="1" hangingPunct="1"/>
            <a:endParaRPr lang="el-GR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λογιστική , Ενότητα  : Λογιστική ισότητα και ισολογισμός,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/>
          <a:lstStyle/>
          <a:p>
            <a:pPr eaLnBrk="1" hangingPunct="1"/>
            <a:r>
              <a:rPr lang="el-GR" sz="3600" dirty="0" smtClean="0"/>
              <a:t>ΠΑΘΗΤΙΚΟ (1) από (2)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u="sng" dirty="0" smtClean="0"/>
              <a:t>ΠΡΑΓΜΑΤΙΚΟ ή ΚΑΘΑΡΟ ΠΑΘΗΤΙΚΟ</a:t>
            </a:r>
          </a:p>
          <a:p>
            <a:pPr eaLnBrk="1" hangingPunct="1"/>
            <a:r>
              <a:rPr lang="el-GR" u="sng" dirty="0" smtClean="0"/>
              <a:t>Μακροπρόθεσμες υποχρεώσεις</a:t>
            </a:r>
          </a:p>
          <a:p>
            <a:pPr eaLnBrk="1" hangingPunct="1"/>
            <a:r>
              <a:rPr lang="el-GR" dirty="0" smtClean="0"/>
              <a:t>Μακροπρόθεσμα δάνεια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λογιστική , Ενότητα  : Λογιστική ισότητα και ισολογισμός,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/>
          <a:lstStyle/>
          <a:p>
            <a:pPr eaLnBrk="1" hangingPunct="1"/>
            <a:r>
              <a:rPr lang="el-GR" sz="3600" dirty="0" smtClean="0"/>
              <a:t>ΠΑΘΗΤΙΚΟ (1) από (3)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u="sng" dirty="0" smtClean="0"/>
              <a:t>Βραχυπρόθεσμες υποχρεώσεις</a:t>
            </a:r>
          </a:p>
          <a:p>
            <a:pPr eaLnBrk="1" hangingPunct="1"/>
            <a:r>
              <a:rPr lang="el-GR" dirty="0" smtClean="0"/>
              <a:t>Προμηθευτές</a:t>
            </a:r>
          </a:p>
          <a:p>
            <a:pPr eaLnBrk="1" hangingPunct="1"/>
            <a:r>
              <a:rPr lang="el-GR" dirty="0" smtClean="0"/>
              <a:t>Γραμμάτια πληρωτέα</a:t>
            </a:r>
          </a:p>
          <a:p>
            <a:pPr eaLnBrk="1" hangingPunct="1"/>
            <a:r>
              <a:rPr lang="el-GR" dirty="0" smtClean="0"/>
              <a:t>Τράπεζες</a:t>
            </a:r>
          </a:p>
          <a:p>
            <a:pPr eaLnBrk="1" hangingPunct="1"/>
            <a:r>
              <a:rPr lang="el-GR" dirty="0" smtClean="0"/>
              <a:t>Πιστωτές</a:t>
            </a:r>
          </a:p>
          <a:p>
            <a:pPr eaLnBrk="1" hangingPunct="1"/>
            <a:r>
              <a:rPr lang="el-GR" dirty="0" smtClean="0"/>
              <a:t>Υποχρεώσεις από φόρους τέλη</a:t>
            </a:r>
          </a:p>
          <a:p>
            <a:pPr eaLnBrk="1" hangingPunct="1"/>
            <a:r>
              <a:rPr lang="el-GR" dirty="0" smtClean="0"/>
              <a:t>Ασφαλιστικοί οργανισμοί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 λογιστική , Ενότητα  : Λογιστική ισότητα και ισολογισμός,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9275"/>
            <a:ext cx="8229600" cy="35944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sz="2400" b="1" u="sng" dirty="0" smtClean="0"/>
              <a:t>Ισολογισμός ως λογιστική κατάσταση</a:t>
            </a:r>
            <a:br>
              <a:rPr lang="el-GR" sz="2400" b="1" u="sng" dirty="0" smtClean="0"/>
            </a:br>
            <a:endParaRPr lang="el-GR" sz="2400" b="1" u="sng" dirty="0" smtClean="0"/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3898776" cy="4525963"/>
          </a:xfrm>
        </p:spPr>
        <p:txBody>
          <a:bodyPr>
            <a:normAutofit fontScale="85000" lnSpcReduction="10000"/>
          </a:bodyPr>
          <a:lstStyle/>
          <a:p>
            <a:pPr eaLnBrk="1" hangingPunct="1">
              <a:lnSpc>
                <a:spcPct val="90000"/>
              </a:lnSpc>
              <a:buNone/>
            </a:pPr>
            <a:r>
              <a:rPr lang="el-GR" sz="2400" b="1" u="sng" dirty="0" smtClean="0"/>
              <a:t>ΕΝΕΡΓΗΤΙΚΟ 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l-GR" sz="2000" b="1" i="1" u="sng" dirty="0" smtClean="0"/>
              <a:t>ΠΑΓΙΟ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l-GR" sz="2000" dirty="0" smtClean="0"/>
              <a:t>Ασώματες ακινητοποιήσεις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l-GR" sz="2000" dirty="0" smtClean="0"/>
              <a:t>Εδαφικές εκτάσεις</a:t>
            </a:r>
            <a:endParaRPr lang="en-US" sz="2000" dirty="0" smtClean="0"/>
          </a:p>
          <a:p>
            <a:pPr eaLnBrk="1" hangingPunct="1">
              <a:lnSpc>
                <a:spcPct val="90000"/>
              </a:lnSpc>
              <a:buNone/>
            </a:pPr>
            <a:r>
              <a:rPr lang="el-GR" sz="2000" dirty="0" smtClean="0"/>
              <a:t>Κτήρια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l-GR" sz="2000" dirty="0" smtClean="0"/>
              <a:t>Μηχανήματα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l-GR" sz="2000" dirty="0" smtClean="0"/>
              <a:t>Μεταφορικά μέσα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l-GR" sz="2000" dirty="0" smtClean="0"/>
              <a:t>Έπιπλά και λοιπός εξοπλισμός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l-GR" sz="2000" b="1" i="1" u="sng" dirty="0" smtClean="0"/>
              <a:t>ΚΥΚΛΟΦΟΡΟΥΝ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l-GR" sz="2000" dirty="0" smtClean="0"/>
              <a:t>Εμπορεύματα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l-GR" sz="2000" dirty="0" smtClean="0"/>
              <a:t>Προϊόντα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l-GR" sz="2000" dirty="0" smtClean="0"/>
              <a:t>Αξίες (Γραμμάτια-Επιταγές-</a:t>
            </a:r>
            <a:r>
              <a:rPr lang="el-GR" sz="2000" dirty="0" err="1" smtClean="0"/>
              <a:t>Μετοχέ</a:t>
            </a:r>
            <a:r>
              <a:rPr lang="el-GR" sz="2000" dirty="0" smtClean="0"/>
              <a:t>ς κλπ)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l-GR" sz="2000" dirty="0" smtClean="0"/>
              <a:t>Πελάτες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l-GR" sz="2000" dirty="0" smtClean="0"/>
              <a:t>Χρεώστες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l-GR" sz="2000" b="1" i="1" u="sng" dirty="0" smtClean="0"/>
              <a:t>ΔΙΑΘΕΣΙΜΟ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l-GR" sz="2000" dirty="0" smtClean="0"/>
              <a:t>Καταθέσεις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l-GR" sz="2000" dirty="0" smtClean="0"/>
              <a:t>Ταμείο </a:t>
            </a:r>
            <a:r>
              <a:rPr lang="en-US" sz="2000" dirty="0" smtClean="0"/>
              <a:t>- </a:t>
            </a:r>
            <a:r>
              <a:rPr lang="el-GR" sz="2000" dirty="0" smtClean="0"/>
              <a:t>Επιταγές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sz="20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sz="2000" dirty="0" smtClean="0"/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>
          <a:xfrm>
            <a:off x="4648200" y="1412777"/>
            <a:ext cx="4495800" cy="4968552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l-GR" sz="2000" b="1" i="0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ΠΑΘΗΤΙΚΟ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l-GR" sz="2000" b="1" i="1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ΙΔΙΑ ΚΕΦΑΛΑΙΑ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Κεφάλαιο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Αποθεματικά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Αποτελέσματα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2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l-GR" sz="2000" b="1" i="1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ΜΑΚΡΟΠΡΟΘΕΣΜΕΣ ΥΠΟΧΡΕΩΣΕΙΣ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Δάνεια μακροπρόθεσμα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2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l-GR" sz="2000" b="1" i="1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ΒΡΑΧΥΠΡΟΘΕΣΜΕΣ ΥΠΟΧΡΕΩΣΕΙΣ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Προμηθευτές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Γραμμάτια πληρωτέα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Πιστωτές διάφοροι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 λογιστική , Ενότητα  : Λογιστική ισότητα και ισολογισμός,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/>
          <a:lstStyle/>
          <a:p>
            <a:pPr eaLnBrk="1" hangingPunct="1"/>
            <a:r>
              <a:rPr lang="el-GR" dirty="0" smtClean="0"/>
              <a:t>Συμπεράσματα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el-GR" dirty="0" smtClean="0"/>
              <a:t> Ο ισολογισμός είναι μια έκθεση που απεικονίζει την χρηματοοικονομική κατάσταση μιας λογιστικής μονάδας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l-GR" dirty="0" smtClean="0"/>
              <a:t>Είναι συνοπτική κατάσταση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l-GR" dirty="0" smtClean="0"/>
              <a:t>Απεικονίζει την χρηματοοικονομική κατάσταση σε μια δεδομένη χρονική στιγμή. Είναι στατική απεικόνιση και όχι δυναμική</a:t>
            </a:r>
          </a:p>
          <a:p>
            <a:pPr marL="609600" indent="-609600" eaLnBrk="1" hangingPunct="1">
              <a:buFontTx/>
              <a:buNone/>
            </a:pPr>
            <a:endParaRPr lang="el-GR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/>
          <a:lstStyle/>
          <a:p>
            <a:r>
              <a:rPr lang="el-GR" b="1" dirty="0" smtClean="0"/>
              <a:t>Βιβλιογραφία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λογιστική , Ενότητα  : Λογιστική ισότητα και ισολογισμός,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 λογιστική , Ενότητα  : Λογιστική ισότητα και ισολογισμός,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8" name="Rectangle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4901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</a:t>
            </a:r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Κυπριωτέλης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Ευστράτιος&gt;.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&lt;Εισαγωγή στη λογιστική&gt;.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&lt;Πρέβεζα&gt;,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4"/>
              </a:rPr>
              <a:t>http://eclass.teiep.gr/OpenClass/courses/ACC10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  <a:hlinkClick r:id="rId4"/>
              </a:rPr>
              <a:t>2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4"/>
              </a:rPr>
              <a:t>/</a:t>
            </a:r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 λογιστική , Ενότητα  : Λογιστική ισότητα και ισολογισμός,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dirty="0"/>
              <a:t>Σημείωμα Αδειοδότησης</a:t>
            </a:r>
          </a:p>
        </p:txBody>
      </p:sp>
      <p:sp>
        <p:nvSpPr>
          <p:cNvPr id="8" name="Rectangle 1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κ.λ.π.,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8" y="3501009"/>
            <a:ext cx="1581685" cy="576063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434604" y="463842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1" name="Rectangle 2"/>
          <p:cNvSpPr/>
          <p:nvPr/>
        </p:nvSpPr>
        <p:spPr>
          <a:xfrm>
            <a:off x="590667" y="5940412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740224" y="6012560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 txBox="1">
            <a:spLocks noGrp="1"/>
          </p:cNvSpPr>
          <p:nvPr>
            <p:ph type="title"/>
          </p:nvPr>
        </p:nvSpPr>
        <p:spPr>
          <a:xfrm>
            <a:off x="0" y="0"/>
            <a:ext cx="6804248" cy="10527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5" name="Εικόνα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29360" y="0"/>
            <a:ext cx="2214640" cy="1031492"/>
          </a:xfrm>
          <a:prstGeom prst="rect">
            <a:avLst/>
          </a:prstGeom>
        </p:spPr>
      </p:pic>
      <p:sp>
        <p:nvSpPr>
          <p:cNvPr id="6" name="Υπότιτλο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l">
              <a:buNone/>
            </a:pPr>
            <a:r>
              <a:rPr lang="el-GR" sz="2800" dirty="0" smtClean="0">
                <a:latin typeface="+mj-lt"/>
              </a:rPr>
              <a:t>Τμήμα : ΧΡΗΜΑΤΟΟΙΚΟΝΟΜΙΚΗΣ &amp; ΛΟΓΙΣΤΙΚΗΣ</a:t>
            </a:r>
            <a:br>
              <a:rPr lang="el-GR" sz="2800" dirty="0" smtClean="0">
                <a:latin typeface="+mj-lt"/>
              </a:rPr>
            </a:br>
            <a:endParaRPr lang="el-GR" sz="2800" dirty="0" smtClean="0">
              <a:latin typeface="+mj-lt"/>
            </a:endParaRPr>
          </a:p>
          <a:p>
            <a:pPr algn="l">
              <a:buNone/>
            </a:pPr>
            <a:r>
              <a:rPr lang="el-GR" sz="2400" b="1" dirty="0" smtClean="0"/>
              <a:t>Τίτλος Μαθήματος :Εισαγωγή στη  λογιστική</a:t>
            </a:r>
            <a:br>
              <a:rPr lang="el-GR" sz="2400" b="1" dirty="0" smtClean="0"/>
            </a:br>
            <a:endParaRPr lang="el-GR" sz="2400" b="1" dirty="0" smtClean="0"/>
          </a:p>
          <a:p>
            <a:pPr algn="l">
              <a:buNone/>
            </a:pPr>
            <a:r>
              <a:rPr lang="el-GR" sz="2400" b="1" dirty="0" smtClean="0"/>
              <a:t>Ενότητα : Λογιστική ισότητα και ισολογισμός</a:t>
            </a:r>
          </a:p>
          <a:p>
            <a:pPr algn="l"/>
            <a:endParaRPr lang="el-GR" sz="2400" b="1" dirty="0" smtClean="0"/>
          </a:p>
          <a:p>
            <a:pPr algn="l">
              <a:lnSpc>
                <a:spcPts val="2600"/>
              </a:lnSpc>
              <a:buNone/>
            </a:pPr>
            <a:r>
              <a:rPr lang="el-GR" sz="2000" dirty="0" err="1" smtClean="0">
                <a:solidFill>
                  <a:schemeClr val="tx2">
                    <a:lumMod val="50000"/>
                  </a:schemeClr>
                </a:solidFill>
              </a:rPr>
              <a:t>Κυπριωτέλης</a:t>
            </a: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 Ευστράτιος</a:t>
            </a:r>
          </a:p>
          <a:p>
            <a:pPr algn="l">
              <a:lnSpc>
                <a:spcPts val="2600"/>
              </a:lnSpc>
              <a:buNone/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Καθηγητής εφαρμογών</a:t>
            </a:r>
          </a:p>
          <a:p>
            <a:pPr algn="l">
              <a:lnSpc>
                <a:spcPts val="2600"/>
              </a:lnSpc>
              <a:buNone/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Πρέβεζα, 2015</a:t>
            </a:r>
          </a:p>
        </p:txBody>
      </p:sp>
      <p:pic>
        <p:nvPicPr>
          <p:cNvPr id="7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1538" y="6072206"/>
            <a:ext cx="1581685" cy="461161"/>
          </a:xfrm>
          <a:prstGeom prst="rect">
            <a:avLst/>
          </a:prstGeom>
        </p:spPr>
      </p:pic>
      <p:pic>
        <p:nvPicPr>
          <p:cNvPr id="8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5572140"/>
            <a:ext cx="4695637" cy="10001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 λογιστική , Ενότητα  : Λογιστική ισότητα και ισολογισμός,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Rectangle 1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>
              <a:buNone/>
            </a:pPr>
            <a:r>
              <a:rPr lang="el-GR" sz="5500" b="1" dirty="0" smtClean="0"/>
              <a:t>Τέλος </a:t>
            </a:r>
            <a:r>
              <a:rPr lang="el-GR" sz="5500" b="1" dirty="0"/>
              <a:t>Ενότητας</a:t>
            </a:r>
          </a:p>
        </p:txBody>
      </p:sp>
      <p:sp>
        <p:nvSpPr>
          <p:cNvPr id="8" name="Rectangle 12"/>
          <p:cNvSpPr/>
          <p:nvPr/>
        </p:nvSpPr>
        <p:spPr>
          <a:xfrm>
            <a:off x="1547664" y="3990094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&lt;Θάνου Σοφία&gt;</a:t>
            </a:r>
            <a:endParaRPr lang="el-GR" sz="2900" b="1" dirty="0"/>
          </a:p>
          <a:p>
            <a:pPr algn="r"/>
            <a:r>
              <a:rPr lang="el-GR" sz="2900" dirty="0" smtClean="0"/>
              <a:t>&lt;Πρέβεζα&gt;, 2015</a:t>
            </a:r>
            <a:endParaRPr lang="el-GR" sz="2900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2" y="5307668"/>
            <a:ext cx="3255169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 λογιστική , Ενότητα  : Λογιστική ισότητα και ισολογισμός,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Rectangle 1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>
              <a:buNone/>
            </a:pPr>
            <a:r>
              <a:rPr lang="el-GR" sz="5500" b="1" dirty="0"/>
              <a:t>Σημειώματα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 λογιστική , Ενότητα  : Λογιστική ισότητα και ισολογισμός,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8" name="Rectangle 167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Αδειοδότησης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υπερσυνδέσμους.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 λογιστική , Ενότητα  : Λογιστική ισότητα και ισολογισμός,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Τίτλος 6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080120"/>
          </a:xfrm>
        </p:spPr>
        <p:txBody>
          <a:bodyPr>
            <a:normAutofit/>
          </a:bodyPr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pic>
        <p:nvPicPr>
          <p:cNvPr id="8" name="7 - Θέση περιεχομένου" descr="Λογότυπο για Άδειες χρήσης Creative Commons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1547664" y="5445224"/>
            <a:ext cx="1010045" cy="353308"/>
          </a:xfrm>
          <a:prstGeom prst="rect">
            <a:avLst/>
          </a:prstGeom>
        </p:spPr>
      </p:pic>
      <p:pic>
        <p:nvPicPr>
          <p:cNvPr id="9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79912" y="5157192"/>
            <a:ext cx="3240360" cy="7712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λογιστική , Ενότητα  : Λογιστική ισότητα και ισολογισμός,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Title 7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Άδειες Χρήσης</a:t>
            </a:r>
            <a:endParaRPr lang="el-GR" sz="3200" b="1" dirty="0"/>
          </a:p>
        </p:txBody>
      </p:sp>
      <p:sp>
        <p:nvSpPr>
          <p:cNvPr id="8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l-GR" sz="2800" dirty="0" smtClean="0"/>
          </a:p>
          <a:p>
            <a:r>
              <a:rPr lang="el-GR" sz="2800" dirty="0" smtClean="0"/>
              <a:t>Το </a:t>
            </a:r>
            <a:r>
              <a:rPr lang="el-GR" sz="2800" dirty="0"/>
              <a:t>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1538" y="6072206"/>
            <a:ext cx="1581685" cy="46116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λογιστική , Ενότητα  : Λογιστική ισότητα και ισολογισμός,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pic>
        <p:nvPicPr>
          <p:cNvPr id="7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5616" y="5661248"/>
            <a:ext cx="1581685" cy="461161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Χρηματοδότηση</a:t>
            </a:r>
            <a:endParaRPr lang="el-GR" sz="3200" b="1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886" indent="-342886" algn="just"/>
            <a:r>
              <a:rPr lang="el-GR" altLang="el-GR" sz="2400" dirty="0"/>
              <a:t>Το έργο υλοποιείται στο πλαίσιο του Επιχειρησιακού Προγράμματος «</a:t>
            </a:r>
            <a:r>
              <a:rPr lang="el-GR" altLang="el-GR" sz="2400" b="1" dirty="0"/>
              <a:t>Εκπαίδευση και Δια Βίου Μάθηση</a:t>
            </a:r>
            <a:r>
              <a:rPr lang="el-GR" altLang="el-GR" sz="24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400" dirty="0"/>
              <a:t>Το έργο «</a:t>
            </a:r>
            <a:r>
              <a:rPr lang="el-GR" altLang="el-GR" sz="2400" b="1" dirty="0"/>
              <a:t>Ανοικτά Ακαδημαϊκά Μαθήματα στο TEI Ηπείρου</a:t>
            </a:r>
            <a:r>
              <a:rPr lang="el-GR" altLang="el-GR" sz="24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4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5214950"/>
            <a:ext cx="5616624" cy="12858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rmAutofit/>
          </a:bodyPr>
          <a:lstStyle/>
          <a:p>
            <a:r>
              <a:rPr lang="el-GR" sz="3600" dirty="0" smtClean="0">
                <a:cs typeface="Times New Roman" pitchFamily="18" charset="0"/>
              </a:rPr>
              <a:t>ΣΚΟΠΟΙ ΕΝΟΤΗΤΑΣ</a:t>
            </a:r>
            <a:endParaRPr lang="el-GR" sz="3600" dirty="0"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l-GR" dirty="0" smtClean="0"/>
              <a:t>    Σκοπός της παρούσας ενότητας είναι να αναλύσει τη λογιστική ισότητα εξηγώντας ότι το πρώτο σκέλος της  είναι τα μέσα με τα οποία ασκείται η οικονομική δραστηριότητα σε μια επιχείρηση και το δεύτερο σκέλος  αναφέρεται στην πηγή προέλευσής τους. Επίσης στην ενότητα αυτή αναλύεται  η κατάταξη των στοιχείων του ισολογισμού και καταδεικνύεται ότι σκοπός της κατάταξης αυτής είναι η διευκόλυνση της μελέτης και της κριτικής διερεύνησης των στοιχείων της οικονομικής μονάδας.</a:t>
            </a:r>
            <a:endParaRPr lang="el-GR" dirty="0"/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λογιστική , Ενότητα  : Λογιστική ισότητα και ισολογισμός,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λογιστική , Ενότητα  : Λογιστική ισότητα και ισολογισμός,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/>
          <a:lstStyle/>
          <a:p>
            <a:pPr eaLnBrk="1" hangingPunct="1"/>
            <a:r>
              <a:rPr lang="el-GR" sz="3200" dirty="0" smtClean="0">
                <a:latin typeface="Calibri" pitchFamily="34" charset="0"/>
              </a:rPr>
              <a:t>Η ΛΟΓΙΣΤΙΚΗ ΙΣΟΤΗΤΑ ΚΑΙ Ο ΙΣΟΛΟΓΙΣΜΟΣ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dirty="0" smtClean="0">
                <a:latin typeface="Calibri" pitchFamily="34" charset="0"/>
              </a:rPr>
              <a:t>ΕΝΕΡΓΗΤΙΚΟ</a:t>
            </a:r>
          </a:p>
          <a:p>
            <a:pPr eaLnBrk="1" hangingPunct="1"/>
            <a:r>
              <a:rPr lang="el-GR" dirty="0" smtClean="0">
                <a:latin typeface="Calibri" pitchFamily="34" charset="0"/>
              </a:rPr>
              <a:t>ΠΑΘΗΤΙΚΟ</a:t>
            </a:r>
          </a:p>
          <a:p>
            <a:pPr eaLnBrk="1" hangingPunct="1"/>
            <a:r>
              <a:rPr lang="el-GR" dirty="0" smtClean="0">
                <a:latin typeface="Calibri" pitchFamily="34" charset="0"/>
              </a:rPr>
              <a:t>Η ΔΙΑΦΟΡΑ</a:t>
            </a:r>
          </a:p>
          <a:p>
            <a:pPr eaLnBrk="1" hangingPunct="1">
              <a:buFontTx/>
              <a:buNone/>
            </a:pPr>
            <a:r>
              <a:rPr lang="el-GR" sz="2800" dirty="0" smtClean="0">
                <a:latin typeface="Calibri" pitchFamily="34" charset="0"/>
              </a:rPr>
              <a:t>ΕΝΕΡΓΗΤΙΚΟ – ΠΑΘΗΤΙΚΟ = ΚΑΘΑΡΗ ΘΕΣΗ</a:t>
            </a:r>
          </a:p>
          <a:p>
            <a:pPr eaLnBrk="1" hangingPunct="1"/>
            <a:r>
              <a:rPr lang="el-GR" sz="2800" dirty="0" smtClean="0">
                <a:latin typeface="Calibri" pitchFamily="34" charset="0"/>
              </a:rPr>
              <a:t>Ε = ΕΝΕΡΓΗΤΙΚΟ</a:t>
            </a:r>
          </a:p>
          <a:p>
            <a:pPr eaLnBrk="1" hangingPunct="1"/>
            <a:r>
              <a:rPr lang="el-GR" sz="2800" dirty="0" err="1" smtClean="0">
                <a:latin typeface="Calibri" pitchFamily="34" charset="0"/>
              </a:rPr>
              <a:t>κΠ</a:t>
            </a:r>
            <a:r>
              <a:rPr lang="el-GR" sz="2800" dirty="0" smtClean="0">
                <a:latin typeface="Calibri" pitchFamily="34" charset="0"/>
              </a:rPr>
              <a:t> = ΚΑΘΑΡΟ ΠΑΘΗΤΙΚΟ</a:t>
            </a:r>
          </a:p>
          <a:p>
            <a:pPr eaLnBrk="1" hangingPunct="1"/>
            <a:r>
              <a:rPr lang="el-GR" sz="2800" dirty="0" smtClean="0">
                <a:latin typeface="Calibri" pitchFamily="34" charset="0"/>
              </a:rPr>
              <a:t>ΚΘ = ΚΑΘΑΡΗ ΘΕΣΗ </a:t>
            </a:r>
          </a:p>
          <a:p>
            <a:pPr eaLnBrk="1" hangingPunct="1">
              <a:buFontTx/>
              <a:buNone/>
            </a:pPr>
            <a:endParaRPr lang="el-GR" sz="2800" dirty="0" smtClean="0">
              <a:latin typeface="Calibri" pitchFamily="34" charset="0"/>
            </a:endParaRPr>
          </a:p>
          <a:p>
            <a:pPr eaLnBrk="1" hangingPunct="1"/>
            <a:endParaRPr lang="el-GR" dirty="0" smtClean="0"/>
          </a:p>
          <a:p>
            <a:pPr eaLnBrk="1" hangingPunct="1"/>
            <a:endParaRPr lang="el-GR" dirty="0" smtClean="0"/>
          </a:p>
          <a:p>
            <a:pPr algn="ctr" eaLnBrk="1" hangingPunct="1">
              <a:buFontTx/>
              <a:buNone/>
            </a:pPr>
            <a:endParaRPr lang="el-GR" sz="2800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 λογιστική , Ενότητα  : Λογιστική ισότητα και ισολογισμός,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/>
          <a:lstStyle/>
          <a:p>
            <a:pPr eaLnBrk="1" hangingPunct="1"/>
            <a:r>
              <a:rPr lang="el-GR" dirty="0" smtClean="0"/>
              <a:t>ΛΟΓΙΣΤΙΚΗ ΙΣΟΤΗΤΑ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dirty="0" smtClean="0"/>
              <a:t>Ε = Π (</a:t>
            </a:r>
            <a:r>
              <a:rPr lang="el-GR" dirty="0" err="1" smtClean="0"/>
              <a:t>κΠ</a:t>
            </a:r>
            <a:r>
              <a:rPr lang="el-GR" dirty="0" smtClean="0"/>
              <a:t>) + ΚΘ</a:t>
            </a:r>
          </a:p>
          <a:p>
            <a:pPr eaLnBrk="1" hangingPunct="1"/>
            <a:endParaRPr lang="el-GR" dirty="0" smtClean="0"/>
          </a:p>
          <a:p>
            <a:pPr eaLnBrk="1" hangingPunct="1"/>
            <a:r>
              <a:rPr lang="el-GR" dirty="0" smtClean="0"/>
              <a:t>Εάν Ε &gt; Π     τότε ΚΘ &gt; 0 </a:t>
            </a:r>
          </a:p>
          <a:p>
            <a:pPr eaLnBrk="1" hangingPunct="1"/>
            <a:endParaRPr lang="el-GR" dirty="0" smtClean="0"/>
          </a:p>
          <a:p>
            <a:pPr eaLnBrk="1" hangingPunct="1"/>
            <a:r>
              <a:rPr lang="el-GR" dirty="0" smtClean="0"/>
              <a:t>Εάν Ε &lt; Π     τότε ΚΘ &lt; 0</a:t>
            </a:r>
          </a:p>
          <a:p>
            <a:pPr eaLnBrk="1" hangingPunct="1"/>
            <a:endParaRPr lang="el-GR" dirty="0" smtClean="0"/>
          </a:p>
          <a:p>
            <a:pPr eaLnBrk="1" hangingPunct="1"/>
            <a:r>
              <a:rPr lang="el-GR" dirty="0" smtClean="0"/>
              <a:t>Εάν Ε = Π     τότε ΚΘ = 0</a:t>
            </a:r>
          </a:p>
          <a:p>
            <a:pPr eaLnBrk="1" hangingPunct="1"/>
            <a:endParaRPr lang="el-GR" dirty="0" smtClean="0"/>
          </a:p>
          <a:p>
            <a:pPr eaLnBrk="1" hangingPunct="1"/>
            <a:endParaRPr lang="el-GR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λογιστική, Ενότητα  : Λογιστική ισότητα και ισολογισμός,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pPr eaLnBrk="1" hangingPunct="1"/>
            <a:r>
              <a:rPr lang="el-GR" sz="3600" dirty="0" smtClean="0"/>
              <a:t>ΙΣΟΛΟΓΙΣΜΟΣ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dirty="0" smtClean="0"/>
              <a:t>Είναι η χρηματοοικονομική κατάσταση η οποία εμφανίζει το μέγεθος και την διάρθρωση της περιουσίας μιας επιχειρηματικής μονάδας σε δεδομένη χρονική στιγμή.</a:t>
            </a:r>
          </a:p>
          <a:p>
            <a:pPr eaLnBrk="1" hangingPunct="1"/>
            <a:endParaRPr lang="el-GR" dirty="0" smtClean="0"/>
          </a:p>
          <a:p>
            <a:pPr eaLnBrk="1" hangingPunct="1"/>
            <a:r>
              <a:rPr lang="el-GR" dirty="0" smtClean="0"/>
              <a:t>Ο Ισολογισμός μας δίνει την εικόνα της επιχείρησης (στατικά).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λογιστική , Ενότητα  : Λογιστική ισότητα και ισολογισμός,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pPr eaLnBrk="1" hangingPunct="1"/>
            <a:r>
              <a:rPr lang="el-GR" sz="3600" dirty="0" smtClean="0"/>
              <a:t>ΕΝΕΡΓΗΤΙΚΟ (1) από (1)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u="sng" dirty="0" smtClean="0"/>
              <a:t>ΠΑΓΙΑ</a:t>
            </a:r>
          </a:p>
          <a:p>
            <a:pPr eaLnBrk="1" hangingPunct="1"/>
            <a:r>
              <a:rPr lang="el-GR" dirty="0" smtClean="0"/>
              <a:t>Εδαφικές εκτάσεις</a:t>
            </a:r>
          </a:p>
          <a:p>
            <a:pPr eaLnBrk="1" hangingPunct="1"/>
            <a:r>
              <a:rPr lang="el-GR" dirty="0" smtClean="0"/>
              <a:t>Κτήρια</a:t>
            </a:r>
          </a:p>
          <a:p>
            <a:pPr eaLnBrk="1" hangingPunct="1"/>
            <a:r>
              <a:rPr lang="el-GR" dirty="0" smtClean="0"/>
              <a:t>Μηχανήματα</a:t>
            </a:r>
          </a:p>
          <a:p>
            <a:pPr eaLnBrk="1" hangingPunct="1"/>
            <a:r>
              <a:rPr lang="el-GR" dirty="0" smtClean="0"/>
              <a:t>Μεταφορικά μέσα</a:t>
            </a:r>
          </a:p>
          <a:p>
            <a:pPr eaLnBrk="1" hangingPunct="1"/>
            <a:r>
              <a:rPr lang="el-GR" dirty="0" smtClean="0"/>
              <a:t>Έπιπλα</a:t>
            </a:r>
          </a:p>
          <a:p>
            <a:pPr eaLnBrk="1" hangingPunct="1"/>
            <a:r>
              <a:rPr lang="el-GR" dirty="0" smtClean="0"/>
              <a:t>Άυλα πάγια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1190</Words>
  <Application>Microsoft Office PowerPoint</Application>
  <PresentationFormat>Προβολή στην οθόνη (4:3)</PresentationFormat>
  <Paragraphs>165</Paragraphs>
  <Slides>23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24" baseType="lpstr">
      <vt:lpstr>Θέμα του Office</vt:lpstr>
      <vt:lpstr>ΕΙΣΑΓΩΓΗ ΣΤΗ ΛΟΓΙΣΤΙΚΗ</vt:lpstr>
      <vt:lpstr>Ανοιχτά Ακαδημαϊκά Μαθήματα στο ΤΕΙ Ηπείρου</vt:lpstr>
      <vt:lpstr>Άδειες Χρήσης</vt:lpstr>
      <vt:lpstr>Χρηματοδότηση</vt:lpstr>
      <vt:lpstr>ΣΚΟΠΟΙ ΕΝΟΤΗΤΑΣ</vt:lpstr>
      <vt:lpstr>Η ΛΟΓΙΣΤΙΚΗ ΙΣΟΤΗΤΑ ΚΑΙ Ο ΙΣΟΛΟΓΙΣΜΟΣ</vt:lpstr>
      <vt:lpstr>ΛΟΓΙΣΤΙΚΗ ΙΣΟΤΗΤΑ</vt:lpstr>
      <vt:lpstr>ΙΣΟΛΟΓΙΣΜΟΣ</vt:lpstr>
      <vt:lpstr>ΕΝΕΡΓΗΤΙΚΟ (1) από (1)</vt:lpstr>
      <vt:lpstr>ΕΝΕΡΓΗΤΙΚΟ (1) από (2)</vt:lpstr>
      <vt:lpstr>ΕΝΕΡΓΗΤΙΚΟ (1) από (3)</vt:lpstr>
      <vt:lpstr>ΠΑΘΗΤΙΚΟ (1) από (1)</vt:lpstr>
      <vt:lpstr>ΠΑΘΗΤΙΚΟ (1) από (2)</vt:lpstr>
      <vt:lpstr>ΠΑΘΗΤΙΚΟ (1) από (3)</vt:lpstr>
      <vt:lpstr>Ισολογισμός ως λογιστική κατάσταση </vt:lpstr>
      <vt:lpstr>Συμπεράσματα</vt:lpstr>
      <vt:lpstr>Βιβλιογραφία</vt:lpstr>
      <vt:lpstr>Σημείωμα Αναφοράς</vt:lpstr>
      <vt:lpstr>Σημείωμα Αδειοδότησης</vt:lpstr>
      <vt:lpstr>Διαφάνεια 20</vt:lpstr>
      <vt:lpstr>Διαφάνεια 21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ΧΡΗΜΑΤΟΟΙΚΟΝΟΜΙΚΗ ΛΟΓΙΣΤΙΚΗ</dc:title>
  <dc:creator>pc1</dc:creator>
  <cp:lastModifiedBy>pc1</cp:lastModifiedBy>
  <cp:revision>21</cp:revision>
  <dcterms:created xsi:type="dcterms:W3CDTF">2015-10-27T21:06:30Z</dcterms:created>
  <dcterms:modified xsi:type="dcterms:W3CDTF">2015-11-06T16:48:15Z</dcterms:modified>
</cp:coreProperties>
</file>