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ms-office.legacyDiagramTex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9" r:id="rId3"/>
    <p:sldId id="257" r:id="rId4"/>
    <p:sldId id="259" r:id="rId5"/>
    <p:sldId id="261" r:id="rId6"/>
    <p:sldId id="265" r:id="rId7"/>
    <p:sldId id="274" r:id="rId8"/>
    <p:sldId id="296" r:id="rId9"/>
    <p:sldId id="297" r:id="rId10"/>
    <p:sldId id="298" r:id="rId11"/>
    <p:sldId id="299" r:id="rId12"/>
    <p:sldId id="300" r:id="rId13"/>
    <p:sldId id="283" r:id="rId14"/>
    <p:sldId id="285" r:id="rId15"/>
    <p:sldId id="301" r:id="rId16"/>
    <p:sldId id="305" r:id="rId17"/>
    <p:sldId id="304" r:id="rId18"/>
    <p:sldId id="290" r:id="rId19"/>
    <p:sldId id="306" r:id="rId20"/>
    <p:sldId id="291" r:id="rId21"/>
    <p:sldId id="292" r:id="rId22"/>
    <p:sldId id="293" r:id="rId23"/>
    <p:sldId id="294" r:id="rId24"/>
    <p:sldId id="295" r:id="rId25"/>
    <p:sldId id="280" r:id="rId26"/>
  </p:sldIdLst>
  <p:sldSz cx="9144000" cy="5715000" type="screen16x10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57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Relationship Id="rId35" Type="http://schemas.microsoft.com/office/2006/relationships/legacyDocTextInfo" Target="legacyDocTextInfo.bin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31/10/2015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31/10/2015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044648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B050"/>
                </a:solidFill>
              </a:rPr>
              <a:t> 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256669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&#917;&#926;&#937;&#932;&#917;&#929;&#921;&#922;&#927;&#931;%20&#917;&#923;&#917;&#915;&#922;&#932;&#919;&#931;.doc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&#917;&#926;&#937;&#932;&#917;&#929;&#921;&#922;&#927;&#931;%20&#917;&#923;&#917;&#915;&#922;&#932;&#919;&#931;.doc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>
            <a:noAutofit/>
          </a:bodyPr>
          <a:lstStyle/>
          <a:p>
            <a:r>
              <a:rPr lang="el-GR" dirty="0" smtClean="0"/>
              <a:t>Ελεγκτική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713484"/>
            <a:ext cx="7776864" cy="1460500"/>
          </a:xfrm>
        </p:spPr>
        <p:txBody>
          <a:bodyPr>
            <a:noAutofit/>
          </a:bodyPr>
          <a:lstStyle/>
          <a:p>
            <a:r>
              <a:rPr lang="el-GR" sz="3600" dirty="0" smtClean="0"/>
              <a:t>Επιτροπή Λογιστικής Τυποποίησης και Ελέγχων ( ΕΛΤΕ )</a:t>
            </a:r>
          </a:p>
          <a:p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553244"/>
            <a:ext cx="8229600" cy="952500"/>
          </a:xfrm>
        </p:spPr>
        <p:txBody>
          <a:bodyPr>
            <a:noAutofit/>
          </a:bodyPr>
          <a:lstStyle/>
          <a:p>
            <a:r>
              <a:rPr lang="el-GR" sz="3600" dirty="0" smtClean="0"/>
              <a:t>Επιτροπή Λογιστικής Τυποποίησης και Ελέγχων ( ΕΛΤΕ )</a:t>
            </a:r>
            <a:br>
              <a:rPr lang="el-GR" sz="3600" dirty="0" smtClean="0"/>
            </a:b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04428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l-GR" sz="3100" dirty="0" smtClean="0">
                <a:latin typeface="Verdana" pitchFamily="34" charset="0"/>
              </a:rPr>
              <a:t>Πειθαρχικός έλεγχος </a:t>
            </a:r>
            <a:endParaRPr lang="en-US" sz="3100" dirty="0" smtClean="0">
              <a:latin typeface="Verdana" pitchFamily="34" charset="0"/>
            </a:endParaRPr>
          </a:p>
          <a:p>
            <a:pPr>
              <a:defRPr/>
            </a:pPr>
            <a:r>
              <a:rPr lang="el-GR" sz="2800" dirty="0" smtClean="0"/>
              <a:t>Πειθαρχικό Συμβούλιο ΕΛΤΕ</a:t>
            </a:r>
          </a:p>
          <a:p>
            <a:pPr lvl="1">
              <a:defRPr/>
            </a:pPr>
            <a:r>
              <a:rPr lang="el-GR" dirty="0" smtClean="0"/>
              <a:t>Ένας δικαστικός ή νομικός ΝΣΚ</a:t>
            </a:r>
          </a:p>
          <a:p>
            <a:pPr lvl="1">
              <a:defRPr/>
            </a:pPr>
            <a:r>
              <a:rPr lang="el-GR" dirty="0" smtClean="0"/>
              <a:t>Ένας ΟΕΛ εκλεγμένος από Γ.Σ. ΣΟΕΛ</a:t>
            </a:r>
          </a:p>
          <a:p>
            <a:pPr lvl="1">
              <a:defRPr/>
            </a:pPr>
            <a:r>
              <a:rPr lang="el-GR" dirty="0" smtClean="0"/>
              <a:t>Ένα μέλος ΔΕΠ ή εμπειρογνώμονας στη Λογιστική</a:t>
            </a:r>
          </a:p>
          <a:p>
            <a:pPr>
              <a:defRPr/>
            </a:pPr>
            <a:r>
              <a:rPr lang="el-GR" sz="2800" dirty="0" smtClean="0"/>
              <a:t>Θέσπιση ευθύνης – Άρθρο 21 Π.Δ. 226:</a:t>
            </a:r>
          </a:p>
          <a:p>
            <a:pPr lvl="1">
              <a:defRPr/>
            </a:pPr>
            <a:r>
              <a:rPr lang="el-GR" dirty="0" smtClean="0"/>
              <a:t>Πλημμελής άσκηση καθηκόντων</a:t>
            </a:r>
          </a:p>
          <a:p>
            <a:pPr lvl="1">
              <a:defRPr/>
            </a:pPr>
            <a:r>
              <a:rPr lang="el-GR" dirty="0" smtClean="0"/>
              <a:t>Ανάρμοστη συμπεριφορά</a:t>
            </a:r>
          </a:p>
          <a:p>
            <a:pPr lvl="1">
              <a:defRPr/>
            </a:pPr>
            <a:r>
              <a:rPr lang="el-GR" dirty="0" smtClean="0"/>
              <a:t>Παράβαση νόμου, κανονισμού ή δεοντολογίας ΣΟΕΛ</a:t>
            </a:r>
          </a:p>
          <a:p>
            <a:pPr marL="0" indent="0">
              <a:lnSpc>
                <a:spcPct val="110000"/>
              </a:lnSpc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553244"/>
            <a:ext cx="8229600" cy="952500"/>
          </a:xfrm>
        </p:spPr>
        <p:txBody>
          <a:bodyPr>
            <a:noAutofit/>
          </a:bodyPr>
          <a:lstStyle/>
          <a:p>
            <a:r>
              <a:rPr lang="el-GR" sz="3600" dirty="0" smtClean="0"/>
              <a:t>Επιτροπή Λογιστικής Τυποποίησης και Ελέγχων ( ΕΛΤΕ )</a:t>
            </a:r>
            <a:br>
              <a:rPr lang="el-GR" sz="3600" dirty="0" smtClean="0"/>
            </a:b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345332"/>
            <a:ext cx="8229600" cy="4176464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l-GR" sz="3400" b="1" dirty="0" smtClean="0">
                <a:cs typeface="Times New Roman" charset="0"/>
              </a:rPr>
              <a:t>ΥΠΟΧΡΕΩΣΕΙΣ ΚΑΙ ΕΥΘΥΝΕΣ ΤΟΥ ΕΞΩΤΕΡΙΚΟΥ ΕΛΕΓΚΤΗ</a:t>
            </a:r>
            <a:r>
              <a:rPr lang="el-GR" sz="3400" dirty="0" smtClean="0">
                <a:hlinkClick r:id="rId3" action="ppaction://hlinkfile"/>
              </a:rPr>
              <a:t/>
            </a:r>
            <a:br>
              <a:rPr lang="el-GR" sz="3400" dirty="0" smtClean="0">
                <a:hlinkClick r:id="rId3" action="ppaction://hlinkfile"/>
              </a:rPr>
            </a:br>
            <a:r>
              <a:rPr lang="el-GR" sz="3400" b="1" dirty="0" smtClean="0"/>
              <a:t>Ο </a:t>
            </a:r>
            <a:r>
              <a:rPr lang="el-GR" sz="3400" b="1" dirty="0" smtClean="0">
                <a:cs typeface="Times New Roman" pitchFamily="18" charset="0"/>
              </a:rPr>
              <a:t> ελεγκτής θεωρείται ότι επιδεικνύει επαγγελματική επιμέλεια αν :</a:t>
            </a:r>
          </a:p>
          <a:p>
            <a:pPr algn="just">
              <a:lnSpc>
                <a:spcPct val="80000"/>
              </a:lnSpc>
              <a:buNone/>
            </a:pPr>
            <a:r>
              <a:rPr lang="el-GR" sz="2800" dirty="0" smtClean="0">
                <a:cs typeface="Times New Roman" pitchFamily="18" charset="0"/>
              </a:rPr>
              <a:t>1)</a:t>
            </a:r>
            <a:r>
              <a:rPr lang="el-GR" sz="2800" b="1" dirty="0" smtClean="0">
                <a:cs typeface="Times New Roman" pitchFamily="18" charset="0"/>
              </a:rPr>
              <a:t>   </a:t>
            </a:r>
            <a:r>
              <a:rPr lang="el-GR" sz="3100" dirty="0" smtClean="0">
                <a:cs typeface="Times New Roman" pitchFamily="18" charset="0"/>
              </a:rPr>
              <a:t>Δεν δέχεται να αναλάβει τον έλεγχο μιας επιχείρησης γιατί φρονεί ότι τα προσόντα του και η γενική εμπειρία του δεν επαρκούν για την ανάληψη του έργου</a:t>
            </a:r>
          </a:p>
          <a:p>
            <a:pPr algn="just">
              <a:lnSpc>
                <a:spcPct val="80000"/>
              </a:lnSpc>
              <a:buNone/>
            </a:pPr>
            <a:r>
              <a:rPr lang="el-GR" sz="3100" dirty="0" smtClean="0">
                <a:cs typeface="Times New Roman" pitchFamily="18" charset="0"/>
              </a:rPr>
              <a:t>2)  Επιδεικνύει την επιδεξιότητα και την κατάρτιση που θα επεδείκνυε  οποιοσδήποτε άλλος  εξίσου έμπειρος ελεγκτής κατά τη διενέργεια του συγκεκριμένου ελέγχου</a:t>
            </a:r>
            <a:endParaRPr lang="en-US" sz="3100" dirty="0" smtClean="0"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None/>
            </a:pPr>
            <a:r>
              <a:rPr lang="el-GR" sz="3100" dirty="0" smtClean="0">
                <a:cs typeface="Times New Roman" pitchFamily="18" charset="0"/>
              </a:rPr>
              <a:t>3) Αναλαμβάνει την άσκηση του έλεγχου της επιχειρήσεως με υπευθυνότητα και με καλή πίστη </a:t>
            </a:r>
            <a:endParaRPr lang="en-US" sz="3100" dirty="0" smtClean="0"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None/>
            </a:pPr>
            <a:r>
              <a:rPr lang="el-GR" sz="3100" dirty="0" smtClean="0">
                <a:cs typeface="Times New Roman" pitchFamily="18" charset="0"/>
              </a:rPr>
              <a:t>4)</a:t>
            </a:r>
            <a:r>
              <a:rPr lang="en-US" sz="3100" dirty="0" smtClean="0">
                <a:cs typeface="Times New Roman" pitchFamily="18" charset="0"/>
              </a:rPr>
              <a:t> </a:t>
            </a:r>
            <a:r>
              <a:rPr lang="el-GR" sz="3100" dirty="0" smtClean="0">
                <a:cs typeface="Times New Roman" pitchFamily="18" charset="0"/>
              </a:rPr>
              <a:t>Ακολουθεί τις γενικά παραδεκτές ελεγκτικές αρχές και τις οδηγίες και μεθόδους που</a:t>
            </a:r>
            <a:r>
              <a:rPr lang="en-US" sz="3100" dirty="0" smtClean="0">
                <a:cs typeface="Times New Roman" pitchFamily="18" charset="0"/>
              </a:rPr>
              <a:t> </a:t>
            </a:r>
            <a:r>
              <a:rPr lang="el-GR" sz="3100" dirty="0" smtClean="0">
                <a:cs typeface="Times New Roman" pitchFamily="18" charset="0"/>
              </a:rPr>
              <a:t>υποδεικνύουν οι επαγγελματικές ενώσεις των ελεγκτών 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>Επιτροπή Λογιστικής Τυποποίησης και Ελέγχων ( ΕΛΤΕ )</a:t>
            </a:r>
            <a:br>
              <a:rPr lang="el-GR" sz="3600" dirty="0" smtClean="0"/>
            </a:b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5624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l-GR" sz="3100" b="1" dirty="0" smtClean="0">
                <a:cs typeface="Times New Roman" charset="0"/>
              </a:rPr>
              <a:t>ΥΠΟΧΡΕΩΣΕΙΣ ΚΑΙ ΕΥΘΥΝΕΣ ΤΟΥ ΕΞΩΤΕΡΙΚΟΥ ΕΛΕΓΚΤΗ</a:t>
            </a:r>
            <a:r>
              <a:rPr lang="el-GR" sz="3100" dirty="0" smtClean="0">
                <a:hlinkClick r:id="rId3" action="ppaction://hlinkfile"/>
              </a:rPr>
              <a:t/>
            </a:r>
            <a:br>
              <a:rPr lang="el-GR" sz="3100" dirty="0" smtClean="0">
                <a:hlinkClick r:id="rId3" action="ppaction://hlinkfile"/>
              </a:rPr>
            </a:br>
            <a:r>
              <a:rPr lang="el-GR" sz="3100" b="1" dirty="0" smtClean="0"/>
              <a:t>Ο </a:t>
            </a:r>
            <a:r>
              <a:rPr lang="el-GR" sz="3100" b="1" dirty="0" smtClean="0">
                <a:cs typeface="Times New Roman" pitchFamily="18" charset="0"/>
              </a:rPr>
              <a:t> ελεγκτής θεωρείται ότι επιδεικνύει επαγγελματική επιμέλεια αν :</a:t>
            </a:r>
          </a:p>
          <a:p>
            <a:pPr algn="just">
              <a:lnSpc>
                <a:spcPct val="80000"/>
              </a:lnSpc>
              <a:buNone/>
            </a:pPr>
            <a:r>
              <a:rPr lang="el-GR" sz="2400" dirty="0" smtClean="0">
                <a:cs typeface="Times New Roman" pitchFamily="18" charset="0"/>
              </a:rPr>
              <a:t>5)</a:t>
            </a:r>
            <a:r>
              <a:rPr lang="el-GR" sz="3100" dirty="0" smtClean="0">
                <a:cs typeface="Times New Roman" pitchFamily="18" charset="0"/>
              </a:rPr>
              <a:t> Είναι επιφυλακτικός κατά τη διερεύνηση των αποδεικτικών στοιχείων που συλλέγει , και προσεκτικός κατά την αξιολόγηση της αποδεικτικής ισχύος τους </a:t>
            </a:r>
          </a:p>
          <a:p>
            <a:pPr algn="just">
              <a:lnSpc>
                <a:spcPct val="80000"/>
              </a:lnSpc>
              <a:buNone/>
            </a:pPr>
            <a:r>
              <a:rPr lang="el-GR" sz="3100" dirty="0" smtClean="0">
                <a:cs typeface="Times New Roman" pitchFamily="18" charset="0"/>
              </a:rPr>
              <a:t>6) Φροντίζει το ελεγκτικό προσωπικό του </a:t>
            </a:r>
            <a:r>
              <a:rPr lang="el-GR" sz="3100" dirty="0" smtClean="0"/>
              <a:t>να </a:t>
            </a:r>
            <a:r>
              <a:rPr lang="el-GR" sz="3100" dirty="0" smtClean="0">
                <a:cs typeface="Times New Roman" pitchFamily="18" charset="0"/>
              </a:rPr>
              <a:t>επιδεικνύει την απαιτούμενη επαγγελματική</a:t>
            </a:r>
            <a:r>
              <a:rPr lang="en-US" sz="3100" dirty="0" smtClean="0">
                <a:cs typeface="Times New Roman" pitchFamily="18" charset="0"/>
              </a:rPr>
              <a:t>  </a:t>
            </a:r>
            <a:r>
              <a:rPr lang="el-GR" sz="3100" dirty="0" smtClean="0">
                <a:cs typeface="Times New Roman" pitchFamily="18" charset="0"/>
              </a:rPr>
              <a:t>επιμέλεια </a:t>
            </a:r>
            <a:endParaRPr lang="en-US" sz="3100" dirty="0" smtClean="0"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None/>
            </a:pPr>
            <a:r>
              <a:rPr lang="el-GR" sz="3100" dirty="0" smtClean="0">
                <a:cs typeface="Times New Roman" pitchFamily="18" charset="0"/>
              </a:rPr>
              <a:t>7) Τηρεί απόλυτη εχεμύθεια, σέβεται την εμπιστευτική φύση των πληροφοριών, και δεν</a:t>
            </a:r>
            <a:r>
              <a:rPr lang="en-US" sz="3100" dirty="0" smtClean="0">
                <a:cs typeface="Times New Roman" pitchFamily="18" charset="0"/>
              </a:rPr>
              <a:t> </a:t>
            </a:r>
            <a:r>
              <a:rPr lang="el-GR" sz="3100" dirty="0" smtClean="0">
                <a:cs typeface="Times New Roman" pitchFamily="18" charset="0"/>
              </a:rPr>
              <a:t>γνωστοποιεί σε τρίτους οποιαδήποτε από τις πληροφορίες αυτές χωρίς την έγκριση των ελεγχόμενων επιχειρήσεων. Η παράβαση του καθήκοντος της εχεμύθειας δημιουργεί υποχρέωση για τον ελεγκτή προς αποζημίωση. 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187"/>
            <a:ext cx="8229600" cy="952500"/>
          </a:xfrm>
        </p:spPr>
        <p:txBody>
          <a:bodyPr>
            <a:noAutofit/>
          </a:bodyPr>
          <a:lstStyle/>
          <a:p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>Επιτροπή Λογιστικής Τυποποίησης και Ελέγχων ( ΕΛΤΕ )</a:t>
            </a:r>
            <a:br>
              <a:rPr lang="el-GR" sz="3600" dirty="0" smtClean="0"/>
            </a:b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9348"/>
            <a:ext cx="8229600" cy="377163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l-GR" dirty="0" smtClean="0"/>
              <a:t>Ποινές:</a:t>
            </a:r>
          </a:p>
          <a:p>
            <a:pPr lvl="1">
              <a:defRPr/>
            </a:pPr>
            <a:r>
              <a:rPr lang="el-GR" dirty="0" smtClean="0"/>
              <a:t>Σύσταση</a:t>
            </a:r>
          </a:p>
          <a:p>
            <a:pPr lvl="1">
              <a:defRPr/>
            </a:pPr>
            <a:r>
              <a:rPr lang="el-GR" dirty="0" smtClean="0"/>
              <a:t>Επίπληξη</a:t>
            </a:r>
          </a:p>
          <a:p>
            <a:pPr lvl="1">
              <a:defRPr/>
            </a:pPr>
            <a:r>
              <a:rPr lang="el-GR" dirty="0" smtClean="0"/>
              <a:t>Πρόστιμο μέχρι € 50.000</a:t>
            </a:r>
          </a:p>
          <a:p>
            <a:pPr lvl="1">
              <a:defRPr/>
            </a:pPr>
            <a:r>
              <a:rPr lang="el-GR" dirty="0" smtClean="0"/>
              <a:t>Προσωρινή αναστολή άδειας άσκησης</a:t>
            </a:r>
          </a:p>
          <a:p>
            <a:pPr lvl="1">
              <a:defRPr/>
            </a:pPr>
            <a:r>
              <a:rPr lang="el-GR" dirty="0" smtClean="0"/>
              <a:t>Οριστική διαγραφή</a:t>
            </a:r>
          </a:p>
          <a:p>
            <a:pPr>
              <a:lnSpc>
                <a:spcPct val="80000"/>
              </a:lnSpc>
              <a:buNone/>
            </a:pPr>
            <a:endParaRPr lang="en-GB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0766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52500"/>
          </a:xfrm>
        </p:spPr>
        <p:txBody>
          <a:bodyPr>
            <a:noAutofit/>
          </a:bodyPr>
          <a:lstStyle/>
          <a:p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>Επιτροπή Λογιστικής Τυποποίησης και Ελέγχων ( ΕΛΤΕ )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489348"/>
            <a:ext cx="4038600" cy="3771636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l-GR" sz="2000" dirty="0" smtClean="0">
                <a:cs typeface="Times New Roman" charset="0"/>
              </a:rPr>
              <a:t>ΥΠΟΧΡΕΩΣΕΙΣ ΚΑΙ ΕΥΘΥΝΕΣ ΤΟΥ ΕΞΩΤΕΡΙΚΟΥ ΕΛΕΓΚΤΗ</a:t>
            </a:r>
            <a:endParaRPr lang="en-US" sz="2000" dirty="0" smtClean="0">
              <a:cs typeface="Times New Roman" charset="0"/>
            </a:endParaRPr>
          </a:p>
          <a:p>
            <a:pPr>
              <a:lnSpc>
                <a:spcPct val="90000"/>
              </a:lnSpc>
              <a:buNone/>
            </a:pPr>
            <a:r>
              <a:rPr lang="el-GR" sz="2000" dirty="0" smtClean="0"/>
              <a:t>Η </a:t>
            </a:r>
            <a:r>
              <a:rPr lang="el-GR" sz="2000" dirty="0" smtClean="0">
                <a:cs typeface="Times New Roman" pitchFamily="18" charset="0"/>
              </a:rPr>
              <a:t>ευθύν</a:t>
            </a:r>
            <a:r>
              <a:rPr lang="el-GR" sz="2000" dirty="0" smtClean="0"/>
              <a:t>η</a:t>
            </a:r>
            <a:r>
              <a:rPr lang="el-GR" sz="2000" dirty="0" smtClean="0">
                <a:cs typeface="Times New Roman" pitchFamily="18" charset="0"/>
              </a:rPr>
              <a:t> </a:t>
            </a:r>
            <a:r>
              <a:rPr lang="el-GR" sz="2000" dirty="0" smtClean="0"/>
              <a:t>του Ελεγκτή </a:t>
            </a:r>
            <a:r>
              <a:rPr lang="el-GR" sz="2000" dirty="0" smtClean="0">
                <a:cs typeface="Times New Roman" pitchFamily="18" charset="0"/>
              </a:rPr>
              <a:t> διακρίνεται σε </a:t>
            </a:r>
            <a:r>
              <a:rPr lang="en-US" sz="2000" dirty="0" smtClean="0">
                <a:cs typeface="Times New Roman" pitchFamily="18" charset="0"/>
              </a:rPr>
              <a:t>:</a:t>
            </a:r>
            <a:endParaRPr lang="el-GR" sz="2000" dirty="0" smtClean="0">
              <a:cs typeface="Times New Roman" pitchFamily="18" charset="0"/>
            </a:endParaRPr>
          </a:p>
          <a:p>
            <a:pPr>
              <a:lnSpc>
                <a:spcPct val="90000"/>
              </a:lnSpc>
              <a:buNone/>
            </a:pPr>
            <a:r>
              <a:rPr lang="el-GR" sz="2000" dirty="0" smtClean="0">
                <a:cs typeface="Times New Roman" pitchFamily="18" charset="0"/>
              </a:rPr>
              <a:t>Αστική </a:t>
            </a:r>
          </a:p>
          <a:p>
            <a:pPr>
              <a:lnSpc>
                <a:spcPct val="90000"/>
              </a:lnSpc>
              <a:buNone/>
            </a:pPr>
            <a:r>
              <a:rPr lang="el-GR" sz="2000" dirty="0" smtClean="0">
                <a:cs typeface="Times New Roman" pitchFamily="18" charset="0"/>
              </a:rPr>
              <a:t>Ποινική και </a:t>
            </a:r>
          </a:p>
          <a:p>
            <a:pPr>
              <a:lnSpc>
                <a:spcPct val="90000"/>
              </a:lnSpc>
              <a:buNone/>
            </a:pPr>
            <a:r>
              <a:rPr lang="el-GR" sz="2000" dirty="0" smtClean="0">
                <a:cs typeface="Times New Roman" pitchFamily="18" charset="0"/>
              </a:rPr>
              <a:t>Πειθαρχική </a:t>
            </a:r>
            <a:endParaRPr lang="el-GR" sz="2000" dirty="0" smtClean="0"/>
          </a:p>
          <a:p>
            <a:pPr marL="514350" indent="-514350">
              <a:buNone/>
            </a:pPr>
            <a:endParaRPr lang="el-GR" sz="1200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half" idx="2"/>
          </p:nvPr>
        </p:nvSpPr>
        <p:spPr>
          <a:xfrm>
            <a:off x="4644008" y="1489348"/>
            <a:ext cx="4038600" cy="3771636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l-GR" dirty="0" smtClean="0">
                <a:latin typeface="Arial Narrow" pitchFamily="34" charset="0"/>
                <a:cs typeface="Times New Roman" pitchFamily="18" charset="0"/>
              </a:rPr>
              <a:t>ΒΑΣΙΚΟΙ ΛΟΓΟΙ ΓΙΑ ΤΗΝ ΔΙΑΓΡΑΦΗ ΜΕΛΟΥΣ ΕΙΝΑΙ :</a:t>
            </a:r>
            <a:endParaRPr lang="el-GR" dirty="0" smtClean="0"/>
          </a:p>
          <a:p>
            <a:pPr>
              <a:lnSpc>
                <a:spcPct val="90000"/>
              </a:lnSpc>
              <a:buNone/>
            </a:pPr>
            <a:r>
              <a:rPr lang="en-US" dirty="0" smtClean="0"/>
              <a:t>1) </a:t>
            </a:r>
            <a:r>
              <a:rPr lang="el-GR" dirty="0" smtClean="0">
                <a:cs typeface="Times New Roman" pitchFamily="18" charset="0"/>
              </a:rPr>
              <a:t>Η πλημμελής άσκηση του ελεγκτικού έργου</a:t>
            </a:r>
            <a:endParaRPr lang="el-GR" dirty="0" smtClean="0"/>
          </a:p>
          <a:p>
            <a:pPr>
              <a:lnSpc>
                <a:spcPct val="90000"/>
              </a:lnSpc>
              <a:buNone/>
            </a:pPr>
            <a:r>
              <a:rPr lang="en-US" dirty="0" smtClean="0">
                <a:cs typeface="Times New Roman" pitchFamily="18" charset="0"/>
              </a:rPr>
              <a:t>2)</a:t>
            </a:r>
            <a:r>
              <a:rPr lang="el-GR" dirty="0" smtClean="0">
                <a:cs typeface="Times New Roman" pitchFamily="18" charset="0"/>
              </a:rPr>
              <a:t>  Ανάρμοστη κοινωνική συμπεριφορά</a:t>
            </a:r>
            <a:r>
              <a:rPr lang="el-GR" dirty="0" smtClean="0"/>
              <a:t>, </a:t>
            </a:r>
            <a:r>
              <a:rPr lang="el-GR" dirty="0" smtClean="0">
                <a:cs typeface="Times New Roman" pitchFamily="18" charset="0"/>
              </a:rPr>
              <a:t> </a:t>
            </a:r>
            <a:endParaRPr lang="en-US" dirty="0" smtClean="0">
              <a:cs typeface="Times New Roman" pitchFamily="18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dirty="0" smtClean="0">
                <a:cs typeface="Times New Roman" pitchFamily="18" charset="0"/>
              </a:rPr>
              <a:t>3) </a:t>
            </a:r>
            <a:r>
              <a:rPr lang="el-GR" dirty="0" smtClean="0">
                <a:cs typeface="Times New Roman" pitchFamily="18" charset="0"/>
              </a:rPr>
              <a:t>Η παραβίαση του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l-GR" dirty="0" smtClean="0">
                <a:cs typeface="Times New Roman" pitchFamily="18" charset="0"/>
              </a:rPr>
              <a:t>νόμου</a:t>
            </a:r>
            <a:r>
              <a:rPr lang="el-GR" dirty="0" smtClean="0"/>
              <a:t> </a:t>
            </a:r>
            <a:r>
              <a:rPr lang="el-GR" dirty="0" smtClean="0">
                <a:cs typeface="Times New Roman" pitchFamily="18" charset="0"/>
              </a:rPr>
              <a:t>περί</a:t>
            </a:r>
            <a:r>
              <a:rPr lang="el-GR" dirty="0" smtClean="0"/>
              <a:t> ΑΕ </a:t>
            </a:r>
          </a:p>
          <a:p>
            <a:pPr>
              <a:lnSpc>
                <a:spcPct val="90000"/>
              </a:lnSpc>
              <a:buNone/>
            </a:pPr>
            <a:r>
              <a:rPr lang="en-US" dirty="0" smtClean="0"/>
              <a:t>4)</a:t>
            </a:r>
            <a:r>
              <a:rPr lang="el-GR" dirty="0" smtClean="0"/>
              <a:t> </a:t>
            </a:r>
            <a:r>
              <a:rPr lang="el-GR" dirty="0" smtClean="0">
                <a:cs typeface="Times New Roman" pitchFamily="18" charset="0"/>
              </a:rPr>
              <a:t>Η ακαταλληλότητα  για άσκηση του ελεγκτικού έργου</a:t>
            </a:r>
            <a:r>
              <a:rPr lang="el-GR" dirty="0" smtClean="0"/>
              <a:t>,</a:t>
            </a:r>
            <a:endParaRPr lang="en-US" dirty="0" smtClean="0"/>
          </a:p>
          <a:p>
            <a:pPr>
              <a:lnSpc>
                <a:spcPct val="90000"/>
              </a:lnSpc>
              <a:buNone/>
            </a:pPr>
            <a:r>
              <a:rPr lang="en-US" dirty="0" smtClean="0"/>
              <a:t>5)</a:t>
            </a:r>
            <a:r>
              <a:rPr lang="el-GR" dirty="0" smtClean="0"/>
              <a:t> </a:t>
            </a:r>
            <a:r>
              <a:rPr lang="el-GR" dirty="0" smtClean="0">
                <a:cs typeface="Times New Roman" pitchFamily="18" charset="0"/>
              </a:rPr>
              <a:t>Η αδικαιολόγητη άρνηση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l-GR" dirty="0" smtClean="0"/>
              <a:t>  </a:t>
            </a:r>
            <a:r>
              <a:rPr lang="el-GR" dirty="0" smtClean="0">
                <a:cs typeface="Times New Roman" pitchFamily="18" charset="0"/>
              </a:rPr>
              <a:t>ασκήσεως</a:t>
            </a:r>
            <a:r>
              <a:rPr lang="el-GR" dirty="0" smtClean="0"/>
              <a:t> του   </a:t>
            </a:r>
            <a:r>
              <a:rPr lang="el-GR" dirty="0" smtClean="0">
                <a:cs typeface="Times New Roman" pitchFamily="18" charset="0"/>
              </a:rPr>
              <a:t>ελεγκτικού έργου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7695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Επιτροπή Λογιστικής Τυποποίησης και Ελέγχων ( ΕΛΤΕ )</a:t>
            </a:r>
            <a:endParaRPr lang="en-US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489348"/>
            <a:ext cx="8229600" cy="37716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Στοιχεία για πειθαρχικές περιπτώσεις</a:t>
            </a:r>
            <a:endParaRPr lang="en-US" dirty="0" smtClean="0"/>
          </a:p>
          <a:p>
            <a:pPr>
              <a:defRPr/>
            </a:pPr>
            <a:r>
              <a:rPr lang="el-GR" dirty="0" smtClean="0"/>
              <a:t>1993 – 2004 </a:t>
            </a:r>
            <a:r>
              <a:rPr lang="el-GR" dirty="0" smtClean="0">
                <a:sym typeface="Symbol" pitchFamily="18" charset="2"/>
              </a:rPr>
              <a:t></a:t>
            </a:r>
            <a:r>
              <a:rPr lang="el-GR" dirty="0" smtClean="0"/>
              <a:t> 100 περιπτώσεις </a:t>
            </a:r>
          </a:p>
          <a:p>
            <a:pPr lvl="1">
              <a:defRPr/>
            </a:pPr>
            <a:r>
              <a:rPr lang="el-GR" dirty="0" smtClean="0"/>
              <a:t>65 στο αρχείο</a:t>
            </a:r>
          </a:p>
          <a:p>
            <a:pPr lvl="1">
              <a:defRPr/>
            </a:pPr>
            <a:r>
              <a:rPr lang="el-GR" dirty="0" smtClean="0"/>
              <a:t>6 οριστική παύση εκ των οποίων 3 επανήλθαν δικαστικά</a:t>
            </a:r>
          </a:p>
          <a:p>
            <a:pPr lvl="1">
              <a:defRPr/>
            </a:pPr>
            <a:r>
              <a:rPr lang="el-GR" dirty="0" smtClean="0"/>
              <a:t>Διάφορες ποινές για υπόλοιπες</a:t>
            </a:r>
            <a:endParaRPr lang="en-GB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Επιτροπή Λογιστικής Τυποποίησης και Ελέγχων ( ΕΛΤΕ )</a:t>
            </a:r>
            <a:endParaRPr lang="en-US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l-GR" sz="2600" dirty="0" smtClean="0">
                <a:latin typeface="Verdana" pitchFamily="34" charset="0"/>
              </a:rPr>
              <a:t>Ποιοτικός έλεγχος (</a:t>
            </a:r>
            <a:r>
              <a:rPr lang="en-US" sz="2600" dirty="0" smtClean="0">
                <a:latin typeface="Verdana" pitchFamily="34" charset="0"/>
              </a:rPr>
              <a:t>quality control)</a:t>
            </a:r>
          </a:p>
          <a:p>
            <a:pPr>
              <a:defRPr/>
            </a:pPr>
            <a:r>
              <a:rPr lang="el-GR" sz="2600" dirty="0" smtClean="0"/>
              <a:t>Αρμόδιο όργανο:</a:t>
            </a:r>
          </a:p>
          <a:p>
            <a:pPr>
              <a:defRPr/>
            </a:pPr>
            <a:r>
              <a:rPr lang="el-GR" sz="2600" dirty="0" smtClean="0"/>
              <a:t>Συμβούλιο Ποιοτικού Ελέγχου (ΣΠΕ) της ΕΛΤΕ</a:t>
            </a:r>
            <a:endParaRPr lang="en-US" sz="2600" dirty="0" smtClean="0"/>
          </a:p>
          <a:p>
            <a:pPr>
              <a:defRPr/>
            </a:pPr>
            <a:r>
              <a:rPr lang="el-GR" sz="2600" dirty="0" smtClean="0"/>
              <a:t>Διενέργεια ποιοτικού ελέγχου:</a:t>
            </a:r>
          </a:p>
          <a:p>
            <a:pPr lvl="1">
              <a:defRPr/>
            </a:pPr>
            <a:r>
              <a:rPr lang="el-GR" sz="2600" dirty="0" smtClean="0"/>
              <a:t>τυχαίο δείγμα – σταθμισμένη προτίμηση για εισηγμένες, ή</a:t>
            </a:r>
          </a:p>
          <a:p>
            <a:pPr lvl="1">
              <a:defRPr/>
            </a:pPr>
            <a:r>
              <a:rPr lang="el-GR" sz="2600" dirty="0" smtClean="0"/>
              <a:t>Παραγγελία Δ.Σ. ΕΛΤΕ, Τράπεζα Ελλάδος, Επιτροπή Κεφαλαιαγοράς</a:t>
            </a:r>
          </a:p>
          <a:p>
            <a:pPr>
              <a:buNone/>
            </a:pPr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Autofit/>
          </a:bodyPr>
          <a:lstStyle/>
          <a:p>
            <a:r>
              <a:rPr lang="el-GR" sz="3600" dirty="0" smtClean="0"/>
              <a:t>Επιτροπή Λογιστικής Τυποποίησης και Ελέγχων ( ΕΛΤΕ )</a:t>
            </a:r>
            <a:endParaRPr lang="en-US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417340"/>
            <a:ext cx="8229600" cy="3771636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l-GR" dirty="0" smtClean="0"/>
              <a:t>Σύστημα </a:t>
            </a:r>
            <a:r>
              <a:rPr lang="en-US" dirty="0" smtClean="0"/>
              <a:t>peer review</a:t>
            </a:r>
            <a:endParaRPr lang="el-GR" dirty="0" smtClean="0"/>
          </a:p>
          <a:p>
            <a:pPr lvl="1">
              <a:defRPr/>
            </a:pPr>
            <a:r>
              <a:rPr lang="el-GR" dirty="0" smtClean="0"/>
              <a:t>Ομάδα ελέγχου από 3 ελεγκτές οριζόμενοι με κλήρωση, ανά φάκελο</a:t>
            </a:r>
          </a:p>
          <a:p>
            <a:pPr lvl="1">
              <a:defRPr/>
            </a:pPr>
            <a:r>
              <a:rPr lang="el-GR" dirty="0" smtClean="0"/>
              <a:t>Εξαιρούνται ελεγκτές ίδιας εταιρείας με εξεταζόμενο έλεγχο</a:t>
            </a:r>
          </a:p>
          <a:p>
            <a:pPr>
              <a:defRPr/>
            </a:pPr>
            <a:r>
              <a:rPr lang="el-GR" dirty="0" smtClean="0"/>
              <a:t>Αλλά στην πράξη ...</a:t>
            </a:r>
          </a:p>
          <a:p>
            <a:pPr lvl="1">
              <a:defRPr/>
            </a:pPr>
            <a:r>
              <a:rPr lang="el-GR" dirty="0" smtClean="0"/>
              <a:t>το ΣΠΕ δεν έχει λειτουργήσει ακόμη !!!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ΕΛΛΗΝΙΚΗ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Αισιοπούλου</a:t>
            </a:r>
            <a:r>
              <a:rPr lang="el-GR" sz="1400" dirty="0" smtClean="0"/>
              <a:t> Κ. (1980) «Το Σύστημα Εσωτερικού Ελέγχου»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Γρηγοράκου</a:t>
            </a:r>
            <a:r>
              <a:rPr lang="el-GR" sz="1400" dirty="0" smtClean="0"/>
              <a:t> Θ. (1989) «Γενικές Αρχές Ελεγκτικής»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Καζαντζής Χρήστος,  (2006) Ελεγκτική &amp; Εσωτερικός Έλεγχος, Εκδόσεις </a:t>
            </a:r>
            <a:r>
              <a:rPr lang="el-GR" sz="1400" dirty="0" err="1" smtClean="0"/>
              <a:t>Business</a:t>
            </a:r>
            <a:r>
              <a:rPr lang="el-GR" sz="1400" dirty="0" smtClean="0"/>
              <a:t> </a:t>
            </a:r>
            <a:r>
              <a:rPr lang="el-GR" sz="1400" dirty="0" err="1" smtClean="0"/>
              <a:t>plus</a:t>
            </a:r>
            <a:endParaRPr lang="el-GR" sz="1400" dirty="0" smtClean="0"/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Κάντζος</a:t>
            </a:r>
            <a:r>
              <a:rPr lang="el-GR" sz="1400" dirty="0" smtClean="0"/>
              <a:t> Κωνσταντίνος, </a:t>
            </a:r>
            <a:r>
              <a:rPr lang="el-GR" sz="1400" dirty="0" err="1" smtClean="0"/>
              <a:t>Χονδράκη</a:t>
            </a:r>
            <a:r>
              <a:rPr lang="el-GR" sz="1400" dirty="0" smtClean="0"/>
              <a:t> Αθηνά (2006)  «Ελεγκτική - Θεωρία και πρακτική» Εκδόσεις </a:t>
            </a:r>
            <a:r>
              <a:rPr lang="el-GR" sz="1400" dirty="0" err="1" smtClean="0"/>
              <a:t>Σταμούλη</a:t>
            </a:r>
            <a:r>
              <a:rPr lang="el-GR" sz="1400" dirty="0" smtClean="0"/>
              <a:t>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Κάντζου</a:t>
            </a:r>
            <a:r>
              <a:rPr lang="el-GR" sz="1400" dirty="0" smtClean="0"/>
              <a:t> Κ. (1998) «Ελεγκτική- Θεωρία και Πρακτική»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Καραγιάννη Δ. (1980) «Παραδείγματα εφαρμογής και Ανάλυσης του Γ.Λ.Σ.»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Καραμάνης</a:t>
            </a:r>
            <a:r>
              <a:rPr lang="el-GR" sz="1400" dirty="0" smtClean="0"/>
              <a:t> Κωνσταντίνος, (2008) «Σύγχρονη Ελεγκτική» Εκδόσεις ΟΠΑ,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Νεγκάκης</a:t>
            </a:r>
            <a:r>
              <a:rPr lang="el-GR" sz="1400" dirty="0" smtClean="0"/>
              <a:t> Χρ.,</a:t>
            </a:r>
            <a:r>
              <a:rPr lang="en-US" sz="1400" smtClean="0"/>
              <a:t> </a:t>
            </a:r>
            <a:r>
              <a:rPr lang="el-GR" sz="1400" smtClean="0"/>
              <a:t>Ταχυνάκης</a:t>
            </a:r>
            <a:r>
              <a:rPr lang="el-GR" sz="1400" dirty="0" smtClean="0"/>
              <a:t> Παν., (2012)  «Σύγχρονα Θέματα Ελεγκτικής και Εσωτερικού Ελέγχου» , Εκδόσεις Α. Κοντού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Παπά Α. (1990) «Ελεγκτική»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Παπαδάτου Θεοδώρα, (2005) «Εσωτερικός και εξωτερικός έλεγχος ανωνύμων εταιρειών», Εκδόσεις </a:t>
            </a:r>
            <a:r>
              <a:rPr lang="el-GR" sz="1400" dirty="0" err="1" smtClean="0"/>
              <a:t>Σάκουλα</a:t>
            </a:r>
            <a:r>
              <a:rPr lang="el-GR" sz="1400" dirty="0" smtClean="0"/>
              <a:t>, Αθήνα</a:t>
            </a:r>
          </a:p>
          <a:p>
            <a:pPr marL="447675" indent="-447675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 smtClean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52500"/>
          </a:xfrm>
        </p:spPr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913284"/>
            <a:ext cx="8240150" cy="3852804"/>
          </a:xfrm>
        </p:spPr>
        <p:txBody>
          <a:bodyPr>
            <a:noAutofit/>
          </a:bodyPr>
          <a:lstStyle/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ΕΛΛΗΝΙΚΗ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Παπαδοπούλου Ε. (1982) «Φοροδιαφυγή-</a:t>
            </a:r>
            <a:r>
              <a:rPr lang="el-GR" sz="1400" dirty="0" err="1" smtClean="0"/>
              <a:t>Φορολογικ</a:t>
            </a:r>
            <a:r>
              <a:rPr lang="el-GR" sz="1400" dirty="0" smtClean="0"/>
              <a:t>ή Λογιστική-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Σακκκέλη</a:t>
            </a:r>
            <a:r>
              <a:rPr lang="el-GR" sz="1400" dirty="0" smtClean="0"/>
              <a:t> Ε. (1987) «Λογιστική και Ελεγκτική των Εμπορικών Τραπεζών» , Εκδόσεις</a:t>
            </a:r>
            <a:r>
              <a:rPr lang="en-US" sz="1400" dirty="0" smtClean="0"/>
              <a:t> </a:t>
            </a:r>
            <a:r>
              <a:rPr lang="el-GR" sz="1400" dirty="0" err="1" smtClean="0"/>
              <a:t>Βρύκους</a:t>
            </a:r>
            <a:r>
              <a:rPr lang="el-GR" sz="1400" dirty="0" smtClean="0"/>
              <a:t>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Σκόρδου Β. (1987)«Φορολογική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Τερζάκη Γ. (1985) «Φορολογική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Τσακλάγκανου</a:t>
            </a:r>
            <a:r>
              <a:rPr lang="el-GR" sz="1400" dirty="0" smtClean="0"/>
              <a:t> Α. (1994) «Ελεγκτική» Θεσσαλονίκη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Φίλιου Β. (1984) «Η Κοινωνικοοικονομική Λογιστική» , Εκδόσεις ΚΕΠΕ, Αθήνα</a:t>
            </a:r>
            <a:endParaRPr lang="en-US" sz="1400" dirty="0" smtClean="0"/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ΞΕΝΗ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 </a:t>
            </a:r>
            <a:r>
              <a:rPr lang="en-US" sz="1400" dirty="0" smtClean="0"/>
              <a:t>James van Horne “Fundamentals of Financial Management”  N.Y. 1980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err="1" smtClean="0"/>
              <a:t>Meigs</a:t>
            </a:r>
            <a:r>
              <a:rPr lang="en-US" sz="1400" dirty="0" smtClean="0"/>
              <a:t> </a:t>
            </a:r>
            <a:r>
              <a:rPr lang="en-US" sz="1400" dirty="0" err="1" smtClean="0"/>
              <a:t>W.,Larsen</a:t>
            </a:r>
            <a:r>
              <a:rPr lang="en-US" sz="1400" dirty="0" smtClean="0"/>
              <a:t> J., </a:t>
            </a:r>
            <a:r>
              <a:rPr lang="en-US" sz="1400" dirty="0" err="1" smtClean="0"/>
              <a:t>Meigs</a:t>
            </a:r>
            <a:r>
              <a:rPr lang="en-US" sz="1400" dirty="0" smtClean="0"/>
              <a:t> R. , “Principles of Auditing”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Miller m., Bailey L., “GAAS-Guide”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err="1" smtClean="0"/>
              <a:t>Ricchiute</a:t>
            </a:r>
            <a:r>
              <a:rPr lang="en-US" sz="1400" dirty="0" smtClean="0"/>
              <a:t> D., “Auditing” N.Y. 1989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Sawyer L.B., “The Practice of Modern Internal Auditing” N.Y. 1973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Taylor D., </a:t>
            </a:r>
            <a:r>
              <a:rPr lang="en-US" sz="1400" dirty="0" err="1" smtClean="0"/>
              <a:t>Glezen</a:t>
            </a:r>
            <a:r>
              <a:rPr lang="en-US" sz="1400" dirty="0" smtClean="0"/>
              <a:t> G., “Auditing”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Wallace W.A. “Auditing” N.Y. 1986</a:t>
            </a:r>
            <a:r>
              <a:rPr lang="el-GR" sz="1400" dirty="0" smtClean="0"/>
              <a:t> 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3000" b="1" dirty="0" smtClean="0"/>
              <a:t>Ελεγκτική</a:t>
            </a:r>
          </a:p>
          <a:p>
            <a:pPr algn="l"/>
            <a:r>
              <a:rPr lang="el-GR" sz="2800" b="1" dirty="0" smtClean="0"/>
              <a:t>Ενότητα 6:</a:t>
            </a:r>
            <a:r>
              <a:rPr lang="en-US" sz="2800" dirty="0" smtClean="0"/>
              <a:t> </a:t>
            </a:r>
            <a:r>
              <a:rPr lang="el-GR" sz="2800" dirty="0" smtClean="0"/>
              <a:t>Επιτροπή Λογιστικής Τυποποίησης και Ελέγχων ( ΕΛΤΕ )</a:t>
            </a:r>
            <a:endParaRPr lang="en-US" sz="2800" dirty="0" smtClean="0"/>
          </a:p>
          <a:p>
            <a:pPr algn="l"/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</a:t>
            </a:r>
            <a:r>
              <a:rPr lang="el-GR" sz="2400" dirty="0" smtClean="0"/>
              <a:t>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Διακομιχάλης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Μ. (2015). Ελεγκτική.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</a:p>
          <a:p>
            <a:pPr algn="r"/>
            <a:r>
              <a:rPr lang="el-GR" sz="2900" smtClean="0"/>
              <a:t>Πρέβεζα, 2015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buNone/>
            </a:pPr>
            <a:r>
              <a:rPr lang="el-GR" dirty="0" smtClean="0"/>
              <a:t>Επιτροπή Λογιστικής Τυποποίησης και Ελέγχων ( ΕΛΤΕ ):</a:t>
            </a:r>
          </a:p>
          <a:p>
            <a:pPr marL="0">
              <a:buNone/>
            </a:pPr>
            <a:r>
              <a:rPr lang="el-GR" dirty="0" smtClean="0"/>
              <a:t>-   Βασικό αντικείμενο των ΕΛΤΕ</a:t>
            </a:r>
          </a:p>
          <a:p>
            <a:pPr marL="0">
              <a:buFontTx/>
              <a:buChar char="-"/>
            </a:pPr>
            <a:r>
              <a:rPr lang="el-GR" dirty="0" smtClean="0"/>
              <a:t>Διοίκηση των ΕΛΤΕ</a:t>
            </a:r>
          </a:p>
          <a:p>
            <a:pPr marL="0">
              <a:buFontTx/>
              <a:buChar char="-"/>
            </a:pPr>
            <a:r>
              <a:rPr lang="el-GR" dirty="0" smtClean="0"/>
              <a:t>Εξωτερικός Ελεγκτής, ευθύνες και υποχρεώσεις</a:t>
            </a:r>
          </a:p>
          <a:p>
            <a:pPr marL="0">
              <a:buFontTx/>
              <a:buChar char="-"/>
            </a:pPr>
            <a:endParaRPr lang="el-GR" dirty="0" smtClean="0"/>
          </a:p>
          <a:p>
            <a:pPr marL="0">
              <a:buFontTx/>
              <a:buChar char="-"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800" dirty="0" smtClean="0"/>
              <a:t>Επιτροπή Λογιστικής Τυποποίησης και Ελέγχων ( ΕΛΤΕ 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600" dirty="0" smtClean="0"/>
              <a:t>Ίδρυση ΕΛΤΕ (ν. 3148/2003)</a:t>
            </a:r>
          </a:p>
          <a:p>
            <a:pPr>
              <a:defRPr/>
            </a:pPr>
            <a:r>
              <a:rPr lang="el-GR" sz="2600" dirty="0" smtClean="0"/>
              <a:t>ΝΠΔΔ υπό ΥΠΟΙΚ</a:t>
            </a:r>
          </a:p>
          <a:p>
            <a:pPr>
              <a:defRPr/>
            </a:pPr>
            <a:r>
              <a:rPr lang="el-GR" sz="2600" dirty="0" smtClean="0"/>
              <a:t>ρυθμιστική &amp; εποπτική αρμοδιότητα:</a:t>
            </a:r>
          </a:p>
          <a:p>
            <a:pPr lvl="1">
              <a:defRPr/>
            </a:pPr>
            <a:r>
              <a:rPr lang="el-GR" sz="2600" dirty="0" smtClean="0"/>
              <a:t>Λογιστικά θέματα</a:t>
            </a:r>
          </a:p>
          <a:p>
            <a:pPr lvl="1">
              <a:defRPr/>
            </a:pPr>
            <a:r>
              <a:rPr lang="el-GR" sz="2600" dirty="0" smtClean="0"/>
              <a:t>Ελεγκτικά θέματα</a:t>
            </a:r>
          </a:p>
          <a:p>
            <a:pPr>
              <a:defRPr/>
            </a:pPr>
            <a:r>
              <a:rPr lang="el-GR" sz="2600" dirty="0" smtClean="0"/>
              <a:t>Γνωμοδοτικό - συμβουλευτικό όργανο κράτους για λογιστικά θέματα</a:t>
            </a:r>
          </a:p>
          <a:p>
            <a:pPr marL="0" indent="0">
              <a:buNone/>
            </a:pPr>
            <a:endParaRPr lang="el-GR" sz="2600" b="1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800" dirty="0" smtClean="0"/>
              <a:t>Επιτροπή Λογιστικής Τυποποίησης και Ελέγχων ( ΕΛΤΕ 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l-GR" sz="2600" dirty="0" smtClean="0">
                <a:latin typeface="Verdana" pitchFamily="34" charset="0"/>
              </a:rPr>
              <a:t>Διοικητικά όργανα ΕΛΤΕ</a:t>
            </a:r>
          </a:p>
          <a:p>
            <a:pPr>
              <a:lnSpc>
                <a:spcPct val="90000"/>
              </a:lnSpc>
              <a:defRPr/>
            </a:pPr>
            <a:r>
              <a:rPr lang="el-GR" sz="2600" dirty="0" smtClean="0"/>
              <a:t>Διοικητικό συμβούλιο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600" dirty="0" smtClean="0"/>
              <a:t>Πρόεδρος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600" dirty="0" smtClean="0"/>
              <a:t>Δύο αντιπρόεδροι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600" dirty="0" smtClean="0"/>
              <a:t>Τράπεζα Ελλάδος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600" dirty="0" smtClean="0"/>
              <a:t>Επιτροπή Κεφαλαιαγοράς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600" dirty="0" smtClean="0"/>
              <a:t>ΣΕΒ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600" dirty="0" smtClean="0"/>
              <a:t>ΣΕΒΒΕ</a:t>
            </a:r>
          </a:p>
          <a:p>
            <a:pPr marL="0" indent="0">
              <a:lnSpc>
                <a:spcPct val="90000"/>
              </a:lnSpc>
              <a:buNone/>
            </a:pPr>
            <a:endParaRPr lang="el-GR" sz="2600" dirty="0">
              <a:latin typeface="+mj-lt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800" dirty="0" smtClean="0"/>
              <a:t>Επιτροπή Λογιστικής Τυποποίησης και Ελέγχων ( ΕΛΤΕ 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  <p:graphicFrame>
        <p:nvGraphicFramePr>
          <p:cNvPr id="1026" name="Organization Chart 2"/>
          <p:cNvGraphicFramePr>
            <a:graphicFrameLocks/>
          </p:cNvGraphicFramePr>
          <p:nvPr/>
        </p:nvGraphicFramePr>
        <p:xfrm>
          <a:off x="827584" y="1777380"/>
          <a:ext cx="7308304" cy="3793604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  <p:sp>
        <p:nvSpPr>
          <p:cNvPr id="7" name="6 - Ορθογώνιο"/>
          <p:cNvSpPr/>
          <p:nvPr/>
        </p:nvSpPr>
        <p:spPr>
          <a:xfrm>
            <a:off x="3059832" y="1345332"/>
            <a:ext cx="34163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dirty="0" smtClean="0">
                <a:latin typeface="Verdana" pitchFamily="34" charset="0"/>
              </a:rPr>
              <a:t>Οργανόγραμμα ΕΛΤΕ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Επιτροπή Λογιστικής Τυποποίησης και Ελέγχων ( ΕΛΤΕ 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273324"/>
            <a:ext cx="8229600" cy="3972272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  <a:buClr>
                <a:schemeClr val="bg1">
                  <a:lumMod val="75000"/>
                </a:schemeClr>
              </a:buClr>
              <a:buNone/>
              <a:defRPr/>
            </a:pPr>
            <a:r>
              <a:rPr lang="el-GR" sz="2000" b="1" dirty="0" smtClean="0"/>
              <a:t>Βασικό αντικείμενο ΣΛΟΤ:</a:t>
            </a:r>
          </a:p>
          <a:p>
            <a:pPr>
              <a:lnSpc>
                <a:spcPct val="70000"/>
              </a:lnSpc>
              <a:defRPr/>
            </a:pPr>
            <a:r>
              <a:rPr lang="el-GR" sz="2000" dirty="0" smtClean="0"/>
              <a:t>Έκφραση γνώμης για λογιστικά θέματα υπό τη μορφή:</a:t>
            </a:r>
          </a:p>
          <a:p>
            <a:pPr lvl="1">
              <a:lnSpc>
                <a:spcPct val="70000"/>
              </a:lnSpc>
              <a:defRPr/>
            </a:pPr>
            <a:r>
              <a:rPr lang="el-GR" sz="2000" dirty="0" smtClean="0"/>
              <a:t>Λογιστικής Οδηγίας: ρύθμιση θέματος με βάση το ισχύον πλαίσιο (υποχρεωτική)</a:t>
            </a:r>
          </a:p>
          <a:p>
            <a:pPr lvl="1">
              <a:lnSpc>
                <a:spcPct val="70000"/>
              </a:lnSpc>
              <a:defRPr/>
            </a:pPr>
            <a:r>
              <a:rPr lang="el-GR" sz="2000" dirty="0" smtClean="0"/>
              <a:t>Λογιστικής Εγκυκλίου: ερμηνεία ισχύοντος κανόνα (υποχρεωτική)</a:t>
            </a:r>
          </a:p>
          <a:p>
            <a:pPr lvl="1">
              <a:lnSpc>
                <a:spcPct val="70000"/>
              </a:lnSpc>
              <a:defRPr/>
            </a:pPr>
            <a:r>
              <a:rPr lang="el-GR" sz="2000" dirty="0" smtClean="0"/>
              <a:t>Γνωμοδότησης: γνώμη για ΔΛΠ (μη δεσμευτική άποψη)</a:t>
            </a:r>
          </a:p>
          <a:p>
            <a:pPr lvl="1">
              <a:lnSpc>
                <a:spcPct val="70000"/>
              </a:lnSpc>
              <a:defRPr/>
            </a:pPr>
            <a:r>
              <a:rPr lang="el-GR" sz="2000" dirty="0" smtClean="0"/>
              <a:t>Ατομικής απάντησης: γνώμη σε ερώτημα ενδιαφερομένου</a:t>
            </a:r>
            <a:endParaRPr lang="el-GR" sz="2000" b="1" u="sng" dirty="0" smtClean="0"/>
          </a:p>
          <a:p>
            <a:pPr>
              <a:lnSpc>
                <a:spcPct val="70000"/>
              </a:lnSpc>
              <a:buNone/>
              <a:defRPr/>
            </a:pPr>
            <a:r>
              <a:rPr lang="el-GR" sz="2000" b="1" u="sng" dirty="0" smtClean="0"/>
              <a:t>Εποπτεία λειτουργίας ελεγκτών</a:t>
            </a:r>
          </a:p>
          <a:p>
            <a:pPr>
              <a:lnSpc>
                <a:spcPct val="70000"/>
              </a:lnSpc>
              <a:buNone/>
              <a:defRPr/>
            </a:pPr>
            <a:r>
              <a:rPr lang="el-GR" sz="2000" dirty="0" smtClean="0"/>
              <a:t>Κατασταλτικά:</a:t>
            </a:r>
          </a:p>
          <a:p>
            <a:pPr>
              <a:lnSpc>
                <a:spcPct val="70000"/>
              </a:lnSpc>
              <a:defRPr/>
            </a:pPr>
            <a:r>
              <a:rPr lang="el-GR" sz="2000" dirty="0" smtClean="0"/>
              <a:t>Πειθαρχικός έλεγχος</a:t>
            </a:r>
          </a:p>
          <a:p>
            <a:pPr>
              <a:lnSpc>
                <a:spcPct val="70000"/>
              </a:lnSpc>
              <a:buNone/>
              <a:defRPr/>
            </a:pPr>
            <a:r>
              <a:rPr lang="el-GR" sz="2000" dirty="0" smtClean="0"/>
              <a:t>Προληπτικά:</a:t>
            </a:r>
          </a:p>
          <a:p>
            <a:pPr>
              <a:lnSpc>
                <a:spcPct val="70000"/>
              </a:lnSpc>
              <a:defRPr/>
            </a:pPr>
            <a:r>
              <a:rPr lang="el-GR" sz="2000" dirty="0" smtClean="0"/>
              <a:t>Ποιοτικός έλεγχος</a:t>
            </a:r>
            <a:endParaRPr lang="en-GB" sz="2000" dirty="0" smtClean="0"/>
          </a:p>
          <a:p>
            <a:pPr marL="0" indent="0">
              <a:lnSpc>
                <a:spcPct val="70000"/>
              </a:lnSpc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1328</TotalTime>
  <Words>861</Words>
  <Application>Microsoft Office PowerPoint</Application>
  <PresentationFormat>Προβολή στην οθόνη (16:10)</PresentationFormat>
  <Paragraphs>232</Paragraphs>
  <Slides>25</Slides>
  <Notes>22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Θέμα του Office</vt:lpstr>
      <vt:lpstr>Ελεγκτική</vt:lpstr>
      <vt:lpstr>Διαφάνεια 2</vt:lpstr>
      <vt:lpstr>Άδειες Χρήσης</vt:lpstr>
      <vt:lpstr>Χρηματοδότηση</vt:lpstr>
      <vt:lpstr>Σκοποί  ενότητας</vt:lpstr>
      <vt:lpstr>Επιτροπή Λογιστικής Τυποποίησης και Ελέγχων ( ΕΛΤΕ )</vt:lpstr>
      <vt:lpstr>Επιτροπή Λογιστικής Τυποποίησης και Ελέγχων ( ΕΛΤΕ )</vt:lpstr>
      <vt:lpstr>Επιτροπή Λογιστικής Τυποποίησης και Ελέγχων ( ΕΛΤΕ )</vt:lpstr>
      <vt:lpstr>Επιτροπή Λογιστικής Τυποποίησης και Ελέγχων ( ΕΛΤΕ )</vt:lpstr>
      <vt:lpstr>Επιτροπή Λογιστικής Τυποποίησης και Ελέγχων ( ΕΛΤΕ ) </vt:lpstr>
      <vt:lpstr>Επιτροπή Λογιστικής Τυποποίησης και Ελέγχων ( ΕΛΤΕ ) </vt:lpstr>
      <vt:lpstr> Επιτροπή Λογιστικής Τυποποίησης και Ελέγχων ( ΕΛΤΕ ) </vt:lpstr>
      <vt:lpstr>  Επιτροπή Λογιστικής Τυποποίησης και Ελέγχων ( ΕΛΤΕ ) </vt:lpstr>
      <vt:lpstr> Επιτροπή Λογιστικής Τυποποίησης και Ελέγχων ( ΕΛΤΕ )</vt:lpstr>
      <vt:lpstr>Επιτροπή Λογιστικής Τυποποίησης και Ελέγχων ( ΕΛΤΕ )</vt:lpstr>
      <vt:lpstr>Επιτροπή Λογιστικής Τυποποίησης και Ελέγχων ( ΕΛΤΕ )</vt:lpstr>
      <vt:lpstr>Επιτροπή Λογιστικής Τυποποίησης και Ελέγχων ( ΕΛΤΕ )</vt:lpstr>
      <vt:lpstr>Βιβλιογραφία</vt:lpstr>
      <vt:lpstr>Βιβλιογραφία</vt:lpstr>
      <vt:lpstr>Σημείωμα Αναφοράς</vt:lpstr>
      <vt:lpstr>Σημείωμα Αδειοδότησης</vt:lpstr>
      <vt:lpstr>Διαφάνεια 22</vt:lpstr>
      <vt:lpstr>Διαφάνεια 23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185</cp:revision>
  <dcterms:created xsi:type="dcterms:W3CDTF">2012-09-06T09:03:05Z</dcterms:created>
  <dcterms:modified xsi:type="dcterms:W3CDTF">2015-10-31T19:20:25Z</dcterms:modified>
</cp:coreProperties>
</file>