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ms-office.legacyDiagramTex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89" r:id="rId3"/>
    <p:sldId id="257" r:id="rId4"/>
    <p:sldId id="259" r:id="rId5"/>
    <p:sldId id="261" r:id="rId6"/>
    <p:sldId id="265" r:id="rId7"/>
    <p:sldId id="274" r:id="rId8"/>
    <p:sldId id="296" r:id="rId9"/>
    <p:sldId id="297" r:id="rId10"/>
    <p:sldId id="298" r:id="rId11"/>
    <p:sldId id="299" r:id="rId12"/>
    <p:sldId id="300" r:id="rId13"/>
    <p:sldId id="283" r:id="rId14"/>
    <p:sldId id="285" r:id="rId15"/>
    <p:sldId id="301" r:id="rId16"/>
    <p:sldId id="305" r:id="rId17"/>
    <p:sldId id="304" r:id="rId18"/>
    <p:sldId id="290" r:id="rId19"/>
    <p:sldId id="306" r:id="rId20"/>
    <p:sldId id="291" r:id="rId21"/>
    <p:sldId id="292" r:id="rId22"/>
    <p:sldId id="293" r:id="rId23"/>
    <p:sldId id="294" r:id="rId24"/>
    <p:sldId id="295" r:id="rId25"/>
    <p:sldId id="280" r:id="rId26"/>
  </p:sldIdLst>
  <p:sldSz cx="9144000" cy="5715000" type="screen16x10"/>
  <p:notesSz cx="6858000" cy="9144000"/>
  <p:custDataLst>
    <p:tags r:id="rId29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77" autoAdjust="0"/>
    <p:restoredTop sz="99309" autoAdjust="0"/>
  </p:normalViewPr>
  <p:slideViewPr>
    <p:cSldViewPr>
      <p:cViewPr>
        <p:scale>
          <a:sx n="106" d="100"/>
          <a:sy n="106" d="100"/>
        </p:scale>
        <p:origin x="-228" y="576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commentAuthors" Target="commentAuthors.xml"/><Relationship Id="rId35" Type="http://schemas.microsoft.com/office/2006/relationships/legacyDocTextInfo" Target="legacyDocTextInfo.bin"/></Relationships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6" Type="http://schemas.microsoft.com/office/2006/relationships/legacyDiagramText" Target="legacyDiagramText6.bin"/><Relationship Id="rId5" Type="http://schemas.microsoft.com/office/2006/relationships/legacyDiagramText" Target="legacyDiagramText5.bin"/><Relationship Id="rId4" Type="http://schemas.microsoft.com/office/2006/relationships/legacyDiagramText" Target="legacyDiagramText4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pPr/>
              <a:t>31/10/2015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31/10/2015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9817244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9817244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9817244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US" baseline="0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4044648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00B050"/>
                </a:solidFill>
              </a:rPr>
              <a:t> </a:t>
            </a:r>
            <a:endParaRPr lang="el-GR" dirty="0">
              <a:solidFill>
                <a:srgbClr val="00B05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2566696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499802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499802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499802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499802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49980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928127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499802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499802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53302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156830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9471385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9817244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9817244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981724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&#917;&#926;&#937;&#932;&#917;&#929;&#921;&#922;&#927;&#931;%20&#917;&#923;&#917;&#915;&#922;&#932;&#919;&#931;.doc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&#917;&#926;&#937;&#932;&#917;&#929;&#921;&#922;&#927;&#931;%20&#917;&#923;&#917;&#915;&#922;&#932;&#919;&#931;.doc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oc-web.ioa.teiep.gr/OpenClass/courses/LOGO125/" TargetMode="External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561356"/>
            <a:ext cx="7772400" cy="1225021"/>
          </a:xfrm>
        </p:spPr>
        <p:txBody>
          <a:bodyPr>
            <a:noAutofit/>
          </a:bodyPr>
          <a:lstStyle/>
          <a:p>
            <a:r>
              <a:rPr lang="el-GR" dirty="0" smtClean="0"/>
              <a:t>Ελεγκτική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2713484"/>
            <a:ext cx="7776864" cy="1460500"/>
          </a:xfrm>
        </p:spPr>
        <p:txBody>
          <a:bodyPr>
            <a:noAutofit/>
          </a:bodyPr>
          <a:lstStyle/>
          <a:p>
            <a:r>
              <a:rPr lang="el-GR" sz="3600" dirty="0" smtClean="0"/>
              <a:t>Επιτροπή Λογιστικής Τυποποίησης και Ελέγχων ( ΕΛΤΕ )</a:t>
            </a:r>
          </a:p>
          <a:p>
            <a:r>
              <a:rPr lang="el-GR" sz="2800" dirty="0" err="1" smtClean="0"/>
              <a:t>Διακομιχάλης</a:t>
            </a:r>
            <a:r>
              <a:rPr lang="el-GR" sz="2800" dirty="0" smtClean="0"/>
              <a:t> Μιχαήλ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grpSp>
        <p:nvGrpSpPr>
          <p:cNvPr id="10" name="Ομάδα 9"/>
          <p:cNvGrpSpPr/>
          <p:nvPr/>
        </p:nvGrpSpPr>
        <p:grpSpPr>
          <a:xfrm>
            <a:off x="642158" y="210000"/>
            <a:ext cx="4217874" cy="1147333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 cstate="print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xmlns="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553244"/>
            <a:ext cx="8229600" cy="952500"/>
          </a:xfrm>
        </p:spPr>
        <p:txBody>
          <a:bodyPr>
            <a:noAutofit/>
          </a:bodyPr>
          <a:lstStyle/>
          <a:p>
            <a:r>
              <a:rPr lang="el-GR" sz="3600" dirty="0" smtClean="0"/>
              <a:t>Επιτροπή Λογιστικής Τυποποίησης και Ελέγχων ( ΕΛΤΕ )</a:t>
            </a:r>
            <a:br>
              <a:rPr lang="el-GR" sz="3600" dirty="0" smtClean="0"/>
            </a:b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4044280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l-GR" sz="3100" dirty="0" smtClean="0">
                <a:latin typeface="Verdana" pitchFamily="34" charset="0"/>
              </a:rPr>
              <a:t>Πειθαρχικός έλεγχος </a:t>
            </a:r>
            <a:endParaRPr lang="en-US" sz="3100" dirty="0" smtClean="0">
              <a:latin typeface="Verdana" pitchFamily="34" charset="0"/>
            </a:endParaRPr>
          </a:p>
          <a:p>
            <a:pPr>
              <a:defRPr/>
            </a:pPr>
            <a:r>
              <a:rPr lang="el-GR" sz="2800" dirty="0" smtClean="0"/>
              <a:t>Πειθαρχικό Συμβούλιο ΕΛΤΕ</a:t>
            </a:r>
          </a:p>
          <a:p>
            <a:pPr lvl="1">
              <a:defRPr/>
            </a:pPr>
            <a:r>
              <a:rPr lang="el-GR" dirty="0" smtClean="0"/>
              <a:t>Ένας δικαστικός ή νομικός ΝΣΚ</a:t>
            </a:r>
          </a:p>
          <a:p>
            <a:pPr lvl="1">
              <a:defRPr/>
            </a:pPr>
            <a:r>
              <a:rPr lang="el-GR" dirty="0" smtClean="0"/>
              <a:t>Ένας ΟΕΛ εκλεγμένος από Γ.Σ. ΣΟΕΛ</a:t>
            </a:r>
          </a:p>
          <a:p>
            <a:pPr lvl="1">
              <a:defRPr/>
            </a:pPr>
            <a:r>
              <a:rPr lang="el-GR" dirty="0" smtClean="0"/>
              <a:t>Ένα μέλος ΔΕΠ ή εμπειρογνώμονας στη Λογιστική</a:t>
            </a:r>
          </a:p>
          <a:p>
            <a:pPr>
              <a:defRPr/>
            </a:pPr>
            <a:r>
              <a:rPr lang="el-GR" sz="2800" dirty="0" smtClean="0"/>
              <a:t>Θέσπιση ευθύνης – Άρθρο 21 Π.Δ. 226:</a:t>
            </a:r>
          </a:p>
          <a:p>
            <a:pPr lvl="1">
              <a:defRPr/>
            </a:pPr>
            <a:r>
              <a:rPr lang="el-GR" dirty="0" smtClean="0"/>
              <a:t>Πλημμελής άσκηση καθηκόντων</a:t>
            </a:r>
          </a:p>
          <a:p>
            <a:pPr lvl="1">
              <a:defRPr/>
            </a:pPr>
            <a:r>
              <a:rPr lang="el-GR" dirty="0" smtClean="0"/>
              <a:t>Ανάρμοστη συμπεριφορά</a:t>
            </a:r>
          </a:p>
          <a:p>
            <a:pPr lvl="1">
              <a:defRPr/>
            </a:pPr>
            <a:r>
              <a:rPr lang="el-GR" dirty="0" smtClean="0"/>
              <a:t>Παράβαση νόμου, κανονισμού ή δεοντολογίας ΣΟΕΛ</a:t>
            </a:r>
          </a:p>
          <a:p>
            <a:pPr marL="0" indent="0">
              <a:lnSpc>
                <a:spcPct val="110000"/>
              </a:lnSpc>
              <a:buNone/>
            </a:pPr>
            <a:endParaRPr 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553244"/>
            <a:ext cx="8229600" cy="952500"/>
          </a:xfrm>
        </p:spPr>
        <p:txBody>
          <a:bodyPr>
            <a:noAutofit/>
          </a:bodyPr>
          <a:lstStyle/>
          <a:p>
            <a:r>
              <a:rPr lang="el-GR" sz="3600" dirty="0" smtClean="0"/>
              <a:t>Επιτροπή Λογιστικής Τυποποίησης και Ελέγχων ( ΕΛΤΕ )</a:t>
            </a:r>
            <a:br>
              <a:rPr lang="el-GR" sz="3600" dirty="0" smtClean="0"/>
            </a:b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345332"/>
            <a:ext cx="8229600" cy="4176464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el-GR" sz="3400" b="1" dirty="0" smtClean="0">
                <a:cs typeface="Times New Roman" charset="0"/>
              </a:rPr>
              <a:t>ΥΠΟΧΡΕΩΣΕΙΣ ΚΑΙ ΕΥΘΥΝΕΣ ΤΟΥ ΕΞΩΤΕΡΙΚΟΥ ΕΛΕΓΚΤΗ</a:t>
            </a:r>
            <a:r>
              <a:rPr lang="el-GR" sz="3400" dirty="0" smtClean="0">
                <a:hlinkClick r:id="rId3" action="ppaction://hlinkfile"/>
              </a:rPr>
              <a:t/>
            </a:r>
            <a:br>
              <a:rPr lang="el-GR" sz="3400" dirty="0" smtClean="0">
                <a:hlinkClick r:id="rId3" action="ppaction://hlinkfile"/>
              </a:rPr>
            </a:br>
            <a:r>
              <a:rPr lang="el-GR" sz="3400" b="1" dirty="0" smtClean="0"/>
              <a:t>Ο </a:t>
            </a:r>
            <a:r>
              <a:rPr lang="el-GR" sz="3400" b="1" dirty="0" smtClean="0">
                <a:cs typeface="Times New Roman" pitchFamily="18" charset="0"/>
              </a:rPr>
              <a:t> ελεγκτής θεωρείται ότι επιδεικνύει επαγγελματική επιμέλεια αν :</a:t>
            </a:r>
          </a:p>
          <a:p>
            <a:pPr algn="just">
              <a:lnSpc>
                <a:spcPct val="80000"/>
              </a:lnSpc>
              <a:buNone/>
            </a:pPr>
            <a:r>
              <a:rPr lang="el-GR" sz="2800" dirty="0" smtClean="0">
                <a:cs typeface="Times New Roman" pitchFamily="18" charset="0"/>
              </a:rPr>
              <a:t>1)</a:t>
            </a:r>
            <a:r>
              <a:rPr lang="el-GR" sz="2800" b="1" dirty="0" smtClean="0">
                <a:cs typeface="Times New Roman" pitchFamily="18" charset="0"/>
              </a:rPr>
              <a:t>   </a:t>
            </a:r>
            <a:r>
              <a:rPr lang="el-GR" sz="3100" dirty="0" smtClean="0">
                <a:cs typeface="Times New Roman" pitchFamily="18" charset="0"/>
              </a:rPr>
              <a:t>Δεν δέχεται να αναλάβει τον έλεγχο μιας επιχείρησης γιατί φρονεί ότι τα προσόντα του και η γενική εμπειρία του δεν επαρκούν για την ανάληψη του έργου</a:t>
            </a:r>
          </a:p>
          <a:p>
            <a:pPr algn="just">
              <a:lnSpc>
                <a:spcPct val="80000"/>
              </a:lnSpc>
              <a:buNone/>
            </a:pPr>
            <a:r>
              <a:rPr lang="el-GR" sz="3100" dirty="0" smtClean="0">
                <a:cs typeface="Times New Roman" pitchFamily="18" charset="0"/>
              </a:rPr>
              <a:t>2)  Επιδεικνύει την επιδεξιότητα και την κατάρτιση που θα επεδείκνυε  οποιοσδήποτε άλλος  εξίσου έμπειρος ελεγκτής κατά τη διενέργεια του συγκεκριμένου ελέγχου</a:t>
            </a:r>
            <a:endParaRPr lang="en-US" sz="3100" dirty="0" smtClean="0">
              <a:cs typeface="Times New Roman" pitchFamily="18" charset="0"/>
            </a:endParaRPr>
          </a:p>
          <a:p>
            <a:pPr algn="just">
              <a:lnSpc>
                <a:spcPct val="80000"/>
              </a:lnSpc>
              <a:buNone/>
            </a:pPr>
            <a:r>
              <a:rPr lang="el-GR" sz="3100" dirty="0" smtClean="0">
                <a:cs typeface="Times New Roman" pitchFamily="18" charset="0"/>
              </a:rPr>
              <a:t>3) Αναλαμβάνει την άσκηση του έλεγχου της επιχειρήσεως με υπευθυνότητα και με καλή πίστη </a:t>
            </a:r>
            <a:endParaRPr lang="en-US" sz="3100" dirty="0" smtClean="0">
              <a:cs typeface="Times New Roman" pitchFamily="18" charset="0"/>
            </a:endParaRPr>
          </a:p>
          <a:p>
            <a:pPr algn="just">
              <a:lnSpc>
                <a:spcPct val="80000"/>
              </a:lnSpc>
              <a:buNone/>
            </a:pPr>
            <a:r>
              <a:rPr lang="el-GR" sz="3100" dirty="0" smtClean="0">
                <a:cs typeface="Times New Roman" pitchFamily="18" charset="0"/>
              </a:rPr>
              <a:t>4)</a:t>
            </a:r>
            <a:r>
              <a:rPr lang="en-US" sz="3100" dirty="0" smtClean="0">
                <a:cs typeface="Times New Roman" pitchFamily="18" charset="0"/>
              </a:rPr>
              <a:t> </a:t>
            </a:r>
            <a:r>
              <a:rPr lang="el-GR" sz="3100" dirty="0" smtClean="0">
                <a:cs typeface="Times New Roman" pitchFamily="18" charset="0"/>
              </a:rPr>
              <a:t>Ακολουθεί τις γενικά παραδεκτές ελεγκτικές αρχές και τις οδηγίες και μεθόδους που</a:t>
            </a:r>
            <a:r>
              <a:rPr lang="en-US" sz="3100" dirty="0" smtClean="0">
                <a:cs typeface="Times New Roman" pitchFamily="18" charset="0"/>
              </a:rPr>
              <a:t> </a:t>
            </a:r>
            <a:r>
              <a:rPr lang="el-GR" sz="3100" dirty="0" smtClean="0">
                <a:cs typeface="Times New Roman" pitchFamily="18" charset="0"/>
              </a:rPr>
              <a:t>υποδεικνύουν οι επαγγελματικές ενώσεις των ελεγκτών </a:t>
            </a:r>
          </a:p>
          <a:p>
            <a:pPr marL="0" indent="0" algn="just">
              <a:lnSpc>
                <a:spcPct val="110000"/>
              </a:lnSpc>
              <a:buNone/>
            </a:pPr>
            <a:endParaRPr 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>Επιτροπή Λογιστικής Τυποποίησης και Ελέγχων ( ΕΛΤΕ )</a:t>
            </a:r>
            <a:br>
              <a:rPr lang="el-GR" sz="3600" dirty="0" smtClean="0"/>
            </a:b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56248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el-GR" sz="3100" b="1" dirty="0" smtClean="0">
                <a:cs typeface="Times New Roman" charset="0"/>
              </a:rPr>
              <a:t>ΥΠΟΧΡΕΩΣΕΙΣ ΚΑΙ ΕΥΘΥΝΕΣ ΤΟΥ ΕΞΩΤΕΡΙΚΟΥ ΕΛΕΓΚΤΗ</a:t>
            </a:r>
            <a:r>
              <a:rPr lang="el-GR" sz="3100" dirty="0" smtClean="0">
                <a:hlinkClick r:id="rId3" action="ppaction://hlinkfile"/>
              </a:rPr>
              <a:t/>
            </a:r>
            <a:br>
              <a:rPr lang="el-GR" sz="3100" dirty="0" smtClean="0">
                <a:hlinkClick r:id="rId3" action="ppaction://hlinkfile"/>
              </a:rPr>
            </a:br>
            <a:r>
              <a:rPr lang="el-GR" sz="3100" b="1" dirty="0" smtClean="0"/>
              <a:t>Ο </a:t>
            </a:r>
            <a:r>
              <a:rPr lang="el-GR" sz="3100" b="1" dirty="0" smtClean="0">
                <a:cs typeface="Times New Roman" pitchFamily="18" charset="0"/>
              </a:rPr>
              <a:t> ελεγκτής θεωρείται ότι επιδεικνύει επαγγελματική επιμέλεια αν :</a:t>
            </a:r>
          </a:p>
          <a:p>
            <a:pPr algn="just">
              <a:lnSpc>
                <a:spcPct val="80000"/>
              </a:lnSpc>
              <a:buNone/>
            </a:pPr>
            <a:r>
              <a:rPr lang="el-GR" sz="2400" dirty="0" smtClean="0">
                <a:cs typeface="Times New Roman" pitchFamily="18" charset="0"/>
              </a:rPr>
              <a:t>5)</a:t>
            </a:r>
            <a:r>
              <a:rPr lang="el-GR" sz="3100" dirty="0" smtClean="0">
                <a:cs typeface="Times New Roman" pitchFamily="18" charset="0"/>
              </a:rPr>
              <a:t> Είναι επιφυλακτικός κατά τη διερεύνηση των αποδεικτικών στοιχείων που συλλέγει , και προσεκτικός κατά την αξιολόγηση της αποδεικτικής ισχύος τους </a:t>
            </a:r>
          </a:p>
          <a:p>
            <a:pPr algn="just">
              <a:lnSpc>
                <a:spcPct val="80000"/>
              </a:lnSpc>
              <a:buNone/>
            </a:pPr>
            <a:r>
              <a:rPr lang="el-GR" sz="3100" dirty="0" smtClean="0">
                <a:cs typeface="Times New Roman" pitchFamily="18" charset="0"/>
              </a:rPr>
              <a:t>6) Φροντίζει το ελεγκτικό προσωπικό του </a:t>
            </a:r>
            <a:r>
              <a:rPr lang="el-GR" sz="3100" dirty="0" smtClean="0"/>
              <a:t>να </a:t>
            </a:r>
            <a:r>
              <a:rPr lang="el-GR" sz="3100" dirty="0" smtClean="0">
                <a:cs typeface="Times New Roman" pitchFamily="18" charset="0"/>
              </a:rPr>
              <a:t>επιδεικνύει την απαιτούμενη επαγγελματική</a:t>
            </a:r>
            <a:r>
              <a:rPr lang="en-US" sz="3100" dirty="0" smtClean="0">
                <a:cs typeface="Times New Roman" pitchFamily="18" charset="0"/>
              </a:rPr>
              <a:t>  </a:t>
            </a:r>
            <a:r>
              <a:rPr lang="el-GR" sz="3100" dirty="0" smtClean="0">
                <a:cs typeface="Times New Roman" pitchFamily="18" charset="0"/>
              </a:rPr>
              <a:t>επιμέλεια </a:t>
            </a:r>
            <a:endParaRPr lang="en-US" sz="3100" dirty="0" smtClean="0">
              <a:cs typeface="Times New Roman" pitchFamily="18" charset="0"/>
            </a:endParaRPr>
          </a:p>
          <a:p>
            <a:pPr algn="just">
              <a:lnSpc>
                <a:spcPct val="80000"/>
              </a:lnSpc>
              <a:buNone/>
            </a:pPr>
            <a:r>
              <a:rPr lang="el-GR" sz="3100" dirty="0" smtClean="0">
                <a:cs typeface="Times New Roman" pitchFamily="18" charset="0"/>
              </a:rPr>
              <a:t>7) Τηρεί απόλυτη εχεμύθεια, σέβεται την εμπιστευτική φύση των πληροφοριών, και δεν</a:t>
            </a:r>
            <a:r>
              <a:rPr lang="en-US" sz="3100" dirty="0" smtClean="0">
                <a:cs typeface="Times New Roman" pitchFamily="18" charset="0"/>
              </a:rPr>
              <a:t> </a:t>
            </a:r>
            <a:r>
              <a:rPr lang="el-GR" sz="3100" dirty="0" smtClean="0">
                <a:cs typeface="Times New Roman" pitchFamily="18" charset="0"/>
              </a:rPr>
              <a:t>γνωστοποιεί σε τρίτους οποιαδήποτε από τις πληροφορίες αυτές χωρίς την έγκριση των ελεγχόμενων επιχειρήσεων. Η παράβαση του καθήκοντος της εχεμύθειας δημιουργεί υποχρέωση για τον ελεγκτή προς αποζημίωση. </a:t>
            </a:r>
          </a:p>
          <a:p>
            <a:pPr marL="0" indent="0" algn="just">
              <a:lnSpc>
                <a:spcPct val="110000"/>
              </a:lnSpc>
              <a:buNone/>
            </a:pPr>
            <a:endParaRPr 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187"/>
            <a:ext cx="8229600" cy="952500"/>
          </a:xfrm>
        </p:spPr>
        <p:txBody>
          <a:bodyPr>
            <a:noAutofit/>
          </a:bodyPr>
          <a:lstStyle/>
          <a:p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>Επιτροπή Λογιστικής Τυποποίησης και Ελέγχων ( ΕΛΤΕ )</a:t>
            </a:r>
            <a:br>
              <a:rPr lang="el-GR" sz="3600" dirty="0" smtClean="0"/>
            </a:br>
            <a:endParaRPr lang="el-G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9348"/>
            <a:ext cx="8229600" cy="377163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l-GR" dirty="0" smtClean="0"/>
              <a:t>Ποινές:</a:t>
            </a:r>
          </a:p>
          <a:p>
            <a:pPr lvl="1">
              <a:defRPr/>
            </a:pPr>
            <a:r>
              <a:rPr lang="el-GR" dirty="0" smtClean="0"/>
              <a:t>Σύσταση</a:t>
            </a:r>
          </a:p>
          <a:p>
            <a:pPr lvl="1">
              <a:defRPr/>
            </a:pPr>
            <a:r>
              <a:rPr lang="el-GR" dirty="0" smtClean="0"/>
              <a:t>Επίπληξη</a:t>
            </a:r>
          </a:p>
          <a:p>
            <a:pPr lvl="1">
              <a:defRPr/>
            </a:pPr>
            <a:r>
              <a:rPr lang="el-GR" dirty="0" smtClean="0"/>
              <a:t>Πρόστιμο μέχρι € 50.000</a:t>
            </a:r>
          </a:p>
          <a:p>
            <a:pPr lvl="1">
              <a:defRPr/>
            </a:pPr>
            <a:r>
              <a:rPr lang="el-GR" dirty="0" smtClean="0"/>
              <a:t>Προσωρινή αναστολή άδειας άσκησης</a:t>
            </a:r>
          </a:p>
          <a:p>
            <a:pPr lvl="1">
              <a:defRPr/>
            </a:pPr>
            <a:r>
              <a:rPr lang="el-GR" dirty="0" smtClean="0"/>
              <a:t>Οριστική διαγραφή</a:t>
            </a:r>
          </a:p>
          <a:p>
            <a:pPr>
              <a:lnSpc>
                <a:spcPct val="80000"/>
              </a:lnSpc>
              <a:buNone/>
            </a:pPr>
            <a:endParaRPr lang="en-GB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07666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52500"/>
          </a:xfrm>
        </p:spPr>
        <p:txBody>
          <a:bodyPr>
            <a:noAutofit/>
          </a:bodyPr>
          <a:lstStyle/>
          <a:p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>Επιτροπή Λογιστικής Τυποποίησης και Ελέγχων ( ΕΛΤΕ )</a:t>
            </a:r>
            <a:endParaRPr lang="el-G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1489348"/>
            <a:ext cx="4038600" cy="3771636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l-GR" sz="2000" dirty="0" smtClean="0">
                <a:cs typeface="Times New Roman" charset="0"/>
              </a:rPr>
              <a:t>ΥΠΟΧΡΕΩΣΕΙΣ ΚΑΙ ΕΥΘΥΝΕΣ ΤΟΥ ΕΞΩΤΕΡΙΚΟΥ ΕΛΕΓΚΤΗ</a:t>
            </a:r>
            <a:endParaRPr lang="en-US" sz="2000" dirty="0" smtClean="0">
              <a:cs typeface="Times New Roman" charset="0"/>
            </a:endParaRPr>
          </a:p>
          <a:p>
            <a:pPr>
              <a:lnSpc>
                <a:spcPct val="90000"/>
              </a:lnSpc>
              <a:buNone/>
            </a:pPr>
            <a:r>
              <a:rPr lang="el-GR" sz="2000" dirty="0" smtClean="0"/>
              <a:t>Η </a:t>
            </a:r>
            <a:r>
              <a:rPr lang="el-GR" sz="2000" dirty="0" smtClean="0">
                <a:cs typeface="Times New Roman" pitchFamily="18" charset="0"/>
              </a:rPr>
              <a:t>ευθύν</a:t>
            </a:r>
            <a:r>
              <a:rPr lang="el-GR" sz="2000" dirty="0" smtClean="0"/>
              <a:t>η</a:t>
            </a:r>
            <a:r>
              <a:rPr lang="el-GR" sz="2000" dirty="0" smtClean="0">
                <a:cs typeface="Times New Roman" pitchFamily="18" charset="0"/>
              </a:rPr>
              <a:t> </a:t>
            </a:r>
            <a:r>
              <a:rPr lang="el-GR" sz="2000" dirty="0" smtClean="0"/>
              <a:t>του Ελεγκτή </a:t>
            </a:r>
            <a:r>
              <a:rPr lang="el-GR" sz="2000" dirty="0" smtClean="0">
                <a:cs typeface="Times New Roman" pitchFamily="18" charset="0"/>
              </a:rPr>
              <a:t> διακρίνεται σε </a:t>
            </a:r>
            <a:r>
              <a:rPr lang="en-US" sz="2000" dirty="0" smtClean="0">
                <a:cs typeface="Times New Roman" pitchFamily="18" charset="0"/>
              </a:rPr>
              <a:t>:</a:t>
            </a:r>
            <a:endParaRPr lang="el-GR" sz="2000" dirty="0" smtClean="0">
              <a:cs typeface="Times New Roman" pitchFamily="18" charset="0"/>
            </a:endParaRPr>
          </a:p>
          <a:p>
            <a:pPr>
              <a:lnSpc>
                <a:spcPct val="90000"/>
              </a:lnSpc>
              <a:buNone/>
            </a:pPr>
            <a:r>
              <a:rPr lang="el-GR" sz="2000" dirty="0" smtClean="0">
                <a:cs typeface="Times New Roman" pitchFamily="18" charset="0"/>
              </a:rPr>
              <a:t>Αστική </a:t>
            </a:r>
          </a:p>
          <a:p>
            <a:pPr>
              <a:lnSpc>
                <a:spcPct val="90000"/>
              </a:lnSpc>
              <a:buNone/>
            </a:pPr>
            <a:r>
              <a:rPr lang="el-GR" sz="2000" dirty="0" smtClean="0">
                <a:cs typeface="Times New Roman" pitchFamily="18" charset="0"/>
              </a:rPr>
              <a:t>Ποινική και </a:t>
            </a:r>
          </a:p>
          <a:p>
            <a:pPr>
              <a:lnSpc>
                <a:spcPct val="90000"/>
              </a:lnSpc>
              <a:buNone/>
            </a:pPr>
            <a:r>
              <a:rPr lang="el-GR" sz="2000" dirty="0" smtClean="0">
                <a:cs typeface="Times New Roman" pitchFamily="18" charset="0"/>
              </a:rPr>
              <a:t>Πειθαρχική </a:t>
            </a:r>
            <a:endParaRPr lang="el-GR" sz="2000" dirty="0" smtClean="0"/>
          </a:p>
          <a:p>
            <a:pPr marL="514350" indent="-514350">
              <a:buNone/>
            </a:pPr>
            <a:endParaRPr lang="el-GR" sz="1200" dirty="0"/>
          </a:p>
        </p:txBody>
      </p:sp>
      <p:sp>
        <p:nvSpPr>
          <p:cNvPr id="5" name="4 - Θέση περιεχομένου"/>
          <p:cNvSpPr>
            <a:spLocks noGrp="1"/>
          </p:cNvSpPr>
          <p:nvPr>
            <p:ph sz="half" idx="2"/>
          </p:nvPr>
        </p:nvSpPr>
        <p:spPr>
          <a:xfrm>
            <a:off x="4644008" y="1489348"/>
            <a:ext cx="4038600" cy="3771636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l-GR" dirty="0" smtClean="0">
                <a:latin typeface="Arial Narrow" pitchFamily="34" charset="0"/>
                <a:cs typeface="Times New Roman" pitchFamily="18" charset="0"/>
              </a:rPr>
              <a:t>ΒΑΣΙΚΟΙ ΛΟΓΟΙ ΓΙΑ ΤΗΝ ΔΙΑΓΡΑΦΗ ΜΕΛΟΥΣ ΕΙΝΑΙ :</a:t>
            </a:r>
            <a:endParaRPr lang="el-GR" dirty="0" smtClean="0"/>
          </a:p>
          <a:p>
            <a:pPr>
              <a:lnSpc>
                <a:spcPct val="90000"/>
              </a:lnSpc>
              <a:buNone/>
            </a:pPr>
            <a:r>
              <a:rPr lang="en-US" dirty="0" smtClean="0"/>
              <a:t>1) </a:t>
            </a:r>
            <a:r>
              <a:rPr lang="el-GR" dirty="0" smtClean="0">
                <a:cs typeface="Times New Roman" pitchFamily="18" charset="0"/>
              </a:rPr>
              <a:t>Η πλημμελής άσκηση του ελεγκτικού έργου</a:t>
            </a:r>
            <a:endParaRPr lang="el-GR" dirty="0" smtClean="0"/>
          </a:p>
          <a:p>
            <a:pPr>
              <a:lnSpc>
                <a:spcPct val="90000"/>
              </a:lnSpc>
              <a:buNone/>
            </a:pPr>
            <a:r>
              <a:rPr lang="en-US" dirty="0" smtClean="0">
                <a:cs typeface="Times New Roman" pitchFamily="18" charset="0"/>
              </a:rPr>
              <a:t>2)</a:t>
            </a:r>
            <a:r>
              <a:rPr lang="el-GR" dirty="0" smtClean="0">
                <a:cs typeface="Times New Roman" pitchFamily="18" charset="0"/>
              </a:rPr>
              <a:t>  Ανάρμοστη κοινωνική συμπεριφορά</a:t>
            </a:r>
            <a:r>
              <a:rPr lang="el-GR" dirty="0" smtClean="0"/>
              <a:t>, </a:t>
            </a:r>
            <a:r>
              <a:rPr lang="el-GR" dirty="0" smtClean="0">
                <a:cs typeface="Times New Roman" pitchFamily="18" charset="0"/>
              </a:rPr>
              <a:t> </a:t>
            </a:r>
            <a:endParaRPr lang="en-US" dirty="0" smtClean="0">
              <a:cs typeface="Times New Roman" pitchFamily="18" charset="0"/>
            </a:endParaRPr>
          </a:p>
          <a:p>
            <a:pPr>
              <a:lnSpc>
                <a:spcPct val="90000"/>
              </a:lnSpc>
              <a:buNone/>
            </a:pPr>
            <a:r>
              <a:rPr lang="en-US" dirty="0" smtClean="0">
                <a:cs typeface="Times New Roman" pitchFamily="18" charset="0"/>
              </a:rPr>
              <a:t>3) </a:t>
            </a:r>
            <a:r>
              <a:rPr lang="el-GR" dirty="0" smtClean="0">
                <a:cs typeface="Times New Roman" pitchFamily="18" charset="0"/>
              </a:rPr>
              <a:t>Η παραβίαση του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l-GR" dirty="0" smtClean="0">
                <a:cs typeface="Times New Roman" pitchFamily="18" charset="0"/>
              </a:rPr>
              <a:t>νόμου</a:t>
            </a:r>
            <a:r>
              <a:rPr lang="el-GR" dirty="0" smtClean="0"/>
              <a:t> </a:t>
            </a:r>
            <a:r>
              <a:rPr lang="el-GR" dirty="0" smtClean="0">
                <a:cs typeface="Times New Roman" pitchFamily="18" charset="0"/>
              </a:rPr>
              <a:t>περί</a:t>
            </a:r>
            <a:r>
              <a:rPr lang="el-GR" dirty="0" smtClean="0"/>
              <a:t> ΑΕ </a:t>
            </a:r>
          </a:p>
          <a:p>
            <a:pPr>
              <a:lnSpc>
                <a:spcPct val="90000"/>
              </a:lnSpc>
              <a:buNone/>
            </a:pPr>
            <a:r>
              <a:rPr lang="en-US" dirty="0" smtClean="0"/>
              <a:t>4)</a:t>
            </a:r>
            <a:r>
              <a:rPr lang="el-GR" dirty="0" smtClean="0"/>
              <a:t> </a:t>
            </a:r>
            <a:r>
              <a:rPr lang="el-GR" dirty="0" smtClean="0">
                <a:cs typeface="Times New Roman" pitchFamily="18" charset="0"/>
              </a:rPr>
              <a:t>Η ακαταλληλότητα  για άσκηση του ελεγκτικού έργου</a:t>
            </a:r>
            <a:r>
              <a:rPr lang="el-GR" dirty="0" smtClean="0"/>
              <a:t>,</a:t>
            </a:r>
            <a:endParaRPr lang="en-US" dirty="0" smtClean="0"/>
          </a:p>
          <a:p>
            <a:pPr>
              <a:lnSpc>
                <a:spcPct val="90000"/>
              </a:lnSpc>
              <a:buNone/>
            </a:pPr>
            <a:r>
              <a:rPr lang="en-US" dirty="0" smtClean="0"/>
              <a:t>5)</a:t>
            </a:r>
            <a:r>
              <a:rPr lang="el-GR" dirty="0" smtClean="0"/>
              <a:t> </a:t>
            </a:r>
            <a:r>
              <a:rPr lang="el-GR" dirty="0" smtClean="0">
                <a:cs typeface="Times New Roman" pitchFamily="18" charset="0"/>
              </a:rPr>
              <a:t>Η αδικαιολόγητη άρνηση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l-GR" dirty="0" smtClean="0"/>
              <a:t>  </a:t>
            </a:r>
            <a:r>
              <a:rPr lang="el-GR" dirty="0" smtClean="0">
                <a:cs typeface="Times New Roman" pitchFamily="18" charset="0"/>
              </a:rPr>
              <a:t>ασκήσεως</a:t>
            </a:r>
            <a:r>
              <a:rPr lang="el-GR" dirty="0" smtClean="0"/>
              <a:t> του   </a:t>
            </a:r>
            <a:r>
              <a:rPr lang="el-GR" dirty="0" smtClean="0">
                <a:cs typeface="Times New Roman" pitchFamily="18" charset="0"/>
              </a:rPr>
              <a:t>ελεγκτικού έργου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7695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 smtClean="0"/>
              <a:t>Επιτροπή Λογιστικής Τυποποίησης και Ελέγχων ( ΕΛΤΕ )</a:t>
            </a:r>
            <a:endParaRPr lang="en-US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1489348"/>
            <a:ext cx="8229600" cy="37716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dirty="0" smtClean="0"/>
              <a:t>Στοιχεία για πειθαρχικές περιπτώσεις</a:t>
            </a:r>
            <a:endParaRPr lang="en-US" dirty="0" smtClean="0"/>
          </a:p>
          <a:p>
            <a:pPr>
              <a:defRPr/>
            </a:pPr>
            <a:r>
              <a:rPr lang="el-GR" dirty="0" smtClean="0"/>
              <a:t>1993 – 2004 </a:t>
            </a:r>
            <a:r>
              <a:rPr lang="el-GR" dirty="0" smtClean="0">
                <a:sym typeface="Symbol" pitchFamily="18" charset="2"/>
              </a:rPr>
              <a:t></a:t>
            </a:r>
            <a:r>
              <a:rPr lang="el-GR" dirty="0" smtClean="0"/>
              <a:t> 100 περιπτώσεις </a:t>
            </a:r>
          </a:p>
          <a:p>
            <a:pPr lvl="1">
              <a:defRPr/>
            </a:pPr>
            <a:r>
              <a:rPr lang="el-GR" dirty="0" smtClean="0"/>
              <a:t>65 στο αρχείο</a:t>
            </a:r>
          </a:p>
          <a:p>
            <a:pPr lvl="1">
              <a:defRPr/>
            </a:pPr>
            <a:r>
              <a:rPr lang="el-GR" dirty="0" smtClean="0"/>
              <a:t>6 οριστική παύση εκ των οποίων 3 επανήλθαν δικαστικά</a:t>
            </a:r>
          </a:p>
          <a:p>
            <a:pPr lvl="1">
              <a:defRPr/>
            </a:pPr>
            <a:r>
              <a:rPr lang="el-GR" dirty="0" smtClean="0"/>
              <a:t>Διάφορες ποινές για υπόλοιπες</a:t>
            </a:r>
            <a:endParaRPr lang="en-GB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15</a:t>
            </a:fld>
            <a:endParaRPr lang="el-G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 smtClean="0"/>
              <a:t>Επιτροπή Λογιστικής Τυποποίησης και Ελέγχων ( ΕΛΤΕ )</a:t>
            </a:r>
            <a:endParaRPr lang="en-US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l-GR" sz="2600" dirty="0" smtClean="0">
                <a:latin typeface="Verdana" pitchFamily="34" charset="0"/>
              </a:rPr>
              <a:t>Ποιοτικός έλεγχος (</a:t>
            </a:r>
            <a:r>
              <a:rPr lang="en-US" sz="2600" dirty="0" smtClean="0">
                <a:latin typeface="Verdana" pitchFamily="34" charset="0"/>
              </a:rPr>
              <a:t>quality control)</a:t>
            </a:r>
          </a:p>
          <a:p>
            <a:pPr>
              <a:defRPr/>
            </a:pPr>
            <a:r>
              <a:rPr lang="el-GR" sz="2600" dirty="0" smtClean="0"/>
              <a:t>Αρμόδιο όργανο:</a:t>
            </a:r>
          </a:p>
          <a:p>
            <a:pPr>
              <a:defRPr/>
            </a:pPr>
            <a:r>
              <a:rPr lang="el-GR" sz="2600" dirty="0" smtClean="0"/>
              <a:t>Συμβούλιο Ποιοτικού Ελέγχου (ΣΠΕ) της ΕΛΤΕ</a:t>
            </a:r>
            <a:endParaRPr lang="en-US" sz="2600" dirty="0" smtClean="0"/>
          </a:p>
          <a:p>
            <a:pPr>
              <a:defRPr/>
            </a:pPr>
            <a:r>
              <a:rPr lang="el-GR" sz="2600" dirty="0" smtClean="0"/>
              <a:t>Διενέργεια ποιοτικού ελέγχου:</a:t>
            </a:r>
          </a:p>
          <a:p>
            <a:pPr lvl="1">
              <a:defRPr/>
            </a:pPr>
            <a:r>
              <a:rPr lang="el-GR" sz="2600" dirty="0" smtClean="0"/>
              <a:t>τυχαίο δείγμα – σταθμισμένη προτίμηση για εισηγμένες, ή</a:t>
            </a:r>
          </a:p>
          <a:p>
            <a:pPr lvl="1">
              <a:defRPr/>
            </a:pPr>
            <a:r>
              <a:rPr lang="el-GR" sz="2600" dirty="0" smtClean="0"/>
              <a:t>Παραγγελία Δ.Σ. ΕΛΤΕ, Τράπεζα Ελλάδος, Επιτροπή Κεφαλαιαγοράς</a:t>
            </a:r>
          </a:p>
          <a:p>
            <a:pPr>
              <a:buNone/>
            </a:pPr>
            <a:endParaRPr lang="en-US" sz="26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16</a:t>
            </a:fld>
            <a:endParaRPr lang="el-G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337220"/>
            <a:ext cx="8229600" cy="952500"/>
          </a:xfrm>
        </p:spPr>
        <p:txBody>
          <a:bodyPr>
            <a:noAutofit/>
          </a:bodyPr>
          <a:lstStyle/>
          <a:p>
            <a:r>
              <a:rPr lang="el-GR" sz="3600" dirty="0" smtClean="0"/>
              <a:t>Επιτροπή Λογιστικής Τυποποίησης και Ελέγχων ( ΕΛΤΕ )</a:t>
            </a:r>
            <a:endParaRPr lang="en-US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95536" y="1417340"/>
            <a:ext cx="8229600" cy="3771636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l-GR" dirty="0" smtClean="0"/>
              <a:t>Σύστημα </a:t>
            </a:r>
            <a:r>
              <a:rPr lang="en-US" dirty="0" smtClean="0"/>
              <a:t>peer review</a:t>
            </a:r>
            <a:endParaRPr lang="el-GR" dirty="0" smtClean="0"/>
          </a:p>
          <a:p>
            <a:pPr lvl="1">
              <a:defRPr/>
            </a:pPr>
            <a:r>
              <a:rPr lang="el-GR" dirty="0" smtClean="0"/>
              <a:t>Ομάδα ελέγχου από 3 ελεγκτές οριζόμενοι με κλήρωση, ανά φάκελο</a:t>
            </a:r>
          </a:p>
          <a:p>
            <a:pPr lvl="1">
              <a:defRPr/>
            </a:pPr>
            <a:r>
              <a:rPr lang="el-GR" dirty="0" smtClean="0"/>
              <a:t>Εξαιρούνται ελεγκτές ίδιας εταιρείας με εξεταζόμενο έλεγχο</a:t>
            </a:r>
          </a:p>
          <a:p>
            <a:pPr>
              <a:defRPr/>
            </a:pPr>
            <a:r>
              <a:rPr lang="el-GR" dirty="0" smtClean="0"/>
              <a:t>Αλλά στην πράξη ...</a:t>
            </a:r>
          </a:p>
          <a:p>
            <a:pPr lvl="1">
              <a:defRPr/>
            </a:pPr>
            <a:r>
              <a:rPr lang="el-GR" dirty="0" smtClean="0"/>
              <a:t>το ΣΠΕ δεν έχει λειτουργήσει ακόμη !!!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17</a:t>
            </a:fld>
            <a:endParaRPr lang="el-G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 fontAlgn="base">
              <a:lnSpc>
                <a:spcPct val="80000"/>
              </a:lnSpc>
              <a:buNone/>
            </a:pPr>
            <a:r>
              <a:rPr lang="el-GR" sz="1400" dirty="0" smtClean="0"/>
              <a:t>ΕΛΛΗΝΙΚΗ</a:t>
            </a:r>
          </a:p>
          <a:p>
            <a:pPr fontAlgn="base">
              <a:lnSpc>
                <a:spcPct val="80000"/>
              </a:lnSpc>
              <a:buNone/>
            </a:pPr>
            <a:r>
              <a:rPr lang="el-GR" sz="1400" dirty="0" err="1" smtClean="0"/>
              <a:t>Αισιοπούλου</a:t>
            </a:r>
            <a:r>
              <a:rPr lang="el-GR" sz="1400" dirty="0" smtClean="0"/>
              <a:t> Κ. (1980) «Το Σύστημα Εσωτερικού Ελέγχου» Αθήνα</a:t>
            </a:r>
          </a:p>
          <a:p>
            <a:pPr fontAlgn="base">
              <a:lnSpc>
                <a:spcPct val="80000"/>
              </a:lnSpc>
              <a:buNone/>
            </a:pPr>
            <a:r>
              <a:rPr lang="el-GR" sz="1400" dirty="0" err="1" smtClean="0"/>
              <a:t>Γρηγοράκου</a:t>
            </a:r>
            <a:r>
              <a:rPr lang="el-GR" sz="1400" dirty="0" smtClean="0"/>
              <a:t> Θ. (1989) «Γενικές Αρχές Ελεγκτικής» Αθήνα</a:t>
            </a:r>
          </a:p>
          <a:p>
            <a:pPr fontAlgn="base">
              <a:lnSpc>
                <a:spcPct val="80000"/>
              </a:lnSpc>
              <a:buNone/>
            </a:pPr>
            <a:r>
              <a:rPr lang="el-GR" sz="1400" dirty="0" smtClean="0"/>
              <a:t>Καζαντζής Χρήστος,  (2006) Ελεγκτική &amp; Εσωτερικός Έλεγχος, Εκδόσεις </a:t>
            </a:r>
            <a:r>
              <a:rPr lang="el-GR" sz="1400" dirty="0" err="1" smtClean="0"/>
              <a:t>Business</a:t>
            </a:r>
            <a:r>
              <a:rPr lang="el-GR" sz="1400" dirty="0" smtClean="0"/>
              <a:t> </a:t>
            </a:r>
            <a:r>
              <a:rPr lang="el-GR" sz="1400" dirty="0" err="1" smtClean="0"/>
              <a:t>plus</a:t>
            </a:r>
            <a:endParaRPr lang="el-GR" sz="1400" dirty="0" smtClean="0"/>
          </a:p>
          <a:p>
            <a:pPr fontAlgn="base">
              <a:lnSpc>
                <a:spcPct val="80000"/>
              </a:lnSpc>
              <a:buNone/>
            </a:pPr>
            <a:r>
              <a:rPr lang="el-GR" sz="1400" dirty="0" err="1" smtClean="0"/>
              <a:t>Κάντζος</a:t>
            </a:r>
            <a:r>
              <a:rPr lang="el-GR" sz="1400" dirty="0" smtClean="0"/>
              <a:t> Κωνσταντίνος, </a:t>
            </a:r>
            <a:r>
              <a:rPr lang="el-GR" sz="1400" dirty="0" err="1" smtClean="0"/>
              <a:t>Χονδράκη</a:t>
            </a:r>
            <a:r>
              <a:rPr lang="el-GR" sz="1400" dirty="0" smtClean="0"/>
              <a:t> Αθηνά (2006)  «Ελεγκτική - Θεωρία και πρακτική» Εκδόσεις </a:t>
            </a:r>
            <a:r>
              <a:rPr lang="el-GR" sz="1400" dirty="0" err="1" smtClean="0"/>
              <a:t>Σταμούλη</a:t>
            </a:r>
            <a:r>
              <a:rPr lang="el-GR" sz="1400" dirty="0" smtClean="0"/>
              <a:t>, Αθήνα</a:t>
            </a:r>
          </a:p>
          <a:p>
            <a:pPr fontAlgn="base">
              <a:lnSpc>
                <a:spcPct val="80000"/>
              </a:lnSpc>
              <a:buNone/>
            </a:pPr>
            <a:r>
              <a:rPr lang="el-GR" sz="1400" dirty="0" err="1" smtClean="0"/>
              <a:t>Κάντζου</a:t>
            </a:r>
            <a:r>
              <a:rPr lang="el-GR" sz="1400" dirty="0" smtClean="0"/>
              <a:t> Κ. (1998) «Ελεγκτική- Θεωρία και Πρακτική» Αθήνα</a:t>
            </a:r>
          </a:p>
          <a:p>
            <a:pPr fontAlgn="base">
              <a:lnSpc>
                <a:spcPct val="80000"/>
              </a:lnSpc>
              <a:buNone/>
            </a:pPr>
            <a:r>
              <a:rPr lang="el-GR" sz="1400" dirty="0" smtClean="0"/>
              <a:t>Καραγιάννη Δ. (1980) «Παραδείγματα εφαρμογής και Ανάλυσης του Γ.Λ.Σ.» Αθήνα</a:t>
            </a:r>
          </a:p>
          <a:p>
            <a:pPr fontAlgn="base">
              <a:lnSpc>
                <a:spcPct val="80000"/>
              </a:lnSpc>
              <a:buNone/>
            </a:pPr>
            <a:r>
              <a:rPr lang="el-GR" sz="1400" dirty="0" err="1" smtClean="0"/>
              <a:t>Καραμάνης</a:t>
            </a:r>
            <a:r>
              <a:rPr lang="el-GR" sz="1400" dirty="0" smtClean="0"/>
              <a:t> Κωνσταντίνος, (2008) «Σύγχρονη Ελεγκτική» Εκδόσεις ΟΠΑ, Αθήνα</a:t>
            </a:r>
          </a:p>
          <a:p>
            <a:pPr fontAlgn="base">
              <a:lnSpc>
                <a:spcPct val="80000"/>
              </a:lnSpc>
              <a:buNone/>
            </a:pPr>
            <a:r>
              <a:rPr lang="el-GR" sz="1400" dirty="0" err="1" smtClean="0"/>
              <a:t>Νεγκάκης</a:t>
            </a:r>
            <a:r>
              <a:rPr lang="el-GR" sz="1400" dirty="0" smtClean="0"/>
              <a:t> Χρ.,</a:t>
            </a:r>
            <a:r>
              <a:rPr lang="en-US" sz="1400" smtClean="0"/>
              <a:t> </a:t>
            </a:r>
            <a:r>
              <a:rPr lang="el-GR" sz="1400" smtClean="0"/>
              <a:t>Ταχυνάκης</a:t>
            </a:r>
            <a:r>
              <a:rPr lang="el-GR" sz="1400" dirty="0" smtClean="0"/>
              <a:t> Παν., (2012)  «Σύγχρονα Θέματα Ελεγκτικής και Εσωτερικού Ελέγχου» , Εκδόσεις Α. Κοντού</a:t>
            </a:r>
          </a:p>
          <a:p>
            <a:pPr fontAlgn="base">
              <a:lnSpc>
                <a:spcPct val="80000"/>
              </a:lnSpc>
              <a:buNone/>
            </a:pPr>
            <a:r>
              <a:rPr lang="el-GR" sz="1400" dirty="0" smtClean="0"/>
              <a:t>Παπά Α. (1990) «Ελεγκτική» Αθήνα</a:t>
            </a:r>
          </a:p>
          <a:p>
            <a:pPr fontAlgn="base">
              <a:lnSpc>
                <a:spcPct val="80000"/>
              </a:lnSpc>
              <a:buNone/>
            </a:pPr>
            <a:r>
              <a:rPr lang="el-GR" sz="1400" dirty="0" smtClean="0"/>
              <a:t>Παπαδάτου Θεοδώρα, (2005) «Εσωτερικός και εξωτερικός έλεγχος ανωνύμων εταιρειών», Εκδόσεις </a:t>
            </a:r>
            <a:r>
              <a:rPr lang="el-GR" sz="1400" dirty="0" err="1" smtClean="0"/>
              <a:t>Σάκουλα</a:t>
            </a:r>
            <a:r>
              <a:rPr lang="el-GR" sz="1400" dirty="0" smtClean="0"/>
              <a:t>, Αθήνα</a:t>
            </a:r>
          </a:p>
          <a:p>
            <a:pPr marL="447675" indent="-447675"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</a:pPr>
            <a:endParaRPr lang="el-GR" sz="1400" dirty="0" smtClean="0">
              <a:solidFill>
                <a:prstClr val="white">
                  <a:lumMod val="50000"/>
                </a:prstClr>
              </a:solidFill>
              <a:ea typeface="Arial Unicode MS"/>
              <a:cs typeface="Times New Roman" pitchFamily="18" charset="0"/>
            </a:endParaRPr>
          </a:p>
          <a:p>
            <a:pPr marL="447675" indent="-447675"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</a:pPr>
            <a:endParaRPr lang="el-GR" sz="1400" dirty="0">
              <a:solidFill>
                <a:prstClr val="white">
                  <a:lumMod val="50000"/>
                </a:prstClr>
              </a:solidFill>
              <a:ea typeface="Arial Unicode MS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138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52500"/>
          </a:xfrm>
        </p:spPr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95536" y="913284"/>
            <a:ext cx="8240150" cy="3852804"/>
          </a:xfrm>
        </p:spPr>
        <p:txBody>
          <a:bodyPr>
            <a:noAutofit/>
          </a:bodyPr>
          <a:lstStyle/>
          <a:p>
            <a:pPr fontAlgn="base">
              <a:lnSpc>
                <a:spcPct val="80000"/>
              </a:lnSpc>
              <a:buNone/>
            </a:pPr>
            <a:r>
              <a:rPr lang="el-GR" sz="1400" dirty="0" smtClean="0"/>
              <a:t>ΕΛΛΗΝΙΚΗ</a:t>
            </a:r>
          </a:p>
          <a:p>
            <a:pPr fontAlgn="base">
              <a:lnSpc>
                <a:spcPct val="80000"/>
              </a:lnSpc>
              <a:buNone/>
            </a:pPr>
            <a:r>
              <a:rPr lang="el-GR" sz="1400" dirty="0" smtClean="0"/>
              <a:t>Παπαδοπούλου Ε. (1982) «Φοροδιαφυγή-</a:t>
            </a:r>
            <a:r>
              <a:rPr lang="el-GR" sz="1400" dirty="0" err="1" smtClean="0"/>
              <a:t>Φορολογικ</a:t>
            </a:r>
            <a:r>
              <a:rPr lang="el-GR" sz="1400" dirty="0" smtClean="0"/>
              <a:t>ή Λογιστική- Ελεγκτική» Αθήνα</a:t>
            </a:r>
          </a:p>
          <a:p>
            <a:pPr fontAlgn="base">
              <a:lnSpc>
                <a:spcPct val="80000"/>
              </a:lnSpc>
              <a:buNone/>
            </a:pPr>
            <a:r>
              <a:rPr lang="el-GR" sz="1400" dirty="0" err="1" smtClean="0"/>
              <a:t>Σακκκέλη</a:t>
            </a:r>
            <a:r>
              <a:rPr lang="el-GR" sz="1400" dirty="0" smtClean="0"/>
              <a:t> Ε. (1987) «Λογιστική και Ελεγκτική των Εμπορικών Τραπεζών» , Εκδόσεις</a:t>
            </a:r>
            <a:r>
              <a:rPr lang="en-US" sz="1400" dirty="0" smtClean="0"/>
              <a:t> </a:t>
            </a:r>
            <a:r>
              <a:rPr lang="el-GR" sz="1400" dirty="0" err="1" smtClean="0"/>
              <a:t>Βρύκους</a:t>
            </a:r>
            <a:r>
              <a:rPr lang="el-GR" sz="1400" dirty="0" smtClean="0"/>
              <a:t>, Αθήνα</a:t>
            </a:r>
          </a:p>
          <a:p>
            <a:pPr fontAlgn="base">
              <a:lnSpc>
                <a:spcPct val="80000"/>
              </a:lnSpc>
              <a:buNone/>
            </a:pPr>
            <a:r>
              <a:rPr lang="el-GR" sz="1400" dirty="0" smtClean="0"/>
              <a:t>Σκόρδου Β. (1987)«Φορολογική Ελεγκτική» Αθήνα</a:t>
            </a:r>
          </a:p>
          <a:p>
            <a:pPr fontAlgn="base">
              <a:lnSpc>
                <a:spcPct val="80000"/>
              </a:lnSpc>
              <a:buNone/>
            </a:pPr>
            <a:r>
              <a:rPr lang="el-GR" sz="1400" dirty="0" smtClean="0"/>
              <a:t>Τερζάκη Γ. (1985) «Φορολογική Ελεγκτική» Αθήνα</a:t>
            </a:r>
          </a:p>
          <a:p>
            <a:pPr fontAlgn="base">
              <a:lnSpc>
                <a:spcPct val="80000"/>
              </a:lnSpc>
              <a:buNone/>
            </a:pPr>
            <a:r>
              <a:rPr lang="el-GR" sz="1400" dirty="0" err="1" smtClean="0"/>
              <a:t>Τσακλάγκανου</a:t>
            </a:r>
            <a:r>
              <a:rPr lang="el-GR" sz="1400" dirty="0" smtClean="0"/>
              <a:t> Α. (1994) «Ελεγκτική» Θεσσαλονίκη</a:t>
            </a:r>
          </a:p>
          <a:p>
            <a:pPr fontAlgn="base">
              <a:lnSpc>
                <a:spcPct val="80000"/>
              </a:lnSpc>
              <a:buNone/>
            </a:pPr>
            <a:r>
              <a:rPr lang="el-GR" sz="1400" dirty="0" smtClean="0"/>
              <a:t>Φίλιου Β. (1984) «Η Κοινωνικοοικονομική Λογιστική» , Εκδόσεις ΚΕΠΕ, Αθήνα</a:t>
            </a:r>
            <a:endParaRPr lang="en-US" sz="1400" dirty="0" smtClean="0"/>
          </a:p>
          <a:p>
            <a:pPr fontAlgn="base">
              <a:lnSpc>
                <a:spcPct val="80000"/>
              </a:lnSpc>
              <a:buNone/>
            </a:pPr>
            <a:r>
              <a:rPr lang="el-GR" sz="1400" dirty="0" smtClean="0"/>
              <a:t>ΞΕΝΗ</a:t>
            </a:r>
          </a:p>
          <a:p>
            <a:pPr fontAlgn="base">
              <a:lnSpc>
                <a:spcPct val="80000"/>
              </a:lnSpc>
              <a:buNone/>
            </a:pPr>
            <a:r>
              <a:rPr lang="el-GR" sz="1400" dirty="0" smtClean="0"/>
              <a:t> </a:t>
            </a:r>
            <a:r>
              <a:rPr lang="en-US" sz="1400" dirty="0" smtClean="0"/>
              <a:t>James van Horne “Fundamentals of Financial Management”  N.Y. 1980</a:t>
            </a:r>
          </a:p>
          <a:p>
            <a:pPr fontAlgn="base">
              <a:lnSpc>
                <a:spcPct val="80000"/>
              </a:lnSpc>
              <a:buNone/>
            </a:pPr>
            <a:r>
              <a:rPr lang="en-US" sz="1400" dirty="0" err="1" smtClean="0"/>
              <a:t>Meigs</a:t>
            </a:r>
            <a:r>
              <a:rPr lang="en-US" sz="1400" dirty="0" smtClean="0"/>
              <a:t> </a:t>
            </a:r>
            <a:r>
              <a:rPr lang="en-US" sz="1400" dirty="0" err="1" smtClean="0"/>
              <a:t>W.,Larsen</a:t>
            </a:r>
            <a:r>
              <a:rPr lang="en-US" sz="1400" dirty="0" smtClean="0"/>
              <a:t> J., </a:t>
            </a:r>
            <a:r>
              <a:rPr lang="en-US" sz="1400" dirty="0" err="1" smtClean="0"/>
              <a:t>Meigs</a:t>
            </a:r>
            <a:r>
              <a:rPr lang="en-US" sz="1400" dirty="0" smtClean="0"/>
              <a:t> R. , “Principles of Auditing” N.Y. 1985</a:t>
            </a:r>
          </a:p>
          <a:p>
            <a:pPr fontAlgn="base">
              <a:lnSpc>
                <a:spcPct val="80000"/>
              </a:lnSpc>
              <a:buNone/>
            </a:pPr>
            <a:r>
              <a:rPr lang="en-US" sz="1400" dirty="0" smtClean="0"/>
              <a:t>Miller m., Bailey L., “GAAS-Guide” N.Y. 1985</a:t>
            </a:r>
          </a:p>
          <a:p>
            <a:pPr fontAlgn="base">
              <a:lnSpc>
                <a:spcPct val="80000"/>
              </a:lnSpc>
              <a:buNone/>
            </a:pPr>
            <a:r>
              <a:rPr lang="en-US" sz="1400" dirty="0" err="1" smtClean="0"/>
              <a:t>Ricchiute</a:t>
            </a:r>
            <a:r>
              <a:rPr lang="en-US" sz="1400" dirty="0" smtClean="0"/>
              <a:t> D., “Auditing” N.Y. 1989</a:t>
            </a:r>
          </a:p>
          <a:p>
            <a:pPr fontAlgn="base">
              <a:lnSpc>
                <a:spcPct val="80000"/>
              </a:lnSpc>
              <a:buNone/>
            </a:pPr>
            <a:r>
              <a:rPr lang="en-US" sz="1400" dirty="0" smtClean="0"/>
              <a:t>Sawyer L.B., “The Practice of Modern Internal Auditing” N.Y. 1973</a:t>
            </a:r>
          </a:p>
          <a:p>
            <a:pPr fontAlgn="base">
              <a:lnSpc>
                <a:spcPct val="80000"/>
              </a:lnSpc>
              <a:buNone/>
            </a:pPr>
            <a:r>
              <a:rPr lang="en-US" sz="1400" dirty="0" smtClean="0"/>
              <a:t>Taylor D., </a:t>
            </a:r>
            <a:r>
              <a:rPr lang="en-US" sz="1400" dirty="0" err="1" smtClean="0"/>
              <a:t>Glezen</a:t>
            </a:r>
            <a:r>
              <a:rPr lang="en-US" sz="1400" dirty="0" smtClean="0"/>
              <a:t> G., “Auditing” N.Y. 1985</a:t>
            </a:r>
          </a:p>
          <a:p>
            <a:pPr fontAlgn="base">
              <a:lnSpc>
                <a:spcPct val="80000"/>
              </a:lnSpc>
              <a:buNone/>
            </a:pPr>
            <a:r>
              <a:rPr lang="en-US" sz="1400" dirty="0" smtClean="0"/>
              <a:t>Wallace W.A. “Auditing” N.Y. 1986</a:t>
            </a:r>
            <a:r>
              <a:rPr lang="el-GR" sz="1400" dirty="0" smtClean="0"/>
              <a:t> </a:t>
            </a:r>
          </a:p>
          <a:p>
            <a:pPr marL="447675" indent="-447675"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</a:pPr>
            <a:endParaRPr lang="el-GR" sz="1400" dirty="0">
              <a:solidFill>
                <a:prstClr val="white">
                  <a:lumMod val="50000"/>
                </a:prstClr>
              </a:solidFill>
              <a:ea typeface="Arial Unicode MS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138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345332"/>
            <a:ext cx="7776864" cy="2702345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/>
              <a:t>Λογιστικής και Χρηματοοικονομικής</a:t>
            </a:r>
          </a:p>
          <a:p>
            <a:pPr algn="l"/>
            <a:r>
              <a:rPr lang="el-GR" sz="3000" b="1" dirty="0" smtClean="0"/>
              <a:t>Ελεγκτική</a:t>
            </a:r>
          </a:p>
          <a:p>
            <a:pPr algn="l"/>
            <a:r>
              <a:rPr lang="el-GR" sz="2800" b="1" dirty="0" smtClean="0"/>
              <a:t>Ενότητα 6:</a:t>
            </a:r>
            <a:r>
              <a:rPr lang="en-US" sz="2800" dirty="0" smtClean="0"/>
              <a:t> </a:t>
            </a:r>
            <a:r>
              <a:rPr lang="el-GR" sz="2800" dirty="0" smtClean="0"/>
              <a:t>Επιτροπή Λογιστικής Τυποποίησης και Ελέγχων ( ΕΛΤΕ )</a:t>
            </a:r>
            <a:endParaRPr lang="en-US" sz="2800" dirty="0" smtClean="0"/>
          </a:p>
          <a:p>
            <a:pPr algn="l"/>
            <a:r>
              <a:rPr lang="el-GR" sz="2800" dirty="0" err="1" smtClean="0"/>
              <a:t>Διακομιχάλης</a:t>
            </a:r>
            <a:r>
              <a:rPr lang="el-GR" sz="2800" dirty="0" smtClean="0"/>
              <a:t> Μιχαήλ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/>
              <a:t>Αναπληρωτής Καθηγητής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/>
              <a:t>Πρέβεζα, </a:t>
            </a:r>
            <a:r>
              <a:rPr lang="el-GR" sz="2400" dirty="0" smtClean="0"/>
              <a:t>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3547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48264" y="3547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ΦΩΝΗΣ</a:t>
            </a:r>
            <a:r>
              <a:rPr lang="el-GR" sz="1200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pPr/>
              <a:t>20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/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348176" y="2259034"/>
            <a:ext cx="7938137" cy="1200327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r>
              <a:rPr lang="el-GR" sz="2400" dirty="0" err="1" smtClean="0">
                <a:solidFill>
                  <a:schemeClr val="bg1">
                    <a:lumMod val="50000"/>
                  </a:schemeClr>
                </a:solidFill>
              </a:rPr>
              <a:t>Διακομιχάλης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 Μ. (2015). Ελεγκτική. ΤΕΙ Ηπείρου. Διαθέσιμο από:</a:t>
            </a:r>
          </a:p>
          <a:p>
            <a:pPr algn="just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5"/>
              </a:rPr>
              <a:t>http://oc-web.ioa.teiep.gr/OpenClass/courses/LOGO125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5"/>
              </a:rPr>
              <a:t>/</a:t>
            </a:r>
            <a:endParaRPr lang="el-GR" sz="24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422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err="1"/>
              <a:t>Αδειοδότησης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5010467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παρέχει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 smtClean="0"/>
              <a:t>Επεξεργασία: Βαφειάδης Νικόλαος</a:t>
            </a:r>
          </a:p>
          <a:p>
            <a:pPr algn="r"/>
            <a:r>
              <a:rPr lang="el-GR" sz="2900" smtClean="0"/>
              <a:t>Πρέβεζα, 2015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ΦΩΝΗΣ</a:t>
            </a:r>
            <a:r>
              <a:rPr lang="el-GR" sz="1200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pPr/>
              <a:t>23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317212" y="2411595"/>
            <a:ext cx="4572000" cy="938716"/>
          </a:xfrm>
          <a:prstGeom prst="rect">
            <a:avLst/>
          </a:prstGeom>
        </p:spPr>
        <p:txBody>
          <a:bodyPr lIns="91436" tIns="45719" rIns="91436" bIns="45719">
            <a:spAutoFit/>
          </a:bodyPr>
          <a:lstStyle/>
          <a:p>
            <a:pPr algn="ctr"/>
            <a:r>
              <a:rPr lang="el-GR" sz="5500" b="1" dirty="0"/>
              <a:t>Σημειώματα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0973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ΦΩΝΗΣ</a:t>
            </a:r>
            <a:r>
              <a:rPr lang="el-GR" sz="1200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pPr/>
              <a:t>24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 smtClean="0"/>
              <a:t>Διατήρηση Σημειωμάτων</a:t>
            </a:r>
            <a:endParaRPr lang="el-GR" dirty="0"/>
          </a:p>
        </p:txBody>
      </p:sp>
      <p:sp>
        <p:nvSpPr>
          <p:cNvPr id="168" name="Rectangle 167"/>
          <p:cNvSpPr/>
          <p:nvPr/>
        </p:nvSpPr>
        <p:spPr>
          <a:xfrm>
            <a:off x="618101" y="1587284"/>
            <a:ext cx="7765365" cy="409342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Οποιαδήποτε  αναπαραγωγή ή διασκευή του υλικού θα πρέπει  να συμπεριλαμβάνει: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Αναφοράς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 Σημείωμα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Αδειοδότησης</a:t>
            </a:r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τη Δήλωση Διατήρησης Σημειωμάτων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Χρήσης Έργων Τρίτων (εφόσον υπάρχει) 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μαζί με τους συνοδευόμενους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υπερσυνδέσμους</a:t>
            </a: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57699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4777713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Το παρόν εκπαιδευτικό υλικό υπόκειται σε άδειες χρήσης </a:t>
            </a:r>
            <a:r>
              <a:rPr lang="el-GR" sz="2800" dirty="0" err="1"/>
              <a:t>Creative</a:t>
            </a:r>
            <a:r>
              <a:rPr lang="el-GR" sz="2800" dirty="0"/>
              <a:t> </a:t>
            </a:r>
            <a:r>
              <a:rPr lang="el-GR" sz="2800" dirty="0" err="1"/>
              <a:t>Commons</a:t>
            </a:r>
            <a:r>
              <a:rPr lang="el-GR" sz="2800" dirty="0"/>
              <a:t>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 dirty="0"/>
              <a:t>Το έργο υλοποιείται στο πλαίσιο του Επιχειρησιακού Προγράμματος «</a:t>
            </a:r>
            <a:r>
              <a:rPr lang="el-GR" altLang="el-GR" sz="2000" b="1" dirty="0"/>
              <a:t>Εκπαίδευση και Δια Βίου Μάθηση</a:t>
            </a:r>
            <a:r>
              <a:rPr lang="el-GR" altLang="el-GR" sz="2000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 dirty="0"/>
              <a:t>Το έργο «</a:t>
            </a:r>
            <a:r>
              <a:rPr lang="el-GR" altLang="el-GR" sz="2000" b="1" dirty="0"/>
              <a:t>Ανοικτά Ακαδημαϊκά Μαθήματα στο TEI Ηπείρου</a:t>
            </a:r>
            <a:r>
              <a:rPr lang="el-GR" altLang="el-GR" sz="2000" dirty="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212553"/>
            <a:ext cx="6480048" cy="1285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>
              <a:buNone/>
            </a:pPr>
            <a:r>
              <a:rPr lang="el-GR" dirty="0" smtClean="0"/>
              <a:t>Επιτροπή Λογιστικής Τυποποίησης και Ελέγχων ( ΕΛΤΕ ):</a:t>
            </a:r>
          </a:p>
          <a:p>
            <a:pPr marL="0">
              <a:buNone/>
            </a:pPr>
            <a:r>
              <a:rPr lang="el-GR" dirty="0" smtClean="0"/>
              <a:t>-   Βασικό αντικείμενο των ΕΛΤΕ</a:t>
            </a:r>
          </a:p>
          <a:p>
            <a:pPr marL="0">
              <a:buFontTx/>
              <a:buChar char="-"/>
            </a:pPr>
            <a:r>
              <a:rPr lang="el-GR" dirty="0" smtClean="0"/>
              <a:t>Διοίκηση των ΕΛΤΕ</a:t>
            </a:r>
          </a:p>
          <a:p>
            <a:pPr marL="0">
              <a:buFontTx/>
              <a:buChar char="-"/>
            </a:pPr>
            <a:r>
              <a:rPr lang="el-GR" dirty="0" smtClean="0"/>
              <a:t>Εξωτερικός Ελεγκτής, ευθύνες και υποχρεώσεις</a:t>
            </a:r>
          </a:p>
          <a:p>
            <a:pPr marL="0">
              <a:buFontTx/>
              <a:buChar char="-"/>
            </a:pPr>
            <a:endParaRPr lang="el-GR" dirty="0" smtClean="0"/>
          </a:p>
          <a:p>
            <a:pPr marL="0">
              <a:buFontTx/>
              <a:buChar char="-"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800" dirty="0" smtClean="0"/>
              <a:t>Επιτροπή Λογιστικής Τυποποίησης και Ελέγχων ( ΕΛΤΕ )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600" dirty="0" smtClean="0"/>
              <a:t>Ίδρυση ΕΛΤΕ (ν. 3148/2003)</a:t>
            </a:r>
          </a:p>
          <a:p>
            <a:pPr>
              <a:defRPr/>
            </a:pPr>
            <a:r>
              <a:rPr lang="el-GR" sz="2600" dirty="0" smtClean="0"/>
              <a:t>ΝΠΔΔ υπό ΥΠΟΙΚ</a:t>
            </a:r>
          </a:p>
          <a:p>
            <a:pPr>
              <a:defRPr/>
            </a:pPr>
            <a:r>
              <a:rPr lang="el-GR" sz="2600" dirty="0" smtClean="0"/>
              <a:t>ρυθμιστική &amp; εποπτική αρμοδιότητα:</a:t>
            </a:r>
          </a:p>
          <a:p>
            <a:pPr lvl="1">
              <a:defRPr/>
            </a:pPr>
            <a:r>
              <a:rPr lang="el-GR" sz="2600" dirty="0" smtClean="0"/>
              <a:t>Λογιστικά θέματα</a:t>
            </a:r>
          </a:p>
          <a:p>
            <a:pPr lvl="1">
              <a:defRPr/>
            </a:pPr>
            <a:r>
              <a:rPr lang="el-GR" sz="2600" dirty="0" smtClean="0"/>
              <a:t>Ελεγκτικά θέματα</a:t>
            </a:r>
          </a:p>
          <a:p>
            <a:pPr>
              <a:defRPr/>
            </a:pPr>
            <a:r>
              <a:rPr lang="el-GR" sz="2600" dirty="0" smtClean="0"/>
              <a:t>Γνωμοδοτικό - συμβουλευτικό όργανο κράτους για λογιστικά θέματα</a:t>
            </a:r>
          </a:p>
          <a:p>
            <a:pPr marL="0" indent="0">
              <a:buNone/>
            </a:pPr>
            <a:endParaRPr lang="el-GR" sz="2600" b="1" dirty="0" smtClean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49995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800" dirty="0" smtClean="0"/>
              <a:t>Επιτροπή Λογιστικής Τυποποίησης και Ελέγχων ( ΕΛΤΕ 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l-GR" sz="2600" dirty="0" smtClean="0">
                <a:latin typeface="Verdana" pitchFamily="34" charset="0"/>
              </a:rPr>
              <a:t>Διοικητικά όργανα ΕΛΤΕ</a:t>
            </a:r>
          </a:p>
          <a:p>
            <a:pPr>
              <a:lnSpc>
                <a:spcPct val="90000"/>
              </a:lnSpc>
              <a:defRPr/>
            </a:pPr>
            <a:r>
              <a:rPr lang="el-GR" sz="2600" dirty="0" smtClean="0"/>
              <a:t>Διοικητικό συμβούλιο</a:t>
            </a:r>
          </a:p>
          <a:p>
            <a:pPr lvl="1">
              <a:lnSpc>
                <a:spcPct val="90000"/>
              </a:lnSpc>
              <a:defRPr/>
            </a:pPr>
            <a:r>
              <a:rPr lang="el-GR" sz="2600" dirty="0" smtClean="0"/>
              <a:t>Πρόεδρος</a:t>
            </a:r>
          </a:p>
          <a:p>
            <a:pPr lvl="1">
              <a:lnSpc>
                <a:spcPct val="90000"/>
              </a:lnSpc>
              <a:defRPr/>
            </a:pPr>
            <a:r>
              <a:rPr lang="el-GR" sz="2600" dirty="0" smtClean="0"/>
              <a:t>Δύο αντιπρόεδροι</a:t>
            </a:r>
          </a:p>
          <a:p>
            <a:pPr lvl="1">
              <a:lnSpc>
                <a:spcPct val="90000"/>
              </a:lnSpc>
              <a:defRPr/>
            </a:pPr>
            <a:r>
              <a:rPr lang="el-GR" sz="2600" dirty="0" smtClean="0"/>
              <a:t>Τράπεζα Ελλάδος</a:t>
            </a:r>
          </a:p>
          <a:p>
            <a:pPr lvl="1">
              <a:lnSpc>
                <a:spcPct val="90000"/>
              </a:lnSpc>
              <a:defRPr/>
            </a:pPr>
            <a:r>
              <a:rPr lang="el-GR" sz="2600" dirty="0" smtClean="0"/>
              <a:t>Επιτροπή Κεφαλαιαγοράς</a:t>
            </a:r>
          </a:p>
          <a:p>
            <a:pPr lvl="1">
              <a:lnSpc>
                <a:spcPct val="90000"/>
              </a:lnSpc>
              <a:defRPr/>
            </a:pPr>
            <a:r>
              <a:rPr lang="el-GR" sz="2600" dirty="0" smtClean="0"/>
              <a:t>ΣΕΒ</a:t>
            </a:r>
          </a:p>
          <a:p>
            <a:pPr lvl="1">
              <a:lnSpc>
                <a:spcPct val="90000"/>
              </a:lnSpc>
              <a:defRPr/>
            </a:pPr>
            <a:r>
              <a:rPr lang="el-GR" sz="2600" dirty="0" smtClean="0"/>
              <a:t>ΣΕΒΒΕ</a:t>
            </a:r>
          </a:p>
          <a:p>
            <a:pPr marL="0" indent="0">
              <a:lnSpc>
                <a:spcPct val="90000"/>
              </a:lnSpc>
              <a:buNone/>
            </a:pPr>
            <a:endParaRPr lang="el-GR" sz="2600" dirty="0">
              <a:latin typeface="+mj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800" dirty="0" smtClean="0"/>
              <a:t>Επιτροπή Λογιστικής Τυποποίησης και Ελέγχων ( ΕΛΤΕ )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</a:t>
            </a:fld>
            <a:endParaRPr lang="el-GR" dirty="0"/>
          </a:p>
        </p:txBody>
      </p:sp>
      <p:graphicFrame>
        <p:nvGraphicFramePr>
          <p:cNvPr id="1026" name="Organization Chart 2"/>
          <p:cNvGraphicFramePr>
            <a:graphicFrameLocks/>
          </p:cNvGraphicFramePr>
          <p:nvPr/>
        </p:nvGraphicFramePr>
        <p:xfrm>
          <a:off x="827584" y="1777380"/>
          <a:ext cx="7308304" cy="3793604"/>
        </p:xfrm>
        <a:graphic>
          <a:graphicData uri="http://schemas.openxmlformats.org/drawingml/2006/compatibility">
            <com:legacyDrawing xmlns:com="http://schemas.openxmlformats.org/drawingml/2006/compatibility" spid="_x0000_s1026"/>
          </a:graphicData>
        </a:graphic>
      </p:graphicFrame>
      <p:sp>
        <p:nvSpPr>
          <p:cNvPr id="7" name="6 - Ορθογώνιο"/>
          <p:cNvSpPr/>
          <p:nvPr/>
        </p:nvSpPr>
        <p:spPr>
          <a:xfrm>
            <a:off x="3059832" y="1345332"/>
            <a:ext cx="34163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dirty="0" smtClean="0">
                <a:latin typeface="Verdana" pitchFamily="34" charset="0"/>
              </a:rPr>
              <a:t>Οργανόγραμμα ΕΛΤΕ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 smtClean="0"/>
              <a:t>Επιτροπή Λογιστικής Τυποποίησης και Ελέγχων ( ΕΛΤΕ 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273324"/>
            <a:ext cx="8229600" cy="3972272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  <a:buClr>
                <a:schemeClr val="bg1">
                  <a:lumMod val="75000"/>
                </a:schemeClr>
              </a:buClr>
              <a:buNone/>
              <a:defRPr/>
            </a:pPr>
            <a:r>
              <a:rPr lang="el-GR" sz="2000" b="1" dirty="0" smtClean="0"/>
              <a:t>Βασικό αντικείμενο ΣΛΟΤ:</a:t>
            </a:r>
          </a:p>
          <a:p>
            <a:pPr>
              <a:lnSpc>
                <a:spcPct val="70000"/>
              </a:lnSpc>
              <a:defRPr/>
            </a:pPr>
            <a:r>
              <a:rPr lang="el-GR" sz="2000" dirty="0" smtClean="0"/>
              <a:t>Έκφραση γνώμης για λογιστικά θέματα υπό τη μορφή:</a:t>
            </a:r>
          </a:p>
          <a:p>
            <a:pPr lvl="1">
              <a:lnSpc>
                <a:spcPct val="70000"/>
              </a:lnSpc>
              <a:defRPr/>
            </a:pPr>
            <a:r>
              <a:rPr lang="el-GR" sz="2000" dirty="0" smtClean="0"/>
              <a:t>Λογιστικής Οδηγίας: ρύθμιση θέματος με βάση το ισχύον πλαίσιο (υποχρεωτική)</a:t>
            </a:r>
          </a:p>
          <a:p>
            <a:pPr lvl="1">
              <a:lnSpc>
                <a:spcPct val="70000"/>
              </a:lnSpc>
              <a:defRPr/>
            </a:pPr>
            <a:r>
              <a:rPr lang="el-GR" sz="2000" dirty="0" smtClean="0"/>
              <a:t>Λογιστικής Εγκυκλίου: ερμηνεία ισχύοντος κανόνα (υποχρεωτική)</a:t>
            </a:r>
          </a:p>
          <a:p>
            <a:pPr lvl="1">
              <a:lnSpc>
                <a:spcPct val="70000"/>
              </a:lnSpc>
              <a:defRPr/>
            </a:pPr>
            <a:r>
              <a:rPr lang="el-GR" sz="2000" dirty="0" smtClean="0"/>
              <a:t>Γνωμοδότησης: γνώμη για ΔΛΠ (μη δεσμευτική άποψη)</a:t>
            </a:r>
          </a:p>
          <a:p>
            <a:pPr lvl="1">
              <a:lnSpc>
                <a:spcPct val="70000"/>
              </a:lnSpc>
              <a:defRPr/>
            </a:pPr>
            <a:r>
              <a:rPr lang="el-GR" sz="2000" dirty="0" smtClean="0"/>
              <a:t>Ατομικής απάντησης: γνώμη σε ερώτημα ενδιαφερομένου</a:t>
            </a:r>
            <a:endParaRPr lang="el-GR" sz="2000" b="1" u="sng" dirty="0" smtClean="0"/>
          </a:p>
          <a:p>
            <a:pPr>
              <a:lnSpc>
                <a:spcPct val="70000"/>
              </a:lnSpc>
              <a:buNone/>
              <a:defRPr/>
            </a:pPr>
            <a:r>
              <a:rPr lang="el-GR" sz="2000" b="1" u="sng" dirty="0" smtClean="0"/>
              <a:t>Εποπτεία λειτουργίας ελεγκτών</a:t>
            </a:r>
          </a:p>
          <a:p>
            <a:pPr>
              <a:lnSpc>
                <a:spcPct val="70000"/>
              </a:lnSpc>
              <a:buNone/>
              <a:defRPr/>
            </a:pPr>
            <a:r>
              <a:rPr lang="el-GR" sz="2000" dirty="0" smtClean="0"/>
              <a:t>Κατασταλτικά:</a:t>
            </a:r>
          </a:p>
          <a:p>
            <a:pPr>
              <a:lnSpc>
                <a:spcPct val="70000"/>
              </a:lnSpc>
              <a:defRPr/>
            </a:pPr>
            <a:r>
              <a:rPr lang="el-GR" sz="2000" dirty="0" smtClean="0"/>
              <a:t>Πειθαρχικός έλεγχος</a:t>
            </a:r>
          </a:p>
          <a:p>
            <a:pPr>
              <a:lnSpc>
                <a:spcPct val="70000"/>
              </a:lnSpc>
              <a:buNone/>
              <a:defRPr/>
            </a:pPr>
            <a:r>
              <a:rPr lang="el-GR" sz="2000" dirty="0" smtClean="0"/>
              <a:t>Προληπτικά:</a:t>
            </a:r>
          </a:p>
          <a:p>
            <a:pPr>
              <a:lnSpc>
                <a:spcPct val="70000"/>
              </a:lnSpc>
              <a:defRPr/>
            </a:pPr>
            <a:r>
              <a:rPr lang="el-GR" sz="2000" dirty="0" smtClean="0"/>
              <a:t>Ποιοτικός έλεγχος</a:t>
            </a:r>
            <a:endParaRPr lang="en-GB" sz="2000" dirty="0" smtClean="0"/>
          </a:p>
          <a:p>
            <a:pPr marL="0" indent="0">
              <a:lnSpc>
                <a:spcPct val="70000"/>
              </a:lnSpc>
              <a:buNone/>
            </a:pPr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1328</TotalTime>
  <Words>861</Words>
  <Application>Microsoft Office PowerPoint</Application>
  <PresentationFormat>Προβολή στην οθόνη (16:10)</PresentationFormat>
  <Paragraphs>232</Paragraphs>
  <Slides>25</Slides>
  <Notes>22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25</vt:i4>
      </vt:variant>
    </vt:vector>
  </HeadingPairs>
  <TitlesOfParts>
    <vt:vector size="26" baseType="lpstr">
      <vt:lpstr>Θέμα του Office</vt:lpstr>
      <vt:lpstr>Ελεγκτική</vt:lpstr>
      <vt:lpstr>Διαφάνεια 2</vt:lpstr>
      <vt:lpstr>Άδειες Χρήσης</vt:lpstr>
      <vt:lpstr>Χρηματοδότηση</vt:lpstr>
      <vt:lpstr>Σκοποί  ενότητας</vt:lpstr>
      <vt:lpstr>Επιτροπή Λογιστικής Τυποποίησης και Ελέγχων ( ΕΛΤΕ )</vt:lpstr>
      <vt:lpstr>Επιτροπή Λογιστικής Τυποποίησης και Ελέγχων ( ΕΛΤΕ )</vt:lpstr>
      <vt:lpstr>Επιτροπή Λογιστικής Τυποποίησης και Ελέγχων ( ΕΛΤΕ )</vt:lpstr>
      <vt:lpstr>Επιτροπή Λογιστικής Τυποποίησης και Ελέγχων ( ΕΛΤΕ )</vt:lpstr>
      <vt:lpstr>Επιτροπή Λογιστικής Τυποποίησης και Ελέγχων ( ΕΛΤΕ ) </vt:lpstr>
      <vt:lpstr>Επιτροπή Λογιστικής Τυποποίησης και Ελέγχων ( ΕΛΤΕ ) </vt:lpstr>
      <vt:lpstr> Επιτροπή Λογιστικής Τυποποίησης και Ελέγχων ( ΕΛΤΕ ) </vt:lpstr>
      <vt:lpstr>  Επιτροπή Λογιστικής Τυποποίησης και Ελέγχων ( ΕΛΤΕ ) </vt:lpstr>
      <vt:lpstr> Επιτροπή Λογιστικής Τυποποίησης και Ελέγχων ( ΕΛΤΕ )</vt:lpstr>
      <vt:lpstr>Επιτροπή Λογιστικής Τυποποίησης και Ελέγχων ( ΕΛΤΕ )</vt:lpstr>
      <vt:lpstr>Επιτροπή Λογιστικής Τυποποίησης και Ελέγχων ( ΕΛΤΕ )</vt:lpstr>
      <vt:lpstr>Επιτροπή Λογιστικής Τυποποίησης και Ελέγχων ( ΕΛΤΕ )</vt:lpstr>
      <vt:lpstr>Βιβλιογραφία</vt:lpstr>
      <vt:lpstr>Βιβλιογραφία</vt:lpstr>
      <vt:lpstr>Σημείωμα Αναφοράς</vt:lpstr>
      <vt:lpstr>Σημείωμα Αδειοδότησης</vt:lpstr>
      <vt:lpstr>Διαφάνεια 22</vt:lpstr>
      <vt:lpstr>Διαφάνεια 23</vt:lpstr>
      <vt:lpstr>Διατήρηση Σημειωμάτων</vt:lpstr>
      <vt:lpstr>Τέλος Ενότητας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Afroditi</cp:lastModifiedBy>
  <cp:revision>185</cp:revision>
  <dcterms:created xsi:type="dcterms:W3CDTF">2012-09-06T09:03:05Z</dcterms:created>
  <dcterms:modified xsi:type="dcterms:W3CDTF">2015-10-31T19:20:25Z</dcterms:modified>
</cp:coreProperties>
</file>