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6"/>
  </p:notesMasterIdLst>
  <p:handoutMasterIdLst>
    <p:handoutMasterId r:id="rId67"/>
  </p:handoutMasterIdLst>
  <p:sldIdLst>
    <p:sldId id="257" r:id="rId4"/>
    <p:sldId id="258" r:id="rId5"/>
    <p:sldId id="361" r:id="rId6"/>
    <p:sldId id="362" r:id="rId7"/>
    <p:sldId id="259" r:id="rId8"/>
    <p:sldId id="320" r:id="rId9"/>
    <p:sldId id="261" r:id="rId10"/>
    <p:sldId id="262" r:id="rId11"/>
    <p:sldId id="366" r:id="rId12"/>
    <p:sldId id="367" r:id="rId13"/>
    <p:sldId id="368" r:id="rId14"/>
    <p:sldId id="369" r:id="rId15"/>
    <p:sldId id="371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6" r:id="rId29"/>
    <p:sldId id="389" r:id="rId30"/>
    <p:sldId id="391" r:id="rId31"/>
    <p:sldId id="439" r:id="rId32"/>
    <p:sldId id="440" r:id="rId33"/>
    <p:sldId id="395" r:id="rId34"/>
    <p:sldId id="396" r:id="rId35"/>
    <p:sldId id="397" r:id="rId36"/>
    <p:sldId id="398" r:id="rId37"/>
    <p:sldId id="441" r:id="rId38"/>
    <p:sldId id="442" r:id="rId39"/>
    <p:sldId id="443" r:id="rId40"/>
    <p:sldId id="403" r:id="rId41"/>
    <p:sldId id="405" r:id="rId42"/>
    <p:sldId id="444" r:id="rId43"/>
    <p:sldId id="407" r:id="rId44"/>
    <p:sldId id="408" r:id="rId45"/>
    <p:sldId id="409" r:id="rId46"/>
    <p:sldId id="411" r:id="rId47"/>
    <p:sldId id="412" r:id="rId48"/>
    <p:sldId id="413" r:id="rId49"/>
    <p:sldId id="414" r:id="rId50"/>
    <p:sldId id="416" r:id="rId51"/>
    <p:sldId id="445" r:id="rId52"/>
    <p:sldId id="418" r:id="rId53"/>
    <p:sldId id="419" r:id="rId54"/>
    <p:sldId id="420" r:id="rId55"/>
    <p:sldId id="421" r:id="rId56"/>
    <p:sldId id="422" r:id="rId57"/>
    <p:sldId id="423" r:id="rId58"/>
    <p:sldId id="319" r:id="rId59"/>
    <p:sldId id="276" r:id="rId60"/>
    <p:sldId id="277" r:id="rId61"/>
    <p:sldId id="363" r:id="rId62"/>
    <p:sldId id="364" r:id="rId63"/>
    <p:sldId id="291" r:id="rId64"/>
    <p:sldId id="279" r:id="rId6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316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20/7/2015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20/7/2015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7B806-ADF5-4F69-80BE-002862530470}" type="slidenum">
              <a:rPr lang="el-GR" altLang="el-GR" smtClean="0"/>
              <a:pPr/>
              <a:t>13</a:t>
            </a:fld>
            <a:endParaRPr lang="el-GR" altLang="el-G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D136F-6833-4A55-B04D-58C6545722A6}" type="slidenum">
              <a:rPr lang="el-GR" altLang="el-GR" smtClean="0"/>
              <a:pPr/>
              <a:t>16</a:t>
            </a:fld>
            <a:endParaRPr lang="el-GR" altLang="el-G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59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60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61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10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Χρυσούλα Ζαχαροπούλου ΣΤΑΤΙΣΤΙΚΗ Τόμος πρώτος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34D34-A905-4E70-9FE4-4F1AEE8F5A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Χρυσούλα Ζαχαροπούλου ΣΤΑΤΙΣΤΙΚΗ Τόμος πρώτος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1152-2CE2-4422-892E-BF42591B6D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5" y="6559387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1.doc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LOGO100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12 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Τυχαίες Μεταβλητές Ι</a:t>
            </a:r>
            <a:endParaRPr lang="el-GR" sz="2800" b="1" dirty="0" smtClean="0">
              <a:solidFill>
                <a:schemeClr val="tx1"/>
              </a:solidFill>
              <a:latin typeface="+mn-lt"/>
            </a:endParaRPr>
          </a:p>
          <a:p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16888" cy="4114800"/>
          </a:xfrm>
        </p:spPr>
        <p:txBody>
          <a:bodyPr/>
          <a:lstStyle/>
          <a:p>
            <a:pPr eaLnBrk="1" hangingPunct="1"/>
            <a:r>
              <a:rPr lang="el-GR" altLang="el-G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Τυχαία μεταβλητή (</a:t>
            </a:r>
            <a:r>
              <a:rPr lang="el-GR" altLang="el-GR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τ.μ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 </a:t>
            </a:r>
            <a:r>
              <a:rPr lang="el-GR" altLang="el-G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είναι η μεταβλητή Χ που  στις τιμές της αντιστοιχούν πιθανότητες. </a:t>
            </a:r>
          </a:p>
          <a:p>
            <a:pPr eaLnBrk="1" hangingPunct="1">
              <a:buNone/>
            </a:pPr>
            <a:endParaRPr lang="el-GR" altLang="el-GR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Οι πιθανότητες συνδέονται με τις τιμές της Χ μόνον επειδή αυτές αντιστοιχούν σε ενδεχόμενα.</a:t>
            </a:r>
            <a:r>
              <a:rPr lang="el-GR" alt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l-G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l-GR" altLang="el-GR" b="1" dirty="0" smtClean="0">
              <a:solidFill>
                <a:schemeClr val="tx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Τυχαία μεταβλητή-Ορισμός2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</a:t>
            </a:r>
            <a:r>
              <a:rPr lang="el-GR" altLang="el-GR" dirty="0" smtClean="0">
                <a:solidFill>
                  <a:schemeClr val="tx1"/>
                </a:solidFill>
              </a:rPr>
              <a:t>υμβολισμοί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Η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τυχαία μεταβλητή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με κεφαλαίο</a:t>
            </a:r>
          </a:p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Μια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τιμή της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με πεζό «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η τιμή 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x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της </a:t>
            </a:r>
            <a:r>
              <a:rPr lang="el-GR" altLang="el-GR" sz="3200" b="1" dirty="0" err="1" smtClean="0">
                <a:solidFill>
                  <a:schemeClr val="tx1"/>
                </a:solidFill>
                <a:latin typeface="Arial" charset="0"/>
              </a:rPr>
              <a:t>τ.μ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. Χ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»</a:t>
            </a:r>
          </a:p>
          <a:p>
            <a:pPr eaLnBrk="1" hangingPunct="1"/>
            <a:endParaRPr lang="el-GR" altLang="el-GR" sz="32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-3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7213"/>
            <a:ext cx="8763000" cy="4114800"/>
          </a:xfrm>
        </p:spPr>
        <p:txBody>
          <a:bodyPr/>
          <a:lstStyle/>
          <a:p>
            <a:r>
              <a:rPr lang="el-GR" altLang="el-GR" sz="3200" dirty="0" smtClean="0">
                <a:solidFill>
                  <a:schemeClr val="tx1"/>
                </a:solidFill>
              </a:rPr>
              <a:t>Το πλήθος των τιμών της είναι  </a:t>
            </a:r>
            <a:r>
              <a:rPr lang="el-GR" altLang="el-GR" sz="3200" b="1" dirty="0" err="1" smtClean="0">
                <a:solidFill>
                  <a:schemeClr val="tx1"/>
                </a:solidFill>
              </a:rPr>
              <a:t>απαριθμήσιμο</a:t>
            </a:r>
            <a:endParaRPr lang="el-GR" altLang="el-GR" sz="3200" b="1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l-GR" altLang="el-GR" dirty="0" smtClean="0"/>
              <a:t>π.χ. το πλήθος των αυτοκινήτων σε ένα </a:t>
            </a:r>
            <a:r>
              <a:rPr lang="el-GR" altLang="el-GR" dirty="0" err="1" smtClean="0"/>
              <a:t>parking</a:t>
            </a:r>
            <a:r>
              <a:rPr lang="el-GR" altLang="el-GR" dirty="0" smtClean="0"/>
              <a:t> σε μια τυχαία εργάσιμη μέρα</a:t>
            </a:r>
          </a:p>
          <a:p>
            <a:pPr lvl="1">
              <a:buFont typeface="Wingdings" pitchFamily="2" charset="2"/>
              <a:buChar char="Ø"/>
            </a:pPr>
            <a:r>
              <a:rPr lang="el-GR" altLang="el-GR" dirty="0" smtClean="0"/>
              <a:t> π.χ. το πλήθος των εργατικών ατυχημάτων σε ένα τρίμηνο</a:t>
            </a:r>
          </a:p>
          <a:p>
            <a:endParaRPr lang="el-GR" altLang="el-GR" sz="32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tx1"/>
                </a:solidFill>
              </a:rPr>
              <a:t>  		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tx1"/>
                </a:solidFill>
              </a:rPr>
              <a:t>Διακριτή </a:t>
            </a:r>
            <a:r>
              <a:rPr lang="el-GR" altLang="el-GR" b="1" dirty="0" err="1" smtClean="0">
                <a:solidFill>
                  <a:schemeClr val="tx1"/>
                </a:solidFill>
              </a:rPr>
              <a:t>τ.μ</a:t>
            </a:r>
            <a:r>
              <a:rPr lang="el-GR" altLang="el-GR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2181944"/>
            <a:ext cx="8153400" cy="4343400"/>
          </a:xfrm>
        </p:spPr>
        <p:txBody>
          <a:bodyPr/>
          <a:lstStyle/>
          <a:p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Ένας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μαθηματικός τύπος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ή ένας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πίνακας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 που αναγράφει όλες τις δυνατές τιμές μιας διακριτής τυχαίας μεταβλητής μαζί με τις αντίστοιχες πιθανότητές τους</a:t>
            </a:r>
          </a:p>
          <a:p>
            <a:r>
              <a:rPr lang="el-GR" altLang="el-GR" dirty="0" smtClean="0">
                <a:latin typeface="Arial" charset="0"/>
              </a:rPr>
              <a:t>η αντίστοιχη συνάρτηση  ονομάζεται συνάρτηση μάζας (μόνο αν η Χ διακριτή) πιθανότητας και για κάθε τιμή x της Χ </a:t>
            </a:r>
            <a:r>
              <a:rPr lang="el-GR" altLang="el-GR" dirty="0" err="1" smtClean="0">
                <a:latin typeface="Arial" charset="0"/>
              </a:rPr>
              <a:t>οριζει</a:t>
            </a:r>
            <a:r>
              <a:rPr lang="el-GR" altLang="el-GR" dirty="0" smtClean="0">
                <a:latin typeface="Arial" charset="0"/>
              </a:rPr>
              <a:t> την πιθανότητα Ρ(x)</a:t>
            </a:r>
            <a:endParaRPr lang="en-US" altLang="el-GR" sz="32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8077200" cy="890587"/>
          </a:xfrm>
          <a:noFill/>
        </p:spPr>
        <p:txBody>
          <a:bodyPr anchor="ctr">
            <a:noAutofit/>
          </a:bodyPr>
          <a:lstStyle/>
          <a:p>
            <a:pPr eaLnBrk="1" hangingPunct="1">
              <a:tabLst>
                <a:tab pos="911225" algn="l"/>
              </a:tabLst>
            </a:pPr>
            <a:r>
              <a:rPr lang="el-GR" altLang="el-GR" sz="4000" dirty="0" smtClean="0">
                <a:solidFill>
                  <a:schemeClr val="tx1"/>
                </a:solidFill>
              </a:rPr>
              <a:t> </a:t>
            </a:r>
            <a:r>
              <a:rPr lang="el-GR" altLang="el-GR" sz="4000" b="1" dirty="0" smtClean="0">
                <a:solidFill>
                  <a:schemeClr val="tx1"/>
                </a:solidFill>
              </a:rPr>
              <a:t>Κατανομή Πιθανοτήτων Διακριτής τυχαίας μεταβλητής</a:t>
            </a:r>
            <a:endParaRPr lang="en-US" altLang="el-GR" sz="4000" b="1" dirty="0" smtClean="0">
              <a:solidFill>
                <a:schemeClr val="tx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48680"/>
            <a:ext cx="7313612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 Κατανομή Πιθανοτήτων Διακριτής τυχαίας μεταβλητής</a:t>
            </a:r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844824"/>
            <a:ext cx="8210872" cy="4341813"/>
          </a:xfrm>
        </p:spPr>
        <p:txBody>
          <a:bodyPr/>
          <a:lstStyle/>
          <a:p>
            <a:pPr>
              <a:buNone/>
            </a:pP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l-GR" alt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Οποιαδήποτε </a:t>
            </a:r>
            <a:r>
              <a:rPr lang="el-GR" altLang="el-G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συνάρτηση Ρ</a:t>
            </a:r>
            <a:r>
              <a:rPr lang="el-GR" alt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είναι συνάρτηση μάζας πιθανότητας μιας </a:t>
            </a:r>
            <a:r>
              <a:rPr lang="el-GR" altLang="el-G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τ.μ</a:t>
            </a:r>
            <a:r>
              <a:rPr lang="el-GR" alt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altLang="el-G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Χ</a:t>
            </a:r>
          </a:p>
          <a:p>
            <a:pPr>
              <a:buNone/>
            </a:pPr>
            <a:r>
              <a:rPr lang="el-GR" alt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αν ικανοποιεί τις συνθήκες </a:t>
            </a:r>
            <a:r>
              <a:rPr lang="el-GR" altLang="el-GR" dirty="0" smtClean="0">
                <a:latin typeface="Arial" pitchFamily="34" charset="0"/>
                <a:cs typeface="Arial" pitchFamily="34" charset="0"/>
              </a:rPr>
              <a:t>για κάθε</a:t>
            </a:r>
            <a:endParaRPr lang="el-GR" altLang="el-G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altLang="el-GR" sz="25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500" dirty="0" smtClean="0">
                <a:solidFill>
                  <a:schemeClr val="tx1"/>
                </a:solidFill>
              </a:rPr>
              <a:t>   </a:t>
            </a:r>
            <a:r>
              <a:rPr lang="el-GR" altLang="el-GR" sz="2500" b="1" dirty="0" smtClean="0">
                <a:solidFill>
                  <a:schemeClr val="tx1"/>
                </a:solidFill>
              </a:rPr>
              <a:t>1.</a:t>
            </a:r>
            <a:r>
              <a:rPr lang="el-GR" altLang="el-GR" sz="2500" dirty="0" smtClean="0">
                <a:solidFill>
                  <a:schemeClr val="tx1"/>
                </a:solidFill>
              </a:rPr>
              <a:t>                              </a:t>
            </a:r>
            <a:endParaRPr lang="el-GR" altLang="el-GR" sz="3200" b="1" dirty="0" smtClean="0">
              <a:solidFill>
                <a:schemeClr val="tx1"/>
              </a:solidFill>
            </a:endParaRPr>
          </a:p>
          <a:p>
            <a:pPr eaLnBrk="1" hangingPunct="1"/>
            <a:endParaRPr lang="el-GR" altLang="el-GR" sz="32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500" dirty="0" smtClean="0">
                <a:solidFill>
                  <a:schemeClr val="tx1"/>
                </a:solidFill>
              </a:rPr>
              <a:t>   </a:t>
            </a:r>
            <a:r>
              <a:rPr lang="el-GR" altLang="el-GR" sz="2500" b="1" dirty="0" smtClean="0">
                <a:solidFill>
                  <a:schemeClr val="tx1"/>
                </a:solidFill>
              </a:rPr>
              <a:t>2.</a:t>
            </a:r>
          </a:p>
          <a:p>
            <a:pPr eaLnBrk="1" hangingPunct="1"/>
            <a:endParaRPr lang="el-GR" altLang="el-GR" sz="2500" dirty="0" smtClean="0">
              <a:solidFill>
                <a:schemeClr val="tx1"/>
              </a:solidFill>
            </a:endParaRPr>
          </a:p>
          <a:p>
            <a:pPr eaLnBrk="1" hangingPunct="1"/>
            <a:endParaRPr lang="el-GR" altLang="el-GR" sz="2500" dirty="0" smtClean="0">
              <a:solidFill>
                <a:schemeClr val="tx1"/>
              </a:solidFill>
            </a:endParaRPr>
          </a:p>
          <a:p>
            <a:pPr eaLnBrk="1" hangingPunct="1"/>
            <a:endParaRPr lang="el-GR" altLang="el-GR" sz="25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187624" y="3717032"/>
          <a:ext cx="2438400" cy="711200"/>
        </p:xfrm>
        <a:graphic>
          <a:graphicData uri="http://schemas.openxmlformats.org/presentationml/2006/ole">
            <p:oleObj spid="_x0000_s197634" r:id="rId3" imgW="710891" imgH="203112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948264" y="2996952"/>
          <a:ext cx="838200" cy="733425"/>
        </p:xfrm>
        <a:graphic>
          <a:graphicData uri="http://schemas.openxmlformats.org/presentationml/2006/ole">
            <p:oleObj spid="_x0000_s197635" r:id="rId4" imgW="152268" imgH="203024" progId="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187624" y="4797152"/>
          <a:ext cx="2438400" cy="1116013"/>
        </p:xfrm>
        <a:graphic>
          <a:graphicData uri="http://schemas.openxmlformats.org/presentationml/2006/ole">
            <p:oleObj spid="_x0000_s197636" r:id="rId5" imgW="698197" imgH="317362" progId="">
              <p:embed/>
            </p:oleObj>
          </a:graphicData>
        </a:graphic>
      </p:graphicFrame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endParaRPr lang="el-GR" altLang="el-GR" sz="1800">
              <a:latin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19800" y="3290888"/>
            <a:ext cx="76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l-GR" altLang="el-GR" sz="1100">
                <a:latin typeface="Arial" charset="0"/>
                <a:cs typeface="Times New Roman" pitchFamily="18" charset="0"/>
              </a:rPr>
              <a:t>,  </a:t>
            </a:r>
            <a:endParaRPr lang="el-GR" altLang="el-GR" sz="1800">
              <a:latin typeface="Arial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360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2" name="11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 Κατανομή Πιθανοτήτων Διακριτής τυχαίας μεταβλητής</a:t>
            </a:r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686800" cy="4114800"/>
          </a:xfrm>
        </p:spPr>
        <p:txBody>
          <a:bodyPr/>
          <a:lstStyle/>
          <a:p>
            <a:pPr lvl="1" eaLnBrk="1" hangingPunct="1">
              <a:buBlip>
                <a:blip r:embed="rId2"/>
              </a:buBlip>
            </a:pP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  Για να υπολογίσουμε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την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πιθανότητα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l-GR" altLang="el-GR" sz="3200" dirty="0" smtClean="0">
                <a:latin typeface="Arial" charset="0"/>
              </a:rPr>
              <a:t>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P(X = x) 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δηλαδή την πιθανότητα για την </a:t>
            </a:r>
            <a:r>
              <a:rPr lang="el-GR" altLang="el-GR" sz="3200" dirty="0" err="1" smtClean="0">
                <a:solidFill>
                  <a:schemeClr val="tx1"/>
                </a:solidFill>
                <a:latin typeface="Arial" charset="0"/>
              </a:rPr>
              <a:t>τ.μ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X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να παίρνει την τιμή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 x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) προσθέτουμε 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τις πιθανότητες των απλών ενδεχόμενων για τα οποία  η 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X 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ισούται με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 x.</a:t>
            </a:r>
            <a:r>
              <a:rPr lang="en-US" altLang="el-GR" sz="3200" b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476672"/>
            <a:ext cx="8458200" cy="594928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l-GR" altLang="el-GR" sz="4400" dirty="0" smtClean="0">
                <a:solidFill>
                  <a:schemeClr val="tx1"/>
                </a:solidFill>
              </a:rPr>
              <a:t>  </a:t>
            </a:r>
            <a:r>
              <a:rPr lang="el-GR" altLang="el-GR" sz="4400" b="1" dirty="0" smtClean="0">
                <a:solidFill>
                  <a:schemeClr val="tx1"/>
                </a:solidFill>
              </a:rPr>
              <a:t>παράδειγμα</a:t>
            </a:r>
            <a:r>
              <a:rPr lang="el-GR" altLang="el-GR" sz="4400" b="1" dirty="0" smtClean="0"/>
              <a:t> </a:t>
            </a:r>
            <a:r>
              <a:rPr lang="el-GR" altLang="el-GR" sz="4400" b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800" b="1" dirty="0" smtClean="0">
                <a:latin typeface="Arial" charset="0"/>
              </a:rPr>
              <a:t>   </a:t>
            </a:r>
            <a:r>
              <a:rPr lang="el-GR" altLang="el-GR" dirty="0" smtClean="0">
                <a:solidFill>
                  <a:schemeClr val="tx1"/>
                </a:solidFill>
                <a:latin typeface="Arial" charset="0"/>
              </a:rPr>
              <a:t>Η κατανομή πιθανοτήτων της τυχαίας μεταβλητής </a:t>
            </a:r>
            <a:r>
              <a:rPr lang="el-GR" altLang="el-GR" b="1" dirty="0" smtClean="0">
                <a:solidFill>
                  <a:schemeClr val="tx1"/>
                </a:solidFill>
                <a:latin typeface="Arial" charset="0"/>
              </a:rPr>
              <a:t>Χ=</a:t>
            </a:r>
            <a:r>
              <a:rPr lang="en-US" altLang="el-GR" b="1" dirty="0" smtClean="0">
                <a:solidFill>
                  <a:schemeClr val="tx1"/>
                </a:solidFill>
                <a:latin typeface="Arial" charset="0"/>
              </a:rPr>
              <a:t>“</a:t>
            </a:r>
            <a:r>
              <a:rPr lang="el-GR" altLang="el-GR" b="1" dirty="0" smtClean="0">
                <a:solidFill>
                  <a:schemeClr val="tx1"/>
                </a:solidFill>
                <a:latin typeface="Arial" charset="0"/>
              </a:rPr>
              <a:t>αριθμός όψεων κεφαλή σε 2 ρίψεις ενός νομίσματος</a:t>
            </a:r>
            <a:r>
              <a:rPr lang="en-US" altLang="el-GR" b="1" dirty="0" smtClean="0">
                <a:solidFill>
                  <a:schemeClr val="tx1"/>
                </a:solidFill>
                <a:latin typeface="Arial" charset="0"/>
              </a:rPr>
              <a:t>”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08304" y="4077072"/>
            <a:ext cx="1524000" cy="1600200"/>
            <a:chOff x="3600" y="2976"/>
            <a:chExt cx="960" cy="1008"/>
          </a:xfrm>
        </p:grpSpPr>
        <p:sp>
          <p:nvSpPr>
            <p:cNvPr id="13323" name="Rectangle 4"/>
            <p:cNvSpPr>
              <a:spLocks noChangeArrowheads="1"/>
            </p:cNvSpPr>
            <p:nvPr/>
          </p:nvSpPr>
          <p:spPr bwMode="auto">
            <a:xfrm>
              <a:off x="3600" y="3024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altLang="el-GR"/>
            </a:p>
          </p:txBody>
        </p:sp>
        <p:sp>
          <p:nvSpPr>
            <p:cNvPr id="13324" name="Line 5"/>
            <p:cNvSpPr>
              <a:spLocks noChangeShapeType="1"/>
            </p:cNvSpPr>
            <p:nvPr/>
          </p:nvSpPr>
          <p:spPr bwMode="auto">
            <a:xfrm>
              <a:off x="3600" y="3264"/>
              <a:ext cx="9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25" name="Text Box 6"/>
            <p:cNvSpPr txBox="1">
              <a:spLocks noChangeArrowheads="1"/>
            </p:cNvSpPr>
            <p:nvPr/>
          </p:nvSpPr>
          <p:spPr bwMode="auto">
            <a:xfrm>
              <a:off x="3696" y="2976"/>
              <a:ext cx="7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el-GR" sz="2400" dirty="0">
                  <a:latin typeface="Arial Narrow" pitchFamily="34" charset="0"/>
                </a:rPr>
                <a:t>x       p(x)</a:t>
              </a:r>
            </a:p>
          </p:txBody>
        </p:sp>
        <p:sp>
          <p:nvSpPr>
            <p:cNvPr id="13326" name="Line 7"/>
            <p:cNvSpPr>
              <a:spLocks noChangeShapeType="1"/>
            </p:cNvSpPr>
            <p:nvPr/>
          </p:nvSpPr>
          <p:spPr bwMode="auto">
            <a:xfrm>
              <a:off x="3984" y="3072"/>
              <a:ext cx="0" cy="91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27" name="Text Box 8"/>
            <p:cNvSpPr txBox="1">
              <a:spLocks noChangeArrowheads="1"/>
            </p:cNvSpPr>
            <p:nvPr/>
          </p:nvSpPr>
          <p:spPr bwMode="auto">
            <a:xfrm>
              <a:off x="3694" y="3293"/>
              <a:ext cx="71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el-GR" sz="2200">
                  <a:latin typeface="Arial Narrow" pitchFamily="34" charset="0"/>
                </a:rPr>
                <a:t>0        1/4</a:t>
              </a:r>
            </a:p>
            <a:p>
              <a:pPr eaLnBrk="0" hangingPunct="0"/>
              <a:r>
                <a:rPr lang="en-US" altLang="el-GR" sz="2200">
                  <a:latin typeface="Arial Narrow" pitchFamily="34" charset="0"/>
                </a:rPr>
                <a:t>1        1/2</a:t>
              </a:r>
            </a:p>
            <a:p>
              <a:pPr eaLnBrk="0" hangingPunct="0"/>
              <a:r>
                <a:rPr lang="en-US" altLang="el-GR" sz="2200">
                  <a:latin typeface="Arial Narrow" pitchFamily="34" charset="0"/>
                </a:rPr>
                <a:t>2        1/4</a:t>
              </a:r>
            </a:p>
          </p:txBody>
        </p:sp>
      </p:grp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1619672" y="3356992"/>
            <a:ext cx="36195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04875" eaLnBrk="0" hangingPunct="0">
              <a:tabLst>
                <a:tab pos="466725" algn="l"/>
                <a:tab pos="1428750" algn="l"/>
                <a:tab pos="2401888" algn="l"/>
                <a:tab pos="2797175" algn="l"/>
              </a:tabLst>
            </a:pPr>
            <a:r>
              <a:rPr lang="el-GR" altLang="el-GR" sz="2400" u="sng" dirty="0">
                <a:latin typeface="Arial Narrow" pitchFamily="34" charset="0"/>
              </a:rPr>
              <a:t>αποτέλεσμα</a:t>
            </a:r>
            <a:r>
              <a:rPr lang="en-US" altLang="el-GR" sz="2800" b="1" u="sng" dirty="0">
                <a:latin typeface="Arial Narrow" pitchFamily="34" charset="0"/>
              </a:rPr>
              <a:t>    </a:t>
            </a:r>
            <a:r>
              <a:rPr lang="el-GR" altLang="el-GR" sz="2800" b="1" u="sng" dirty="0">
                <a:latin typeface="Arial Narrow" pitchFamily="34" charset="0"/>
              </a:rPr>
              <a:t>  </a:t>
            </a:r>
            <a:r>
              <a:rPr lang="en-US" altLang="el-GR" sz="2800" u="sng" dirty="0">
                <a:latin typeface="Arial Narrow" pitchFamily="34" charset="0"/>
              </a:rPr>
              <a:t>x</a:t>
            </a:r>
            <a:r>
              <a:rPr lang="en-US" altLang="el-GR" sz="2800" b="1" u="sng" dirty="0">
                <a:latin typeface="Arial Narrow" pitchFamily="34" charset="0"/>
              </a:rPr>
              <a:t>  </a:t>
            </a:r>
            <a:r>
              <a:rPr lang="el-GR" altLang="el-GR" sz="2400" u="sng" dirty="0">
                <a:latin typeface="Arial Narrow" pitchFamily="34" charset="0"/>
              </a:rPr>
              <a:t>Πιθανότητα</a:t>
            </a:r>
            <a:endParaRPr lang="en-US" altLang="el-GR" sz="2400" dirty="0">
              <a:latin typeface="Arial Narrow" pitchFamily="34" charset="0"/>
            </a:endParaRPr>
          </a:p>
          <a:p>
            <a:pPr defTabSz="904875" eaLnBrk="0" hangingPunct="0">
              <a:tabLst>
                <a:tab pos="466725" algn="l"/>
                <a:tab pos="1428750" algn="l"/>
                <a:tab pos="2401888" algn="l"/>
                <a:tab pos="2797175" algn="l"/>
              </a:tabLst>
            </a:pPr>
            <a:r>
              <a:rPr lang="el-GR" altLang="el-GR" sz="2800" b="1" dirty="0">
                <a:latin typeface="Arial Narrow" pitchFamily="34" charset="0"/>
              </a:rPr>
              <a:t>      ΚΚ</a:t>
            </a:r>
            <a:r>
              <a:rPr lang="en-US" altLang="el-GR" sz="2800" b="1" dirty="0">
                <a:latin typeface="Arial Narrow" pitchFamily="34" charset="0"/>
              </a:rPr>
              <a:t>	</a:t>
            </a:r>
            <a:r>
              <a:rPr lang="el-GR" altLang="el-GR" sz="2800" b="1" dirty="0">
                <a:latin typeface="Arial Narrow" pitchFamily="34" charset="0"/>
              </a:rPr>
              <a:t>      </a:t>
            </a:r>
            <a:r>
              <a:rPr lang="en-US" altLang="el-GR" sz="2800" b="1" dirty="0">
                <a:latin typeface="Arial Narrow" pitchFamily="34" charset="0"/>
              </a:rPr>
              <a:t>2	1/4</a:t>
            </a:r>
          </a:p>
          <a:p>
            <a:pPr defTabSz="904875" eaLnBrk="0" hangingPunct="0">
              <a:tabLst>
                <a:tab pos="466725" algn="l"/>
                <a:tab pos="1428750" algn="l"/>
                <a:tab pos="2401888" algn="l"/>
                <a:tab pos="2797175" algn="l"/>
              </a:tabLst>
            </a:pPr>
            <a:r>
              <a:rPr lang="en-US" altLang="el-GR" sz="2800" b="1" dirty="0">
                <a:latin typeface="Arial Narrow" pitchFamily="34" charset="0"/>
              </a:rPr>
              <a:t>	</a:t>
            </a:r>
            <a:r>
              <a:rPr lang="el-GR" altLang="el-GR" sz="2800" b="1" dirty="0">
                <a:latin typeface="Arial Narrow" pitchFamily="34" charset="0"/>
              </a:rPr>
              <a:t>Κ</a:t>
            </a:r>
            <a:r>
              <a:rPr lang="en-US" altLang="el-GR" sz="2800" b="1" dirty="0">
                <a:latin typeface="Arial Narrow" pitchFamily="34" charset="0"/>
              </a:rPr>
              <a:t>T	</a:t>
            </a:r>
            <a:r>
              <a:rPr lang="el-GR" altLang="el-GR" sz="2800" b="1" dirty="0">
                <a:latin typeface="Arial Narrow" pitchFamily="34" charset="0"/>
              </a:rPr>
              <a:t>      </a:t>
            </a:r>
            <a:r>
              <a:rPr lang="en-US" altLang="el-GR" sz="2800" b="1" dirty="0">
                <a:latin typeface="Arial Narrow" pitchFamily="34" charset="0"/>
              </a:rPr>
              <a:t>1	1/4</a:t>
            </a:r>
          </a:p>
          <a:p>
            <a:pPr defTabSz="904875" eaLnBrk="0" hangingPunct="0">
              <a:tabLst>
                <a:tab pos="466725" algn="l"/>
                <a:tab pos="1428750" algn="l"/>
                <a:tab pos="2401888" algn="l"/>
                <a:tab pos="2797175" algn="l"/>
              </a:tabLst>
            </a:pPr>
            <a:r>
              <a:rPr lang="en-US" altLang="el-GR" sz="2800" b="1" dirty="0">
                <a:latin typeface="Arial Narrow" pitchFamily="34" charset="0"/>
              </a:rPr>
              <a:t>	T</a:t>
            </a:r>
            <a:r>
              <a:rPr lang="el-GR" altLang="el-GR" sz="2800" b="1" dirty="0">
                <a:latin typeface="Arial Narrow" pitchFamily="34" charset="0"/>
              </a:rPr>
              <a:t>Κ</a:t>
            </a:r>
            <a:r>
              <a:rPr lang="en-US" altLang="el-GR" sz="2800" b="1" dirty="0">
                <a:latin typeface="Arial Narrow" pitchFamily="34" charset="0"/>
              </a:rPr>
              <a:t>	</a:t>
            </a:r>
            <a:r>
              <a:rPr lang="el-GR" altLang="el-GR" sz="2800" b="1" dirty="0">
                <a:latin typeface="Arial Narrow" pitchFamily="34" charset="0"/>
              </a:rPr>
              <a:t>      </a:t>
            </a:r>
            <a:r>
              <a:rPr lang="en-US" altLang="el-GR" sz="2800" b="1" dirty="0">
                <a:latin typeface="Arial Narrow" pitchFamily="34" charset="0"/>
              </a:rPr>
              <a:t>1	1/4</a:t>
            </a:r>
          </a:p>
          <a:p>
            <a:pPr defTabSz="904875" eaLnBrk="0" hangingPunct="0">
              <a:tabLst>
                <a:tab pos="466725" algn="l"/>
                <a:tab pos="1428750" algn="l"/>
                <a:tab pos="2401888" algn="l"/>
                <a:tab pos="2797175" algn="l"/>
              </a:tabLst>
            </a:pPr>
            <a:r>
              <a:rPr lang="en-US" altLang="el-GR" sz="2800" b="1" dirty="0">
                <a:latin typeface="Arial Narrow" pitchFamily="34" charset="0"/>
              </a:rPr>
              <a:t>	TT	</a:t>
            </a:r>
            <a:r>
              <a:rPr lang="el-GR" altLang="el-GR" sz="2800" b="1" dirty="0">
                <a:latin typeface="Arial Narrow" pitchFamily="34" charset="0"/>
              </a:rPr>
              <a:t>      </a:t>
            </a:r>
            <a:r>
              <a:rPr lang="en-US" altLang="el-GR" sz="2800" b="1" dirty="0">
                <a:latin typeface="Arial Narrow" pitchFamily="34" charset="0"/>
              </a:rPr>
              <a:t>0	1/4</a:t>
            </a:r>
            <a:endParaRPr lang="en-US" altLang="el-GR" sz="2800" b="1" u="sng" dirty="0">
              <a:latin typeface="Arial Narrow" pitchFamily="34" charset="0"/>
            </a:endParaRP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971600" y="3284984"/>
            <a:ext cx="5105400" cy="258735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l-GR" altLang="el-GR"/>
          </a:p>
        </p:txBody>
      </p:sp>
      <p:sp>
        <p:nvSpPr>
          <p:cNvPr id="13318" name="AutoShape 11"/>
          <p:cNvSpPr>
            <a:spLocks/>
          </p:cNvSpPr>
          <p:nvPr/>
        </p:nvSpPr>
        <p:spPr bwMode="auto">
          <a:xfrm>
            <a:off x="4644008" y="4293096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ctr" eaLnBrk="0" hangingPunct="0"/>
            <a:endParaRPr lang="el-GR" altLang="el-GR" sz="2200">
              <a:latin typeface="Arial Narrow" pitchFamily="34" charset="0"/>
            </a:endParaRPr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>
            <a:off x="4716016" y="4653136"/>
            <a:ext cx="2455168" cy="39776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l-GR"/>
          </a:p>
        </p:txBody>
      </p:sp>
      <p:sp>
        <p:nvSpPr>
          <p:cNvPr id="13320" name="AutoShape 28"/>
          <p:cNvSpPr>
            <a:spLocks noChangeArrowheads="1"/>
          </p:cNvSpPr>
          <p:nvPr/>
        </p:nvSpPr>
        <p:spPr bwMode="auto">
          <a:xfrm>
            <a:off x="7092280" y="3212976"/>
            <a:ext cx="1905000" cy="609600"/>
          </a:xfrm>
          <a:prstGeom prst="wedgeRoundRectCallout">
            <a:avLst>
              <a:gd name="adj1" fmla="val -15625"/>
              <a:gd name="adj2" fmla="val 7604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altLang="el-GR" sz="1800" b="1" dirty="0"/>
              <a:t>Κατανομή πιθανοτήτων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5" grpId="0" autoUpdateAnimBg="0"/>
      <p:bldP spid="2242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268760"/>
            <a:ext cx="7313612" cy="5103813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Ή διαφορετικά,</a:t>
            </a:r>
          </a:p>
          <a:p>
            <a:pPr eaLnBrk="1" hangingPunct="1"/>
            <a:endParaRPr lang="el-GR" altLang="el-GR" b="1" dirty="0" smtClean="0">
              <a:solidFill>
                <a:schemeClr val="tx1"/>
              </a:solidFill>
            </a:endParaRPr>
          </a:p>
          <a:p>
            <a:pPr eaLnBrk="1" hangingPunct="1"/>
            <a:endParaRPr lang="el-GR" altLang="el-GR" dirty="0" smtClean="0">
              <a:solidFill>
                <a:schemeClr val="tx1"/>
              </a:solidFill>
            </a:endParaRPr>
          </a:p>
          <a:p>
            <a:pPr eaLnBrk="1" hangingPunct="1"/>
            <a:endParaRPr lang="el-GR" altLang="el-G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Το γράφημα της κατανομής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47664" y="2022624"/>
            <a:ext cx="3039732" cy="1200150"/>
            <a:chOff x="384" y="3424"/>
            <a:chExt cx="1453" cy="756"/>
          </a:xfrm>
        </p:grpSpPr>
        <p:sp>
          <p:nvSpPr>
            <p:cNvPr id="14353" name="Text Box 6"/>
            <p:cNvSpPr txBox="1">
              <a:spLocks noChangeArrowheads="1"/>
            </p:cNvSpPr>
            <p:nvPr/>
          </p:nvSpPr>
          <p:spPr bwMode="auto">
            <a:xfrm>
              <a:off x="384" y="3424"/>
              <a:ext cx="1453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el-GR" sz="2400" b="1" dirty="0">
                  <a:solidFill>
                    <a:schemeClr val="accent2"/>
                  </a:solidFill>
                  <a:latin typeface="Arial Narrow" pitchFamily="34" charset="0"/>
                </a:rPr>
                <a:t>            </a:t>
              </a:r>
              <a:r>
                <a:rPr lang="el-GR" altLang="el-GR" sz="2400" b="1" dirty="0" smtClean="0">
                  <a:solidFill>
                    <a:schemeClr val="accent2"/>
                  </a:solidFill>
                  <a:latin typeface="Arial Narrow" pitchFamily="34" charset="0"/>
                </a:rPr>
                <a:t>    </a:t>
              </a:r>
              <a:r>
                <a:rPr lang="en-US" altLang="el-GR" sz="2400" b="1" dirty="0" smtClean="0">
                  <a:latin typeface="Arial Narrow" pitchFamily="34" charset="0"/>
                </a:rPr>
                <a:t>1/4  </a:t>
              </a:r>
              <a:r>
                <a:rPr lang="el-GR" altLang="el-GR" sz="2400" b="1" dirty="0">
                  <a:latin typeface="Arial Narrow" pitchFamily="34" charset="0"/>
                </a:rPr>
                <a:t>αν</a:t>
              </a:r>
              <a:r>
                <a:rPr lang="en-US" altLang="el-GR" sz="2400" b="1" dirty="0">
                  <a:latin typeface="Arial Narrow" pitchFamily="34" charset="0"/>
                </a:rPr>
                <a:t> x=0 </a:t>
              </a:r>
              <a:r>
                <a:rPr lang="el-GR" altLang="el-GR" sz="2400" b="1" dirty="0">
                  <a:latin typeface="Arial Narrow" pitchFamily="34" charset="0"/>
                </a:rPr>
                <a:t>ή</a:t>
              </a:r>
              <a:r>
                <a:rPr lang="en-US" altLang="el-GR" sz="2400" b="1" dirty="0">
                  <a:latin typeface="Arial Narrow" pitchFamily="34" charset="0"/>
                </a:rPr>
                <a:t> 2</a:t>
              </a:r>
            </a:p>
            <a:p>
              <a:pPr eaLnBrk="0" hangingPunct="0"/>
              <a:r>
                <a:rPr lang="en-US" altLang="el-GR" sz="2400" b="1" dirty="0">
                  <a:latin typeface="Arial Narrow" pitchFamily="34" charset="0"/>
                </a:rPr>
                <a:t>p(x) =</a:t>
              </a:r>
            </a:p>
            <a:p>
              <a:pPr eaLnBrk="0" hangingPunct="0"/>
              <a:r>
                <a:rPr lang="en-US" altLang="el-GR" sz="2400" b="1" dirty="0">
                  <a:latin typeface="Arial Narrow" pitchFamily="34" charset="0"/>
                </a:rPr>
                <a:t>           </a:t>
              </a:r>
              <a:r>
                <a:rPr lang="el-GR" altLang="el-GR" sz="2400" b="1" dirty="0" smtClean="0">
                  <a:latin typeface="Arial Narrow" pitchFamily="34" charset="0"/>
                </a:rPr>
                <a:t>    </a:t>
              </a:r>
              <a:r>
                <a:rPr lang="en-US" altLang="el-GR" sz="2400" b="1" dirty="0" smtClean="0">
                  <a:latin typeface="Arial Narrow" pitchFamily="34" charset="0"/>
                </a:rPr>
                <a:t> </a:t>
              </a:r>
              <a:r>
                <a:rPr lang="en-US" altLang="el-GR" sz="2400" b="1" dirty="0">
                  <a:latin typeface="Arial Narrow" pitchFamily="34" charset="0"/>
                </a:rPr>
                <a:t>1/2  </a:t>
              </a:r>
              <a:r>
                <a:rPr lang="el-GR" altLang="el-GR" sz="2400" b="1" dirty="0">
                  <a:latin typeface="Arial Narrow" pitchFamily="34" charset="0"/>
                </a:rPr>
                <a:t>αν</a:t>
              </a:r>
              <a:r>
                <a:rPr lang="en-US" altLang="el-GR" sz="2400" b="1" dirty="0">
                  <a:latin typeface="Arial Narrow" pitchFamily="34" charset="0"/>
                </a:rPr>
                <a:t> x=1</a:t>
              </a:r>
            </a:p>
          </p:txBody>
        </p:sp>
        <p:sp>
          <p:nvSpPr>
            <p:cNvPr id="14354" name="AutoShape 7"/>
            <p:cNvSpPr>
              <a:spLocks/>
            </p:cNvSpPr>
            <p:nvPr/>
          </p:nvSpPr>
          <p:spPr bwMode="auto">
            <a:xfrm>
              <a:off x="816" y="3478"/>
              <a:ext cx="96" cy="624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altLang="el-GR" sz="220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09950" y="4253336"/>
            <a:ext cx="2802817" cy="2264552"/>
            <a:chOff x="2928" y="3024"/>
            <a:chExt cx="1471" cy="1052"/>
          </a:xfrm>
        </p:grpSpPr>
        <p:sp>
          <p:nvSpPr>
            <p:cNvPr id="14344" name="Line 10"/>
            <p:cNvSpPr>
              <a:spLocks noChangeShapeType="1"/>
            </p:cNvSpPr>
            <p:nvPr/>
          </p:nvSpPr>
          <p:spPr bwMode="auto">
            <a:xfrm>
              <a:off x="2928" y="3888"/>
              <a:ext cx="144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45" name="Text Box 11"/>
            <p:cNvSpPr txBox="1">
              <a:spLocks noChangeArrowheads="1"/>
            </p:cNvSpPr>
            <p:nvPr/>
          </p:nvSpPr>
          <p:spPr bwMode="auto">
            <a:xfrm>
              <a:off x="2993" y="3891"/>
              <a:ext cx="15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l-GR" sz="2000">
                  <a:latin typeface="Arial Narrow" pitchFamily="34" charset="0"/>
                </a:rPr>
                <a:t>0</a:t>
              </a:r>
            </a:p>
          </p:txBody>
        </p:sp>
        <p:sp>
          <p:nvSpPr>
            <p:cNvPr id="14346" name="Text Box 12"/>
            <p:cNvSpPr txBox="1">
              <a:spLocks noChangeArrowheads="1"/>
            </p:cNvSpPr>
            <p:nvPr/>
          </p:nvSpPr>
          <p:spPr bwMode="auto">
            <a:xfrm>
              <a:off x="3472" y="3891"/>
              <a:ext cx="15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l-GR" sz="2000">
                  <a:latin typeface="Arial Narrow" pitchFamily="34" charset="0"/>
                </a:rPr>
                <a:t>1</a:t>
              </a:r>
            </a:p>
          </p:txBody>
        </p:sp>
        <p:sp>
          <p:nvSpPr>
            <p:cNvPr id="14347" name="Text Box 13"/>
            <p:cNvSpPr txBox="1">
              <a:spLocks noChangeArrowheads="1"/>
            </p:cNvSpPr>
            <p:nvPr/>
          </p:nvSpPr>
          <p:spPr bwMode="auto">
            <a:xfrm>
              <a:off x="3952" y="3891"/>
              <a:ext cx="15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l-GR" sz="2000">
                  <a:latin typeface="Arial Narrow" pitchFamily="34" charset="0"/>
                </a:rPr>
                <a:t>2</a:t>
              </a:r>
            </a:p>
          </p:txBody>
        </p:sp>
        <p:sp>
          <p:nvSpPr>
            <p:cNvPr id="14348" name="Line 14"/>
            <p:cNvSpPr>
              <a:spLocks noChangeShapeType="1"/>
            </p:cNvSpPr>
            <p:nvPr/>
          </p:nvSpPr>
          <p:spPr bwMode="auto">
            <a:xfrm flipV="1">
              <a:off x="3072" y="3456"/>
              <a:ext cx="0" cy="43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49" name="Line 15"/>
            <p:cNvSpPr>
              <a:spLocks noChangeShapeType="1"/>
            </p:cNvSpPr>
            <p:nvPr/>
          </p:nvSpPr>
          <p:spPr bwMode="auto">
            <a:xfrm flipV="1">
              <a:off x="3552" y="3024"/>
              <a:ext cx="0" cy="86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50" name="Line 16"/>
            <p:cNvSpPr>
              <a:spLocks noChangeShapeType="1"/>
            </p:cNvSpPr>
            <p:nvPr/>
          </p:nvSpPr>
          <p:spPr bwMode="auto">
            <a:xfrm flipV="1">
              <a:off x="4032" y="3456"/>
              <a:ext cx="0" cy="43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51" name="Text Box 17"/>
            <p:cNvSpPr txBox="1">
              <a:spLocks noChangeArrowheads="1"/>
            </p:cNvSpPr>
            <p:nvPr/>
          </p:nvSpPr>
          <p:spPr bwMode="auto">
            <a:xfrm>
              <a:off x="4222" y="3731"/>
              <a:ext cx="177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l-GR" sz="2200" b="1" dirty="0">
                  <a:latin typeface="Arial Narrow" pitchFamily="34" charset="0"/>
                </a:rPr>
                <a:t>X</a:t>
              </a:r>
              <a:endParaRPr lang="en-US" altLang="el-GR" sz="2200" dirty="0">
                <a:latin typeface="Arial Narrow" pitchFamily="34" charset="0"/>
              </a:endParaRPr>
            </a:p>
          </p:txBody>
        </p:sp>
      </p:grpSp>
      <p:sp>
        <p:nvSpPr>
          <p:cNvPr id="19" name="1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- Ορθογώνιο"/>
          <p:cNvSpPr/>
          <p:nvPr/>
        </p:nvSpPr>
        <p:spPr>
          <a:xfrm>
            <a:off x="2987824" y="404664"/>
            <a:ext cx="30896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4400" b="1" dirty="0" smtClean="0"/>
              <a:t>παράδειγμα</a:t>
            </a:r>
            <a:endParaRPr lang="el-G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764704"/>
            <a:ext cx="7769225" cy="2819400"/>
          </a:xfrm>
        </p:spPr>
        <p:txBody>
          <a:bodyPr/>
          <a:lstStyle/>
          <a:p>
            <a:pPr algn="l" eaLnBrk="1" hangingPunct="1"/>
            <a:r>
              <a:rPr lang="el-GR" altLang="el-GR" sz="3200" b="0" dirty="0" smtClean="0">
                <a:solidFill>
                  <a:schemeClr val="tx1"/>
                </a:solidFill>
              </a:rPr>
              <a:t>Από την κατανομή μπορούμε να υπολογίσουμε πιθανότητες σύνθετων ενδεχομένων, </a:t>
            </a:r>
            <a:r>
              <a:rPr lang="el-GR" altLang="el-GR" sz="3200" b="0" dirty="0" err="1" smtClean="0">
                <a:solidFill>
                  <a:schemeClr val="tx1"/>
                </a:solidFill>
              </a:rPr>
              <a:t>π.χ</a:t>
            </a:r>
            <a:endParaRPr lang="el-GR" altLang="el-GR" sz="3200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39620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683567" y="3501008"/>
          <a:ext cx="7825695" cy="1584176"/>
        </p:xfrm>
        <a:graphic>
          <a:graphicData uri="http://schemas.openxmlformats.org/presentationml/2006/ole">
            <p:oleObj spid="_x0000_s198658" name="Equation" r:id="rId3" imgW="2209800" imgH="342900" progId="Equation.3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2987824" y="404664"/>
            <a:ext cx="30896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4400" b="1" dirty="0" smtClean="0"/>
              <a:t>παράδειγμα</a:t>
            </a:r>
            <a:endParaRPr lang="el-G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1625"/>
            <a:ext cx="7007225" cy="1143000"/>
          </a:xfrm>
        </p:spPr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tx1"/>
                </a:solidFill>
              </a:rPr>
              <a:t>παράδειγμα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392987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500" smtClean="0">
                <a:solidFill>
                  <a:schemeClr val="tx1"/>
                </a:solidFill>
              </a:rPr>
              <a:t>   </a:t>
            </a:r>
            <a:r>
              <a:rPr lang="el-GR" altLang="el-GR" sz="2800" b="1" smtClean="0">
                <a:solidFill>
                  <a:schemeClr val="tx1"/>
                </a:solidFill>
              </a:rPr>
              <a:t>Στη ρίψη δύο ζαριών ο δειγματικός χώρος </a:t>
            </a:r>
            <a:r>
              <a:rPr lang="en-US" altLang="el-GR" sz="2800" smtClean="0">
                <a:solidFill>
                  <a:schemeClr val="tx1"/>
                </a:solidFill>
              </a:rPr>
              <a:t>S</a:t>
            </a:r>
            <a:r>
              <a:rPr lang="el-GR" altLang="el-GR" sz="2800" smtClean="0">
                <a:solidFill>
                  <a:schemeClr val="tx1"/>
                </a:solidFill>
              </a:rPr>
              <a:t>:</a:t>
            </a:r>
            <a:r>
              <a:rPr lang="el-GR" altLang="el-GR" sz="2800" b="1" smtClean="0">
                <a:solidFill>
                  <a:schemeClr val="tx1"/>
                </a:solidFill>
              </a:rPr>
              <a:t>  </a:t>
            </a:r>
          </a:p>
          <a:p>
            <a:pPr eaLnBrk="1" hangingPunct="1"/>
            <a:endParaRPr lang="el-GR" altLang="el-GR" sz="2800" b="1" smtClean="0">
              <a:solidFill>
                <a:schemeClr val="tx1"/>
              </a:solidFill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295400" y="3048000"/>
          <a:ext cx="6705600" cy="3073400"/>
        </p:xfrm>
        <a:graphic>
          <a:graphicData uri="http://schemas.openxmlformats.org/presentationml/2006/ole">
            <p:oleObj spid="_x0000_s199682" r:id="rId3" imgW="1828208" imgH="837750" progId="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Τμήμα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Λογοθεραπείας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Ενότητα 12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Τυχαίες Μεταβλητές Ι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1"/>
                </a:solidFill>
                <a:latin typeface="+mn-lt"/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1"/>
                </a:solidFill>
                <a:latin typeface="+mn-lt"/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7213"/>
            <a:ext cx="8074025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200" b="1" dirty="0" smtClean="0">
                <a:solidFill>
                  <a:schemeClr val="tx1"/>
                </a:solidFill>
              </a:rPr>
              <a:t>  </a:t>
            </a:r>
            <a:r>
              <a:rPr lang="el-GR" altLang="el-GR" sz="3200" dirty="0" smtClean="0">
                <a:solidFill>
                  <a:schemeClr val="tx1"/>
                </a:solidFill>
              </a:rPr>
              <a:t>Έστω Χ η τυχαία μεταβλητή που σε κάθε ζεύγος αποτελεσμάτων αντιστοιχεί το άθροισμα  των αριθμών του.</a:t>
            </a:r>
          </a:p>
          <a:p>
            <a:pPr eaLnBrk="1" hangingPunct="1"/>
            <a:endParaRPr lang="el-GR" altLang="el-GR" dirty="0" smtClean="0">
              <a:solidFill>
                <a:schemeClr val="tx1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0"/>
            <a:ext cx="1339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5105400" y="5410200"/>
            <a:ext cx="1143000" cy="609600"/>
          </a:xfrm>
          <a:prstGeom prst="wedgeEllipseCallout">
            <a:avLst>
              <a:gd name="adj1" fmla="val 64306"/>
              <a:gd name="adj2" fmla="val -27291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altLang="el-GR" sz="1600"/>
              <a:t>(1,1)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flipH="1">
            <a:off x="5410200" y="3657600"/>
            <a:ext cx="533400" cy="609600"/>
          </a:xfrm>
          <a:prstGeom prst="wedgeRoundRectCallout">
            <a:avLst>
              <a:gd name="adj1" fmla="val -40778"/>
              <a:gd name="adj2" fmla="val -859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altLang="el-GR" dirty="0"/>
              <a:t>Χ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7848600" y="3810000"/>
            <a:ext cx="1066800" cy="1295400"/>
          </a:xfrm>
          <a:prstGeom prst="wedgeEllipseCallout">
            <a:avLst>
              <a:gd name="adj1" fmla="val -87500"/>
              <a:gd name="adj2" fmla="val 649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altLang="el-GR" sz="1600" dirty="0"/>
              <a:t>(4,5)</a:t>
            </a:r>
          </a:p>
          <a:p>
            <a:pPr algn="ctr"/>
            <a:r>
              <a:rPr lang="el-GR" altLang="el-GR" sz="1600" dirty="0"/>
              <a:t>(5,4)</a:t>
            </a:r>
          </a:p>
          <a:p>
            <a:pPr algn="ctr"/>
            <a:r>
              <a:rPr lang="el-GR" altLang="el-GR" sz="1600" dirty="0"/>
              <a:t>(3,6)</a:t>
            </a:r>
          </a:p>
          <a:p>
            <a:pPr algn="ctr"/>
            <a:r>
              <a:rPr lang="el-GR" altLang="el-GR" sz="1600" dirty="0"/>
              <a:t>(6,9)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Ορθογώνιο"/>
          <p:cNvSpPr/>
          <p:nvPr/>
        </p:nvSpPr>
        <p:spPr>
          <a:xfrm>
            <a:off x="2843808" y="620688"/>
            <a:ext cx="30896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4400" b="1" dirty="0" smtClean="0"/>
              <a:t>παράδειγμα</a:t>
            </a:r>
            <a:endParaRPr lang="el-G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1412776"/>
            <a:ext cx="7845425" cy="1143000"/>
          </a:xfrm>
        </p:spPr>
        <p:txBody>
          <a:bodyPr/>
          <a:lstStyle/>
          <a:p>
            <a:pPr eaLnBrk="1" hangingPunct="1"/>
            <a:r>
              <a:rPr lang="el-GR" altLang="el-GR" sz="3200" b="0" u="sng" dirty="0" smtClean="0">
                <a:solidFill>
                  <a:schemeClr val="tx1"/>
                </a:solidFill>
              </a:rPr>
              <a:t>Η κατανομή πιθανοτήτων της Χ:</a:t>
            </a: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>
            <p:ph idx="1"/>
          </p:nvPr>
        </p:nvGraphicFramePr>
        <p:xfrm>
          <a:off x="838200" y="3079750"/>
          <a:ext cx="8001000" cy="1570038"/>
        </p:xfrm>
        <a:graphic>
          <a:graphicData uri="http://schemas.openxmlformats.org/presentationml/2006/ole">
            <p:oleObj spid="_x0000_s200706" name="Document" r:id="rId3" imgW="4829400" imgH="947914" progId="Word.Document.8">
              <p:embed/>
            </p:oleObj>
          </a:graphicData>
        </a:graphic>
      </p:graphicFrame>
      <p:sp>
        <p:nvSpPr>
          <p:cNvPr id="18436" name="AutoShape 8"/>
          <p:cNvSpPr>
            <a:spLocks noChangeArrowheads="1"/>
          </p:cNvSpPr>
          <p:nvPr/>
        </p:nvSpPr>
        <p:spPr bwMode="auto">
          <a:xfrm>
            <a:off x="6096000" y="2743200"/>
            <a:ext cx="914400" cy="1905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2987824" y="620688"/>
            <a:ext cx="30896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4400" b="1" dirty="0" smtClean="0">
                <a:solidFill>
                  <a:prstClr val="black"/>
                </a:solidFill>
              </a:rPr>
              <a:t>παράδειγμα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3200" b="0" u="sng" dirty="0" smtClean="0">
                <a:solidFill>
                  <a:schemeClr val="tx1"/>
                </a:solidFill>
              </a:rPr>
              <a:t>και το γράφημά της</a:t>
            </a:r>
          </a:p>
        </p:txBody>
      </p:sp>
      <p:pic>
        <p:nvPicPr>
          <p:cNvPr id="19459" name="Picture 4" descr="8-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906588"/>
            <a:ext cx="6629400" cy="4189412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2987824" y="620688"/>
            <a:ext cx="30896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4400" b="1" dirty="0" smtClean="0">
                <a:solidFill>
                  <a:prstClr val="black"/>
                </a:solidFill>
              </a:rPr>
              <a:t>παράδειγμα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81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>
                <a:solidFill>
                  <a:schemeClr val="tx1"/>
                </a:solidFill>
              </a:rPr>
              <a:t>Αθροιστική συνάρτηση πιθανότητας ή αθροιστική κατανομή πιθανοτήτων</a:t>
            </a:r>
            <a:r>
              <a:rPr lang="el-GR" altLang="el-GR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71389"/>
            <a:ext cx="8229600" cy="4525963"/>
          </a:xfrm>
        </p:spPr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el-GR" altLang="el-GR" sz="3200" dirty="0" smtClean="0">
                <a:solidFill>
                  <a:schemeClr val="tx1"/>
                </a:solidFill>
              </a:rPr>
              <a:t>σε κάθε 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τιμή </a:t>
            </a:r>
            <a:r>
              <a:rPr lang="en-US" altLang="el-GR" sz="3200" b="1" dirty="0" smtClean="0">
                <a:solidFill>
                  <a:schemeClr val="tx1"/>
                </a:solidFill>
              </a:rPr>
              <a:t>x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 της Χ </a:t>
            </a:r>
            <a:r>
              <a:rPr lang="el-GR" altLang="el-GR" sz="3200" dirty="0" smtClean="0">
                <a:solidFill>
                  <a:schemeClr val="tx1"/>
                </a:solidFill>
              </a:rPr>
              <a:t>αντιστοιχεί την αθροιστική πιθανότητα</a:t>
            </a:r>
            <a:r>
              <a:rPr lang="el-GR" altLang="el-GR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20485" name="Object 4"/>
          <p:cNvGraphicFramePr>
            <a:graphicFrameLocks noChangeAspect="1"/>
          </p:cNvGraphicFramePr>
          <p:nvPr/>
        </p:nvGraphicFramePr>
        <p:xfrm>
          <a:off x="1331640" y="3861048"/>
          <a:ext cx="6685992" cy="1368152"/>
        </p:xfrm>
        <a:graphic>
          <a:graphicData uri="http://schemas.openxmlformats.org/presentationml/2006/ole">
            <p:oleObj spid="_x0000_s201730" r:id="rId4" imgW="939392" imgH="190417" progId="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</a:rPr>
              <a:t>Όταν η 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Χ είναι διακριτή</a:t>
            </a:r>
            <a:r>
              <a:rPr lang="el-GR" altLang="el-GR" sz="3200" dirty="0" smtClean="0">
                <a:solidFill>
                  <a:schemeClr val="tx1"/>
                </a:solidFill>
              </a:rPr>
              <a:t>, ισχύει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ph type="title"/>
          </p:nvPr>
        </p:nvGraphicFramePr>
        <p:xfrm>
          <a:off x="418477" y="3212976"/>
          <a:ext cx="8320925" cy="1440160"/>
        </p:xfrm>
        <a:graphic>
          <a:graphicData uri="http://schemas.openxmlformats.org/presentationml/2006/ole">
            <p:oleObj spid="_x0000_s202754" name="Equation" r:id="rId3" imgW="1892300" imgH="368300" progId="Equation.3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701824"/>
            <a:ext cx="81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Αθροιστική συνάρτηση πιθανότητας ή αθροιστική κατανομή πιθανοτήτων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altLang="el-GR" sz="32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dirty="0" smtClean="0">
                <a:solidFill>
                  <a:schemeClr val="tx1"/>
                </a:solidFill>
              </a:rPr>
              <a:t>Είναι προφανές τι ισχύει:</a:t>
            </a:r>
          </a:p>
          <a:p>
            <a:pPr eaLnBrk="1" hangingPunct="1"/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22533" name="Object 4"/>
          <p:cNvGraphicFramePr>
            <a:graphicFrameLocks noChangeAspect="1"/>
          </p:cNvGraphicFramePr>
          <p:nvPr/>
        </p:nvGraphicFramePr>
        <p:xfrm>
          <a:off x="1403648" y="3429000"/>
          <a:ext cx="6326076" cy="1152128"/>
        </p:xfrm>
        <a:graphic>
          <a:graphicData uri="http://schemas.openxmlformats.org/presentationml/2006/ole">
            <p:oleObj spid="_x0000_s203778" r:id="rId3" imgW="1282700" imgH="203200" progId="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Αθροιστική συνάρτηση πιθανότητας ή αθροιστική κατανομή πιθανοτήτων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01625"/>
            <a:ext cx="7856041" cy="114300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Συνεχείς τυχαίες μεταβλητές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373616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>
                <a:solidFill>
                  <a:schemeClr val="tx1"/>
                </a:solidFill>
              </a:rPr>
              <a:t>Παίρνουν οποιαδήποτε τιμή σε   συνεχές διάστημα, π.χ.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 μέγιστη ημερήσια θερμοκρασία 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χρόνος που κάνει ένα ταξί για να κάνει ορισμένη διαδρομή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τιμή μιας μετοχής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Με τους </a:t>
            </a:r>
            <a:r>
              <a:rPr lang="el-GR" altLang="el-GR" b="1" dirty="0" smtClean="0"/>
              <a:t>διακριτούς δειγματικούς χώρους </a:t>
            </a:r>
            <a:r>
              <a:rPr lang="el-GR" altLang="el-GR" dirty="0" smtClean="0"/>
              <a:t>μιλάμε για πιθανότητες που σχετίζονται με </a:t>
            </a:r>
            <a:r>
              <a:rPr lang="el-GR" altLang="el-GR" b="1" dirty="0" smtClean="0"/>
              <a:t>σημεία.    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Με </a:t>
            </a:r>
            <a:r>
              <a:rPr lang="el-GR" altLang="el-GR" b="1" dirty="0" smtClean="0"/>
              <a:t>συνεχείς δειγματικούς χώρους </a:t>
            </a:r>
            <a:r>
              <a:rPr lang="el-GR" altLang="el-GR" dirty="0" smtClean="0"/>
              <a:t>μιλάμε για πιθανότητες που σχετίζονται με </a:t>
            </a:r>
            <a:r>
              <a:rPr lang="el-GR" altLang="el-GR" b="1" dirty="0" smtClean="0"/>
              <a:t>διαστήματα.</a:t>
            </a:r>
          </a:p>
          <a:p>
            <a:pPr>
              <a:lnSpc>
                <a:spcPct val="90000"/>
              </a:lnSpc>
            </a:pPr>
            <a:endParaRPr lang="en-US" altLang="el-GR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b="1" u="sng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altLang="el-GR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l-GR" altLang="el-GR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</a:rPr>
              <a:t>Η έννοια της 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συνεχούς τυχαίας μεταβλητής </a:t>
            </a:r>
            <a:r>
              <a:rPr lang="el-GR" altLang="el-GR" sz="3200" dirty="0" smtClean="0">
                <a:solidFill>
                  <a:schemeClr val="tx1"/>
                </a:solidFill>
              </a:rPr>
              <a:t>είναι μια μαθηματική αφαίρεση αφού προϋποθέτει ότι είναι δυνατή η μέτρηση σε οποιοδήποτε επιθυμητό βαθμό ακρίβειας</a:t>
            </a:r>
          </a:p>
          <a:p>
            <a:r>
              <a:rPr lang="el-GR" altLang="el-GR" dirty="0" smtClean="0"/>
              <a:t>Στην </a:t>
            </a:r>
            <a:r>
              <a:rPr lang="el-GR" altLang="el-GR" b="1" dirty="0" smtClean="0"/>
              <a:t>στατιστική πρακτική </a:t>
            </a:r>
            <a:r>
              <a:rPr lang="el-GR" altLang="el-GR" dirty="0" smtClean="0"/>
              <a:t>εφαρμόζουμε τη θεωρία των συνεχών κατανομών για τις μεταβλητές εκείνες που τα εργαλεία μέτρησης τις επιτρέπουν να πάρουν έναν </a:t>
            </a:r>
            <a:r>
              <a:rPr lang="el-GR" altLang="el-GR" b="1" dirty="0" smtClean="0"/>
              <a:t>πολύ μεγάλο εύρος τιμών</a:t>
            </a:r>
            <a:r>
              <a:rPr lang="el-GR" altLang="el-GR" dirty="0" smtClean="0"/>
              <a:t>.</a:t>
            </a:r>
            <a:endParaRPr lang="el-GR" altLang="el-GR" sz="3200" dirty="0" smtClean="0">
              <a:solidFill>
                <a:schemeClr val="tx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Συνεχείς τυχαίες μεταβλητές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988840"/>
            <a:ext cx="8458200" cy="445722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3200" dirty="0" smtClean="0">
                <a:solidFill>
                  <a:schemeClr val="tx1"/>
                </a:solidFill>
              </a:rPr>
              <a:t>Για να υπολογίσουμε πιθανότητες ορίζουμε την 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συνάρτηση πυκνότητας πιθανότητας </a:t>
            </a:r>
            <a:r>
              <a:rPr lang="en-US" altLang="el-GR" sz="3200" b="1" dirty="0" smtClean="0">
                <a:solidFill>
                  <a:schemeClr val="tx1"/>
                </a:solidFill>
              </a:rPr>
              <a:t>f(x).</a:t>
            </a:r>
            <a:endParaRPr lang="el-GR" altLang="el-GR" sz="32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l-GR" sz="32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altLang="el-GR" sz="3200" b="1" dirty="0" smtClean="0">
              <a:solidFill>
                <a:schemeClr val="tx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5576" y="692696"/>
            <a:ext cx="7856041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400" b="1" dirty="0" smtClean="0"/>
              <a:t>Συνάρτηση πυκνότητας πιθανότητας </a:t>
            </a:r>
            <a:r>
              <a:rPr lang="en-US" altLang="el-GR" sz="4400" b="1" dirty="0" smtClean="0"/>
              <a:t>f(x)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988840"/>
            <a:ext cx="8458200" cy="445722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Μια </a:t>
            </a:r>
            <a:r>
              <a:rPr lang="el-GR" altLang="el-GR" b="1" dirty="0" smtClean="0"/>
              <a:t>συνάρτηση f(x) </a:t>
            </a:r>
            <a:r>
              <a:rPr lang="el-GR" altLang="el-GR" dirty="0" smtClean="0"/>
              <a:t>ονομάζεται </a:t>
            </a:r>
            <a:r>
              <a:rPr lang="el-GR" altLang="el-GR" b="1" dirty="0" smtClean="0"/>
              <a:t>συνάρτηση πυκνότητας πιθανότητας (</a:t>
            </a:r>
            <a:r>
              <a:rPr lang="el-GR" altLang="el-GR" dirty="0" smtClean="0"/>
              <a:t>μόνο για </a:t>
            </a:r>
            <a:r>
              <a:rPr lang="el-GR" altLang="el-GR" dirty="0" err="1" smtClean="0"/>
              <a:t>συνεχεις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τ.μ</a:t>
            </a:r>
            <a:r>
              <a:rPr lang="el-GR" altLang="el-GR" b="1" dirty="0" smtClean="0"/>
              <a:t>) </a:t>
            </a:r>
            <a:r>
              <a:rPr lang="el-GR" altLang="el-GR" dirty="0" smtClean="0"/>
              <a:t>μιας συνεχούς τυχαίας μεταβλητής Χ αν ικανοποιεί τις συνθήκες:</a:t>
            </a:r>
          </a:p>
          <a:p>
            <a:pPr>
              <a:lnSpc>
                <a:spcPct val="90000"/>
              </a:lnSpc>
              <a:buNone/>
            </a:pPr>
            <a:r>
              <a:rPr lang="el-GR" altLang="el-GR" b="1" dirty="0" smtClean="0">
                <a:latin typeface="Arial" charset="0"/>
              </a:rPr>
              <a:t>    για κάθε </a:t>
            </a:r>
            <a:r>
              <a:rPr lang="en-US" altLang="el-GR" b="1" dirty="0" smtClean="0">
                <a:latin typeface="Arial" charset="0"/>
              </a:rPr>
              <a:t>x</a:t>
            </a:r>
            <a:r>
              <a:rPr lang="en-US" altLang="el-GR" b="1" dirty="0" smtClean="0">
                <a:latin typeface="Arial" charset="0"/>
                <a:sym typeface="Symbol" pitchFamily="18" charset="2"/>
              </a:rPr>
              <a:t></a:t>
            </a:r>
            <a:r>
              <a:rPr lang="el-GR" altLang="el-GR" b="1" dirty="0" smtClean="0">
                <a:latin typeface="Arial" charset="0"/>
              </a:rPr>
              <a:t>[α, β]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endParaRPr lang="en-US" altLang="el-GR" sz="32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altLang="el-GR" sz="3200" b="1" dirty="0" smtClean="0">
              <a:solidFill>
                <a:schemeClr val="tx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5576" y="692696"/>
            <a:ext cx="7856041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400" b="1" dirty="0" smtClean="0"/>
              <a:t>Συνάρτηση πυκνότητας πιθανότητας </a:t>
            </a:r>
            <a:r>
              <a:rPr lang="en-US" altLang="el-GR" sz="4400" b="1" dirty="0" smtClean="0"/>
              <a:t>f(x)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1187624" y="4869160"/>
          <a:ext cx="2811590" cy="1080120"/>
        </p:xfrm>
        <a:graphic>
          <a:graphicData uri="http://schemas.openxmlformats.org/presentationml/2006/ole">
            <p:oleObj spid="_x0000_s231428" r:id="rId5" imgW="495085" imgH="190417" progId="">
              <p:embed/>
            </p:oleObj>
          </a:graphicData>
        </a:graphic>
      </p:graphicFrame>
      <p:graphicFrame>
        <p:nvGraphicFramePr>
          <p:cNvPr id="231429" name="Object 6"/>
          <p:cNvGraphicFramePr>
            <a:graphicFrameLocks noChangeAspect="1"/>
          </p:cNvGraphicFramePr>
          <p:nvPr/>
        </p:nvGraphicFramePr>
        <p:xfrm>
          <a:off x="5508103" y="4365104"/>
          <a:ext cx="2911573" cy="1772345"/>
        </p:xfrm>
        <a:graphic>
          <a:graphicData uri="http://schemas.openxmlformats.org/presentationml/2006/ole">
            <p:oleObj spid="_x0000_s231429" r:id="rId6" imgW="698197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chemeClr val="tx1"/>
                </a:solidFill>
              </a:rPr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988840"/>
            <a:ext cx="8458200" cy="4457229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l-GR" altLang="el-GR" dirty="0" smtClean="0"/>
              <a:t>Για την  συνάρτηση </a:t>
            </a:r>
            <a:r>
              <a:rPr lang="el-GR" altLang="el-GR" b="1" dirty="0" smtClean="0"/>
              <a:t>πυκνότητας πιθανότητας </a:t>
            </a:r>
            <a:r>
              <a:rPr lang="en-US" altLang="el-GR" b="1" dirty="0" smtClean="0"/>
              <a:t>f(x)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ισχύουν τα εξής:</a:t>
            </a:r>
          </a:p>
          <a:p>
            <a:pPr>
              <a:lnSpc>
                <a:spcPct val="90000"/>
              </a:lnSpc>
              <a:buNone/>
            </a:pPr>
            <a:endParaRPr lang="el-GR" altLang="el-GR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l-GR" altLang="el-GR" dirty="0" smtClean="0"/>
              <a:t>δεν παίρνει αρνητικές τιμές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l-GR" altLang="el-GR" sz="3200" dirty="0" smtClean="0"/>
              <a:t>η συνολική περιοχή κάτω από την  καμπύλη που παριστάνει την </a:t>
            </a:r>
            <a:r>
              <a:rPr lang="en-US" altLang="el-GR" sz="3200" dirty="0" smtClean="0"/>
              <a:t>f(x) </a:t>
            </a:r>
            <a:r>
              <a:rPr lang="el-GR" altLang="el-GR" sz="3200" dirty="0" smtClean="0"/>
              <a:t>είναι</a:t>
            </a:r>
            <a:r>
              <a:rPr lang="en-US" altLang="el-GR" sz="3200" dirty="0" smtClean="0"/>
              <a:t> 1.</a:t>
            </a:r>
          </a:p>
          <a:p>
            <a:pPr eaLnBrk="1" hangingPunct="1">
              <a:lnSpc>
                <a:spcPct val="90000"/>
              </a:lnSpc>
            </a:pPr>
            <a:endParaRPr lang="en-US" altLang="el-GR" sz="32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altLang="el-GR" sz="3200" b="1" dirty="0" smtClean="0">
              <a:solidFill>
                <a:schemeClr val="tx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5576" y="692696"/>
            <a:ext cx="7856041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400" b="1" dirty="0" smtClean="0"/>
              <a:t>Συνάρτηση πυκνότητας πιθανότητας </a:t>
            </a:r>
            <a:r>
              <a:rPr lang="en-US" altLang="el-GR" sz="4400" b="1" dirty="0" smtClean="0"/>
              <a:t>f(x)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844824"/>
            <a:ext cx="83058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Η πιθανότητα για τη Χ να βρίσκεται ανάμεσα στα</a:t>
            </a:r>
            <a:r>
              <a:rPr lang="en-US" altLang="el-GR" dirty="0" smtClean="0">
                <a:solidFill>
                  <a:schemeClr val="tx1"/>
                </a:solidFill>
              </a:rPr>
              <a:t> a </a:t>
            </a:r>
            <a:r>
              <a:rPr lang="el-GR" altLang="el-GR" dirty="0" smtClean="0">
                <a:solidFill>
                  <a:schemeClr val="tx1"/>
                </a:solidFill>
              </a:rPr>
              <a:t>και</a:t>
            </a:r>
            <a:r>
              <a:rPr lang="en-US" altLang="el-GR" dirty="0" smtClean="0">
                <a:solidFill>
                  <a:schemeClr val="tx1"/>
                </a:solidFill>
              </a:rPr>
              <a:t> b </a:t>
            </a:r>
            <a:r>
              <a:rPr lang="el-GR" altLang="el-GR" dirty="0" smtClean="0">
                <a:solidFill>
                  <a:schemeClr val="tx1"/>
                </a:solidFill>
              </a:rPr>
              <a:t>δίνεται </a:t>
            </a:r>
            <a:r>
              <a:rPr lang="el-GR" altLang="el-GR" dirty="0" err="1" smtClean="0">
                <a:solidFill>
                  <a:schemeClr val="tx1"/>
                </a:solidFill>
              </a:rPr>
              <a:t>απο</a:t>
            </a:r>
            <a:r>
              <a:rPr lang="el-GR" altLang="el-GR" dirty="0" smtClean="0">
                <a:solidFill>
                  <a:schemeClr val="tx1"/>
                </a:solidFill>
              </a:rPr>
              <a:t> την επιφάνεια κάτω από </a:t>
            </a:r>
            <a:r>
              <a:rPr lang="el-GR" altLang="el-GR" b="1" dirty="0" smtClean="0">
                <a:solidFill>
                  <a:schemeClr val="tx1"/>
                </a:solidFill>
              </a:rPr>
              <a:t>το γράφημα της </a:t>
            </a:r>
            <a:r>
              <a:rPr lang="en-US" altLang="el-GR" b="1" dirty="0" smtClean="0">
                <a:solidFill>
                  <a:schemeClr val="tx1"/>
                </a:solidFill>
              </a:rPr>
              <a:t>f(x)</a:t>
            </a:r>
            <a:r>
              <a:rPr lang="en-US" altLang="el-GR" dirty="0" smtClean="0">
                <a:solidFill>
                  <a:schemeClr val="tx1"/>
                </a:solidFill>
              </a:rPr>
              <a:t> </a:t>
            </a:r>
            <a:r>
              <a:rPr lang="el-GR" altLang="el-GR" dirty="0" smtClean="0">
                <a:solidFill>
                  <a:schemeClr val="tx1"/>
                </a:solidFill>
              </a:rPr>
              <a:t>ανάμεσα στα</a:t>
            </a:r>
            <a:r>
              <a:rPr lang="en-US" altLang="el-GR" dirty="0" smtClean="0">
                <a:solidFill>
                  <a:schemeClr val="tx1"/>
                </a:solidFill>
              </a:rPr>
              <a:t> </a:t>
            </a:r>
            <a:r>
              <a:rPr lang="en-US" altLang="el-GR" b="1" dirty="0" smtClean="0">
                <a:solidFill>
                  <a:schemeClr val="tx1"/>
                </a:solidFill>
              </a:rPr>
              <a:t>a</a:t>
            </a:r>
            <a:r>
              <a:rPr lang="en-US" altLang="el-GR" dirty="0" smtClean="0">
                <a:solidFill>
                  <a:schemeClr val="tx1"/>
                </a:solidFill>
              </a:rPr>
              <a:t> </a:t>
            </a:r>
            <a:r>
              <a:rPr lang="el-GR" altLang="el-GR" dirty="0" smtClean="0">
                <a:solidFill>
                  <a:schemeClr val="tx1"/>
                </a:solidFill>
              </a:rPr>
              <a:t>και</a:t>
            </a:r>
            <a:r>
              <a:rPr lang="en-US" altLang="el-GR" dirty="0" smtClean="0">
                <a:solidFill>
                  <a:schemeClr val="tx1"/>
                </a:solidFill>
              </a:rPr>
              <a:t> </a:t>
            </a:r>
            <a:r>
              <a:rPr lang="en-US" altLang="el-GR" b="1" dirty="0" smtClean="0">
                <a:solidFill>
                  <a:schemeClr val="tx1"/>
                </a:solidFill>
              </a:rPr>
              <a:t>b</a:t>
            </a:r>
            <a:r>
              <a:rPr lang="en-US" altLang="el-GR" dirty="0" smtClean="0">
                <a:solidFill>
                  <a:schemeClr val="tx1"/>
                </a:solidFill>
              </a:rPr>
              <a:t>.</a:t>
            </a:r>
            <a:endParaRPr lang="el-GR" altLang="el-GR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67744" y="3861048"/>
            <a:ext cx="6048672" cy="2736304"/>
            <a:chOff x="3043" y="1482"/>
            <a:chExt cx="960" cy="972"/>
          </a:xfrm>
        </p:grpSpPr>
        <p:pic>
          <p:nvPicPr>
            <p:cNvPr id="33798" name="Picture 4" descr="ARE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3" y="1482"/>
              <a:ext cx="960" cy="9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3799" name="Text Box 5"/>
            <p:cNvSpPr txBox="1">
              <a:spLocks noChangeArrowheads="1"/>
            </p:cNvSpPr>
            <p:nvPr/>
          </p:nvSpPr>
          <p:spPr bwMode="auto">
            <a:xfrm>
              <a:off x="3180" y="1994"/>
              <a:ext cx="81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l-GR" sz="2000" b="1" dirty="0">
                  <a:latin typeface="Arial Narrow" pitchFamily="34" charset="0"/>
                </a:rPr>
                <a:t>a</a:t>
              </a:r>
            </a:p>
          </p:txBody>
        </p:sp>
        <p:sp>
          <p:nvSpPr>
            <p:cNvPr id="33800" name="Text Box 6"/>
            <p:cNvSpPr txBox="1">
              <a:spLocks noChangeArrowheads="1"/>
            </p:cNvSpPr>
            <p:nvPr/>
          </p:nvSpPr>
          <p:spPr bwMode="auto">
            <a:xfrm>
              <a:off x="3430" y="1994"/>
              <a:ext cx="8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l-GR" sz="2000" b="1" dirty="0">
                  <a:latin typeface="Arial Narrow" pitchFamily="34" charset="0"/>
                </a:rPr>
                <a:t>b</a:t>
              </a: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55576" y="692696"/>
            <a:ext cx="7856041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400" b="1" dirty="0" smtClean="0"/>
              <a:t>Συνάρτηση πυκνότητας πιθανότητας </a:t>
            </a:r>
            <a:r>
              <a:rPr lang="en-US" altLang="el-GR" sz="4400" b="1" dirty="0" smtClean="0"/>
              <a:t>f(x)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Όταν η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Χ είναι συνεχής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, η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αθροιστική συνάρτηση πιθανότητας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υπολογίζεται ως εξής: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23528" y="3789040"/>
          <a:ext cx="8388424" cy="1694402"/>
        </p:xfrm>
        <a:graphic>
          <a:graphicData uri="http://schemas.openxmlformats.org/presentationml/2006/ole">
            <p:oleObj spid="_x0000_s205826" r:id="rId3" imgW="1002865" imgH="304668" progId="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23528" y="548680"/>
            <a:ext cx="882047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000" b="1" dirty="0" smtClean="0"/>
              <a:t>Συνάρτηση πυκνότητας πιθανότητας </a:t>
            </a:r>
            <a:r>
              <a:rPr lang="en-US" altLang="el-GR" sz="4000" b="1" dirty="0" smtClean="0"/>
              <a:t>f(x)</a:t>
            </a:r>
            <a:endParaRPr kumimoji="0" lang="el-GR" alt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</a:rPr>
              <a:t>Οπότε </a:t>
            </a:r>
            <a:r>
              <a:rPr lang="el-GR" altLang="el-GR" sz="3600" dirty="0" smtClean="0">
                <a:solidFill>
                  <a:schemeClr val="tx1"/>
                </a:solidFill>
              </a:rPr>
              <a:t>η πιθανότητα για τη Χ να βρίσκεται ανάμεσα στα</a:t>
            </a:r>
            <a:r>
              <a:rPr lang="en-US" altLang="el-GR" sz="3600" dirty="0" smtClean="0">
                <a:solidFill>
                  <a:schemeClr val="tx1"/>
                </a:solidFill>
              </a:rPr>
              <a:t> a </a:t>
            </a:r>
            <a:r>
              <a:rPr lang="el-GR" altLang="el-GR" sz="3600" dirty="0" smtClean="0">
                <a:solidFill>
                  <a:schemeClr val="tx1"/>
                </a:solidFill>
              </a:rPr>
              <a:t>και</a:t>
            </a:r>
            <a:r>
              <a:rPr lang="en-US" altLang="el-GR" sz="3600" dirty="0" smtClean="0">
                <a:solidFill>
                  <a:schemeClr val="tx1"/>
                </a:solidFill>
              </a:rPr>
              <a:t> b </a:t>
            </a:r>
            <a:r>
              <a:rPr lang="el-GR" altLang="el-GR" sz="3600" dirty="0" smtClean="0">
                <a:solidFill>
                  <a:schemeClr val="tx1"/>
                </a:solidFill>
              </a:rPr>
              <a:t>μπορεί να υπολογιστεί και ως εξής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>
            <p:ph type="title"/>
          </p:nvPr>
        </p:nvGraphicFramePr>
        <p:xfrm>
          <a:off x="323528" y="4005064"/>
          <a:ext cx="8384166" cy="1245840"/>
        </p:xfrm>
        <a:graphic>
          <a:graphicData uri="http://schemas.openxmlformats.org/presentationml/2006/ole">
            <p:oleObj spid="_x0000_s206850" name="Equation" r:id="rId3" imgW="1790700" imgH="203200" progId="Equation.3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55576" y="692696"/>
            <a:ext cx="7856041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400" b="1" dirty="0" smtClean="0"/>
              <a:t>Συνάρτηση πυκνότητας πιθανότητας </a:t>
            </a:r>
            <a:r>
              <a:rPr lang="en-US" altLang="el-GR" sz="4400" b="1" dirty="0" smtClean="0"/>
              <a:t>f(x)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Συνεχείς </a:t>
            </a:r>
            <a:r>
              <a:rPr lang="el-GR" altLang="el-GR" dirty="0" err="1" smtClean="0">
                <a:solidFill>
                  <a:schemeClr val="tx1"/>
                </a:solidFill>
              </a:rPr>
              <a:t>τ.μ</a:t>
            </a:r>
            <a:r>
              <a:rPr lang="el-GR" altLang="el-GR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7213"/>
            <a:ext cx="8150225" cy="4114800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</a:rPr>
              <a:t>Η πιθανότητα για την Χ να πάρει μια μεμονωμένη τιμή, έστω την        ισούται με μηδέν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1676400" y="3505200"/>
          <a:ext cx="5750160" cy="2300064"/>
        </p:xfrm>
        <a:graphic>
          <a:graphicData uri="http://schemas.openxmlformats.org/presentationml/2006/ole">
            <p:oleObj spid="_x0000_s207874" name="Εξίσωση" r:id="rId3" imgW="1600200" imgH="495300" progId="Equation.3">
              <p:embed/>
            </p:oleObj>
          </a:graphicData>
        </a:graphic>
      </p:graphicFrame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5652120" y="2348880"/>
          <a:ext cx="508000" cy="609600"/>
        </p:xfrm>
        <a:graphic>
          <a:graphicData uri="http://schemas.openxmlformats.org/presentationml/2006/ole">
            <p:oleObj spid="_x0000_s207875" name="Εξίσωση" r:id="rId4" imgW="190500" imgH="228600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Συνεχείς </a:t>
            </a:r>
            <a:r>
              <a:rPr lang="el-GR" altLang="el-GR" dirty="0" err="1" smtClean="0">
                <a:solidFill>
                  <a:schemeClr val="tx1"/>
                </a:solidFill>
              </a:rPr>
              <a:t>τ.μ</a:t>
            </a:r>
            <a:r>
              <a:rPr lang="el-GR" altLang="el-GR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7213"/>
            <a:ext cx="8150225" cy="4114800"/>
          </a:xfrm>
        </p:spPr>
        <p:txBody>
          <a:bodyPr/>
          <a:lstStyle/>
          <a:p>
            <a:r>
              <a:rPr lang="el-GR" altLang="el-GR" dirty="0" smtClean="0"/>
              <a:t>άρα ισχύει</a:t>
            </a:r>
            <a:endParaRPr lang="el-GR" altLang="el-GR" sz="3200" dirty="0" smtClean="0">
              <a:solidFill>
                <a:schemeClr val="tx1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3476" name="Object 4"/>
          <p:cNvGraphicFramePr>
            <a:graphicFrameLocks noChangeAspect="1"/>
          </p:cNvGraphicFramePr>
          <p:nvPr/>
        </p:nvGraphicFramePr>
        <p:xfrm>
          <a:off x="395536" y="3212976"/>
          <a:ext cx="8424863" cy="792088"/>
        </p:xfrm>
        <a:graphic>
          <a:graphicData uri="http://schemas.openxmlformats.org/presentationml/2006/ole">
            <p:oleObj spid="_x0000_s233476" name="Εξίσωση" r:id="rId5" imgW="345420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Εμπειρική κατανομή</a:t>
            </a:r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7213"/>
            <a:ext cx="8150225" cy="4114800"/>
          </a:xfrm>
        </p:spPr>
        <p:txBody>
          <a:bodyPr/>
          <a:lstStyle/>
          <a:p>
            <a:r>
              <a:rPr lang="el-GR" altLang="el-GR" dirty="0" smtClean="0"/>
              <a:t>Η κατανομή σχετικών συχνοτήτων των τιμών της Χ, σε n ανεξάρτητες δοκιμές του πειράματος ονομάζεται </a:t>
            </a:r>
            <a:r>
              <a:rPr lang="el-GR" altLang="el-GR" b="1" dirty="0" smtClean="0"/>
              <a:t>εμπειρική κατανομή</a:t>
            </a:r>
            <a:r>
              <a:rPr lang="el-GR" altLang="el-GR" dirty="0" smtClean="0"/>
              <a:t>.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Θεωρητική κατανομή</a:t>
            </a:r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7213"/>
            <a:ext cx="8150225" cy="4114800"/>
          </a:xfrm>
        </p:spPr>
        <p:txBody>
          <a:bodyPr/>
          <a:lstStyle/>
          <a:p>
            <a:r>
              <a:rPr lang="el-GR" altLang="el-GR" dirty="0" smtClean="0"/>
              <a:t>Σε αντιδιαστολή με την εμπειρική, η κατανομή πιθανοτήτων ονομάζεται </a:t>
            </a:r>
            <a:r>
              <a:rPr lang="el-GR" altLang="el-GR" b="1" dirty="0" smtClean="0"/>
              <a:t>θεωρητική κατανομή</a:t>
            </a:r>
            <a:endParaRPr lang="en-US" altLang="el-GR" b="1" dirty="0" smtClean="0"/>
          </a:p>
          <a:p>
            <a:r>
              <a:rPr lang="el-GR" altLang="el-GR" dirty="0" smtClean="0"/>
              <a:t>Όταν δεν ξέρουμε την θεωρητική κατανομή την εκτιμούμε με την εμπειρική κατανομή. Όσο πιο μεγάλο το n, τόσο πιο αξιόπιστη η εκτίμηση</a:t>
            </a:r>
          </a:p>
          <a:p>
            <a:endParaRPr lang="el-GR" altLang="el-GR" b="1" dirty="0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68548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Παράδειγμα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447856" cy="41148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l-GR" altLang="el-GR" sz="3500" b="1" dirty="0" smtClean="0">
                <a:solidFill>
                  <a:schemeClr val="tx1"/>
                </a:solidFill>
              </a:rPr>
              <a:t>  </a:t>
            </a:r>
            <a:r>
              <a:rPr lang="el-GR" altLang="el-GR" sz="3500" dirty="0" smtClean="0">
                <a:solidFill>
                  <a:schemeClr val="tx1"/>
                </a:solidFill>
                <a:cs typeface="Arial" pitchFamily="34" charset="0"/>
              </a:rPr>
              <a:t>Ο αριθμός </a:t>
            </a:r>
            <a:r>
              <a:rPr lang="en-US" altLang="el-GR" sz="3500" dirty="0" smtClean="0">
                <a:solidFill>
                  <a:schemeClr val="tx1"/>
                </a:solidFill>
                <a:cs typeface="Arial" pitchFamily="34" charset="0"/>
              </a:rPr>
              <a:t>X </a:t>
            </a:r>
            <a:r>
              <a:rPr lang="el-GR" altLang="el-GR" sz="3500" dirty="0" smtClean="0">
                <a:solidFill>
                  <a:schemeClr val="tx1"/>
                </a:solidFill>
                <a:cs typeface="Arial" pitchFamily="34" charset="0"/>
              </a:rPr>
              <a:t>των παιδιών σε τυχαίο</a:t>
            </a:r>
            <a:r>
              <a:rPr lang="en-US" altLang="el-GR" sz="35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l-GR" altLang="el-GR" sz="3500" dirty="0" smtClean="0">
                <a:solidFill>
                  <a:schemeClr val="tx1"/>
                </a:solidFill>
                <a:cs typeface="Arial" pitchFamily="34" charset="0"/>
              </a:rPr>
              <a:t>δείγμα </a:t>
            </a:r>
            <a:r>
              <a:rPr lang="el-GR" altLang="el-GR" sz="3200" dirty="0" smtClean="0">
                <a:solidFill>
                  <a:schemeClr val="tx1"/>
                </a:solidFill>
                <a:cs typeface="Arial" pitchFamily="34" charset="0"/>
              </a:rPr>
              <a:t>100</a:t>
            </a:r>
            <a:r>
              <a:rPr lang="el-GR" altLang="el-GR" sz="3500" dirty="0" smtClean="0">
                <a:solidFill>
                  <a:schemeClr val="tx1"/>
                </a:solidFill>
                <a:cs typeface="Arial" pitchFamily="34" charset="0"/>
              </a:rPr>
              <a:t> οικογενειών που δικαιούνται ορισμένο επίδομα,</a:t>
            </a:r>
            <a:r>
              <a:rPr lang="en-US" altLang="el-GR" sz="35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l-GR" altLang="el-GR" sz="3500" dirty="0" smtClean="0">
                <a:solidFill>
                  <a:schemeClr val="tx1"/>
                </a:solidFill>
                <a:cs typeface="Arial" pitchFamily="34" charset="0"/>
              </a:rPr>
              <a:t>ταξινομήθηκε στον ακόλουθο πίνακα</a:t>
            </a:r>
            <a:r>
              <a:rPr lang="en-US" altLang="el-GR" sz="3500" dirty="0" smtClean="0">
                <a:solidFill>
                  <a:schemeClr val="tx1"/>
                </a:solidFill>
                <a:cs typeface="Arial" pitchFamily="34" charset="0"/>
              </a:rPr>
              <a:t>:</a:t>
            </a:r>
          </a:p>
          <a:p>
            <a:pPr eaLnBrk="1" hangingPunct="1"/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63888" y="3650506"/>
            <a:ext cx="4419600" cy="30908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295275" eaLnBrk="0" hangingPunct="0">
              <a:tabLst>
                <a:tab pos="506413" algn="l"/>
                <a:tab pos="1601788" algn="l"/>
                <a:tab pos="1763713" algn="l"/>
                <a:tab pos="1884363" algn="l"/>
              </a:tabLst>
            </a:pPr>
            <a:r>
              <a:rPr lang="en-US" altLang="el-GR" sz="2800" b="1" u="sng">
                <a:latin typeface="Arial" charset="0"/>
              </a:rPr>
              <a:t>  </a:t>
            </a:r>
            <a:r>
              <a:rPr lang="el-GR" altLang="el-GR" sz="2800" b="1" u="sng">
                <a:latin typeface="Arial" charset="0"/>
              </a:rPr>
              <a:t>  </a:t>
            </a:r>
            <a:r>
              <a:rPr lang="en-US" altLang="el-GR" sz="2800" b="1" u="sng">
                <a:latin typeface="Arial" charset="0"/>
              </a:rPr>
              <a:t> x   </a:t>
            </a:r>
            <a:r>
              <a:rPr lang="el-GR" altLang="el-GR" sz="2800" b="1" u="sng">
                <a:latin typeface="Arial" charset="0"/>
              </a:rPr>
              <a:t>συχνότητα</a:t>
            </a:r>
            <a:endParaRPr lang="en-US" altLang="el-GR" sz="2800" b="1">
              <a:latin typeface="Arial" charset="0"/>
            </a:endParaRPr>
          </a:p>
          <a:p>
            <a:pPr defTabSz="295275" eaLnBrk="0" hangingPunct="0">
              <a:tabLst>
                <a:tab pos="506413" algn="l"/>
                <a:tab pos="1601788" algn="l"/>
                <a:tab pos="1763713" algn="l"/>
                <a:tab pos="1884363" algn="l"/>
              </a:tabLst>
            </a:pPr>
            <a:r>
              <a:rPr lang="en-US" altLang="el-GR" sz="2800" b="1">
                <a:latin typeface="Arial" charset="0"/>
              </a:rPr>
              <a:t>	0			5</a:t>
            </a:r>
          </a:p>
          <a:p>
            <a:pPr defTabSz="295275" eaLnBrk="0" hangingPunct="0">
              <a:tabLst>
                <a:tab pos="506413" algn="l"/>
                <a:tab pos="1601788" algn="l"/>
                <a:tab pos="1763713" algn="l"/>
                <a:tab pos="1884363" algn="l"/>
              </a:tabLst>
            </a:pPr>
            <a:r>
              <a:rPr lang="en-US" altLang="el-GR" sz="2800" b="1">
                <a:latin typeface="Arial" charset="0"/>
              </a:rPr>
              <a:t>	1		15</a:t>
            </a:r>
          </a:p>
          <a:p>
            <a:pPr defTabSz="295275" eaLnBrk="0" hangingPunct="0">
              <a:tabLst>
                <a:tab pos="506413" algn="l"/>
                <a:tab pos="1601788" algn="l"/>
                <a:tab pos="1763713" algn="l"/>
                <a:tab pos="1884363" algn="l"/>
              </a:tabLst>
            </a:pPr>
            <a:r>
              <a:rPr lang="en-US" altLang="el-GR" sz="2800" b="1">
                <a:latin typeface="Arial" charset="0"/>
              </a:rPr>
              <a:t>	2		35	</a:t>
            </a:r>
          </a:p>
          <a:p>
            <a:pPr defTabSz="295275" eaLnBrk="0" hangingPunct="0">
              <a:tabLst>
                <a:tab pos="506413" algn="l"/>
                <a:tab pos="1601788" algn="l"/>
                <a:tab pos="1763713" algn="l"/>
                <a:tab pos="1884363" algn="l"/>
              </a:tabLst>
            </a:pPr>
            <a:r>
              <a:rPr lang="en-US" altLang="el-GR" sz="2800" b="1">
                <a:latin typeface="Arial" charset="0"/>
              </a:rPr>
              <a:t>	3		25</a:t>
            </a:r>
          </a:p>
          <a:p>
            <a:pPr defTabSz="295275" eaLnBrk="0" hangingPunct="0">
              <a:tabLst>
                <a:tab pos="506413" algn="l"/>
                <a:tab pos="1601788" algn="l"/>
                <a:tab pos="1763713" algn="l"/>
                <a:tab pos="1884363" algn="l"/>
              </a:tabLst>
            </a:pPr>
            <a:r>
              <a:rPr lang="en-US" altLang="el-GR" sz="2800" b="1">
                <a:latin typeface="Arial" charset="0"/>
              </a:rPr>
              <a:t>	4		</a:t>
            </a:r>
            <a:r>
              <a:rPr lang="en-US" altLang="el-GR" sz="2800" b="1" u="sng">
                <a:latin typeface="Arial" charset="0"/>
              </a:rPr>
              <a:t>20</a:t>
            </a:r>
            <a:endParaRPr lang="en-US" altLang="el-GR" sz="2800" b="1">
              <a:latin typeface="Arial" charset="0"/>
            </a:endParaRPr>
          </a:p>
          <a:p>
            <a:pPr defTabSz="295275" eaLnBrk="0" hangingPunct="0">
              <a:tabLst>
                <a:tab pos="506413" algn="l"/>
                <a:tab pos="1601788" algn="l"/>
                <a:tab pos="1763713" algn="l"/>
                <a:tab pos="1884363" algn="l"/>
              </a:tabLst>
            </a:pPr>
            <a:r>
              <a:rPr lang="en-US" altLang="el-GR" sz="2800" b="1">
                <a:latin typeface="Arial" charset="0"/>
              </a:rPr>
              <a:t>		100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9"/>
            <a:ext cx="8229600" cy="1152128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Υπολογίζοντας τις σχετικές συχνότητες</a:t>
            </a:r>
            <a:r>
              <a:rPr lang="en-US" altLang="el-GR" dirty="0" smtClean="0"/>
              <a:t>, </a:t>
            </a:r>
            <a:r>
              <a:rPr lang="el-GR" altLang="el-GR" dirty="0" smtClean="0"/>
              <a:t>παίρνουμε την ακόλουθη εμπειρική κατανομή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1187624" y="3140968"/>
            <a:ext cx="6705600" cy="30908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defTabSz="295275" eaLnBrk="0" hangingPunct="0">
              <a:tabLst>
                <a:tab pos="506413" algn="l"/>
                <a:tab pos="1601788" algn="l"/>
                <a:tab pos="1763713" algn="l"/>
                <a:tab pos="1884363" algn="l"/>
              </a:tabLst>
            </a:pPr>
            <a:r>
              <a:rPr lang="el-GR" altLang="el-GR" sz="2800" b="1" dirty="0">
                <a:latin typeface="Arial" charset="0"/>
              </a:rPr>
              <a:t>Αριθ. παιδιών</a:t>
            </a:r>
            <a:r>
              <a:rPr lang="en-US" altLang="el-GR" sz="2800" b="1" dirty="0">
                <a:latin typeface="Arial" charset="0"/>
              </a:rPr>
              <a:t>   </a:t>
            </a:r>
            <a:r>
              <a:rPr lang="el-GR" altLang="el-GR" sz="2800" b="1" dirty="0">
                <a:latin typeface="Arial" charset="0"/>
              </a:rPr>
              <a:t>σχετική συχνότητα</a:t>
            </a:r>
            <a:endParaRPr lang="en-US" altLang="el-GR" sz="2800" b="1" dirty="0">
              <a:latin typeface="Arial" charset="0"/>
            </a:endParaRPr>
          </a:p>
          <a:p>
            <a:pPr defTabSz="295275" eaLnBrk="0" hangingPunct="0">
              <a:tabLst>
                <a:tab pos="506413" algn="l"/>
                <a:tab pos="1601788" algn="l"/>
                <a:tab pos="1763713" algn="l"/>
                <a:tab pos="1884363" algn="l"/>
              </a:tabLst>
            </a:pPr>
            <a:r>
              <a:rPr lang="en-US" altLang="el-GR" sz="2800" b="1" dirty="0">
                <a:latin typeface="Arial" charset="0"/>
              </a:rPr>
              <a:t>	0			</a:t>
            </a:r>
            <a:r>
              <a:rPr lang="el-GR" altLang="el-GR" sz="2800" b="1" dirty="0">
                <a:latin typeface="Arial" charset="0"/>
              </a:rPr>
              <a:t>              0.</a:t>
            </a:r>
            <a:r>
              <a:rPr lang="en-US" altLang="el-GR" sz="2800" b="1" dirty="0">
                <a:latin typeface="Arial" charset="0"/>
              </a:rPr>
              <a:t>05</a:t>
            </a:r>
          </a:p>
          <a:p>
            <a:pPr defTabSz="295275" eaLnBrk="0" hangingPunct="0">
              <a:tabLst>
                <a:tab pos="506413" algn="l"/>
                <a:tab pos="1601788" algn="l"/>
                <a:tab pos="1763713" algn="l"/>
                <a:tab pos="1884363" algn="l"/>
              </a:tabLst>
            </a:pPr>
            <a:r>
              <a:rPr lang="en-US" altLang="el-GR" sz="2800" b="1" dirty="0">
                <a:latin typeface="Arial" charset="0"/>
              </a:rPr>
              <a:t>	1		</a:t>
            </a:r>
            <a:r>
              <a:rPr lang="el-GR" altLang="el-GR" sz="2800" b="1" dirty="0">
                <a:latin typeface="Arial" charset="0"/>
              </a:rPr>
              <a:t>                0.</a:t>
            </a:r>
            <a:r>
              <a:rPr lang="en-US" altLang="el-GR" sz="2800" b="1" dirty="0">
                <a:latin typeface="Arial" charset="0"/>
              </a:rPr>
              <a:t>15</a:t>
            </a:r>
          </a:p>
          <a:p>
            <a:pPr defTabSz="295275" eaLnBrk="0" hangingPunct="0">
              <a:tabLst>
                <a:tab pos="506413" algn="l"/>
                <a:tab pos="1601788" algn="l"/>
                <a:tab pos="1763713" algn="l"/>
                <a:tab pos="1884363" algn="l"/>
              </a:tabLst>
            </a:pPr>
            <a:r>
              <a:rPr lang="en-US" altLang="el-GR" sz="2800" b="1" dirty="0">
                <a:latin typeface="Arial" charset="0"/>
              </a:rPr>
              <a:t>	2		</a:t>
            </a:r>
            <a:r>
              <a:rPr lang="el-GR" altLang="el-GR" sz="2800" b="1" dirty="0">
                <a:latin typeface="Arial" charset="0"/>
              </a:rPr>
              <a:t>                0</a:t>
            </a:r>
            <a:r>
              <a:rPr lang="en-US" altLang="el-GR" sz="2800" b="1" dirty="0">
                <a:latin typeface="Arial" charset="0"/>
              </a:rPr>
              <a:t>.35</a:t>
            </a:r>
          </a:p>
          <a:p>
            <a:pPr defTabSz="295275" eaLnBrk="0" hangingPunct="0">
              <a:tabLst>
                <a:tab pos="506413" algn="l"/>
                <a:tab pos="1601788" algn="l"/>
                <a:tab pos="1763713" algn="l"/>
                <a:tab pos="1884363" algn="l"/>
              </a:tabLst>
            </a:pPr>
            <a:r>
              <a:rPr lang="en-US" altLang="el-GR" sz="2800" b="1" dirty="0">
                <a:latin typeface="Arial" charset="0"/>
              </a:rPr>
              <a:t>	3		</a:t>
            </a:r>
            <a:r>
              <a:rPr lang="el-GR" altLang="el-GR" sz="2800" b="1" dirty="0">
                <a:latin typeface="Arial" charset="0"/>
              </a:rPr>
              <a:t>                0</a:t>
            </a:r>
            <a:r>
              <a:rPr lang="en-US" altLang="el-GR" sz="2800" b="1" dirty="0">
                <a:latin typeface="Arial" charset="0"/>
              </a:rPr>
              <a:t>.25</a:t>
            </a:r>
          </a:p>
          <a:p>
            <a:pPr defTabSz="295275" eaLnBrk="0" hangingPunct="0">
              <a:tabLst>
                <a:tab pos="506413" algn="l"/>
                <a:tab pos="1601788" algn="l"/>
                <a:tab pos="1763713" algn="l"/>
                <a:tab pos="1884363" algn="l"/>
              </a:tabLst>
            </a:pPr>
            <a:r>
              <a:rPr lang="en-US" altLang="el-GR" sz="2800" b="1" dirty="0">
                <a:latin typeface="Arial" charset="0"/>
              </a:rPr>
              <a:t>	4		</a:t>
            </a:r>
            <a:r>
              <a:rPr lang="el-GR" altLang="el-GR" sz="2800" b="1" dirty="0">
                <a:latin typeface="Arial" charset="0"/>
              </a:rPr>
              <a:t>                0</a:t>
            </a:r>
            <a:r>
              <a:rPr lang="en-US" altLang="el-GR" sz="2800" b="1" u="sng" dirty="0">
                <a:latin typeface="Arial" charset="0"/>
              </a:rPr>
              <a:t>.20</a:t>
            </a:r>
            <a:endParaRPr lang="en-US" altLang="el-GR" sz="2800" b="1" dirty="0">
              <a:latin typeface="Arial" charset="0"/>
            </a:endParaRPr>
          </a:p>
          <a:p>
            <a:pPr defTabSz="295275" eaLnBrk="0" hangingPunct="0">
              <a:tabLst>
                <a:tab pos="506413" algn="l"/>
                <a:tab pos="1601788" algn="l"/>
                <a:tab pos="1763713" algn="l"/>
                <a:tab pos="1884363" algn="l"/>
              </a:tabLst>
            </a:pPr>
            <a:r>
              <a:rPr lang="en-US" altLang="el-GR" sz="2800" b="1" dirty="0">
                <a:latin typeface="Arial" charset="0"/>
              </a:rPr>
              <a:t>						  </a:t>
            </a:r>
            <a:r>
              <a:rPr lang="el-GR" altLang="el-GR" sz="2800" b="1" dirty="0">
                <a:latin typeface="Arial" charset="0"/>
              </a:rPr>
              <a:t>      </a:t>
            </a:r>
            <a:r>
              <a:rPr lang="en-US" altLang="el-GR" sz="2800" b="1" dirty="0">
                <a:latin typeface="Arial" charset="0"/>
              </a:rPr>
              <a:t>  1.00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2915816" y="548680"/>
            <a:ext cx="3123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4400" b="1" dirty="0" smtClean="0">
                <a:solidFill>
                  <a:prstClr val="black"/>
                </a:solidFill>
                <a:ea typeface="+mj-ea"/>
                <a:cs typeface="+mj-cs"/>
              </a:rPr>
              <a:t>Παράδειγμα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chemeClr val="tx1"/>
                </a:solidFill>
              </a:rPr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9"/>
            <a:ext cx="8229600" cy="1152128"/>
          </a:xfrm>
        </p:spPr>
        <p:txBody>
          <a:bodyPr>
            <a:noAutofit/>
          </a:bodyPr>
          <a:lstStyle/>
          <a:p>
            <a:r>
              <a:rPr lang="el-GR" altLang="el-GR" dirty="0" err="1" smtClean="0"/>
              <a:t>Απ’όπου</a:t>
            </a:r>
            <a:r>
              <a:rPr lang="el-GR" altLang="el-GR" dirty="0" smtClean="0"/>
              <a:t> π.χ. εκτιμούμε την πιθανότητα  για περισσότερα από 2 παιδιά σε μια τυχαία δικαιούχο οικογένεια ως εξής:</a:t>
            </a:r>
          </a:p>
          <a:p>
            <a:endParaRPr lang="el-GR" altLang="el-GR" dirty="0" smtClean="0"/>
          </a:p>
          <a:p>
            <a:pPr>
              <a:buNone/>
            </a:pPr>
            <a:r>
              <a:rPr lang="el-GR" altLang="el-GR" b="1" dirty="0" smtClean="0"/>
              <a:t>		</a:t>
            </a:r>
            <a:r>
              <a:rPr lang="en-US" altLang="el-GR" b="1" dirty="0" smtClean="0"/>
              <a:t>P(X&gt;2) = P(X=3) +  P(X=4)</a:t>
            </a:r>
            <a:r>
              <a:rPr lang="el-GR" altLang="el-GR" b="1" dirty="0" smtClean="0"/>
              <a:t>=</a:t>
            </a:r>
            <a:r>
              <a:rPr lang="en-US" altLang="el-GR" b="1" dirty="0" smtClean="0"/>
              <a:t> </a:t>
            </a:r>
            <a:br>
              <a:rPr lang="en-US" altLang="el-GR" b="1" dirty="0" smtClean="0"/>
            </a:br>
            <a:r>
              <a:rPr lang="en-US" altLang="el-GR" b="1" dirty="0" smtClean="0"/>
              <a:t>      </a:t>
            </a:r>
            <a:r>
              <a:rPr lang="el-GR" altLang="el-GR" b="1" dirty="0" smtClean="0"/>
              <a:t>          </a:t>
            </a:r>
            <a:r>
              <a:rPr lang="en-US" altLang="el-GR" b="1" dirty="0" smtClean="0"/>
              <a:t> = .25 + .20 = .45</a:t>
            </a:r>
            <a:endParaRPr lang="el-GR" altLang="el-GR" b="1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2915816" y="548680"/>
            <a:ext cx="3123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4400" b="1" dirty="0" smtClean="0">
                <a:solidFill>
                  <a:prstClr val="black"/>
                </a:solidFill>
                <a:ea typeface="+mj-ea"/>
                <a:cs typeface="+mj-cs"/>
              </a:rPr>
              <a:t>Παράδειγμα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1331640" y="3861048"/>
            <a:ext cx="5040560" cy="136815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04056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>
                <a:solidFill>
                  <a:schemeClr val="tx1"/>
                </a:solidFill>
              </a:rPr>
              <a:t>Μέτρα θέσης και διασποράς μιας κατανομής πιθανοτήτων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Το κύριο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μέτρο θέσης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είναι η </a:t>
            </a:r>
            <a:r>
              <a:rPr lang="el-GR" altLang="el-GR" sz="3200" b="1" u="sng" dirty="0" smtClean="0">
                <a:solidFill>
                  <a:schemeClr val="tx1"/>
                </a:solidFill>
                <a:latin typeface="Arial" charset="0"/>
              </a:rPr>
              <a:t>αναμενόμενη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ή </a:t>
            </a:r>
            <a:r>
              <a:rPr lang="el-GR" altLang="el-GR" sz="3200" b="1" u="sng" dirty="0" smtClean="0">
                <a:solidFill>
                  <a:schemeClr val="tx1"/>
                </a:solidFill>
                <a:latin typeface="Arial" charset="0"/>
              </a:rPr>
              <a:t>μέση τιμή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και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smtClean="0">
                <a:latin typeface="Arial" charset="0"/>
              </a:rPr>
              <a:t>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το κύριο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μέτρο διασποράς είναι η </a:t>
            </a:r>
            <a:r>
              <a:rPr lang="el-GR" altLang="el-GR" sz="3200" b="1" u="sng" dirty="0" smtClean="0">
                <a:solidFill>
                  <a:schemeClr val="tx1"/>
                </a:solidFill>
                <a:latin typeface="Arial" charset="0"/>
              </a:rPr>
              <a:t>διακύμανση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sz="4000" b="1" dirty="0" smtClean="0">
                <a:solidFill>
                  <a:schemeClr val="tx1"/>
                </a:solidFill>
              </a:rPr>
              <a:t>M</a:t>
            </a:r>
            <a:r>
              <a:rPr lang="el-GR" altLang="el-GR" sz="4000" b="1" dirty="0" err="1" smtClean="0">
                <a:solidFill>
                  <a:schemeClr val="tx1"/>
                </a:solidFill>
              </a:rPr>
              <a:t>έση</a:t>
            </a:r>
            <a:r>
              <a:rPr lang="el-GR" altLang="el-GR" sz="4000" b="1" dirty="0" smtClean="0">
                <a:solidFill>
                  <a:schemeClr val="tx1"/>
                </a:solidFill>
              </a:rPr>
              <a:t> ή αναμενόμενη τιμή μιας </a:t>
            </a:r>
            <a:r>
              <a:rPr lang="el-GR" altLang="el-GR" sz="4000" b="1" dirty="0" err="1" smtClean="0">
                <a:solidFill>
                  <a:schemeClr val="tx1"/>
                </a:solidFill>
              </a:rPr>
              <a:t>τ.μ</a:t>
            </a:r>
            <a:r>
              <a:rPr lang="el-GR" altLang="el-GR" sz="4000" b="1" dirty="0" smtClean="0">
                <a:solidFill>
                  <a:schemeClr val="tx1"/>
                </a:solidFill>
              </a:rPr>
              <a:t>. Χ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7109" name="Object 4"/>
          <p:cNvGraphicFramePr>
            <a:graphicFrameLocks noChangeAspect="1"/>
          </p:cNvGraphicFramePr>
          <p:nvPr/>
        </p:nvGraphicFramePr>
        <p:xfrm>
          <a:off x="457200" y="2744788"/>
          <a:ext cx="8153400" cy="2132012"/>
        </p:xfrm>
        <a:graphic>
          <a:graphicData uri="http://schemas.openxmlformats.org/presentationml/2006/ole">
            <p:oleObj spid="_x0000_s209922" name="Εξίσωση" r:id="rId3" imgW="3009600" imgH="78732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68375"/>
            <a:ext cx="7299325" cy="47625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Π</a:t>
            </a:r>
            <a:r>
              <a:rPr lang="el-GR" altLang="el-GR" b="1" dirty="0" smtClean="0">
                <a:solidFill>
                  <a:schemeClr val="tx1"/>
                </a:solidFill>
              </a:rPr>
              <a:t>αράδειγμα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676456" cy="3914775"/>
          </a:xfrm>
        </p:spPr>
        <p:txBody>
          <a:bodyPr>
            <a:noAutofit/>
          </a:bodyPr>
          <a:lstStyle/>
          <a:p>
            <a:pPr eaLnBrk="1" hangingPunct="1">
              <a:buBlip>
                <a:blip r:embed="rId2"/>
              </a:buBlip>
            </a:pPr>
            <a:r>
              <a:rPr lang="el-GR" altLang="el-GR" dirty="0" smtClean="0">
                <a:solidFill>
                  <a:schemeClr val="tx1"/>
                </a:solidFill>
              </a:rPr>
              <a:t>    </a:t>
            </a:r>
            <a:r>
              <a:rPr lang="el-GR" alt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Σε τυχαίο τυχερό παιχνίδι ο παίκτης ρίχνει ένα νόμισμα. Αν πέσει η όψη «κεφαλή» ο παίκτης κερδίζει 10 ευρώ ενώ αν πέσει η όψη «γράμματα» χάνει 5 ευρώ. </a:t>
            </a:r>
            <a:endParaRPr lang="el-GR" altLang="el-G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Blip>
                <a:blip r:embed="rId2"/>
              </a:buBlip>
            </a:pPr>
            <a:endParaRPr lang="el-GR" altLang="el-G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el-GR" altLang="el-GR" dirty="0" smtClean="0">
                <a:latin typeface="Arial" pitchFamily="34" charset="0"/>
                <a:cs typeface="Arial" pitchFamily="34" charset="0"/>
              </a:rPr>
              <a:t>Πόσο πρέπει να πληρώσει ο παίκτης κάθε φορά έτσι ώστε μακροχρόνια ο οργανωτής του παιχνιδιού να μη ζημιώνει ούτε να κερδίζει;</a:t>
            </a:r>
            <a:endParaRPr lang="el-GR" altLang="el-G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4"/>
          <p:cNvSpPr>
            <a:spLocks noGrp="1" noChangeArrowheads="1"/>
          </p:cNvSpPr>
          <p:nvPr>
            <p:ph type="title"/>
          </p:nvPr>
        </p:nvSpPr>
        <p:spPr>
          <a:xfrm>
            <a:off x="251520" y="1412776"/>
            <a:ext cx="8136904" cy="1143000"/>
          </a:xfrm>
        </p:spPr>
        <p:txBody>
          <a:bodyPr/>
          <a:lstStyle/>
          <a:p>
            <a:pPr eaLnBrk="1" hangingPunct="1"/>
            <a:r>
              <a:rPr lang="el-GR" altLang="el-GR" sz="3200" b="0" dirty="0" smtClean="0">
                <a:solidFill>
                  <a:schemeClr val="tx1"/>
                </a:solidFill>
              </a:rPr>
              <a:t>Η </a:t>
            </a:r>
            <a:r>
              <a:rPr lang="el-GR" altLang="el-GR" sz="3200" dirty="0" smtClean="0">
                <a:solidFill>
                  <a:schemeClr val="tx1"/>
                </a:solidFill>
              </a:rPr>
              <a:t>κατανομή πιθανοτήτων της Χ </a:t>
            </a:r>
            <a:r>
              <a:rPr lang="el-GR" altLang="el-GR" sz="3200" b="0" dirty="0" smtClean="0">
                <a:solidFill>
                  <a:schemeClr val="tx1"/>
                </a:solidFill>
              </a:rPr>
              <a:t>είναι η εξής:</a:t>
            </a:r>
          </a:p>
        </p:txBody>
      </p:sp>
      <p:graphicFrame>
        <p:nvGraphicFramePr>
          <p:cNvPr id="83004" name="Group 60"/>
          <p:cNvGraphicFramePr>
            <a:graphicFrameLocks noGrp="1"/>
          </p:cNvGraphicFramePr>
          <p:nvPr>
            <p:ph idx="1"/>
          </p:nvPr>
        </p:nvGraphicFramePr>
        <p:xfrm>
          <a:off x="2483768" y="2492896"/>
          <a:ext cx="4208462" cy="26628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81112"/>
                <a:gridCol w="1514475"/>
                <a:gridCol w="1412875"/>
              </a:tblGrid>
              <a:tr h="935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1/2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-5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1/2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-2.5</a:t>
                      </a:r>
                      <a:endParaRPr kumimoji="0" lang="el-GR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0197" name="Rectangle 4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 altLang="el-GR" sz="1800">
              <a:latin typeface="Arial" charset="0"/>
            </a:endParaRPr>
          </a:p>
        </p:txBody>
      </p:sp>
      <p:graphicFrame>
        <p:nvGraphicFramePr>
          <p:cNvPr id="50198" name="Object 46"/>
          <p:cNvGraphicFramePr>
            <a:graphicFrameLocks noChangeAspect="1"/>
          </p:cNvGraphicFramePr>
          <p:nvPr/>
        </p:nvGraphicFramePr>
        <p:xfrm>
          <a:off x="2627784" y="2636912"/>
          <a:ext cx="990600" cy="771525"/>
        </p:xfrm>
        <a:graphic>
          <a:graphicData uri="http://schemas.openxmlformats.org/presentationml/2006/ole">
            <p:oleObj spid="_x0000_s210946" name="Εξίσωση" r:id="rId3" imgW="164885" imgH="215619" progId="Equation.3">
              <p:embed/>
            </p:oleObj>
          </a:graphicData>
        </a:graphic>
      </p:graphicFrame>
      <p:sp>
        <p:nvSpPr>
          <p:cNvPr id="50199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0200" name="Object 50"/>
          <p:cNvGraphicFramePr>
            <a:graphicFrameLocks noChangeAspect="1"/>
          </p:cNvGraphicFramePr>
          <p:nvPr/>
        </p:nvGraphicFramePr>
        <p:xfrm>
          <a:off x="3923928" y="2636912"/>
          <a:ext cx="1295400" cy="714375"/>
        </p:xfrm>
        <a:graphic>
          <a:graphicData uri="http://schemas.openxmlformats.org/presentationml/2006/ole">
            <p:oleObj spid="_x0000_s210947" name="Εξίσωση" r:id="rId4" imgW="380835" imgH="215806" progId="Equation.3">
              <p:embed/>
            </p:oleObj>
          </a:graphicData>
        </a:graphic>
      </p:graphicFrame>
      <p:sp>
        <p:nvSpPr>
          <p:cNvPr id="50201" name="Rectangle 5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0202" name="Object 52"/>
          <p:cNvGraphicFramePr>
            <a:graphicFrameLocks noChangeAspect="1"/>
          </p:cNvGraphicFramePr>
          <p:nvPr/>
        </p:nvGraphicFramePr>
        <p:xfrm>
          <a:off x="5436096" y="2708920"/>
          <a:ext cx="1219200" cy="657225"/>
        </p:xfrm>
        <a:graphic>
          <a:graphicData uri="http://schemas.openxmlformats.org/presentationml/2006/ole">
            <p:oleObj spid="_x0000_s210948" name="Εξίσωση" r:id="rId5" imgW="520474" imgH="215806" progId="Equation.3">
              <p:embed/>
            </p:oleObj>
          </a:graphicData>
        </a:graphic>
      </p:graphicFrame>
      <p:sp>
        <p:nvSpPr>
          <p:cNvPr id="50203" name="Rectangle 5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0204" name="Object 56"/>
          <p:cNvGraphicFramePr>
            <a:graphicFrameLocks noChangeAspect="1"/>
          </p:cNvGraphicFramePr>
          <p:nvPr/>
        </p:nvGraphicFramePr>
        <p:xfrm>
          <a:off x="1259632" y="5157192"/>
          <a:ext cx="5562600" cy="1295400"/>
        </p:xfrm>
        <a:graphic>
          <a:graphicData uri="http://schemas.openxmlformats.org/presentationml/2006/ole">
            <p:oleObj spid="_x0000_s210949" name="Εξίσωση" r:id="rId6" imgW="2095500" imgH="431800" progId="Equation.3">
              <p:embed/>
            </p:oleObj>
          </a:graphicData>
        </a:graphic>
      </p:graphicFrame>
      <p:sp>
        <p:nvSpPr>
          <p:cNvPr id="50205" name="Rectangle 59"/>
          <p:cNvSpPr>
            <a:spLocks noChangeArrowheads="1"/>
          </p:cNvSpPr>
          <p:nvPr/>
        </p:nvSpPr>
        <p:spPr bwMode="auto">
          <a:xfrm flipH="1">
            <a:off x="6876256" y="5517232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800" b="1" dirty="0">
                <a:latin typeface="Arial" charset="0"/>
              </a:rPr>
              <a:t>ευρώ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43000" y="968375"/>
            <a:ext cx="7299325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69225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tx1"/>
                </a:solidFill>
              </a:rPr>
              <a:t>Παράδειγμα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80406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   Τα 2.5 ευρώ δεν είναι κάποιο ποσό που πρόκειται να κερδίσει ο παίκτης σε κάποια φορά που θα παίξει αλλά, </a:t>
            </a:r>
            <a:r>
              <a:rPr lang="el-GR" altLang="el-GR" sz="3200" i="1" dirty="0" smtClean="0">
                <a:solidFill>
                  <a:schemeClr val="tx1"/>
                </a:solidFill>
                <a:latin typeface="Arial" charset="0"/>
              </a:rPr>
              <a:t>σε </a:t>
            </a:r>
            <a:r>
              <a:rPr lang="el-GR" altLang="el-GR" sz="3200" b="1" i="1" dirty="0" smtClean="0">
                <a:solidFill>
                  <a:schemeClr val="tx1"/>
                </a:solidFill>
                <a:latin typeface="Arial" charset="0"/>
              </a:rPr>
              <a:t>πολλές επαναλήψεις του παιχνιδιού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, είναι το μέσο κέρδος ανά επανάληψη 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>
                <a:solidFill>
                  <a:schemeClr val="tx1"/>
                </a:solidFill>
                <a:latin typeface="Arial" charset="0"/>
              </a:rPr>
              <a:t>Η </a:t>
            </a:r>
            <a:r>
              <a:rPr lang="el-GR" altLang="el-GR" b="1" dirty="0" smtClean="0">
                <a:solidFill>
                  <a:schemeClr val="tx1"/>
                </a:solidFill>
                <a:latin typeface="Arial" charset="0"/>
              </a:rPr>
              <a:t>αναμενόμενη τιμή μιας </a:t>
            </a:r>
            <a:r>
              <a:rPr lang="el-GR" altLang="el-GR" b="1" dirty="0" err="1" smtClean="0">
                <a:solidFill>
                  <a:schemeClr val="tx1"/>
                </a:solidFill>
                <a:latin typeface="Arial" charset="0"/>
              </a:rPr>
              <a:t>τ.μ</a:t>
            </a:r>
            <a:r>
              <a:rPr lang="el-GR" altLang="el-GR" b="1" dirty="0" smtClean="0">
                <a:solidFill>
                  <a:schemeClr val="tx1"/>
                </a:solidFill>
                <a:latin typeface="Arial" charset="0"/>
              </a:rPr>
              <a:t>. Χ </a:t>
            </a:r>
            <a:r>
              <a:rPr lang="el-GR" altLang="el-GR" dirty="0" smtClean="0">
                <a:solidFill>
                  <a:schemeClr val="tx1"/>
                </a:solidFill>
                <a:latin typeface="Arial" charset="0"/>
              </a:rPr>
              <a:t>μπορεί να εκτιμηθεί με τον αριθμητικό μέσο τυχαίου δείγματος </a:t>
            </a:r>
            <a:r>
              <a:rPr lang="en-US" altLang="el-GR" dirty="0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l-GR" altLang="el-GR" dirty="0" smtClean="0">
                <a:solidFill>
                  <a:schemeClr val="tx1"/>
                </a:solidFill>
                <a:latin typeface="Arial" charset="0"/>
              </a:rPr>
              <a:t> παρατηρήσεων της </a:t>
            </a:r>
            <a:r>
              <a:rPr lang="el-GR" altLang="el-GR" b="1" dirty="0" smtClean="0">
                <a:solidFill>
                  <a:schemeClr val="tx1"/>
                </a:solidFill>
                <a:latin typeface="Arial" charset="0"/>
              </a:rPr>
              <a:t>χ</a:t>
            </a:r>
            <a:r>
              <a:rPr lang="el-GR" altLang="el-GR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l-GR" altLang="el-GR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>
                <a:latin typeface="Arial" charset="0"/>
              </a:rPr>
              <a:t>Ό</a:t>
            </a:r>
            <a:r>
              <a:rPr lang="el-GR" altLang="el-GR" dirty="0" smtClean="0">
                <a:solidFill>
                  <a:schemeClr val="tx1"/>
                </a:solidFill>
                <a:latin typeface="Arial" charset="0"/>
              </a:rPr>
              <a:t>σο μεγαλύτερο το </a:t>
            </a:r>
            <a:r>
              <a:rPr lang="en-US" altLang="el-GR" b="1" dirty="0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l-GR" altLang="el-GR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altLang="el-GR" dirty="0" smtClean="0">
                <a:solidFill>
                  <a:schemeClr val="tx1"/>
                </a:solidFill>
                <a:latin typeface="Arial" charset="0"/>
              </a:rPr>
              <a:t>τόσο καλύτερη η εκτίμηση.</a:t>
            </a:r>
            <a:endParaRPr lang="el-GR" altLang="el-GR" i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tx1"/>
                </a:solidFill>
              </a:rPr>
              <a:t>Παράδειγμα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Ιδιότητες της Μέσης Τιμής μιας </a:t>
            </a:r>
            <a:r>
              <a:rPr lang="el-GR" altLang="el-GR" dirty="0" err="1" smtClean="0">
                <a:solidFill>
                  <a:schemeClr val="tx1"/>
                </a:solidFill>
              </a:rPr>
              <a:t>τ.μ</a:t>
            </a:r>
            <a:r>
              <a:rPr lang="el-GR" altLang="el-GR" dirty="0" smtClean="0">
                <a:solidFill>
                  <a:schemeClr val="tx1"/>
                </a:solidFill>
              </a:rPr>
              <a:t>. Χ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229600" cy="4525963"/>
          </a:xfrm>
        </p:spPr>
        <p:txBody>
          <a:bodyPr/>
          <a:lstStyle/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E(c) = c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E(</a:t>
            </a:r>
            <a:r>
              <a:rPr lang="en-US" altLang="el-GR" sz="3200" b="1" dirty="0" err="1" smtClean="0">
                <a:solidFill>
                  <a:schemeClr val="tx1"/>
                </a:solidFill>
                <a:latin typeface="Arial" charset="0"/>
              </a:rPr>
              <a:t>cX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) = </a:t>
            </a:r>
            <a:r>
              <a:rPr lang="en-US" altLang="el-GR" sz="3200" b="1" dirty="0" err="1" smtClean="0">
                <a:solidFill>
                  <a:schemeClr val="tx1"/>
                </a:solidFill>
                <a:latin typeface="Arial" charset="0"/>
              </a:rPr>
              <a:t>cE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(X)</a:t>
            </a:r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Αν </a:t>
            </a:r>
            <a:r>
              <a:rPr lang="el-GR" altLang="el-GR" sz="3200" b="1" dirty="0" err="1" smtClean="0">
                <a:solidFill>
                  <a:schemeClr val="tx1"/>
                </a:solidFill>
                <a:latin typeface="Arial" charset="0"/>
              </a:rPr>
              <a:t>Υ=α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+</a:t>
            </a:r>
            <a:r>
              <a:rPr lang="en-US" altLang="el-GR" sz="3200" b="1" dirty="0" err="1" smtClean="0">
                <a:solidFill>
                  <a:schemeClr val="tx1"/>
                </a:solidFill>
                <a:latin typeface="Arial" charset="0"/>
              </a:rPr>
              <a:t>cX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τότε Ε(Υ)=α+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c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Ε(Χ)</a:t>
            </a:r>
            <a:endParaRPr lang="en-US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E(X + Y) = E(X) + E(Y)</a:t>
            </a:r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E(X -  Y) = E(X) -  E(Y)</a:t>
            </a:r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l-GR" sz="3200" b="1" dirty="0" smtClean="0">
                <a:latin typeface="Arial" charset="0"/>
              </a:rPr>
              <a:t>E(XY) = E(X)E(Y)  </a:t>
            </a:r>
            <a:r>
              <a:rPr lang="el-GR" altLang="el-GR" sz="3200" dirty="0" smtClean="0">
                <a:latin typeface="Arial" charset="0"/>
              </a:rPr>
              <a:t>αν οι </a:t>
            </a:r>
            <a:r>
              <a:rPr lang="en-US" altLang="el-GR" sz="3200" dirty="0" smtClean="0">
                <a:latin typeface="Arial" charset="0"/>
              </a:rPr>
              <a:t> X </a:t>
            </a:r>
            <a:r>
              <a:rPr lang="el-GR" altLang="el-GR" sz="3200" dirty="0" smtClean="0">
                <a:latin typeface="Arial" charset="0"/>
              </a:rPr>
              <a:t>και</a:t>
            </a:r>
            <a:r>
              <a:rPr lang="en-US" altLang="el-GR" sz="3200" dirty="0" smtClean="0">
                <a:latin typeface="Arial" charset="0"/>
              </a:rPr>
              <a:t> Y </a:t>
            </a:r>
            <a:r>
              <a:rPr lang="el-GR" altLang="el-GR" sz="3200" dirty="0" smtClean="0">
                <a:latin typeface="Arial" charset="0"/>
              </a:rPr>
              <a:t>είναι </a:t>
            </a:r>
            <a:r>
              <a:rPr lang="el-GR" altLang="el-GR" sz="3200" b="1" u="sng" dirty="0" smtClean="0">
                <a:latin typeface="Arial" charset="0"/>
              </a:rPr>
              <a:t>ανεξάρτητες </a:t>
            </a:r>
            <a:r>
              <a:rPr lang="el-GR" altLang="el-GR" sz="3200" dirty="0" smtClean="0">
                <a:latin typeface="Arial" charset="0"/>
              </a:rPr>
              <a:t>τυχαίες μεταβλητές</a:t>
            </a:r>
            <a:r>
              <a:rPr lang="en-US" altLang="el-GR" sz="3200" dirty="0" smtClean="0">
                <a:latin typeface="Arial" charset="0"/>
              </a:rPr>
              <a:t>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endParaRPr lang="en-US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Ιδιότητες της Μέσης Τιμής μιας </a:t>
            </a:r>
            <a:r>
              <a:rPr lang="el-GR" altLang="el-GR" dirty="0" err="1" smtClean="0"/>
              <a:t>τ.μ</a:t>
            </a:r>
            <a:r>
              <a:rPr lang="el-GR" altLang="el-GR" dirty="0" smtClean="0"/>
              <a:t>. Χ</a:t>
            </a:r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Δύο ή περισσότερες τυχαίες μεταβλητές είναι ανεξάρτητες αν οποιοδήποτε ενδεχόμενο ορίζεται σε μια από αυτές είναι ανεξάρτητο από οποιοδήποτε ενδεχόμενο ορίζεται στις υπόλοιπες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Ιδιότητες της Μέσης Τιμής μιας </a:t>
            </a:r>
            <a:r>
              <a:rPr lang="el-GR" altLang="el-GR" dirty="0" err="1" smtClean="0"/>
              <a:t>τ.μ</a:t>
            </a:r>
            <a:r>
              <a:rPr lang="el-GR" altLang="el-GR" dirty="0" smtClean="0"/>
              <a:t>. Χ</a:t>
            </a:r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l-GR" altLang="el-GR" dirty="0" smtClean="0">
                <a:latin typeface="Arial" charset="0"/>
              </a:rPr>
              <a:t>Για κάθε </a:t>
            </a:r>
            <a:r>
              <a:rPr lang="el-GR" altLang="el-GR" dirty="0" err="1" smtClean="0">
                <a:latin typeface="Arial" charset="0"/>
              </a:rPr>
              <a:t>τ.μ</a:t>
            </a:r>
            <a:r>
              <a:rPr lang="el-GR" altLang="el-GR" dirty="0" smtClean="0">
                <a:latin typeface="Arial" charset="0"/>
              </a:rPr>
              <a:t>. ισχύει:</a:t>
            </a:r>
            <a:endParaRPr lang="el-GR" altLang="el-GR" sz="32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22" name="Object 12"/>
          <p:cNvGraphicFramePr>
            <a:graphicFrameLocks noChangeAspect="1"/>
          </p:cNvGraphicFramePr>
          <p:nvPr/>
        </p:nvGraphicFramePr>
        <p:xfrm>
          <a:off x="1763688" y="2853308"/>
          <a:ext cx="5154342" cy="1007740"/>
        </p:xfrm>
        <a:graphic>
          <a:graphicData uri="http://schemas.openxmlformats.org/presentationml/2006/ole">
            <p:oleObj spid="_x0000_s235522" name="Εξίσωση" r:id="rId5" imgW="1040948" imgH="203112" progId="Equation.3">
              <p:embed/>
            </p:oleObj>
          </a:graphicData>
        </a:graphic>
      </p:graphicFrame>
      <p:sp>
        <p:nvSpPr>
          <p:cNvPr id="9" name="8 - Ορθογώνιο"/>
          <p:cNvSpPr/>
          <p:nvPr/>
        </p:nvSpPr>
        <p:spPr>
          <a:xfrm>
            <a:off x="683568" y="458112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3200" dirty="0" smtClean="0">
                <a:latin typeface="Arial" charset="0"/>
              </a:rPr>
              <a:t>Επομένως, αν εκτιμήσουμε κάθε τιμή της Χ με την μέση τιμή της, τα σφάλματα εκτίμησης θα έχουν μηδενική  μέση τιμή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  <a:latin typeface="+mn-lt"/>
              </a:rPr>
              <a:t>Σκοποί  ενότητας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Μελέτη Κατανομής Πιθανοτήτων Διακριτής τυχαίας μεταβλητής, της αθροιστικής συνάρτησης πιθανότητας, καθώς και της συνάρτησης πυκνότητας πιθανότητας f(x) (Ορισμοί-συμβολισμοί-</a:t>
            </a:r>
            <a:r>
              <a:rPr lang="el-GR" sz="3200" dirty="0" err="1" smtClean="0"/>
              <a:t>ιδιότητε</a:t>
            </a:r>
            <a:r>
              <a:rPr lang="el-GR" sz="3200" dirty="0" smtClean="0"/>
              <a:t>ς) μέσω παραδειγμάτων.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1625"/>
            <a:ext cx="828808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tx1"/>
                </a:solidFill>
              </a:rPr>
              <a:t>Διακύμανση τυχαίας μεταβλητής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7621587" cy="4114800"/>
          </a:xfrm>
        </p:spPr>
        <p:txBody>
          <a:bodyPr/>
          <a:lstStyle/>
          <a:p>
            <a:pPr eaLnBrk="1" hangingPunct="1"/>
            <a:r>
              <a:rPr lang="el-GR" altLang="el-GR" sz="3200" b="1" dirty="0" smtClean="0">
                <a:solidFill>
                  <a:schemeClr val="tx1"/>
                </a:solidFill>
              </a:rPr>
              <a:t>Διακύμανση ή 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Variance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(Χ)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</a:endParaRP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</a:endParaRP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tx1"/>
                </a:solidFill>
              </a:rPr>
              <a:t>  που όταν η Χ είναι διακριτή, γίνεται</a:t>
            </a:r>
            <a:r>
              <a:rPr lang="el-GR" altLang="el-GR" sz="2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57350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7351" name="Object 8"/>
          <p:cNvGraphicFramePr>
            <a:graphicFrameLocks noChangeAspect="1"/>
          </p:cNvGraphicFramePr>
          <p:nvPr/>
        </p:nvGraphicFramePr>
        <p:xfrm>
          <a:off x="1763688" y="2780928"/>
          <a:ext cx="5029200" cy="609600"/>
        </p:xfrm>
        <a:graphic>
          <a:graphicData uri="http://schemas.openxmlformats.org/presentationml/2006/ole">
            <p:oleObj spid="_x0000_s212994" name="Εξίσωση" r:id="rId3" imgW="1854200" imgH="228600" progId="Equation.3">
              <p:embed/>
            </p:oleObj>
          </a:graphicData>
        </a:graphic>
      </p:graphicFrame>
      <p:graphicFrame>
        <p:nvGraphicFramePr>
          <p:cNvPr id="57352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1720850" y="5135563"/>
          <a:ext cx="6737350" cy="769937"/>
        </p:xfrm>
        <a:graphic>
          <a:graphicData uri="http://schemas.openxmlformats.org/presentationml/2006/ole">
            <p:oleObj spid="_x0000_s212995" name="Equation" r:id="rId4" imgW="2222500" imgH="254000" progId="Equation.3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8153400" cy="4878387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Ο υπολογισμός της 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απλοποιείται όταν χρησιμοποιείται η ισοδύναμη έκφραση</a:t>
            </a:r>
            <a:endParaRPr lang="en-US" altLang="el-GR" sz="32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που, όταν η Χ είναι διακριτή, γίνεται</a:t>
            </a:r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763688" y="3429000"/>
          <a:ext cx="4600575" cy="838200"/>
        </p:xfrm>
        <a:graphic>
          <a:graphicData uri="http://schemas.openxmlformats.org/presentationml/2006/ole">
            <p:oleObj spid="_x0000_s214018" name="Εξίσωση" r:id="rId3" imgW="1320800" imgH="228600" progId="Equation.3">
              <p:embed/>
            </p:oleObj>
          </a:graphicData>
        </a:graphic>
      </p:graphicFrame>
      <p:graphicFrame>
        <p:nvGraphicFramePr>
          <p:cNvPr id="58373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355976" y="1556792"/>
          <a:ext cx="806450" cy="822325"/>
        </p:xfrm>
        <a:graphic>
          <a:graphicData uri="http://schemas.openxmlformats.org/presentationml/2006/ole">
            <p:oleObj spid="_x0000_s214019" name="Εξίσωση" r:id="rId4" imgW="190417" imgH="203112" progId="Equation.3">
              <p:embed/>
            </p:oleObj>
          </a:graphicData>
        </a:graphic>
      </p:graphicFrame>
      <p:graphicFrame>
        <p:nvGraphicFramePr>
          <p:cNvPr id="58374" name="Object 9"/>
          <p:cNvGraphicFramePr>
            <a:graphicFrameLocks noChangeAspect="1"/>
          </p:cNvGraphicFramePr>
          <p:nvPr>
            <p:ph type="title"/>
          </p:nvPr>
        </p:nvGraphicFramePr>
        <p:xfrm>
          <a:off x="1295400" y="5368925"/>
          <a:ext cx="4876800" cy="1303338"/>
        </p:xfrm>
        <a:graphic>
          <a:graphicData uri="http://schemas.openxmlformats.org/presentationml/2006/ole">
            <p:oleObj spid="_x0000_s214020" name="Equation" r:id="rId5" imgW="1282700" imgH="342900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301625"/>
            <a:ext cx="82880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Διακύμανση τυχαίας μεταβλητής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Τυπική απόκλιση</a:t>
            </a:r>
          </a:p>
        </p:txBody>
      </p:sp>
      <p:graphicFrame>
        <p:nvGraphicFramePr>
          <p:cNvPr id="59395" name="Object 4"/>
          <p:cNvGraphicFramePr>
            <a:graphicFrameLocks noChangeAspect="1"/>
          </p:cNvGraphicFramePr>
          <p:nvPr>
            <p:ph idx="1"/>
          </p:nvPr>
        </p:nvGraphicFramePr>
        <p:xfrm>
          <a:off x="1371600" y="2057400"/>
          <a:ext cx="6768086" cy="1803648"/>
        </p:xfrm>
        <a:graphic>
          <a:graphicData uri="http://schemas.openxmlformats.org/presentationml/2006/ole">
            <p:oleObj spid="_x0000_s215042" name="Εξίσωση" r:id="rId3" imgW="952087" imgH="253890" progId="Equation.3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tx1"/>
                </a:solidFill>
                <a:latin typeface="+mn-lt"/>
              </a:rPr>
              <a:t>Παράδειγμα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7213"/>
            <a:ext cx="7845425" cy="4114800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Σε τυχερό παιχνίδι ρίχνεται ένα ζάρι και έστω Χ «το χρηματικό ποσό, σε ευρώ, που αναλογεί στον παίχτη σε κάθε ρίψη του ζαριού». Αν η κατανομή πιθανοτήτων της Χ είναι η ακόλουθη, να υπολογιστεί η μέση τιμή και  η διακύμανση της Χ.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5"/>
          <p:cNvGraphicFramePr>
            <a:graphicFrameLocks noChangeAspect="1"/>
          </p:cNvGraphicFramePr>
          <p:nvPr/>
        </p:nvGraphicFramePr>
        <p:xfrm>
          <a:off x="0" y="2424113"/>
          <a:ext cx="152400" cy="125412"/>
        </p:xfrm>
        <a:graphic>
          <a:graphicData uri="http://schemas.openxmlformats.org/presentationml/2006/ole">
            <p:oleObj spid="_x0000_s216066" name="Εξίσωση" r:id="rId3" imgW="152334" imgH="190417" progId="Equation.3">
              <p:embed/>
            </p:oleObj>
          </a:graphicData>
        </a:graphic>
      </p:graphicFrame>
      <p:sp>
        <p:nvSpPr>
          <p:cNvPr id="61444" name="Rectangle 6"/>
          <p:cNvSpPr>
            <a:spLocks noChangeArrowheads="1"/>
          </p:cNvSpPr>
          <p:nvPr/>
        </p:nvSpPr>
        <p:spPr bwMode="auto">
          <a:xfrm rot="-149874">
            <a:off x="3175" y="27098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l-GR" altLang="el-GR" sz="2800">
              <a:latin typeface="Arial" charset="0"/>
            </a:endParaRPr>
          </a:p>
        </p:txBody>
      </p:sp>
      <p:sp>
        <p:nvSpPr>
          <p:cNvPr id="61445" name="Rectangle 8"/>
          <p:cNvSpPr>
            <a:spLocks noChangeArrowheads="1"/>
          </p:cNvSpPr>
          <p:nvPr/>
        </p:nvSpPr>
        <p:spPr bwMode="auto">
          <a:xfrm rot="-285818">
            <a:off x="0" y="2286000"/>
            <a:ext cx="911225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61446" name="Rectangle 10"/>
          <p:cNvSpPr>
            <a:spLocks noChangeArrowheads="1"/>
          </p:cNvSpPr>
          <p:nvPr/>
        </p:nvSpPr>
        <p:spPr bwMode="auto">
          <a:xfrm rot="-285818">
            <a:off x="0" y="2286000"/>
            <a:ext cx="911225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 altLang="el-GR"/>
          </a:p>
        </p:txBody>
      </p:sp>
      <p:graphicFrame>
        <p:nvGraphicFramePr>
          <p:cNvPr id="105529" name="Group 57"/>
          <p:cNvGraphicFramePr>
            <a:graphicFrameLocks noGrp="1"/>
          </p:cNvGraphicFramePr>
          <p:nvPr/>
        </p:nvGraphicFramePr>
        <p:xfrm>
          <a:off x="2195736" y="2204864"/>
          <a:ext cx="4191000" cy="42687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97000"/>
                <a:gridCol w="1397000"/>
                <a:gridCol w="1397000"/>
              </a:tblGrid>
              <a:tr h="57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όψη</a:t>
                      </a:r>
                      <a:endParaRPr kumimoji="0" lang="el-G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</a:tr>
              <a:tr h="368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588" algn="dec"/>
                        </a:tabLst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–10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588" algn="dec"/>
                        </a:tabLst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–2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588" algn="dec"/>
                        </a:tabLst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–2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588" algn="dec"/>
                        </a:tabLst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4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588" algn="dec"/>
                        </a:tabLst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10</a:t>
                      </a:r>
                      <a:endParaRPr kumimoji="0" lang="el-GR" sz="32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588" algn="dec"/>
                        </a:tabLst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1/6</a:t>
                      </a:r>
                      <a:endParaRPr kumimoji="0" lang="el-G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  <p:sp>
        <p:nvSpPr>
          <p:cNvPr id="61461" name="Rectangle 5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1462" name="Object 51"/>
          <p:cNvGraphicFramePr>
            <a:graphicFrameLocks noChangeAspect="1"/>
          </p:cNvGraphicFramePr>
          <p:nvPr/>
        </p:nvGraphicFramePr>
        <p:xfrm>
          <a:off x="3962400" y="2018928"/>
          <a:ext cx="762000" cy="762000"/>
        </p:xfrm>
        <a:graphic>
          <a:graphicData uri="http://schemas.openxmlformats.org/presentationml/2006/ole">
            <p:oleObj spid="_x0000_s216068" name="Εξίσωση" r:id="rId4" imgW="152334" imgH="190417" progId="Equation.3">
              <p:embed/>
            </p:oleObj>
          </a:graphicData>
        </a:graphic>
      </p:graphicFrame>
      <p:sp>
        <p:nvSpPr>
          <p:cNvPr id="61463" name="Rectangle 5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3" name="12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043608" y="548680"/>
            <a:ext cx="7772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Παράδειγμα</a:t>
            </a:r>
          </a:p>
        </p:txBody>
      </p:sp>
      <p:graphicFrame>
        <p:nvGraphicFramePr>
          <p:cNvPr id="216069" name="Object 4"/>
          <p:cNvGraphicFramePr>
            <a:graphicFrameLocks noChangeAspect="1"/>
          </p:cNvGraphicFramePr>
          <p:nvPr/>
        </p:nvGraphicFramePr>
        <p:xfrm>
          <a:off x="5148064" y="2171328"/>
          <a:ext cx="1143000" cy="609600"/>
        </p:xfrm>
        <a:graphic>
          <a:graphicData uri="http://schemas.openxmlformats.org/presentationml/2006/ole">
            <p:oleObj spid="_x0000_s216069" name="Εξίσωση" r:id="rId7" imgW="330057" imgH="190417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dirty="0" smtClean="0">
                <a:solidFill>
                  <a:schemeClr val="tx1"/>
                </a:solidFill>
              </a:rPr>
              <a:t>     </a:t>
            </a:r>
          </a:p>
          <a:p>
            <a:pPr eaLnBrk="1" hangingPunct="1"/>
            <a:endParaRPr lang="en-US" altLang="el-GR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l-GR" dirty="0" smtClean="0">
                <a:solidFill>
                  <a:schemeClr val="tx1"/>
                </a:solidFill>
              </a:rPr>
              <a:t>                 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=(-10-2-2+4+10+21)/6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                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=3.5</a:t>
            </a:r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2335213" y="1870075"/>
          <a:ext cx="4370387" cy="796925"/>
        </p:xfrm>
        <a:graphic>
          <a:graphicData uri="http://schemas.openxmlformats.org/presentationml/2006/ole">
            <p:oleObj spid="_x0000_s217090" name="Equation" r:id="rId3" imgW="1459866" imgH="253890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Παράδειγμα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latin typeface="+mn-lt"/>
              </a:rPr>
              <a:t>Σημείωμα Αναφοράς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Γεράσιμος Μελετίου.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Στατιστική και λογισμικά στις επιστήμες της συμπεριφοράς.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http://eclass.teiep.gr/courses/LOGO100/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latin typeface="+mn-lt"/>
              </a:rPr>
              <a:t>Σημείωμα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Αδειοδότησης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b="1" smtClean="0">
                <a:solidFill>
                  <a:schemeClr val="bg1"/>
                </a:solidFill>
              </a:rPr>
              <a:t>, Ενότητα 1,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  <a:latin typeface="+mn-lt"/>
              </a:rPr>
              <a:t>Περιεχόμενα  ενότητας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alt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Κατανομή </a:t>
            </a:r>
            <a:r>
              <a:rPr lang="el-GR" altLang="el-GR" sz="3200" dirty="0" smtClean="0"/>
              <a:t>Πιθανοτήτων</a:t>
            </a:r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Διακριτή </a:t>
            </a:r>
            <a:r>
              <a:rPr lang="el-GR" altLang="el-GR" sz="3200" dirty="0" smtClean="0"/>
              <a:t>τυχαία </a:t>
            </a:r>
            <a:r>
              <a:rPr lang="el-GR" altLang="el-GR" sz="3200" dirty="0" smtClean="0"/>
              <a:t>μεταβλητή</a:t>
            </a:r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 </a:t>
            </a:r>
            <a:r>
              <a:rPr lang="el-GR" altLang="el-GR" sz="3200" dirty="0" smtClean="0"/>
              <a:t>Αθροιστική συνάρτηση </a:t>
            </a:r>
            <a:r>
              <a:rPr lang="el-GR" altLang="el-GR" sz="3200" dirty="0" smtClean="0"/>
              <a:t>πιθανότητας</a:t>
            </a:r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Συνεχείς </a:t>
            </a:r>
            <a:r>
              <a:rPr lang="el-GR" altLang="el-GR" sz="3200" dirty="0" smtClean="0"/>
              <a:t>τυχαίες </a:t>
            </a:r>
            <a:r>
              <a:rPr lang="el-GR" altLang="el-GR" sz="3200" dirty="0" smtClean="0"/>
              <a:t>μεταβλητές</a:t>
            </a:r>
          </a:p>
          <a:p>
            <a:pPr>
              <a:buFont typeface="Arial" pitchFamily="34" charset="0"/>
              <a:buChar char="•"/>
            </a:pPr>
            <a:r>
              <a:rPr lang="el-GR" altLang="el-GR" sz="3200" smtClean="0"/>
              <a:t>Συνάρτηση </a:t>
            </a:r>
            <a:r>
              <a:rPr lang="el-GR" altLang="el-GR" sz="3200" dirty="0" smtClean="0"/>
              <a:t>πυκνότητας </a:t>
            </a:r>
            <a:r>
              <a:rPr lang="el-GR" altLang="el-GR" sz="3200" smtClean="0"/>
              <a:t>πιθανότητας </a:t>
            </a:r>
            <a:r>
              <a:rPr lang="el-GR" altLang="el-GR" sz="3200" smtClean="0"/>
              <a:t>f(x)</a:t>
            </a:r>
          </a:p>
          <a:p>
            <a:pPr>
              <a:buFont typeface="Arial" pitchFamily="34" charset="0"/>
              <a:buChar char="•"/>
            </a:pPr>
            <a:r>
              <a:rPr lang="el-GR" sz="3200" smtClean="0"/>
              <a:t>Παραδείγματα-ασκήσεις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solidFill>
                  <a:schemeClr val="tx1"/>
                </a:solidFill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Μωυσιάδης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Ν.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Χατζηπαντελής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(1999) Ανάλυση δεδομένων με τη βοήθεια στατιστικών πακέτων : SPSS 7.5, Excel 97, S-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 M.R. </a:t>
            </a:r>
            <a:r>
              <a:rPr lang="el-GR" sz="1400" dirty="0" err="1" smtClean="0"/>
              <a:t>Spiegel</a:t>
            </a:r>
            <a:r>
              <a:rPr lang="el-GR" sz="1400" dirty="0" smtClean="0"/>
              <a:t>: Πιθανότητες και Στατιστική (</a:t>
            </a:r>
            <a:r>
              <a:rPr lang="el-GR" sz="1400" dirty="0" err="1" smtClean="0"/>
              <a:t>Schaum’s</a:t>
            </a:r>
            <a:r>
              <a:rPr lang="el-GR" sz="1400" dirty="0" smtClean="0"/>
              <a:t> </a:t>
            </a:r>
            <a:r>
              <a:rPr lang="el-GR" sz="1400" dirty="0" err="1" smtClean="0"/>
              <a:t>Outline</a:t>
            </a:r>
            <a:r>
              <a:rPr lang="el-GR" sz="1400" dirty="0" smtClean="0"/>
              <a:t> </a:t>
            </a:r>
            <a:r>
              <a:rPr lang="el-GR" sz="1400" dirty="0" err="1" smtClean="0"/>
              <a:t>Series</a:t>
            </a:r>
            <a:r>
              <a:rPr lang="el-GR" sz="1400" dirty="0" smtClean="0"/>
              <a:t>), ελληνική μετάφραση Αθήνα, ΕΣΠΙ 1977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latin typeface="+mn-lt"/>
              </a:rPr>
              <a:t>Τέλος Ενότητας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chemeClr val="tx1"/>
                </a:solidFill>
                <a:latin typeface="+mn-lt"/>
              </a:rPr>
              <a:t>Χρήση Διατάξεων</a:t>
            </a:r>
            <a:endParaRPr lang="el-GR" sz="4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Τυχαίες Μεταβλητές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1625"/>
            <a:ext cx="7845425" cy="1143000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Τυχαία μεταβλητή-Ορισμός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827213"/>
            <a:ext cx="8686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Τυχαία μεταβλητή 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είναι μια συνάρτηση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	</a:t>
            </a:r>
            <a:endParaRPr lang="el-GR" altLang="el-GR" sz="3200" dirty="0" smtClean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l-GR" altLang="el-GR" sz="3200" dirty="0" smtClean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  η οποία σε κάθε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στοιχείο 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του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δειγματικού χώρου 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S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αντιστοιχεί έναν (και μόνον έναν)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πραγματικό αριθμό 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X(s)</a:t>
            </a:r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100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2667000" y="2667000"/>
          <a:ext cx="2438400" cy="661988"/>
        </p:xfrm>
        <a:graphic>
          <a:graphicData uri="http://schemas.openxmlformats.org/presentationml/2006/ole">
            <p:oleObj spid="_x0000_s196610" name="Εξίσωση" r:id="rId3" imgW="748975" imgH="203112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12,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2868</Words>
  <Application>Microsoft Office PowerPoint</Application>
  <PresentationFormat>Προβολή στην οθόνη (4:3)</PresentationFormat>
  <Paragraphs>422</Paragraphs>
  <Slides>62</Slides>
  <Notes>10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62</vt:i4>
      </vt:variant>
    </vt:vector>
  </HeadingPairs>
  <TitlesOfParts>
    <vt:vector size="68" baseType="lpstr">
      <vt:lpstr>Θέμα του Office</vt:lpstr>
      <vt:lpstr>1_Θέμα του Office</vt:lpstr>
      <vt:lpstr>2_Θέμα του Office</vt:lpstr>
      <vt:lpstr>Εξίσωση</vt:lpstr>
      <vt:lpstr>Equation</vt:lpstr>
      <vt:lpstr>Document</vt:lpstr>
      <vt:lpstr>Στατιστική και λογισμικά στις επιστήμες συμπεριφοράς 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Στατιστική και λογισμικά στις επιστήμες συμπεριφοράς </vt:lpstr>
      <vt:lpstr>Τυχαία μεταβλητή-Ορισμός 1</vt:lpstr>
      <vt:lpstr>Τυχαία μεταβλητή-Ορισμός2</vt:lpstr>
      <vt:lpstr>Συμβολισμοί</vt:lpstr>
      <vt:lpstr>Διακριτή τ.μ.</vt:lpstr>
      <vt:lpstr> Κατανομή Πιθανοτήτων Διακριτής τυχαίας μεταβλητής</vt:lpstr>
      <vt:lpstr> Κατανομή Πιθανοτήτων Διακριτής τυχαίας μεταβλητής</vt:lpstr>
      <vt:lpstr> Κατανομή Πιθανοτήτων Διακριτής τυχαίας μεταβλητής</vt:lpstr>
      <vt:lpstr>Διαφάνεια 16</vt:lpstr>
      <vt:lpstr>Διαφάνεια 17</vt:lpstr>
      <vt:lpstr>Από την κατανομή μπορούμε να υπολογίσουμε πιθανότητες σύνθετων ενδεχομένων, π.χ</vt:lpstr>
      <vt:lpstr>παράδειγμα</vt:lpstr>
      <vt:lpstr>Διαφάνεια 20</vt:lpstr>
      <vt:lpstr>Η κατανομή πιθανοτήτων της Χ:</vt:lpstr>
      <vt:lpstr>και το γράφημά της</vt:lpstr>
      <vt:lpstr>Αθροιστική συνάρτηση πιθανότητας ή αθροιστική κατανομή πιθανοτήτων </vt:lpstr>
      <vt:lpstr>Διαφάνεια 24</vt:lpstr>
      <vt:lpstr>Αθροιστική συνάρτηση πιθανότητας ή αθροιστική κατανομή πιθανοτήτων </vt:lpstr>
      <vt:lpstr>Συνεχείς τυχαίες μεταβλητές</vt:lpstr>
      <vt:lpstr>Συνεχείς τυχαίες μεταβλητές</vt:lpstr>
      <vt:lpstr>Διαφάνεια 28</vt:lpstr>
      <vt:lpstr>Διαφάνεια 29</vt:lpstr>
      <vt:lpstr>Διαφάνεια 30</vt:lpstr>
      <vt:lpstr>Διαφάνεια 31</vt:lpstr>
      <vt:lpstr>Συνάρτηση πυκνότητας πιθανότητας f(x)</vt:lpstr>
      <vt:lpstr>Διαφάνεια 33</vt:lpstr>
      <vt:lpstr>Συνεχείς τ.μ.</vt:lpstr>
      <vt:lpstr>Συνεχείς τ.μ.</vt:lpstr>
      <vt:lpstr>Εμπειρική κατανομή</vt:lpstr>
      <vt:lpstr>Θεωρητική κατανομή</vt:lpstr>
      <vt:lpstr>Παράδειγμα</vt:lpstr>
      <vt:lpstr>Διαφάνεια 39</vt:lpstr>
      <vt:lpstr>Διαφάνεια 40</vt:lpstr>
      <vt:lpstr>Μέτρα θέσης και διασποράς μιας κατανομής πιθανοτήτων</vt:lpstr>
      <vt:lpstr>Mέση ή αναμενόμενη τιμή μιας τ.μ. Χ</vt:lpstr>
      <vt:lpstr>Παράδειγμα</vt:lpstr>
      <vt:lpstr>Η κατανομή πιθανοτήτων της Χ είναι η εξής:</vt:lpstr>
      <vt:lpstr>Παράδειγμα </vt:lpstr>
      <vt:lpstr>Παράδειγμα </vt:lpstr>
      <vt:lpstr>Ιδιότητες της Μέσης Τιμής μιας τ.μ. Χ</vt:lpstr>
      <vt:lpstr>Ιδιότητες της Μέσης Τιμής μιας τ.μ. Χ</vt:lpstr>
      <vt:lpstr>Ιδιότητες της Μέσης Τιμής μιας τ.μ. Χ</vt:lpstr>
      <vt:lpstr>Διακύμανση τυχαίας μεταβλητής</vt:lpstr>
      <vt:lpstr>Διαφάνεια 51</vt:lpstr>
      <vt:lpstr>Τυπική απόκλιση</vt:lpstr>
      <vt:lpstr>Παράδειγμα</vt:lpstr>
      <vt:lpstr>Διαφάνεια 54</vt:lpstr>
      <vt:lpstr>Παράδειγμα</vt:lpstr>
      <vt:lpstr>Σημείωμα Αναφοράς</vt:lpstr>
      <vt:lpstr>Σημείωμα Αδειοδότησης</vt:lpstr>
      <vt:lpstr>Διαφάνεια 58</vt:lpstr>
      <vt:lpstr>Διαφάνεια 59</vt:lpstr>
      <vt:lpstr>Διατήρηση Σημειωμάτων</vt:lpstr>
      <vt:lpstr>Διαφάνεια 61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142</cp:revision>
  <dcterms:created xsi:type="dcterms:W3CDTF">2015-04-14T16:45:01Z</dcterms:created>
  <dcterms:modified xsi:type="dcterms:W3CDTF">2015-07-20T19:36:38Z</dcterms:modified>
</cp:coreProperties>
</file>