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38"/>
  </p:notesMasterIdLst>
  <p:handoutMasterIdLst>
    <p:handoutMasterId r:id="rId39"/>
  </p:handoutMasterIdLst>
  <p:sldIdLst>
    <p:sldId id="257" r:id="rId3"/>
    <p:sldId id="258" r:id="rId4"/>
    <p:sldId id="320" r:id="rId5"/>
    <p:sldId id="321" r:id="rId6"/>
    <p:sldId id="259" r:id="rId7"/>
    <p:sldId id="292" r:id="rId8"/>
    <p:sldId id="262" r:id="rId9"/>
    <p:sldId id="293" r:id="rId10"/>
    <p:sldId id="374" r:id="rId11"/>
    <p:sldId id="375" r:id="rId12"/>
    <p:sldId id="376" r:id="rId13"/>
    <p:sldId id="377" r:id="rId14"/>
    <p:sldId id="365" r:id="rId15"/>
    <p:sldId id="367" r:id="rId16"/>
    <p:sldId id="378" r:id="rId17"/>
    <p:sldId id="379" r:id="rId18"/>
    <p:sldId id="380" r:id="rId19"/>
    <p:sldId id="381" r:id="rId20"/>
    <p:sldId id="382" r:id="rId21"/>
    <p:sldId id="369" r:id="rId22"/>
    <p:sldId id="383" r:id="rId23"/>
    <p:sldId id="384" r:id="rId24"/>
    <p:sldId id="385" r:id="rId25"/>
    <p:sldId id="386" r:id="rId26"/>
    <p:sldId id="387" r:id="rId27"/>
    <p:sldId id="388" r:id="rId28"/>
    <p:sldId id="389" r:id="rId29"/>
    <p:sldId id="350" r:id="rId30"/>
    <p:sldId id="345" r:id="rId31"/>
    <p:sldId id="323" r:id="rId32"/>
    <p:sldId id="324" r:id="rId33"/>
    <p:sldId id="277" r:id="rId34"/>
    <p:sldId id="278" r:id="rId35"/>
    <p:sldId id="291" r:id="rId36"/>
    <p:sldId id="279" r:id="rId3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968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29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34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11/10/2015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://eclass.teiep.gr/courses/COMP101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Προγραμματισμός κινητών συσκευών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3476600"/>
            <a:ext cx="835292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7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Βάσεις δεδομένων-Αρχεία Ι</a:t>
            </a:r>
            <a:endParaRPr lang="en-US" sz="2800" b="1" dirty="0" smtClean="0">
              <a:solidFill>
                <a:schemeClr val="tx1"/>
              </a:solidFill>
            </a:endParaRP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Τσούλος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Παραδείγματα </a:t>
            </a:r>
            <a:r>
              <a:rPr lang="en-US" dirty="0" err="1" smtClean="0"/>
              <a:t>ArrayList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196752"/>
            <a:ext cx="8892480" cy="1368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1"/>
            <a:r>
              <a:rPr lang="el-GR" sz="2800" dirty="0" smtClean="0"/>
              <a:t>Για την αποθήκευση αντικειμένων της κατηγορίας χρησιμοποιείται </a:t>
            </a:r>
            <a:r>
              <a:rPr lang="el-GR" sz="2800" b="1" dirty="0" err="1" smtClean="0"/>
              <a:t>ArrayList</a:t>
            </a:r>
            <a:r>
              <a:rPr lang="en-US" sz="2800" b="1" dirty="0" smtClean="0"/>
              <a:t>,</a:t>
            </a:r>
            <a:r>
              <a:rPr lang="el-GR" sz="2800" b="1" dirty="0" smtClean="0"/>
              <a:t> </a:t>
            </a:r>
            <a:r>
              <a:rPr lang="el-GR" sz="2800" dirty="0" smtClean="0"/>
              <a:t>όπως και στην επόμενη κατηγορία</a:t>
            </a:r>
            <a:r>
              <a:rPr lang="en-US" sz="2800" dirty="0" smtClean="0"/>
              <a:t>:</a:t>
            </a:r>
            <a:endParaRPr lang="el-GR" sz="2800" dirty="0" smtClean="0"/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2780928"/>
            <a:ext cx="7980154" cy="3277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Παραδείγματα </a:t>
            </a:r>
            <a:r>
              <a:rPr lang="en-US" dirty="0" err="1" smtClean="0"/>
              <a:t>ArrayList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340768"/>
            <a:ext cx="7830071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Παραδείγματα </a:t>
            </a:r>
            <a:r>
              <a:rPr lang="en-US" dirty="0" err="1" smtClean="0"/>
              <a:t>ArrayList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196752"/>
            <a:ext cx="8892480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1"/>
            <a:r>
              <a:rPr lang="el-GR" sz="2800" dirty="0" smtClean="0"/>
              <a:t>Για την διαχείριση της </a:t>
            </a:r>
            <a:r>
              <a:rPr lang="en-US" sz="2800" b="1" dirty="0" err="1" smtClean="0"/>
              <a:t>ArrayList</a:t>
            </a:r>
            <a:r>
              <a:rPr lang="en-US" sz="2800" b="1" dirty="0" smtClean="0"/>
              <a:t>,</a:t>
            </a:r>
            <a:r>
              <a:rPr lang="en-US" sz="2800" dirty="0" smtClean="0"/>
              <a:t> </a:t>
            </a:r>
            <a:r>
              <a:rPr lang="el-GR" sz="2800" dirty="0" smtClean="0"/>
              <a:t>χρησιμοποιείται το επόμενο πρόγραμμα</a:t>
            </a:r>
            <a:r>
              <a:rPr lang="en-US" sz="2800" dirty="0" smtClean="0"/>
              <a:t>:</a:t>
            </a:r>
            <a:endParaRPr lang="el-GR" sz="2800" dirty="0" smtClean="0"/>
          </a:p>
        </p:txBody>
      </p: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59" y="2348880"/>
            <a:ext cx="7662291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5803" y="44624"/>
            <a:ext cx="7222581" cy="6714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Δημιουργία βάσης δεδομένων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12776"/>
            <a:ext cx="8892480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Για να υπάρξει σύνδεση με βάσεις δεδομένων, χρειάζεται να επεκτείνουμε την κατηγορία </a:t>
            </a:r>
            <a:r>
              <a:rPr lang="en-US" sz="3200" b="1" dirty="0" err="1" smtClean="0"/>
              <a:t>SQLiteOpenHelper</a:t>
            </a:r>
            <a:r>
              <a:rPr lang="el-GR" sz="3200" dirty="0" smtClean="0"/>
              <a:t>. 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lvl="1">
              <a:buFont typeface="Arial" pitchFamily="34" charset="0"/>
              <a:buChar char="•"/>
            </a:pPr>
            <a:r>
              <a:rPr lang="el-GR" sz="2800" dirty="0" smtClean="0"/>
              <a:t>Καταρχήν, θα πρέπει να δώσουμε την επόμενη άδεια στο </a:t>
            </a:r>
            <a:r>
              <a:rPr lang="en-US" sz="2800" b="1" dirty="0" err="1" smtClean="0"/>
              <a:t>AndroidManifest</a:t>
            </a:r>
            <a:r>
              <a:rPr lang="el-GR" sz="2800" b="1" dirty="0" smtClean="0"/>
              <a:t>.</a:t>
            </a:r>
            <a:r>
              <a:rPr lang="en-US" sz="2800" b="1" dirty="0" smtClean="0"/>
              <a:t>xml</a:t>
            </a:r>
            <a:r>
              <a:rPr lang="el-GR" sz="2800" b="1" dirty="0" smtClean="0"/>
              <a:t>, </a:t>
            </a:r>
            <a:endParaRPr lang="en-US" sz="2800" b="1" dirty="0" smtClean="0"/>
          </a:p>
          <a:p>
            <a:endParaRPr lang="en-US" sz="3200" b="1" dirty="0" smtClean="0"/>
          </a:p>
          <a:p>
            <a:endParaRPr lang="en-US" sz="3200" b="1" dirty="0" smtClean="0"/>
          </a:p>
          <a:p>
            <a:pPr lvl="1">
              <a:buFont typeface="Arial" pitchFamily="34" charset="0"/>
              <a:buChar char="•"/>
            </a:pPr>
            <a:r>
              <a:rPr lang="el-GR" sz="2800" dirty="0" smtClean="0"/>
              <a:t>καθώς θα πρέπει να αποθηκευτεί η ΒΔ σε ξεχωριστό αρχείο.</a:t>
            </a:r>
            <a:r>
              <a:rPr lang="en-US" sz="2800" dirty="0" smtClean="0"/>
              <a:t>  </a:t>
            </a:r>
            <a:r>
              <a:rPr lang="el-GR" sz="2800" dirty="0" smtClean="0"/>
              <a:t>Στην συνέχεια δημιουργούμε την επόμενη κατηγορία</a:t>
            </a:r>
            <a:r>
              <a:rPr lang="en-US" sz="2800" dirty="0" smtClean="0"/>
              <a:t>:</a:t>
            </a:r>
            <a:endParaRPr lang="el-GR" sz="28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526668"/>
            <a:ext cx="7920880" cy="414499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Δημιουργία βάσης δεδομένων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555847"/>
            <a:ext cx="5976664" cy="511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Δημιουργία βάσης δεδομένων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12776"/>
            <a:ext cx="8892480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28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51520" y="1412776"/>
            <a:ext cx="8892480" cy="52928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Σε αυτήν την κατηγορία θα πρέπει να παρατηρήσουμε τα ακόλουθα:</a:t>
            </a:r>
          </a:p>
          <a:p>
            <a:pPr marL="514350" lvl="0" indent="-514350">
              <a:buFont typeface="+mj-lt"/>
              <a:buAutoNum type="arabicPeriod"/>
            </a:pPr>
            <a:r>
              <a:rPr lang="el-GR" sz="2800" dirty="0" smtClean="0"/>
              <a:t>Στην μέθοδο δημιουργίας τα δύο βασικά στοιχεία είναι το όνομα της ΒΔ και η έκδοσή της </a:t>
            </a:r>
            <a:r>
              <a:rPr lang="en-US" sz="2800" dirty="0" smtClean="0"/>
              <a:t>(</a:t>
            </a:r>
            <a:r>
              <a:rPr lang="el-GR" sz="2800" dirty="0" smtClean="0"/>
              <a:t>παράμετροι	 </a:t>
            </a:r>
            <a:r>
              <a:rPr lang="en-US" sz="2800" dirty="0" smtClean="0"/>
              <a:t>name </a:t>
            </a:r>
            <a:r>
              <a:rPr lang="el-GR" sz="2800" dirty="0" smtClean="0"/>
              <a:t>και</a:t>
            </a:r>
            <a:r>
              <a:rPr lang="en-US" sz="2800" dirty="0" smtClean="0"/>
              <a:t> version). </a:t>
            </a:r>
            <a:r>
              <a:rPr lang="el-GR" sz="2800" dirty="0" smtClean="0"/>
              <a:t>Το όνομα της ΒΔ συνήθως είναι με κατάληξη </a:t>
            </a:r>
            <a:r>
              <a:rPr lang="en-US" sz="2800" b="1" dirty="0" smtClean="0"/>
              <a:t>.db </a:t>
            </a:r>
            <a:r>
              <a:rPr lang="el-GR" sz="2800" dirty="0" smtClean="0"/>
              <a:t>στο τέλος</a:t>
            </a:r>
            <a:r>
              <a:rPr lang="en-US" sz="2800" dirty="0" smtClean="0"/>
              <a:t>.</a:t>
            </a:r>
          </a:p>
          <a:p>
            <a:pPr marL="514350" lvl="0" indent="-514350">
              <a:buFont typeface="+mj-lt"/>
              <a:buAutoNum type="arabicPeriod"/>
            </a:pPr>
            <a:endParaRPr lang="en-US" sz="2800" dirty="0" smtClean="0"/>
          </a:p>
          <a:p>
            <a:pPr marL="514350" lvl="0" indent="-514350">
              <a:buFont typeface="+mj-lt"/>
              <a:buAutoNum type="arabicPeriod"/>
            </a:pPr>
            <a:r>
              <a:rPr lang="el-GR" sz="2800" dirty="0" smtClean="0"/>
              <a:t>Η έκδοση μπορεί να είναι ένας ακέραιος αριθμός ο οποίος συνήθως ξεκινά από 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Δημιουργία βάσης δεδομένων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12776"/>
            <a:ext cx="8892480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2800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51520" y="1412776"/>
            <a:ext cx="8892480" cy="52928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14350" lvl="0" indent="-514350">
              <a:buAutoNum type="arabicPeriod" startAt="3"/>
            </a:pPr>
            <a:r>
              <a:rPr lang="el-GR" sz="2800" dirty="0" smtClean="0"/>
              <a:t>Αν η ΒΔ δεν υπάρχει, τότε με την γραμμή </a:t>
            </a:r>
            <a:r>
              <a:rPr lang="en-US" sz="2800" b="1" dirty="0" smtClean="0"/>
              <a:t>database</a:t>
            </a:r>
            <a:r>
              <a:rPr lang="el-GR" sz="2800" b="1" dirty="0" smtClean="0"/>
              <a:t>=</a:t>
            </a:r>
            <a:r>
              <a:rPr lang="en-US" sz="2800" b="1" dirty="0" smtClean="0"/>
              <a:t>this</a:t>
            </a:r>
            <a:r>
              <a:rPr lang="el-GR" sz="2800" b="1" dirty="0" smtClean="0"/>
              <a:t>.</a:t>
            </a:r>
            <a:r>
              <a:rPr lang="en-US" sz="2800" b="1" dirty="0" err="1" smtClean="0"/>
              <a:t>getWritableDatabase</a:t>
            </a:r>
            <a:r>
              <a:rPr lang="el-GR" sz="2800" b="1" dirty="0" smtClean="0"/>
              <a:t>(); </a:t>
            </a:r>
            <a:r>
              <a:rPr lang="el-GR" sz="2800" dirty="0" smtClean="0"/>
              <a:t>καλείται η μέθοδος </a:t>
            </a:r>
            <a:r>
              <a:rPr lang="en-US" sz="2800" b="1" dirty="0" err="1" smtClean="0"/>
              <a:t>onCreate</a:t>
            </a:r>
            <a:r>
              <a:rPr lang="el-GR" sz="2800" b="1" dirty="0" smtClean="0"/>
              <a:t>()</a:t>
            </a:r>
            <a:r>
              <a:rPr lang="el-GR" sz="2800" dirty="0" smtClean="0"/>
              <a:t> η οποία και θα αναλάβει την δημιουργία των πινάκων</a:t>
            </a:r>
            <a:r>
              <a:rPr lang="en-US" sz="2800" dirty="0" smtClean="0"/>
              <a:t>.</a:t>
            </a:r>
          </a:p>
          <a:p>
            <a:pPr marL="514350" lvl="0" indent="-514350">
              <a:buAutoNum type="arabicPeriod" startAt="3"/>
            </a:pPr>
            <a:endParaRPr lang="en-US" sz="2800" dirty="0" smtClean="0"/>
          </a:p>
          <a:p>
            <a:pPr marL="514350" lvl="0" indent="-514350">
              <a:buAutoNum type="arabicPeriod" startAt="3"/>
            </a:pPr>
            <a:r>
              <a:rPr lang="el-GR" sz="2800" dirty="0" smtClean="0"/>
              <a:t>Αν η ΒΔ υπάρχει και ο αριθμός έκδοσης είναι μεγαλύτερος από τον προηγούμενο καλείται η μέθοδος</a:t>
            </a:r>
          </a:p>
          <a:p>
            <a:r>
              <a:rPr lang="el-GR" sz="2800" dirty="0" smtClean="0"/>
              <a:t>      </a:t>
            </a:r>
            <a:r>
              <a:rPr lang="en-US" sz="2800" b="1" dirty="0" smtClean="0"/>
              <a:t>on Upgrade</a:t>
            </a:r>
            <a:r>
              <a:rPr lang="en-US" sz="2800" dirty="0" smtClean="0"/>
              <a:t>.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l-GR" sz="2800" dirty="0" smtClean="0"/>
              <a:t>Η επόμενη κατηγορία χρησιμοποιείται για την επικοινωνία με την ΒΔ</a:t>
            </a:r>
            <a:r>
              <a:rPr lang="en-US" sz="2800" dirty="0" smtClean="0"/>
              <a:t>: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Δημιουργία βάσης δεδομένων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12776"/>
            <a:ext cx="8892480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2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1556792"/>
            <a:ext cx="5905500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Δημιουργία βάσης δεδομένων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12776"/>
            <a:ext cx="8892480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2800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1520" y="1484784"/>
            <a:ext cx="8892480" cy="17281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2800" dirty="0" smtClean="0"/>
              <a:t>Στην προηγούμενη εφαρμογή, κάθε φορά που ο χρήστης πατάει το πλήκτρο πίεσης η </a:t>
            </a:r>
            <a:r>
              <a:rPr lang="el-GR" sz="2800" b="1" dirty="0" smtClean="0"/>
              <a:t>ΒΔ</a:t>
            </a:r>
            <a:r>
              <a:rPr lang="el-GR" sz="2800" dirty="0" smtClean="0"/>
              <a:t> δημιουργείται και πάλι αφού αυξάνει ο αριθμός έκδοσης.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8280920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Προγραμματισμός κινητών συσκευών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7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Βάσεις δεδομένων-Αρχεία Ι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Τσούλος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Εισαγωγή-Εμφάνιση δεδομένων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700808"/>
            <a:ext cx="8964488" cy="1584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Στην συνέχεια παρουσιάζεται τροποποιημένη η κατηγορία	</a:t>
            </a:r>
            <a:r>
              <a:rPr lang="en-US" sz="3200" b="1" dirty="0" smtClean="0"/>
              <a:t>Database</a:t>
            </a:r>
            <a:r>
              <a:rPr lang="en-US" sz="3200" dirty="0" smtClean="0"/>
              <a:t> </a:t>
            </a:r>
            <a:r>
              <a:rPr lang="el-GR" sz="3200" dirty="0" smtClean="0"/>
              <a:t>με μεθόδους για εισαγωγή και επιστροφή των δεδομένων του πίνακα.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44624"/>
            <a:ext cx="648072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479093"/>
            <a:ext cx="6984776" cy="3880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Εισαγωγή-Εμφάνιση δεδομένων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700808"/>
            <a:ext cx="8964488" cy="33123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Για την εισαγωγή δεδομένων στην ΒΔ χρησιμοποιείται η μέθοδος </a:t>
            </a:r>
            <a:r>
              <a:rPr lang="en-US" sz="3200" b="1" dirty="0" err="1" smtClean="0"/>
              <a:t>execSQLQ</a:t>
            </a:r>
            <a:r>
              <a:rPr lang="el-GR" sz="3200" b="1" dirty="0" smtClean="0"/>
              <a:t>.</a:t>
            </a:r>
            <a:r>
              <a:rPr lang="el-GR" sz="3200" dirty="0" smtClean="0"/>
              <a:t> Για την επιστροφή δεδομένων από την ΒΔ πρέπει να χρησιμοποιηθεί η τεχνική των </a:t>
            </a:r>
            <a:r>
              <a:rPr lang="en-US" sz="3200" dirty="0" smtClean="0"/>
              <a:t>cursors </a:t>
            </a:r>
            <a:r>
              <a:rPr lang="el-GR" sz="3200" dirty="0" smtClean="0"/>
              <a:t>όπως παρουσιάζεται στην μέθοδο </a:t>
            </a:r>
            <a:r>
              <a:rPr lang="en-US" sz="3200" b="1" dirty="0" err="1" smtClean="0"/>
              <a:t>getResults</a:t>
            </a:r>
            <a:r>
              <a:rPr lang="el-GR" sz="3200" b="1" dirty="0" smtClean="0"/>
              <a:t>().</a:t>
            </a:r>
            <a:r>
              <a:rPr lang="el-GR" sz="3200" dirty="0" smtClean="0"/>
              <a:t> Η κατηγορία </a:t>
            </a:r>
            <a:r>
              <a:rPr lang="en-US" sz="3200" b="1" dirty="0" err="1" smtClean="0"/>
              <a:t>mainActivity</a:t>
            </a:r>
            <a:r>
              <a:rPr lang="en-US" sz="3200" dirty="0" smtClean="0"/>
              <a:t> </a:t>
            </a:r>
            <a:r>
              <a:rPr lang="el-GR" sz="3200" dirty="0" smtClean="0"/>
              <a:t>αλλάζει ως ακολούθως</a:t>
            </a:r>
            <a:r>
              <a:rPr lang="en-US" sz="3200" dirty="0" smtClean="0"/>
              <a:t>:</a:t>
            </a:r>
            <a:endParaRPr lang="el-G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Εισαγωγή-Εμφάνιση δεδομένων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556792"/>
            <a:ext cx="7134225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Εισαγωγή-Εμφάνιση δεδομένων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1525780"/>
            <a:ext cx="6552728" cy="4641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Εισαγωγή-Εμφάνιση δεδομένων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844824"/>
            <a:ext cx="7471774" cy="3631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620688"/>
            <a:ext cx="8055049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Εισαγωγή-Εμφάνιση δεδομένων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79512" y="1412776"/>
            <a:ext cx="8964488" cy="18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Προφανώς</a:t>
            </a:r>
            <a:r>
              <a:rPr lang="en-US" sz="3200" dirty="0" smtClean="0"/>
              <a:t>,</a:t>
            </a:r>
            <a:r>
              <a:rPr lang="el-GR" sz="3200" dirty="0" smtClean="0"/>
              <a:t> κάποιος αν θέλει να εκτελέσει οποιοδήποτε ερώτημα σε </a:t>
            </a:r>
            <a:r>
              <a:rPr lang="en-US" sz="3200" b="1" dirty="0" err="1" smtClean="0"/>
              <a:t>Sqlite</a:t>
            </a:r>
            <a:r>
              <a:rPr lang="en-US" sz="3200" b="1" dirty="0" smtClean="0"/>
              <a:t> </a:t>
            </a:r>
            <a:r>
              <a:rPr lang="el-GR" sz="3200" b="1" dirty="0" smtClean="0"/>
              <a:t>ΒΔ </a:t>
            </a:r>
            <a:r>
              <a:rPr lang="el-GR" sz="3200" dirty="0" smtClean="0"/>
              <a:t>μπορεί να χρησιμοποιήσει την μέθοδο </a:t>
            </a:r>
            <a:r>
              <a:rPr lang="en-US" sz="3200" b="1" dirty="0" err="1" smtClean="0"/>
              <a:t>execSQL</a:t>
            </a:r>
            <a:r>
              <a:rPr lang="en-US" sz="3200" b="1" dirty="0" smtClean="0"/>
              <a:t>.</a:t>
            </a:r>
            <a:endParaRPr lang="el-G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550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29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7,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ΣΥΣΚΕΥΩΝ, Ενότητα 7,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Τσούλος.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Προγραμματισμός κινητών συσκευών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1</a:t>
            </a:r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317212" y="2411596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  <a:r>
              <a:rPr lang="el-GR" sz="1400" dirty="0" smtClean="0"/>
              <a:t>L. </a:t>
            </a:r>
            <a:r>
              <a:rPr lang="el-GR" sz="1400" dirty="0" err="1" smtClean="0"/>
              <a:t>Darcey</a:t>
            </a:r>
            <a:r>
              <a:rPr lang="el-GR" sz="1400" dirty="0" smtClean="0"/>
              <a:t>, S. </a:t>
            </a:r>
            <a:r>
              <a:rPr lang="el-GR" sz="1400" dirty="0" err="1" smtClean="0"/>
              <a:t>Conder</a:t>
            </a:r>
            <a:r>
              <a:rPr lang="el-GR" sz="1400" dirty="0" smtClean="0"/>
              <a:t>, Μάθετε την Ανάπτυξη Εφαρμογών για το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 σε 24 Ώρες 2ή </a:t>
            </a:r>
            <a:r>
              <a:rPr lang="el-GR" sz="1400" dirty="0" err="1" smtClean="0"/>
              <a:t>εκδ</a:t>
            </a:r>
            <a:r>
              <a:rPr lang="el-GR" sz="1400" dirty="0" smtClean="0"/>
              <a:t>. (2012)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dirty="0" smtClean="0"/>
              <a:t>P.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H. </a:t>
            </a:r>
            <a:r>
              <a:rPr lang="en-US" sz="1400" dirty="0" err="1" smtClean="0"/>
              <a:t>Deitel</a:t>
            </a:r>
            <a:r>
              <a:rPr lang="en-US" sz="1400" dirty="0" smtClean="0"/>
              <a:t>, A. </a:t>
            </a:r>
            <a:r>
              <a:rPr lang="en-US" sz="1400" dirty="0" err="1" smtClean="0"/>
              <a:t>Deitel,Android</a:t>
            </a:r>
            <a:r>
              <a:rPr lang="en-US" sz="1400" dirty="0" smtClean="0"/>
              <a:t> </a:t>
            </a:r>
            <a:r>
              <a:rPr lang="el-GR" sz="1400" dirty="0" smtClean="0"/>
              <a:t>Προγραμματισμός, 2η </a:t>
            </a:r>
            <a:r>
              <a:rPr lang="el-GR" sz="1400" dirty="0" err="1" smtClean="0"/>
              <a:t>Εκδοση</a:t>
            </a:r>
            <a:r>
              <a:rPr lang="en-US" sz="1400" dirty="0" smtClean="0"/>
              <a:t> (2014).</a:t>
            </a: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Έλληνας </a:t>
            </a:r>
            <a:r>
              <a:rPr lang="el-GR" sz="1400" dirty="0" err="1" smtClean="0"/>
              <a:t>Iωάννης</a:t>
            </a:r>
            <a:r>
              <a:rPr lang="el-GR" sz="1400" dirty="0" smtClean="0"/>
              <a:t>- Έλληνας Νικόλαος , Εισαγωγή στο Προγραμματισμό </a:t>
            </a:r>
            <a:r>
              <a:rPr lang="el-GR" sz="1400" dirty="0" err="1" smtClean="0"/>
              <a:t>Android</a:t>
            </a:r>
            <a:r>
              <a:rPr lang="el-GR" sz="1400" dirty="0" smtClean="0"/>
              <a:t>, (2014)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ΠΡΟΓΡΑΜΜΑΤΙΣΜΟΣ ΚΙΝΗΤΩΝ ΣΥΣΚΕΥΩΝ,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Σε αυτήν την ενότητα θα εξετάσουμε τον τρόπο με τον οποίο συνδέεται το </a:t>
            </a:r>
            <a:r>
              <a:rPr lang="en-US" sz="3200" dirty="0" smtClean="0"/>
              <a:t>android </a:t>
            </a:r>
            <a:r>
              <a:rPr lang="el-GR" sz="3200" dirty="0" smtClean="0"/>
              <a:t>με βάσεις δεδομένων και πιο συγκεκριμένα με </a:t>
            </a:r>
            <a:r>
              <a:rPr lang="en-US" sz="3200" dirty="0" err="1" smtClean="0"/>
              <a:t>Sqlite</a:t>
            </a:r>
            <a:r>
              <a:rPr lang="en-US" sz="3200" dirty="0" smtClean="0"/>
              <a:t> </a:t>
            </a:r>
            <a:r>
              <a:rPr lang="el-GR" sz="3200" dirty="0" smtClean="0"/>
              <a:t>βάσεις.</a:t>
            </a:r>
          </a:p>
          <a:p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3135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3920" y="1465948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Παραδείγματα </a:t>
            </a:r>
            <a:r>
              <a:rPr lang="en-US" sz="3200" dirty="0" err="1" smtClean="0"/>
              <a:t>ArrayList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Δημιουργία βάσης δεδομένων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Εισαγωγή-Εμφάνιση δεδομένων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Προγραμματισμός κινητών συσκευών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Βάσεις δεδομένων-Αρχεία Ι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Παραδείγματα </a:t>
            </a:r>
            <a:r>
              <a:rPr lang="en-US" dirty="0" err="1" smtClean="0"/>
              <a:t>ArrayList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484784"/>
            <a:ext cx="8892480" cy="4824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Επειδή θα ασχοληθούμε αναλυτικά με βάσεις δεδομένων που απαιτούν χρήση </a:t>
            </a:r>
            <a:r>
              <a:rPr lang="en-US" sz="3200" b="1" dirty="0" err="1" smtClean="0"/>
              <a:t>ArrayList</a:t>
            </a:r>
            <a:r>
              <a:rPr lang="en-US" sz="3200" b="1" dirty="0" smtClean="0"/>
              <a:t> </a:t>
            </a:r>
            <a:r>
              <a:rPr lang="el-GR" sz="3200" dirty="0" smtClean="0"/>
              <a:t>θα παρουσιαστεί ένα αναλυτικό παράδειγμα αποθήκευσης αυτοκινήτων.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Παραδείγματα </a:t>
            </a:r>
            <a:r>
              <a:rPr lang="en-US" dirty="0" err="1" smtClean="0"/>
              <a:t>ArrayList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ΠΡΟΓΡΑΜΜΑΤΙΣΜΟΣ ΚΙΝΗΤΩΝ ΣΥΣΚΕΥΩΝ</a:t>
            </a:r>
            <a:r>
              <a:rPr lang="el-GR" sz="1200" dirty="0" smtClean="0">
                <a:solidFill>
                  <a:schemeClr val="bg1"/>
                </a:solidFill>
              </a:rPr>
              <a:t>, Ενότητα 7,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2008" y="1196752"/>
            <a:ext cx="8892480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1"/>
            <a:r>
              <a:rPr lang="el-GR" sz="2800" dirty="0" smtClean="0"/>
              <a:t>Η κατηγορία </a:t>
            </a:r>
            <a:r>
              <a:rPr lang="en-US" sz="2800" b="1" dirty="0" smtClean="0"/>
              <a:t>Car </a:t>
            </a:r>
            <a:r>
              <a:rPr lang="el-GR" sz="2800" dirty="0" smtClean="0"/>
              <a:t>έχει ως ακολούθως</a:t>
            </a:r>
            <a:r>
              <a:rPr lang="en-US" sz="2800" dirty="0" smtClean="0"/>
              <a:t>:</a:t>
            </a:r>
            <a:endParaRPr lang="el-GR" sz="2800" dirty="0"/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988840"/>
            <a:ext cx="653415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2471</TotalTime>
  <Words>1260</Words>
  <Application>Microsoft Office PowerPoint</Application>
  <PresentationFormat>Προβολή στην οθόνη (4:3)</PresentationFormat>
  <Paragraphs>176</Paragraphs>
  <Slides>35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35</vt:i4>
      </vt:variant>
    </vt:vector>
  </HeadingPairs>
  <TitlesOfParts>
    <vt:vector size="37" baseType="lpstr">
      <vt:lpstr>Θέμα του Office</vt:lpstr>
      <vt:lpstr>2_Θέμα του Office</vt:lpstr>
      <vt:lpstr>Προγραμματισμός κινητών συσκευών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Προγραμματισμός κινητών συσκευών</vt:lpstr>
      <vt:lpstr>Παραδείγματα ArrayList</vt:lpstr>
      <vt:lpstr>Παραδείγματα ArrayList</vt:lpstr>
      <vt:lpstr>Παραδείγματα ArrayList</vt:lpstr>
      <vt:lpstr>Παραδείγματα ArrayList</vt:lpstr>
      <vt:lpstr>Παραδείγματα ArrayList</vt:lpstr>
      <vt:lpstr>Διαφάνεια 13</vt:lpstr>
      <vt:lpstr>Δημιουργία βάσης δεδομένων</vt:lpstr>
      <vt:lpstr>Δημιουργία βάσης δεδομένων</vt:lpstr>
      <vt:lpstr>Δημιουργία βάσης δεδομένων</vt:lpstr>
      <vt:lpstr>Δημιουργία βάσης δεδομένων</vt:lpstr>
      <vt:lpstr>Δημιουργία βάσης δεδομένων</vt:lpstr>
      <vt:lpstr>Δημιουργία βάσης δεδομένων</vt:lpstr>
      <vt:lpstr>Εισαγωγή-Εμφάνιση δεδομένων</vt:lpstr>
      <vt:lpstr>Διαφάνεια 21</vt:lpstr>
      <vt:lpstr>Διαφάνεια 22</vt:lpstr>
      <vt:lpstr>Εισαγωγή-Εμφάνιση δεδομένων</vt:lpstr>
      <vt:lpstr>Εισαγωγή-Εμφάνιση δεδομένων</vt:lpstr>
      <vt:lpstr>Εισαγωγή-Εμφάνιση δεδομένων</vt:lpstr>
      <vt:lpstr>Εισαγωγή-Εμφάνιση δεδομένων</vt:lpstr>
      <vt:lpstr>Διαφάνεια 27</vt:lpstr>
      <vt:lpstr>Εισαγωγή-Εμφάνιση δεδομένων</vt:lpstr>
      <vt:lpstr>Διαφάνεια 29</vt:lpstr>
      <vt:lpstr>Σημείωμα Αδειοδότησης</vt:lpstr>
      <vt:lpstr>Σημείωμα Αναφοράς</vt:lpstr>
      <vt:lpstr>Διαφάνεια 32</vt:lpstr>
      <vt:lpstr>Διαφάνεια 33</vt:lpstr>
      <vt:lpstr>Διαφάνεια 34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User</cp:lastModifiedBy>
  <cp:revision>195</cp:revision>
  <dcterms:created xsi:type="dcterms:W3CDTF">2015-04-14T16:45:01Z</dcterms:created>
  <dcterms:modified xsi:type="dcterms:W3CDTF">2015-10-11T11:18:48Z</dcterms:modified>
</cp:coreProperties>
</file>