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89" r:id="rId3"/>
    <p:sldId id="257" r:id="rId4"/>
    <p:sldId id="259" r:id="rId5"/>
    <p:sldId id="296" r:id="rId6"/>
    <p:sldId id="297" r:id="rId7"/>
    <p:sldId id="298" r:id="rId8"/>
    <p:sldId id="299" r:id="rId9"/>
    <p:sldId id="300" r:id="rId10"/>
    <p:sldId id="301" r:id="rId11"/>
    <p:sldId id="302" r:id="rId12"/>
    <p:sldId id="290" r:id="rId13"/>
    <p:sldId id="295" r:id="rId14"/>
    <p:sldId id="291" r:id="rId15"/>
    <p:sldId id="292" r:id="rId16"/>
    <p:sldId id="293" r:id="rId17"/>
    <p:sldId id="280" r:id="rId18"/>
  </p:sldIdLst>
  <p:sldSz cx="9144000" cy="5715000" type="screen16x10"/>
  <p:notesSz cx="6858000" cy="9144000"/>
  <p:custDataLst>
    <p:tags r:id="rId21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7" autoAdjust="0"/>
    <p:restoredTop sz="99309" autoAdjust="0"/>
  </p:normalViewPr>
  <p:slideViewPr>
    <p:cSldViewPr>
      <p:cViewPr varScale="1">
        <p:scale>
          <a:sx n="88" d="100"/>
          <a:sy n="88" d="100"/>
        </p:scale>
        <p:origin x="-996" y="102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8" d="100"/>
          <a:sy n="88" d="100"/>
        </p:scale>
        <p:origin x="-3858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t>20/11/2015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20/11/2015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  <p:sp>
        <p:nvSpPr>
          <p:cNvPr id="8" name="Ορθογώνιο 7"/>
          <p:cNvSpPr/>
          <p:nvPr userDrawn="1"/>
        </p:nvSpPr>
        <p:spPr>
          <a:xfrm>
            <a:off x="36512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-31998" y="-57951"/>
            <a:ext cx="9140502" cy="276997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800" b="1" dirty="0" smtClean="0">
                <a:solidFill>
                  <a:schemeClr val="bg1"/>
                </a:solidFill>
              </a:rPr>
              <a:t>Βιοχημεία - Αρχές Βιοτεχνολογίας - </a:t>
            </a:r>
            <a:r>
              <a:rPr lang="el-GR" sz="800" dirty="0" smtClean="0">
                <a:solidFill>
                  <a:schemeClr val="bg1"/>
                </a:solidFill>
              </a:rPr>
              <a:t>Ένζυμα: </a:t>
            </a:r>
            <a:r>
              <a:rPr lang="el-GR" sz="800" dirty="0" err="1" smtClean="0">
                <a:solidFill>
                  <a:schemeClr val="bg1"/>
                </a:solidFill>
              </a:rPr>
              <a:t>υπεροξειδάση</a:t>
            </a:r>
            <a:r>
              <a:rPr lang="el-GR" sz="800" dirty="0" smtClean="0">
                <a:solidFill>
                  <a:schemeClr val="bg1"/>
                </a:solidFill>
              </a:rPr>
              <a:t>, Τμήμα</a:t>
            </a:r>
            <a:r>
              <a:rPr lang="el-GR" sz="800" baseline="0" dirty="0" smtClean="0">
                <a:solidFill>
                  <a:schemeClr val="bg1"/>
                </a:solidFill>
              </a:rPr>
              <a:t> Τεχνολόγων γεωπόνων</a:t>
            </a:r>
            <a:r>
              <a:rPr lang="el-GR" sz="800" dirty="0" smtClean="0">
                <a:solidFill>
                  <a:schemeClr val="bg1"/>
                </a:solidFill>
              </a:rPr>
              <a:t>, ΤΕΙ ΗΠΕΙΡΟΥ </a:t>
            </a:r>
            <a:r>
              <a:rPr lang="el-GR" sz="800" b="1" dirty="0" smtClean="0">
                <a:solidFill>
                  <a:schemeClr val="bg1"/>
                </a:solidFill>
              </a:rPr>
              <a:t>- Ανοιχτά Ακαδημαϊκά Μαθήματα στο ΤΕΙ Ηπείρου</a:t>
            </a:r>
            <a:endParaRPr lang="el-GR" sz="800" b="1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freeman.com/Berg7e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Βιοχημεία - Αρχές Βιοτεχνολογίας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2785492"/>
            <a:ext cx="7776864" cy="1460500"/>
          </a:xfrm>
        </p:spPr>
        <p:txBody>
          <a:bodyPr>
            <a:noAutofit/>
          </a:bodyPr>
          <a:lstStyle/>
          <a:p>
            <a:r>
              <a:rPr lang="el-GR" sz="2800" dirty="0" smtClean="0"/>
              <a:t>Ενότητα </a:t>
            </a:r>
            <a:r>
              <a:rPr lang="el-GR" sz="2800" dirty="0" smtClean="0"/>
              <a:t>6:</a:t>
            </a:r>
            <a:r>
              <a:rPr lang="en-US" sz="2800" dirty="0" smtClean="0"/>
              <a:t> </a:t>
            </a:r>
            <a:r>
              <a:rPr lang="el-GR" sz="2800" b="1" dirty="0"/>
              <a:t>Ένζυμα: </a:t>
            </a:r>
            <a:r>
              <a:rPr lang="el-GR" sz="2800" b="1" dirty="0" err="1"/>
              <a:t>υπεροξειδάση</a:t>
            </a:r>
            <a:r>
              <a:rPr lang="el-GR" sz="2800" b="1" dirty="0"/>
              <a:t> </a:t>
            </a:r>
            <a:endParaRPr lang="el-GR" sz="2800" b="1" dirty="0" smtClean="0"/>
          </a:p>
          <a:p>
            <a:r>
              <a:rPr lang="el-GR" sz="2800" dirty="0" smtClean="0"/>
              <a:t>Γεώργιος </a:t>
            </a:r>
            <a:r>
              <a:rPr lang="el-GR" sz="2800" dirty="0" smtClean="0"/>
              <a:t>Παπαδόπουλος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Πορεία εργασίας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l-GR" i="1" dirty="0" smtClean="0"/>
              <a:t>5. Δοκιμασία </a:t>
            </a:r>
            <a:r>
              <a:rPr lang="el-GR" i="1" dirty="0"/>
              <a:t>απαίτησης του ενζύμου για δισθενή-τρισθενή μεταλλικά κατιόντα</a:t>
            </a:r>
            <a:r>
              <a:rPr lang="el-GR" dirty="0"/>
              <a:t>: </a:t>
            </a: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Σε </a:t>
            </a:r>
            <a:r>
              <a:rPr lang="el-GR" dirty="0"/>
              <a:t>3 δοκιμαστικούς σωλήνες ή σωληνάκια </a:t>
            </a:r>
            <a:r>
              <a:rPr lang="en-US" dirty="0"/>
              <a:t>Eppendorf</a:t>
            </a:r>
            <a:r>
              <a:rPr lang="el-GR" dirty="0"/>
              <a:t>, προσθέτουμε ικανή ποσότητα ενζύμου από βλαστό (π.χ. από 40 μ</a:t>
            </a:r>
            <a:r>
              <a:rPr lang="en-US" dirty="0"/>
              <a:t>L</a:t>
            </a:r>
            <a:r>
              <a:rPr lang="el-GR" dirty="0"/>
              <a:t>) και 1 μ</a:t>
            </a:r>
            <a:r>
              <a:rPr lang="en-US" dirty="0"/>
              <a:t>L</a:t>
            </a:r>
            <a:r>
              <a:rPr lang="el-GR" dirty="0"/>
              <a:t>, 5 μ</a:t>
            </a:r>
            <a:r>
              <a:rPr lang="en-US" dirty="0"/>
              <a:t>L </a:t>
            </a:r>
            <a:r>
              <a:rPr lang="el-GR" dirty="0"/>
              <a:t>και 15 μ</a:t>
            </a:r>
            <a:r>
              <a:rPr lang="en-US" dirty="0"/>
              <a:t>L </a:t>
            </a:r>
            <a:r>
              <a:rPr lang="el-GR" dirty="0"/>
              <a:t>από το διάλυμα 1 Μ Ε</a:t>
            </a:r>
            <a:r>
              <a:rPr lang="en-US" dirty="0"/>
              <a:t>DTA</a:t>
            </a:r>
            <a:r>
              <a:rPr lang="el-GR" dirty="0"/>
              <a:t>, με απαλή ανάδευση ώστε να επέλθει μείξη. </a:t>
            </a: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Αφήνουμε </a:t>
            </a:r>
            <a:r>
              <a:rPr lang="el-GR" dirty="0"/>
              <a:t>τα δείγματα να επωαστούν για 20΄, αρκετό χρόνο ώστε το </a:t>
            </a:r>
            <a:r>
              <a:rPr lang="en-US" dirty="0"/>
              <a:t>EDTA </a:t>
            </a:r>
            <a:r>
              <a:rPr lang="el-GR" dirty="0"/>
              <a:t>να μπορέσει να αφαιρέσει τυχόν δισθενή ή τρισθενή κατιόντα που είναι δεσμευμένα στο ένζυμο. </a:t>
            </a: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Μετά </a:t>
            </a:r>
            <a:r>
              <a:rPr lang="el-GR" dirty="0"/>
              <a:t>20΄ προσθέτουμε σε κάθε σωλήνα 1 </a:t>
            </a:r>
            <a:r>
              <a:rPr lang="en-US" dirty="0"/>
              <a:t>ml</a:t>
            </a:r>
            <a:r>
              <a:rPr lang="el-GR" dirty="0"/>
              <a:t> ρυθμιστικού διαλύματος υποστρώματος και παρακολουθούμε την αντίδραση, καταγράφοντας τα αποτελέσματα.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542190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Αναφορά αποτελεσμάτων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Να καταγράψετε σε πίνακες όλα τα αποτελέσματά σας. Αναγκαστικά, τα αποτελέσματά σας θα είναι </a:t>
            </a:r>
            <a:r>
              <a:rPr lang="el-GR" i="1" dirty="0"/>
              <a:t>ποιοτικά</a:t>
            </a:r>
            <a:r>
              <a:rPr lang="el-GR" dirty="0"/>
              <a:t>, και όχι ποσοτικά (έντονη αντίδραση, ήπια αντίδραση, πολύ μικρή αντίδραση, καθόλου αντίδραση).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208998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1520" y="1164936"/>
            <a:ext cx="8496944" cy="3852804"/>
          </a:xfrm>
        </p:spPr>
        <p:txBody>
          <a:bodyPr>
            <a:noAutofit/>
          </a:bodyPr>
          <a:lstStyle/>
          <a:p>
            <a:r>
              <a:rPr lang="en-GB" sz="1600" dirty="0"/>
              <a:t>1. </a:t>
            </a:r>
            <a:r>
              <a:rPr lang="en-US" sz="1600" dirty="0"/>
              <a:t>John Clark</a:t>
            </a:r>
            <a:r>
              <a:rPr lang="en-GB" sz="1600" dirty="0"/>
              <a:t>, </a:t>
            </a:r>
            <a:r>
              <a:rPr lang="en-US" sz="1600" dirty="0"/>
              <a:t>Robert Switzer</a:t>
            </a:r>
            <a:r>
              <a:rPr lang="en-GB" sz="1600" dirty="0"/>
              <a:t>. </a:t>
            </a:r>
            <a:r>
              <a:rPr lang="el-GR" sz="1600" dirty="0"/>
              <a:t>ΠΕΙΡΑΜΑΤΙΚΗ ΒΙΟΧΗΜΕΙΑ. Παν/</a:t>
            </a:r>
            <a:r>
              <a:rPr lang="el-GR" sz="1600" dirty="0" err="1"/>
              <a:t>κές</a:t>
            </a:r>
            <a:r>
              <a:rPr lang="el-GR" sz="1600" dirty="0"/>
              <a:t> Εκδόσεις Κρήτης, Ηράκλειο, 1992, 2</a:t>
            </a:r>
            <a:r>
              <a:rPr lang="el-GR" sz="1600" baseline="30000" dirty="0"/>
              <a:t>η</a:t>
            </a:r>
            <a:r>
              <a:rPr lang="el-GR" sz="1600" dirty="0"/>
              <a:t> εκτύπωση, 2001.</a:t>
            </a:r>
          </a:p>
          <a:p>
            <a:r>
              <a:rPr lang="el-GR" sz="1600" dirty="0"/>
              <a:t> </a:t>
            </a:r>
            <a:r>
              <a:rPr lang="el-GR" sz="1600" dirty="0" smtClean="0"/>
              <a:t>2</a:t>
            </a:r>
            <a:r>
              <a:rPr lang="el-GR" sz="1600" dirty="0"/>
              <a:t>. ΙΓ </a:t>
            </a:r>
            <a:r>
              <a:rPr lang="el-GR" sz="1600" dirty="0" err="1"/>
              <a:t>Γεωργάτσου</a:t>
            </a:r>
            <a:r>
              <a:rPr lang="el-GR" sz="1600" dirty="0"/>
              <a:t>, Δ. Κυριακίδης,</a:t>
            </a:r>
            <a:r>
              <a:rPr lang="en-GB" sz="1600" dirty="0"/>
              <a:t> </a:t>
            </a:r>
            <a:r>
              <a:rPr lang="el-GR" sz="1600" dirty="0"/>
              <a:t>Τ. </a:t>
            </a:r>
            <a:r>
              <a:rPr lang="el-GR" sz="1600" dirty="0" err="1"/>
              <a:t>Γιουψάνης</a:t>
            </a:r>
            <a:r>
              <a:rPr lang="el-GR" sz="1600" dirty="0"/>
              <a:t>, κ.ά. Εργαστηριακές Ασκήσεις Βιοχημείας. Εκδόσεις Ζήτη. Θεσσαλονίκη, 2004.</a:t>
            </a:r>
          </a:p>
          <a:p>
            <a:r>
              <a:rPr lang="el-GR" sz="1600" dirty="0"/>
              <a:t> </a:t>
            </a:r>
            <a:r>
              <a:rPr lang="el-GR" sz="1600" dirty="0" smtClean="0"/>
              <a:t>3</a:t>
            </a:r>
            <a:r>
              <a:rPr lang="el-GR" sz="1600" dirty="0"/>
              <a:t>. </a:t>
            </a:r>
            <a:r>
              <a:rPr lang="en-US" sz="1600" dirty="0"/>
              <a:t>Jeremy M</a:t>
            </a:r>
            <a:r>
              <a:rPr lang="el-GR" sz="1600" dirty="0"/>
              <a:t>. </a:t>
            </a:r>
            <a:r>
              <a:rPr lang="en-US" sz="1600" dirty="0"/>
              <a:t>Berg</a:t>
            </a:r>
            <a:r>
              <a:rPr lang="el-GR" sz="1600" dirty="0"/>
              <a:t>, </a:t>
            </a:r>
            <a:r>
              <a:rPr lang="en-US" sz="1600" dirty="0"/>
              <a:t>John L</a:t>
            </a:r>
            <a:r>
              <a:rPr lang="el-GR" sz="1600" dirty="0"/>
              <a:t>. </a:t>
            </a:r>
            <a:r>
              <a:rPr lang="en-US" sz="1600" dirty="0" err="1"/>
              <a:t>Tymoczo</a:t>
            </a:r>
            <a:r>
              <a:rPr lang="el-GR" sz="1600" dirty="0"/>
              <a:t>, </a:t>
            </a:r>
            <a:r>
              <a:rPr lang="en-US" sz="1600" dirty="0" err="1"/>
              <a:t>Lubert</a:t>
            </a:r>
            <a:r>
              <a:rPr lang="en-US" sz="1600" dirty="0"/>
              <a:t> </a:t>
            </a:r>
            <a:r>
              <a:rPr lang="en-US" sz="1600" dirty="0" err="1"/>
              <a:t>Stryer</a:t>
            </a:r>
            <a:r>
              <a:rPr lang="el-GR" sz="1600" dirty="0"/>
              <a:t>, ΒΙΟΧΗΜΕΙΑ, 5</a:t>
            </a:r>
            <a:r>
              <a:rPr lang="el-GR" sz="1600" baseline="30000" dirty="0"/>
              <a:t>η</a:t>
            </a:r>
            <a:r>
              <a:rPr lang="el-GR" sz="1600" dirty="0"/>
              <a:t> έκδοση, Α τόμος, Παν/</a:t>
            </a:r>
            <a:r>
              <a:rPr lang="el-GR" sz="1600" dirty="0" err="1"/>
              <a:t>κές</a:t>
            </a:r>
            <a:r>
              <a:rPr lang="el-GR" sz="1600" dirty="0"/>
              <a:t> Εκδόσεις Κρήτης, Ηράκλειο, 2004. Βλέπε και διαδικτυακό τόπο του βιβλίου </a:t>
            </a:r>
            <a:r>
              <a:rPr lang="en-US" sz="1600" u="sng" dirty="0">
                <a:hlinkClick r:id="rId3"/>
              </a:rPr>
              <a:t>www</a:t>
            </a:r>
            <a:r>
              <a:rPr lang="el-GR" sz="1600" u="sng" dirty="0">
                <a:hlinkClick r:id="rId3"/>
              </a:rPr>
              <a:t>.</a:t>
            </a:r>
            <a:r>
              <a:rPr lang="en-US" sz="1600" u="sng" dirty="0" err="1">
                <a:hlinkClick r:id="rId3"/>
              </a:rPr>
              <a:t>whfreeman</a:t>
            </a:r>
            <a:r>
              <a:rPr lang="el-GR" sz="1600" u="sng" dirty="0">
                <a:hlinkClick r:id="rId3"/>
              </a:rPr>
              <a:t>.</a:t>
            </a:r>
            <a:r>
              <a:rPr lang="en-US" sz="1600" u="sng" dirty="0">
                <a:hlinkClick r:id="rId3"/>
              </a:rPr>
              <a:t>com</a:t>
            </a:r>
            <a:r>
              <a:rPr lang="el-GR" sz="1600" u="sng" dirty="0">
                <a:hlinkClick r:id="rId3"/>
              </a:rPr>
              <a:t>/</a:t>
            </a:r>
            <a:r>
              <a:rPr lang="en-US" sz="1600" u="sng" dirty="0">
                <a:hlinkClick r:id="rId3"/>
              </a:rPr>
              <a:t>Berg</a:t>
            </a:r>
            <a:r>
              <a:rPr lang="el-GR" sz="1600" u="sng" dirty="0">
                <a:hlinkClick r:id="rId3"/>
              </a:rPr>
              <a:t>7</a:t>
            </a:r>
            <a:r>
              <a:rPr lang="en-US" sz="1600" u="sng" dirty="0">
                <a:hlinkClick r:id="rId3"/>
              </a:rPr>
              <a:t>e</a:t>
            </a:r>
            <a:r>
              <a:rPr lang="el-GR" sz="1600" u="sng" dirty="0">
                <a:hlinkClick r:id="rId3"/>
              </a:rPr>
              <a:t>/</a:t>
            </a:r>
            <a:r>
              <a:rPr lang="el-GR" sz="1600" dirty="0"/>
              <a:t>. Προσεχώς κυκλοφορεί η 7</a:t>
            </a:r>
            <a:r>
              <a:rPr lang="el-GR" sz="1600" baseline="30000" dirty="0"/>
              <a:t>η</a:t>
            </a:r>
            <a:r>
              <a:rPr lang="el-GR" sz="1600" dirty="0"/>
              <a:t> έκδοση. </a:t>
            </a:r>
          </a:p>
          <a:p>
            <a:r>
              <a:rPr lang="el-GR" sz="1600" dirty="0"/>
              <a:t> </a:t>
            </a:r>
            <a:r>
              <a:rPr lang="el-GR" sz="1600" dirty="0" smtClean="0"/>
              <a:t>4. </a:t>
            </a:r>
            <a:r>
              <a:rPr lang="el-GR" sz="1600" dirty="0" err="1"/>
              <a:t>Διαμαντίδη</a:t>
            </a:r>
            <a:r>
              <a:rPr lang="el-GR" sz="1600" dirty="0"/>
              <a:t> </a:t>
            </a:r>
            <a:r>
              <a:rPr lang="el-GR" sz="1600" dirty="0" err="1"/>
              <a:t>Γρ</a:t>
            </a:r>
            <a:r>
              <a:rPr lang="el-GR" sz="1600" dirty="0"/>
              <a:t>., ΕΙΣΑΓΩΓΗ ΣΤΗ ΒΙΟΧΗΜΕΙΑ, 3</a:t>
            </a:r>
            <a:r>
              <a:rPr lang="el-GR" sz="1600" baseline="30000" dirty="0"/>
              <a:t>η</a:t>
            </a:r>
            <a:r>
              <a:rPr lang="el-GR" sz="1600" dirty="0"/>
              <a:t> έκδοση, </a:t>
            </a:r>
            <a:r>
              <a:rPr lang="en-US" sz="1600" dirty="0"/>
              <a:t>University Studio Press</a:t>
            </a:r>
            <a:r>
              <a:rPr lang="el-GR" sz="1600" dirty="0"/>
              <a:t>, Θεσσαλονίκη, 2007/2010.</a:t>
            </a:r>
          </a:p>
          <a:p>
            <a:r>
              <a:rPr lang="el-GR" sz="1600" dirty="0"/>
              <a:t> </a:t>
            </a:r>
            <a:r>
              <a:rPr lang="el-GR" sz="1600" dirty="0" smtClean="0"/>
              <a:t>5. </a:t>
            </a:r>
            <a:r>
              <a:rPr lang="pt-BR" sz="1600" dirty="0" smtClean="0"/>
              <a:t>Campbell </a:t>
            </a:r>
            <a:r>
              <a:rPr lang="pt-BR" sz="1600" dirty="0"/>
              <a:t>NA</a:t>
            </a:r>
            <a:r>
              <a:rPr lang="el-GR" sz="1600" dirty="0"/>
              <a:t>, </a:t>
            </a:r>
            <a:r>
              <a:rPr lang="pt-BR" sz="1600" dirty="0"/>
              <a:t>Reece JB</a:t>
            </a:r>
            <a:r>
              <a:rPr lang="el-GR" sz="1600" dirty="0"/>
              <a:t>. </a:t>
            </a:r>
            <a:r>
              <a:rPr lang="el-GR" sz="1600" i="1" dirty="0"/>
              <a:t>Βιολογία</a:t>
            </a:r>
            <a:r>
              <a:rPr lang="el-GR" sz="1600" dirty="0"/>
              <a:t>, τόμος Ι. 8</a:t>
            </a:r>
            <a:r>
              <a:rPr lang="el-GR" sz="1600" baseline="30000" dirty="0"/>
              <a:t>η</a:t>
            </a:r>
            <a:r>
              <a:rPr lang="el-GR" sz="1600" dirty="0"/>
              <a:t> έκδοση, Πανεπιστημιακές Εκδόσεις Κρήτης, Ηράκλειο, 2010.</a:t>
            </a:r>
          </a:p>
          <a:p>
            <a:pPr marL="0" indent="0">
              <a:buNone/>
            </a:pPr>
            <a:endParaRPr lang="el-GR" sz="1600" dirty="0"/>
          </a:p>
        </p:txBody>
      </p:sp>
    </p:spTree>
    <p:extLst>
      <p:ext uri="{BB962C8B-B14F-4D97-AF65-F5344CB8AC3E}">
        <p14:creationId xmlns:p14="http://schemas.microsoft.com/office/powerpoint/2010/main" val="419138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13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 smtClean="0"/>
              <a:t>Διατήρηση Σημειωμάτων</a:t>
            </a:r>
            <a:endParaRPr lang="el-GR" dirty="0"/>
          </a:p>
        </p:txBody>
      </p:sp>
      <p:sp>
        <p:nvSpPr>
          <p:cNvPr id="168" name="Rectangle 167"/>
          <p:cNvSpPr/>
          <p:nvPr/>
        </p:nvSpPr>
        <p:spPr>
          <a:xfrm>
            <a:off x="618101" y="1587284"/>
            <a:ext cx="7765365" cy="409342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Οποιαδήποτε  αναπαραγωγή ή διασκευή του υλικού θα πρέπει  να συμπεριλαμβάνει: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Αναφοράς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 Σημείωμα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Αδειοδότησης</a:t>
            </a:r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τη Δήλωση Διατήρησης Σημειωμάτων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Χρήσης Έργων Τρίτων (εφόσον υπάρχει) 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μαζί με τους συνοδευόμενους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υπερσυνδέσμους</a:t>
            </a: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699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14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348176" y="2259034"/>
            <a:ext cx="7938137" cy="1200327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Παπαδόπουλος,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Γ. Βιοχημεία 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- Αρχές Βιοτεχνολογίας. Τεχνολογικό Ίδρυμα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Ηπείρου. Διαθέσιμο από: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http://eclass.teiep.gr/courses/TEXG129/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2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smtClean="0"/>
              <a:t>Αντώνιος Σακελλάριος</a:t>
            </a:r>
            <a:endParaRPr lang="el-GR" sz="2900" b="1" dirty="0"/>
          </a:p>
          <a:p>
            <a:pPr algn="r"/>
            <a:r>
              <a:rPr lang="el-GR" sz="2900" dirty="0" smtClean="0"/>
              <a:t>Άρτα, 2015</a:t>
            </a:r>
            <a:endParaRPr lang="el-GR" sz="2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Ένζυμα: </a:t>
            </a:r>
            <a:r>
              <a:rPr lang="el-GR" dirty="0" err="1"/>
              <a:t>υπεροξειδάση</a:t>
            </a:r>
            <a:r>
              <a:rPr lang="el-GR" dirty="0"/>
              <a:t> </a:t>
            </a:r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539552" y="1345332"/>
            <a:ext cx="7776864" cy="2702345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/>
              <a:t>Τμήμα Τεχνολόγων Γεωπόνων</a:t>
            </a:r>
          </a:p>
          <a:p>
            <a:pPr algn="l"/>
            <a:r>
              <a:rPr lang="el-GR" b="1" dirty="0"/>
              <a:t>Βιοχημεία - Αρχές </a:t>
            </a:r>
            <a:r>
              <a:rPr lang="el-GR" b="1" dirty="0" smtClean="0"/>
              <a:t>Βιοτεχνολογίας</a:t>
            </a:r>
            <a:endParaRPr lang="en-US" b="1" dirty="0" smtClean="0"/>
          </a:p>
          <a:p>
            <a:pPr algn="l"/>
            <a:r>
              <a:rPr lang="el-GR" sz="2800" b="1" dirty="0" smtClean="0"/>
              <a:t>Ενότητα </a:t>
            </a:r>
            <a:r>
              <a:rPr lang="el-GR" sz="2800" b="1" dirty="0" smtClean="0"/>
              <a:t>6:</a:t>
            </a:r>
            <a:r>
              <a:rPr lang="en-US" sz="2800" dirty="0" smtClean="0"/>
              <a:t> </a:t>
            </a:r>
            <a:r>
              <a:rPr lang="el-GR" sz="2800" dirty="0"/>
              <a:t>Ένζυμα: </a:t>
            </a:r>
            <a:r>
              <a:rPr lang="el-GR" sz="2800" dirty="0" err="1"/>
              <a:t>υπεροξειδάση</a:t>
            </a:r>
            <a:r>
              <a:rPr lang="el-GR" sz="2800" dirty="0"/>
              <a:t> </a:t>
            </a:r>
          </a:p>
          <a:p>
            <a:pPr algn="l"/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Γεώργιος </a:t>
            </a: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Παπαδόπουλος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Καθηγητής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Άρτα,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παρόν εκπαιδευτικό υλικό υπόκειται σε άδειες χρήσης </a:t>
            </a:r>
            <a:r>
              <a:rPr lang="el-GR" sz="2800" dirty="0" err="1"/>
              <a:t>Creative</a:t>
            </a:r>
            <a:r>
              <a:rPr lang="el-GR" sz="2800" dirty="0"/>
              <a:t> </a:t>
            </a:r>
            <a:r>
              <a:rPr lang="el-GR" sz="2800" dirty="0" err="1"/>
              <a:t>Commons</a:t>
            </a:r>
            <a:r>
              <a:rPr lang="el-GR" sz="2800" dirty="0"/>
              <a:t>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/>
              <a:t>Το έργο υλοποιείται στο πλαίσιο του Επιχειρησιακού Προγράμματος «</a:t>
            </a:r>
            <a:r>
              <a:rPr lang="el-GR" altLang="el-GR" sz="2000" b="1" dirty="0"/>
              <a:t>Εκπαίδευση και Δια Βίου Μάθηση</a:t>
            </a:r>
            <a:r>
              <a:rPr lang="el-GR" altLang="el-GR" sz="20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/>
              <a:t>Το έργο «</a:t>
            </a:r>
            <a:r>
              <a:rPr lang="el-GR" altLang="el-GR" sz="2000" b="1" dirty="0"/>
              <a:t>Ανοικτά Ακαδημαϊκά Μαθήματα στο TEI Ηπείρου</a:t>
            </a:r>
            <a:r>
              <a:rPr lang="el-GR" altLang="el-GR" sz="20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Σκοπός της άσκησης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Μελέτη</a:t>
            </a:r>
            <a:r>
              <a:rPr lang="en-GB" dirty="0"/>
              <a:t> </a:t>
            </a:r>
            <a:r>
              <a:rPr lang="en-GB" dirty="0" err="1"/>
              <a:t>του</a:t>
            </a:r>
            <a:r>
              <a:rPr lang="en-GB" dirty="0"/>
              <a:t> </a:t>
            </a:r>
            <a:r>
              <a:rPr lang="en-GB" dirty="0" err="1"/>
              <a:t>ενζύμου</a:t>
            </a:r>
            <a:r>
              <a:rPr lang="en-GB" dirty="0"/>
              <a:t> </a:t>
            </a:r>
            <a:r>
              <a:rPr lang="en-GB" dirty="0" err="1"/>
              <a:t>της</a:t>
            </a:r>
            <a:r>
              <a:rPr lang="en-GB" dirty="0"/>
              <a:t> υπ</a:t>
            </a:r>
            <a:r>
              <a:rPr lang="en-GB" dirty="0" err="1"/>
              <a:t>εροξειδάσης</a:t>
            </a:r>
            <a:r>
              <a:rPr lang="en-GB" dirty="0"/>
              <a:t> </a:t>
            </a:r>
            <a:r>
              <a:rPr lang="en-GB" dirty="0" err="1"/>
              <a:t>ως</a:t>
            </a:r>
            <a:r>
              <a:rPr lang="en-GB" dirty="0"/>
              <a:t> π</a:t>
            </a:r>
            <a:r>
              <a:rPr lang="en-GB" dirty="0" err="1"/>
              <a:t>ρος</a:t>
            </a:r>
            <a:r>
              <a:rPr lang="en-GB" dirty="0"/>
              <a:t> </a:t>
            </a:r>
            <a:r>
              <a:rPr lang="en-GB" dirty="0" err="1"/>
              <a:t>την</a:t>
            </a:r>
            <a:r>
              <a:rPr lang="en-GB" dirty="0"/>
              <a:t> </a:t>
            </a:r>
            <a:r>
              <a:rPr lang="el-GR" dirty="0"/>
              <a:t>αναστολή του καθώς και την </a:t>
            </a:r>
            <a:r>
              <a:rPr lang="en-GB" dirty="0"/>
              <a:t>επ</a:t>
            </a:r>
            <a:r>
              <a:rPr lang="en-GB" dirty="0" err="1"/>
              <a:t>ίδρ</a:t>
            </a:r>
            <a:r>
              <a:rPr lang="en-GB" dirty="0"/>
              <a:t>αση της θερμοκρασίας και του </a:t>
            </a:r>
            <a:r>
              <a:rPr lang="en-US" dirty="0"/>
              <a:t>p</a:t>
            </a:r>
            <a:r>
              <a:rPr lang="en-GB" dirty="0"/>
              <a:t>Η </a:t>
            </a:r>
            <a:r>
              <a:rPr lang="en-GB" dirty="0" err="1"/>
              <a:t>στην</a:t>
            </a:r>
            <a:r>
              <a:rPr lang="en-GB" dirty="0"/>
              <a:t> </a:t>
            </a:r>
            <a:r>
              <a:rPr lang="en-GB" dirty="0" err="1"/>
              <a:t>δράση</a:t>
            </a:r>
            <a:r>
              <a:rPr lang="en-GB" dirty="0"/>
              <a:t> </a:t>
            </a:r>
            <a:r>
              <a:rPr lang="en-GB" dirty="0" err="1"/>
              <a:t>του</a:t>
            </a:r>
            <a:r>
              <a:rPr lang="en-GB" dirty="0"/>
              <a:t> </a:t>
            </a:r>
            <a:r>
              <a:rPr lang="en-GB" dirty="0" err="1"/>
              <a:t>ενζύμου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75221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Σκεύη –Αντιδραστήρια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628650" indent="-514350">
              <a:buFont typeface="+mj-lt"/>
              <a:buAutoNum type="arabicPeriod"/>
            </a:pPr>
            <a:r>
              <a:rPr lang="el-GR" dirty="0"/>
              <a:t>Διάφορα φύλλα, άνθη, ή καρποί</a:t>
            </a:r>
          </a:p>
          <a:p>
            <a:pPr marL="628650" indent="-514350">
              <a:buFont typeface="+mj-lt"/>
              <a:buAutoNum type="arabicPeriod"/>
            </a:pPr>
            <a:r>
              <a:rPr lang="el-GR" dirty="0" err="1"/>
              <a:t>Σηκώτι</a:t>
            </a:r>
            <a:r>
              <a:rPr lang="el-GR" dirty="0"/>
              <a:t> ζώου (π.χ. αγελάδας, ή χοίρου ή όρνιθας)</a:t>
            </a:r>
          </a:p>
          <a:p>
            <a:pPr marL="628650" indent="-514350">
              <a:buFont typeface="+mj-lt"/>
              <a:buAutoNum type="arabicPeriod"/>
            </a:pPr>
            <a:r>
              <a:rPr lang="el-GR" dirty="0"/>
              <a:t>Υπόστρωμα Υπεροξείδιο του Υδρογόνου (Η</a:t>
            </a:r>
            <a:r>
              <a:rPr lang="el-GR" baseline="-25000" dirty="0"/>
              <a:t>2</a:t>
            </a:r>
            <a:r>
              <a:rPr lang="el-GR" dirty="0"/>
              <a:t>Ο</a:t>
            </a:r>
            <a:r>
              <a:rPr lang="el-GR" baseline="-25000" dirty="0"/>
              <a:t>2</a:t>
            </a:r>
            <a:r>
              <a:rPr lang="el-GR" dirty="0"/>
              <a:t> , 30 % (</a:t>
            </a:r>
            <a:r>
              <a:rPr lang="en-US" dirty="0"/>
              <a:t>v</a:t>
            </a:r>
            <a:r>
              <a:rPr lang="el-GR" dirty="0"/>
              <a:t>/</a:t>
            </a:r>
            <a:r>
              <a:rPr lang="en-US" dirty="0"/>
              <a:t>v</a:t>
            </a:r>
            <a:r>
              <a:rPr lang="el-GR" dirty="0"/>
              <a:t>)). </a:t>
            </a:r>
            <a:r>
              <a:rPr lang="el-GR" b="1" dirty="0"/>
              <a:t>Προσοχή! </a:t>
            </a:r>
            <a:r>
              <a:rPr lang="el-GR" dirty="0"/>
              <a:t>ΚΑΥΣΤΙΚΟ</a:t>
            </a:r>
          </a:p>
          <a:p>
            <a:pPr marL="628650" indent="-514350">
              <a:buFont typeface="+mj-lt"/>
              <a:buAutoNum type="arabicPeriod"/>
            </a:pPr>
            <a:r>
              <a:rPr lang="el-GR" dirty="0"/>
              <a:t>Διάλυμα 1 Μ </a:t>
            </a:r>
            <a:r>
              <a:rPr lang="el-GR" dirty="0" err="1"/>
              <a:t>αζιδίου</a:t>
            </a:r>
            <a:r>
              <a:rPr lang="el-GR" dirty="0"/>
              <a:t> του νατρίου, </a:t>
            </a:r>
            <a:r>
              <a:rPr lang="el-GR" b="1" dirty="0"/>
              <a:t>Προσοχή! Δηλητήριο!</a:t>
            </a:r>
            <a:endParaRPr lang="el-GR" dirty="0"/>
          </a:p>
          <a:p>
            <a:pPr marL="628650" indent="-514350">
              <a:buFont typeface="+mj-lt"/>
              <a:buAutoNum type="arabicPeriod"/>
            </a:pPr>
            <a:r>
              <a:rPr lang="el-GR" dirty="0"/>
              <a:t>Ρυθμιστικά διαλύματα κιτρικού 0,1 Μ, </a:t>
            </a:r>
            <a:r>
              <a:rPr lang="en-US" dirty="0"/>
              <a:t>pH</a:t>
            </a:r>
            <a:r>
              <a:rPr lang="el-GR" dirty="0"/>
              <a:t> 4,2, 5,2, 6,2, 7,2</a:t>
            </a:r>
          </a:p>
          <a:p>
            <a:pPr marL="628650" indent="-514350">
              <a:buFont typeface="+mj-lt"/>
              <a:buAutoNum type="arabicPeriod"/>
            </a:pPr>
            <a:r>
              <a:rPr lang="el-GR" dirty="0"/>
              <a:t>Σιφώνια 1 </a:t>
            </a:r>
            <a:r>
              <a:rPr lang="en-US" dirty="0"/>
              <a:t>mL</a:t>
            </a:r>
            <a:r>
              <a:rPr lang="el-GR" dirty="0"/>
              <a:t>, </a:t>
            </a:r>
            <a:r>
              <a:rPr lang="el-GR" dirty="0" err="1"/>
              <a:t>μικροσιφώνια</a:t>
            </a:r>
            <a:r>
              <a:rPr lang="el-GR" dirty="0"/>
              <a:t> 1 </a:t>
            </a:r>
            <a:r>
              <a:rPr lang="en-US" dirty="0"/>
              <a:t>mL</a:t>
            </a:r>
            <a:r>
              <a:rPr lang="el-GR" dirty="0"/>
              <a:t>, 200 μ</a:t>
            </a:r>
            <a:r>
              <a:rPr lang="en-US" dirty="0"/>
              <a:t>L</a:t>
            </a:r>
            <a:r>
              <a:rPr lang="el-GR" dirty="0"/>
              <a:t>, ρύγχη </a:t>
            </a:r>
            <a:r>
              <a:rPr lang="el-GR" dirty="0" err="1"/>
              <a:t>μικροσιφωνίων</a:t>
            </a:r>
            <a:endParaRPr lang="el-GR" dirty="0"/>
          </a:p>
          <a:p>
            <a:pPr marL="628650" indent="-514350">
              <a:buFont typeface="+mj-lt"/>
              <a:buAutoNum type="arabicPeriod"/>
            </a:pPr>
            <a:r>
              <a:rPr lang="el-GR" dirty="0"/>
              <a:t>Δοκιμαστικοί σωλήνες, σωλήνες </a:t>
            </a:r>
            <a:r>
              <a:rPr lang="en-US" dirty="0"/>
              <a:t>Eppendorf</a:t>
            </a:r>
            <a:endParaRPr lang="el-GR" dirty="0"/>
          </a:p>
          <a:p>
            <a:pPr marL="628650" indent="-514350">
              <a:buFont typeface="+mj-lt"/>
              <a:buAutoNum type="arabicPeriod"/>
            </a:pPr>
            <a:r>
              <a:rPr lang="el-GR" dirty="0" err="1"/>
              <a:t>Υδατόλουτρο</a:t>
            </a:r>
            <a:r>
              <a:rPr lang="el-GR" dirty="0"/>
              <a:t>, </a:t>
            </a:r>
            <a:r>
              <a:rPr lang="el-GR" dirty="0" smtClean="0"/>
              <a:t>θερμαντικό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82486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Πορεία εργασίας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l-GR" b="1" dirty="0"/>
              <a:t>1. Παρασκευή του ενζύμου</a:t>
            </a:r>
            <a:r>
              <a:rPr lang="el-GR" dirty="0"/>
              <a:t> : </a:t>
            </a:r>
            <a:endParaRPr lang="el-GR" dirty="0" smtClean="0"/>
          </a:p>
          <a:p>
            <a:pPr marL="400050" lvl="1" indent="0">
              <a:buNone/>
            </a:pPr>
            <a:r>
              <a:rPr lang="el-GR" dirty="0" smtClean="0"/>
              <a:t>Α. </a:t>
            </a:r>
            <a:r>
              <a:rPr lang="el-GR" dirty="0"/>
              <a:t>Από φυτά: </a:t>
            </a:r>
            <a:r>
              <a:rPr lang="el-GR" dirty="0" err="1"/>
              <a:t>Λειοτριβούμε</a:t>
            </a:r>
            <a:r>
              <a:rPr lang="el-GR" dirty="0"/>
              <a:t> μια ποσότητα από τους φυτικούς ιστούς με </a:t>
            </a:r>
            <a:r>
              <a:rPr lang="el-GR" dirty="0" err="1"/>
              <a:t>απιοντισμένο</a:t>
            </a:r>
            <a:r>
              <a:rPr lang="el-GR" dirty="0"/>
              <a:t> νερό και διηθούμε το εκχύλισμα με πτυχωτό ηθμό.</a:t>
            </a:r>
          </a:p>
          <a:p>
            <a:pPr marL="400050" lvl="1" indent="0">
              <a:buNone/>
            </a:pPr>
            <a:r>
              <a:rPr lang="el-GR" dirty="0" smtClean="0"/>
              <a:t>Β</a:t>
            </a:r>
            <a:r>
              <a:rPr lang="el-GR" dirty="0"/>
              <a:t>. Από </a:t>
            </a:r>
            <a:r>
              <a:rPr lang="el-GR" dirty="0" smtClean="0"/>
              <a:t>συκώτι </a:t>
            </a:r>
            <a:r>
              <a:rPr lang="el-GR" dirty="0"/>
              <a:t>(ήπαρ) ζώου: τεμαχίζουμε με ένα </a:t>
            </a:r>
            <a:r>
              <a:rPr lang="el-GR" dirty="0" smtClean="0"/>
              <a:t>ψαλίδι </a:t>
            </a:r>
            <a:r>
              <a:rPr lang="el-GR" dirty="0"/>
              <a:t>σε πολύ μικρά κομμάτια ένα τμήμα από ήπαρ (2-4 γραμμαρίων), αφού πρώτα το έχουμε ζυγίσει. Μετά προσθέτουμε 5-7 </a:t>
            </a:r>
            <a:r>
              <a:rPr lang="en-US" dirty="0"/>
              <a:t>mL </a:t>
            </a:r>
            <a:r>
              <a:rPr lang="el-GR" dirty="0" err="1"/>
              <a:t>απιοντισμένου</a:t>
            </a:r>
            <a:r>
              <a:rPr lang="el-GR" dirty="0"/>
              <a:t> νερού σε ένα γουδί, το τεμαχισμένο ήπαρ, και αρχίζουμε την </a:t>
            </a:r>
            <a:r>
              <a:rPr lang="el-GR" dirty="0" err="1"/>
              <a:t>ομογενοποίηση</a:t>
            </a:r>
            <a:r>
              <a:rPr lang="el-GR" dirty="0"/>
              <a:t>. Μετά από 3-5΄ ένα μεγάλο μέρος του ήπατος θα έχει ομογενοποιηθεί και το χρησιμοποιούμε στα περαιτέρω πειράματα.</a:t>
            </a:r>
          </a:p>
          <a:p>
            <a:pPr marL="0" indent="0">
              <a:buNone/>
            </a:pPr>
            <a:r>
              <a:rPr lang="el-GR" b="1" dirty="0"/>
              <a:t>2. Παρακολούθηση της αντίδρασης (μάρτυρας)</a:t>
            </a:r>
            <a:r>
              <a:rPr lang="el-GR" dirty="0"/>
              <a:t> : Έκλυση </a:t>
            </a:r>
            <a:r>
              <a:rPr lang="el-GR" dirty="0" err="1"/>
              <a:t>φυσαλλίδων</a:t>
            </a:r>
            <a:r>
              <a:rPr lang="el-GR" dirty="0"/>
              <a:t> εξαιτίας του O</a:t>
            </a:r>
            <a:r>
              <a:rPr lang="el-GR" baseline="-25000" dirty="0"/>
              <a:t>2</a:t>
            </a:r>
            <a:r>
              <a:rPr lang="el-GR" dirty="0"/>
              <a:t> που παράγεται μετά την προσθήκη του Η</a:t>
            </a:r>
            <a:r>
              <a:rPr lang="el-GR" baseline="-25000" dirty="0"/>
              <a:t>2</a:t>
            </a:r>
            <a:r>
              <a:rPr lang="el-GR" dirty="0"/>
              <a:t>O</a:t>
            </a:r>
            <a:r>
              <a:rPr lang="el-GR" baseline="-25000" dirty="0"/>
              <a:t>2</a:t>
            </a:r>
            <a:r>
              <a:rPr lang="el-GR" dirty="0"/>
              <a:t> (1 </a:t>
            </a:r>
            <a:r>
              <a:rPr lang="en-US" dirty="0"/>
              <a:t>mL</a:t>
            </a:r>
            <a:r>
              <a:rPr lang="el-GR" dirty="0"/>
              <a:t> σε εκχύλισμα από 10 έως 200 μ</a:t>
            </a:r>
            <a:r>
              <a:rPr lang="en-US" dirty="0"/>
              <a:t>L</a:t>
            </a:r>
            <a:r>
              <a:rPr lang="el-GR" dirty="0"/>
              <a:t>).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70709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Πορεία εργασίας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l-GR" i="1" dirty="0"/>
              <a:t>3. Δοκιμασία της </a:t>
            </a:r>
            <a:r>
              <a:rPr lang="el-GR" i="1" dirty="0" err="1"/>
              <a:t>θερμοανθεκτικότητας</a:t>
            </a:r>
            <a:r>
              <a:rPr lang="el-GR" i="1" dirty="0"/>
              <a:t> του ενζύμου</a:t>
            </a:r>
            <a:r>
              <a:rPr lang="el-GR" dirty="0"/>
              <a:t>: </a:t>
            </a:r>
            <a:endParaRPr lang="el-GR" dirty="0" smtClean="0"/>
          </a:p>
          <a:p>
            <a:r>
              <a:rPr lang="el-GR" dirty="0" smtClean="0"/>
              <a:t>σε </a:t>
            </a:r>
            <a:r>
              <a:rPr lang="el-GR" dirty="0"/>
              <a:t>δύο δοκιμαστικούς σωλήνες (ή σωληνάκια </a:t>
            </a:r>
            <a:r>
              <a:rPr lang="en-US" dirty="0"/>
              <a:t>Eppendorf</a:t>
            </a:r>
            <a:r>
              <a:rPr lang="el-GR" dirty="0"/>
              <a:t>) τοποθετούνται ποσότητες (π.χ. 40 μ</a:t>
            </a:r>
            <a:r>
              <a:rPr lang="en-US" dirty="0"/>
              <a:t>L</a:t>
            </a:r>
            <a:r>
              <a:rPr lang="el-GR" dirty="0"/>
              <a:t>) φυτικού εκχυλίσματος. Οι σωλήνες ή τα σωληνάκια τοποθετούνται ένας στο </a:t>
            </a:r>
            <a:r>
              <a:rPr lang="el-GR" dirty="0" err="1"/>
              <a:t>υδατόλουτρο</a:t>
            </a:r>
            <a:r>
              <a:rPr lang="el-GR" dirty="0"/>
              <a:t> των 55</a:t>
            </a:r>
            <a:r>
              <a:rPr lang="en-US" baseline="30000" dirty="0" err="1"/>
              <a:t>o</a:t>
            </a:r>
            <a:r>
              <a:rPr lang="en-US" dirty="0" err="1"/>
              <a:t>C</a:t>
            </a:r>
            <a:r>
              <a:rPr lang="en-US" dirty="0"/>
              <a:t> </a:t>
            </a:r>
            <a:r>
              <a:rPr lang="el-GR" dirty="0"/>
              <a:t>και ο άλλος σε δοχείο ζέσεως με νερό που κοχλάζει, </a:t>
            </a:r>
            <a:r>
              <a:rPr lang="el-GR" b="1" dirty="0"/>
              <a:t>Προσοχή! Μην καείτε</a:t>
            </a:r>
            <a:r>
              <a:rPr lang="el-GR" dirty="0"/>
              <a:t> (αν χρησιμοποιηθούν σωληνάκια τότε είναι καλύτερα να μπουν σε αφρώδες πλαστικό υλικό ώστε να επιπλέουν). </a:t>
            </a:r>
            <a:endParaRPr lang="el-GR" dirty="0" smtClean="0"/>
          </a:p>
          <a:p>
            <a:r>
              <a:rPr lang="el-GR" dirty="0" smtClean="0"/>
              <a:t>Αφήνουμε </a:t>
            </a:r>
            <a:r>
              <a:rPr lang="el-GR" dirty="0"/>
              <a:t>όλα τα δείγματα για 10΄ στην αντίστοιχη θερμοκρασία. </a:t>
            </a:r>
            <a:endParaRPr lang="el-GR" dirty="0" smtClean="0"/>
          </a:p>
          <a:p>
            <a:r>
              <a:rPr lang="el-GR" dirty="0" smtClean="0"/>
              <a:t>Στα </a:t>
            </a:r>
            <a:r>
              <a:rPr lang="el-GR" dirty="0"/>
              <a:t>10΄ αφαιρούμε προσεκτικά (με γάντια τους σωλήνες με λαβίδα τα </a:t>
            </a:r>
            <a:r>
              <a:rPr lang="en-US" dirty="0"/>
              <a:t>Eppendorf</a:t>
            </a:r>
            <a:r>
              <a:rPr lang="el-GR" dirty="0"/>
              <a:t>) και τα αφήνουμε να επανέλθουν σε θερμοκρασία δωματίου (συνήθως σε 10-15΄). </a:t>
            </a:r>
            <a:endParaRPr lang="el-GR" dirty="0" smtClean="0"/>
          </a:p>
          <a:p>
            <a:r>
              <a:rPr lang="el-GR" dirty="0" smtClean="0"/>
              <a:t>Σε </a:t>
            </a:r>
            <a:r>
              <a:rPr lang="el-GR" dirty="0"/>
              <a:t>ένα τρίτο σωλήνα έχουμε 40 μ</a:t>
            </a:r>
            <a:r>
              <a:rPr lang="en-US" dirty="0"/>
              <a:t>L </a:t>
            </a:r>
            <a:r>
              <a:rPr lang="el-GR" dirty="0" err="1"/>
              <a:t>ενζυμικού</a:t>
            </a:r>
            <a:r>
              <a:rPr lang="el-GR" dirty="0"/>
              <a:t> παρασκευάσματος με 1 </a:t>
            </a:r>
            <a:r>
              <a:rPr lang="en-US" dirty="0"/>
              <a:t>mL </a:t>
            </a:r>
            <a:r>
              <a:rPr lang="el-GR" dirty="0"/>
              <a:t>διάλυμα υποστρώματος, και σε ένα τέταρτο σωλήνα, διάλυμα υποστρώματος και μόνον. Προσθέτουμε σε κάθε σωλήνα 1 </a:t>
            </a:r>
            <a:r>
              <a:rPr lang="en-US" dirty="0"/>
              <a:t>ml</a:t>
            </a:r>
            <a:r>
              <a:rPr lang="el-GR" dirty="0"/>
              <a:t> διαλύματος υποστρώματος Η</a:t>
            </a:r>
            <a:r>
              <a:rPr lang="el-GR" baseline="-25000" dirty="0"/>
              <a:t>2</a:t>
            </a:r>
            <a:r>
              <a:rPr lang="el-GR" dirty="0"/>
              <a:t>Ο</a:t>
            </a:r>
            <a:r>
              <a:rPr lang="el-GR" baseline="-25000" dirty="0"/>
              <a:t>2</a:t>
            </a:r>
            <a:r>
              <a:rPr lang="el-GR" dirty="0"/>
              <a:t> (30 % (</a:t>
            </a:r>
            <a:r>
              <a:rPr lang="en-US" dirty="0"/>
              <a:t>v</a:t>
            </a:r>
            <a:r>
              <a:rPr lang="el-GR" dirty="0"/>
              <a:t>/</a:t>
            </a:r>
            <a:r>
              <a:rPr lang="en-US" dirty="0"/>
              <a:t>v</a:t>
            </a:r>
            <a:r>
              <a:rPr lang="el-GR" dirty="0"/>
              <a:t>)) και παρακολουθούμε την έκλυση φυσαλίδων οξυγόνου. 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82004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Πορεία εργασίας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3" indent="0">
              <a:buNone/>
            </a:pPr>
            <a:r>
              <a:rPr lang="el-GR" i="1" dirty="0" smtClean="0"/>
              <a:t>4. Επίδραση </a:t>
            </a:r>
            <a:r>
              <a:rPr lang="el-GR" i="1" dirty="0"/>
              <a:t>του </a:t>
            </a:r>
            <a:r>
              <a:rPr lang="en-US" i="1" dirty="0"/>
              <a:t>p</a:t>
            </a:r>
            <a:r>
              <a:rPr lang="el-GR" i="1" dirty="0"/>
              <a:t>Η</a:t>
            </a:r>
            <a:r>
              <a:rPr lang="el-GR" b="1" i="1" dirty="0"/>
              <a:t> </a:t>
            </a:r>
            <a:r>
              <a:rPr lang="el-GR" dirty="0"/>
              <a:t>: </a:t>
            </a:r>
            <a:endParaRPr lang="el-GR" dirty="0" smtClean="0"/>
          </a:p>
          <a:p>
            <a:pPr marL="0" lvl="3" indent="0">
              <a:buNone/>
            </a:pPr>
            <a:r>
              <a:rPr lang="el-GR" dirty="0" smtClean="0"/>
              <a:t>Σε </a:t>
            </a:r>
            <a:r>
              <a:rPr lang="el-GR" dirty="0"/>
              <a:t>40 μ</a:t>
            </a:r>
            <a:r>
              <a:rPr lang="en-US" dirty="0"/>
              <a:t>L </a:t>
            </a:r>
            <a:r>
              <a:rPr lang="el-GR" dirty="0"/>
              <a:t>από το αρχικό εκχύλισμα προστίθεται ίσος όγκος 1 Ν  </a:t>
            </a:r>
            <a:r>
              <a:rPr lang="en-US" dirty="0"/>
              <a:t>HC</a:t>
            </a:r>
            <a:r>
              <a:rPr lang="el-GR" dirty="0"/>
              <a:t>1 και σε άλλο σωλήνα ίσος όγκος 1 Ν </a:t>
            </a:r>
            <a:r>
              <a:rPr lang="el-GR" dirty="0" err="1"/>
              <a:t>ΝαΟΗ</a:t>
            </a:r>
            <a:r>
              <a:rPr lang="el-GR" dirty="0"/>
              <a:t>. </a:t>
            </a:r>
            <a:endParaRPr lang="el-GR" dirty="0" smtClean="0"/>
          </a:p>
          <a:p>
            <a:pPr marL="0" lvl="3" indent="0">
              <a:buNone/>
            </a:pPr>
            <a:r>
              <a:rPr lang="el-GR" dirty="0" smtClean="0"/>
              <a:t>Μετά </a:t>
            </a:r>
            <a:r>
              <a:rPr lang="el-GR" dirty="0"/>
              <a:t>από ανάδευση μεταφέρονται τα περιεχόμενα των σωλήνων σε άλλους σωλήνες που έχουν 1 </a:t>
            </a:r>
            <a:r>
              <a:rPr lang="en-US" dirty="0"/>
              <a:t>mL </a:t>
            </a:r>
            <a:r>
              <a:rPr lang="el-GR" dirty="0"/>
              <a:t>υποστρώματος Η</a:t>
            </a:r>
            <a:r>
              <a:rPr lang="el-GR" baseline="-25000" dirty="0"/>
              <a:t>2</a:t>
            </a:r>
            <a:r>
              <a:rPr lang="el-GR" dirty="0"/>
              <a:t>Ο</a:t>
            </a:r>
            <a:r>
              <a:rPr lang="el-GR" baseline="-25000" dirty="0"/>
              <a:t>2</a:t>
            </a:r>
            <a:r>
              <a:rPr lang="el-GR" dirty="0"/>
              <a:t> (30 % (</a:t>
            </a:r>
            <a:r>
              <a:rPr lang="en-US" dirty="0"/>
              <a:t>v</a:t>
            </a:r>
            <a:r>
              <a:rPr lang="el-GR" dirty="0"/>
              <a:t>/</a:t>
            </a:r>
            <a:r>
              <a:rPr lang="en-US" dirty="0"/>
              <a:t>v</a:t>
            </a:r>
            <a:r>
              <a:rPr lang="el-GR" dirty="0"/>
              <a:t>)). </a:t>
            </a:r>
            <a:endParaRPr lang="el-GR" dirty="0" smtClean="0"/>
          </a:p>
          <a:p>
            <a:pPr marL="0" lvl="3" indent="0">
              <a:buNone/>
            </a:pPr>
            <a:r>
              <a:rPr lang="el-GR" dirty="0" smtClean="0"/>
              <a:t>Σε </a:t>
            </a:r>
            <a:r>
              <a:rPr lang="el-GR" dirty="0"/>
              <a:t>δύο άλλους σωλήνες έχουμε βάλει 40 μ</a:t>
            </a:r>
            <a:r>
              <a:rPr lang="en-US" dirty="0"/>
              <a:t>L </a:t>
            </a:r>
            <a:r>
              <a:rPr lang="el-GR" dirty="0"/>
              <a:t>νερού και αντίστοιχα 40 μ</a:t>
            </a:r>
            <a:r>
              <a:rPr lang="en-US" dirty="0"/>
              <a:t>L</a:t>
            </a:r>
            <a:r>
              <a:rPr lang="el-GR" dirty="0"/>
              <a:t> 1 </a:t>
            </a:r>
            <a:r>
              <a:rPr lang="en-US" dirty="0"/>
              <a:t>N </a:t>
            </a:r>
            <a:r>
              <a:rPr lang="en-US" dirty="0" err="1"/>
              <a:t>HCl</a:t>
            </a:r>
            <a:r>
              <a:rPr lang="en-US" dirty="0"/>
              <a:t> </a:t>
            </a:r>
            <a:r>
              <a:rPr lang="el-GR" dirty="0"/>
              <a:t>ή 40 μ</a:t>
            </a:r>
            <a:r>
              <a:rPr lang="en-US" dirty="0"/>
              <a:t>L</a:t>
            </a:r>
            <a:r>
              <a:rPr lang="el-GR" dirty="0"/>
              <a:t> 1 </a:t>
            </a:r>
            <a:r>
              <a:rPr lang="en-US" dirty="0"/>
              <a:t>N </a:t>
            </a:r>
            <a:r>
              <a:rPr lang="el-GR" dirty="0" err="1"/>
              <a:t>ΝαΟΗ</a:t>
            </a:r>
            <a:r>
              <a:rPr lang="el-GR" dirty="0"/>
              <a:t>. </a:t>
            </a:r>
            <a:endParaRPr lang="el-GR" dirty="0" smtClean="0"/>
          </a:p>
          <a:p>
            <a:pPr marL="0" lvl="3" indent="0">
              <a:buNone/>
            </a:pPr>
            <a:r>
              <a:rPr lang="el-GR" dirty="0" smtClean="0"/>
              <a:t>Έχουμε </a:t>
            </a:r>
            <a:r>
              <a:rPr lang="el-GR" dirty="0"/>
              <a:t>ως μάρτυρα ένα σωλήνα με 40 μ</a:t>
            </a:r>
            <a:r>
              <a:rPr lang="en-US" dirty="0"/>
              <a:t>L </a:t>
            </a:r>
            <a:r>
              <a:rPr lang="el-GR" dirty="0"/>
              <a:t>ενζύμου και 1 </a:t>
            </a:r>
            <a:r>
              <a:rPr lang="en-US" dirty="0"/>
              <a:t>mL </a:t>
            </a:r>
            <a:r>
              <a:rPr lang="el-GR" dirty="0"/>
              <a:t>διάλυμα υποστρώματος, και παρακολουθούμε την έκλυση φυσαλίδων οξυγόνου. </a:t>
            </a:r>
            <a:r>
              <a:rPr lang="el-GR" b="1" dirty="0"/>
              <a:t>Προσοχή!</a:t>
            </a:r>
            <a:r>
              <a:rPr lang="el-GR" dirty="0"/>
              <a:t> Ο μάρτυρας σε βασικό </a:t>
            </a:r>
            <a:r>
              <a:rPr lang="en-US" dirty="0"/>
              <a:t>pH </a:t>
            </a:r>
            <a:r>
              <a:rPr lang="el-GR" dirty="0"/>
              <a:t>θα δείξει αξιοσημείωτη αντίδραση! Γιατί; 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516109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1411</TotalTime>
  <Words>1036</Words>
  <Application>Microsoft Office PowerPoint</Application>
  <PresentationFormat>Προβολή στην οθόνη (16:10)</PresentationFormat>
  <Paragraphs>103</Paragraphs>
  <Slides>17</Slides>
  <Notes>10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18" baseType="lpstr">
      <vt:lpstr>Θέμα του Office</vt:lpstr>
      <vt:lpstr>Βιοχημεία - Αρχές Βιοτεχνολογίας</vt:lpstr>
      <vt:lpstr>Παρουσίαση του PowerPoint</vt:lpstr>
      <vt:lpstr>Άδειες Χρήσης</vt:lpstr>
      <vt:lpstr>Χρηματοδότηση</vt:lpstr>
      <vt:lpstr>Σκοπός της άσκησης </vt:lpstr>
      <vt:lpstr>Σκεύη –Αντιδραστήρια</vt:lpstr>
      <vt:lpstr>Πορεία εργασίας</vt:lpstr>
      <vt:lpstr>Πορεία εργασίας</vt:lpstr>
      <vt:lpstr>Πορεία εργασίας</vt:lpstr>
      <vt:lpstr>Πορεία εργασίας</vt:lpstr>
      <vt:lpstr>Αναφορά αποτελεσμάτων</vt:lpstr>
      <vt:lpstr>Βιβλιογραφία</vt:lpstr>
      <vt:lpstr>Διατήρηση Σημειωμάτων</vt:lpstr>
      <vt:lpstr>Σημείωμα Αναφοράς</vt:lpstr>
      <vt:lpstr>Σημείωμα Αδειοδότησης</vt:lpstr>
      <vt:lpstr>Παρουσίαση του PowerPoint</vt:lpstr>
      <vt:lpstr>Τέλος Ενότητας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cosine</cp:lastModifiedBy>
  <cp:revision>186</cp:revision>
  <dcterms:created xsi:type="dcterms:W3CDTF">2012-09-06T09:03:05Z</dcterms:created>
  <dcterms:modified xsi:type="dcterms:W3CDTF">2015-11-20T18:22:35Z</dcterms:modified>
</cp:coreProperties>
</file>