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05" r:id="rId2"/>
    <p:sldId id="289" r:id="rId3"/>
    <p:sldId id="257" r:id="rId4"/>
    <p:sldId id="259" r:id="rId5"/>
    <p:sldId id="261" r:id="rId6"/>
    <p:sldId id="262" r:id="rId7"/>
    <p:sldId id="264" r:id="rId8"/>
    <p:sldId id="296" r:id="rId9"/>
    <p:sldId id="297" r:id="rId10"/>
    <p:sldId id="303" r:id="rId11"/>
    <p:sldId id="304" r:id="rId12"/>
    <p:sldId id="292" r:id="rId13"/>
    <p:sldId id="293" r:id="rId14"/>
    <p:sldId id="294" r:id="rId15"/>
    <p:sldId id="295" r:id="rId16"/>
    <p:sldId id="280" r:id="rId17"/>
  </p:sldIdLst>
  <p:sldSz cx="9144000" cy="5715000" type="screen16x10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47797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5842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337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</a:t>
            </a:r>
            <a:r>
              <a:rPr lang="el-GR" sz="1000" b="1" baseline="0" dirty="0" smtClean="0">
                <a:solidFill>
                  <a:schemeClr val="bg1"/>
                </a:solidFill>
              </a:rPr>
              <a:t> </a:t>
            </a:r>
            <a:r>
              <a:rPr lang="el-GR" sz="1000" b="0" dirty="0" smtClean="0">
                <a:solidFill>
                  <a:schemeClr val="bg1"/>
                </a:solidFill>
              </a:rPr>
              <a:t>Συχνές </a:t>
            </a:r>
            <a:r>
              <a:rPr lang="el-GR" sz="1000" b="0" dirty="0" err="1" smtClean="0">
                <a:solidFill>
                  <a:schemeClr val="bg1"/>
                </a:solidFill>
              </a:rPr>
              <a:t>ακοολογικές</a:t>
            </a:r>
            <a:r>
              <a:rPr lang="el-GR" sz="1000" b="0" baseline="0" dirty="0" smtClean="0">
                <a:solidFill>
                  <a:schemeClr val="bg1"/>
                </a:solidFill>
              </a:rPr>
              <a:t> </a:t>
            </a:r>
            <a:r>
              <a:rPr lang="el-GR" sz="1000" b="0" baseline="0" dirty="0" smtClean="0">
                <a:solidFill>
                  <a:schemeClr val="bg1"/>
                </a:solidFill>
              </a:rPr>
              <a:t>παθήσεις</a:t>
            </a:r>
            <a:r>
              <a:rPr lang="en-US" sz="1000" b="0" baseline="0" dirty="0" smtClean="0">
                <a:solidFill>
                  <a:schemeClr val="bg1"/>
                </a:solidFill>
              </a:rPr>
              <a:t> (</a:t>
            </a:r>
            <a:r>
              <a:rPr lang="el-GR" sz="1000" b="0" baseline="0" dirty="0" smtClean="0">
                <a:solidFill>
                  <a:schemeClr val="bg1"/>
                </a:solidFill>
              </a:rPr>
              <a:t>Μέρος Α’)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b="0" dirty="0" smtClean="0">
                <a:solidFill>
                  <a:schemeClr val="bg1"/>
                </a:solidFill>
              </a:rPr>
              <a:t>Συχνές </a:t>
            </a:r>
            <a:r>
              <a:rPr lang="el-GR" sz="1000" b="0" dirty="0" err="1" smtClean="0">
                <a:solidFill>
                  <a:schemeClr val="bg1"/>
                </a:solidFill>
              </a:rPr>
              <a:t>ακοολογικές</a:t>
            </a:r>
            <a:r>
              <a:rPr lang="el-GR" sz="1000" b="0" baseline="0" dirty="0" smtClean="0">
                <a:solidFill>
                  <a:schemeClr val="bg1"/>
                </a:solidFill>
              </a:rPr>
              <a:t> </a:t>
            </a:r>
            <a:r>
              <a:rPr lang="el-GR" sz="1000" b="0" baseline="0" dirty="0" smtClean="0">
                <a:solidFill>
                  <a:schemeClr val="bg1"/>
                </a:solidFill>
              </a:rPr>
              <a:t>παθήσεις (Μέρος Α’)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41/" TargetMode="Externa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Ακοολογία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10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Συχνές </a:t>
            </a:r>
            <a:r>
              <a:rPr lang="el-GR" sz="2800" b="1" dirty="0" err="1"/>
              <a:t>ακοολογικές</a:t>
            </a:r>
            <a:r>
              <a:rPr lang="el-GR" sz="2800" b="1" dirty="0"/>
              <a:t> παθήσεις (Μέρος Α’)</a:t>
            </a:r>
            <a:endParaRPr lang="el-GR" sz="2800" dirty="0"/>
          </a:p>
          <a:p>
            <a:r>
              <a:rPr lang="el-GR" sz="2800" dirty="0" smtClean="0"/>
              <a:t>Ναυσικά </a:t>
            </a:r>
            <a:r>
              <a:rPr lang="el-GR" sz="2800" dirty="0" err="1" smtClean="0"/>
              <a:t>Ζιάβρα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69901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Νάσιος, Γ., </a:t>
            </a:r>
            <a:r>
              <a:rPr lang="el-GR" sz="1400" dirty="0" err="1"/>
              <a:t>Ζιάβρα</a:t>
            </a:r>
            <a:r>
              <a:rPr lang="el-GR" sz="1400" dirty="0"/>
              <a:t>, Ν., </a:t>
            </a:r>
            <a:r>
              <a:rPr lang="el-GR" sz="1400" dirty="0" smtClean="0"/>
              <a:t>και </a:t>
            </a:r>
            <a:r>
              <a:rPr lang="el-GR" sz="1400" dirty="0"/>
              <a:t>Παπαδημητρίου, Ε. (2011). </a:t>
            </a:r>
            <a:r>
              <a:rPr lang="en-US" sz="1400" dirty="0"/>
              <a:t>Netter’s </a:t>
            </a:r>
            <a:r>
              <a:rPr lang="el-GR" sz="1400" dirty="0"/>
              <a:t>Εικονογραφημένο Εγχειρίδιο Ανατομίας, Λόγου, Κατάποσης και Ακοής. </a:t>
            </a:r>
            <a:r>
              <a:rPr lang="en-US" sz="1400" dirty="0"/>
              <a:t>D.H., </a:t>
            </a:r>
            <a:r>
              <a:rPr lang="en-US" sz="1400" dirty="0" err="1"/>
              <a:t>McFarrland</a:t>
            </a:r>
            <a:r>
              <a:rPr lang="en-US" sz="1400" dirty="0"/>
              <a:t>, </a:t>
            </a:r>
            <a:r>
              <a:rPr lang="el-GR" sz="1400" dirty="0"/>
              <a:t>Γενική Επιμέλεια της Ελληνικής Έκδοσης. Ιατρικές Εκδόσεις Πασχαλίδη.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</a:t>
            </a:r>
            <a:r>
              <a:rPr lang="el-GR" sz="1400" dirty="0" smtClean="0"/>
              <a:t>.</a:t>
            </a:r>
            <a:r>
              <a:rPr lang="en-US" sz="1400" dirty="0"/>
              <a:t>, </a:t>
            </a:r>
            <a:r>
              <a:rPr lang="el-GR" sz="1400" dirty="0" smtClean="0"/>
              <a:t>Σκεύας </a:t>
            </a:r>
            <a:r>
              <a:rPr lang="el-GR" sz="1400" dirty="0"/>
              <a:t>Α</a:t>
            </a:r>
            <a:r>
              <a:rPr lang="el-GR" sz="1400" dirty="0" smtClean="0"/>
              <a:t>. </a:t>
            </a:r>
            <a:r>
              <a:rPr lang="el-GR" sz="1400" dirty="0"/>
              <a:t>(2009). Ωτορινολαρυγγολογία: Στοιχεία Ανατομίας Φυσιολογίας και Παθολογίας. </a:t>
            </a:r>
            <a:r>
              <a:rPr lang="en-US" sz="1400" dirty="0"/>
              <a:t>University Studio Press.</a:t>
            </a:r>
          </a:p>
          <a:p>
            <a:pPr marL="0" indent="0">
              <a:buNone/>
            </a:pPr>
            <a:r>
              <a:rPr lang="el-GR" sz="1400" dirty="0" err="1" smtClean="0"/>
              <a:t>Τρίμμης</a:t>
            </a:r>
            <a:r>
              <a:rPr lang="el-GR" sz="1400" dirty="0" smtClean="0"/>
              <a:t>,</a:t>
            </a:r>
            <a:r>
              <a:rPr lang="en-US" sz="1400" dirty="0" smtClean="0"/>
              <a:t> N., </a:t>
            </a:r>
            <a:r>
              <a:rPr lang="en-US" sz="1400" dirty="0"/>
              <a:t> </a:t>
            </a:r>
            <a:r>
              <a:rPr lang="el-GR" sz="1400" dirty="0" err="1" smtClean="0"/>
              <a:t>Ζιάβρα</a:t>
            </a:r>
            <a:r>
              <a:rPr lang="el-GR" sz="1400" dirty="0" smtClean="0"/>
              <a:t>,</a:t>
            </a:r>
            <a:r>
              <a:rPr lang="en-US" sz="1400" dirty="0" smtClean="0"/>
              <a:t> N. </a:t>
            </a:r>
            <a:r>
              <a:rPr lang="el-GR" sz="1400" dirty="0" smtClean="0"/>
              <a:t>(2013</a:t>
            </a:r>
            <a:r>
              <a:rPr lang="el-GR" sz="1400" dirty="0"/>
              <a:t>). Εισαγωγή στις διαταραχές επικοινωνίας. </a:t>
            </a:r>
            <a:r>
              <a:rPr lang="en-US" sz="1400" dirty="0"/>
              <a:t>Noma Anderson, George Shames. </a:t>
            </a:r>
            <a:r>
              <a:rPr lang="el-GR" sz="1400" dirty="0"/>
              <a:t>Επιμέλεια ελληνικής έκδοσης. Ιατρικές εκδόσεις </a:t>
            </a:r>
            <a:r>
              <a:rPr lang="el-GR" sz="1400" dirty="0" smtClean="0"/>
              <a:t>Πασχαλίδη.</a:t>
            </a:r>
            <a:endParaRPr lang="el-GR" sz="1400" dirty="0"/>
          </a:p>
          <a:p>
            <a:pPr marL="0" indent="0">
              <a:buNone/>
            </a:pPr>
            <a:r>
              <a:rPr lang="en-US" sz="1400" dirty="0" smtClean="0"/>
              <a:t>Bailey, </a:t>
            </a:r>
            <a:r>
              <a:rPr lang="en-US" sz="1400" dirty="0"/>
              <a:t>B</a:t>
            </a:r>
            <a:r>
              <a:rPr lang="en-US" sz="1400" dirty="0" smtClean="0"/>
              <a:t>., Calhoun, </a:t>
            </a:r>
            <a:r>
              <a:rPr lang="en-US" sz="1400" dirty="0"/>
              <a:t>K.(2010). </a:t>
            </a:r>
            <a:r>
              <a:rPr lang="el-GR" sz="1400" dirty="0"/>
              <a:t>Άτλας χειρουργικής κεφαλής και </a:t>
            </a:r>
            <a:r>
              <a:rPr lang="el-GR" sz="1400" dirty="0" smtClean="0"/>
              <a:t>τραχήλου - ωτορινολαρυγγολογία</a:t>
            </a:r>
            <a:r>
              <a:rPr lang="el-GR" sz="1400" dirty="0"/>
              <a:t>. </a:t>
            </a:r>
            <a:r>
              <a:rPr lang="el-GR" sz="1400" b="1" dirty="0"/>
              <a:t> </a:t>
            </a:r>
            <a:r>
              <a:rPr lang="el-GR" sz="1400" dirty="0"/>
              <a:t>Εκδόσεις:</a:t>
            </a:r>
            <a:r>
              <a:rPr lang="el-GR" sz="1400" b="1" dirty="0"/>
              <a:t> </a:t>
            </a:r>
            <a:r>
              <a:rPr lang="en-US" sz="1400" dirty="0" smtClean="0"/>
              <a:t>Broken Hill Publishers </a:t>
            </a:r>
            <a:r>
              <a:rPr lang="en-US" sz="1400" dirty="0"/>
              <a:t>LTD</a:t>
            </a:r>
            <a:r>
              <a:rPr lang="en-US" sz="1400" dirty="0" smtClean="0"/>
              <a:t>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Ν. (2001) Η συμβολή των </a:t>
            </a:r>
            <a:r>
              <a:rPr lang="el-GR" sz="1400" dirty="0" err="1"/>
              <a:t>ωτοακουστικών</a:t>
            </a:r>
            <a:r>
              <a:rPr lang="el-GR" sz="1400" dirty="0"/>
              <a:t> εκπομπών τύπου προϊόντων παραμόρφωσης στη διάγνωση των κοχλιακών τύπου βαρηκοϊών, Διδακτορική διατριβή, Πανεπιστήμιο Ιωαννίνων, Ιατρική σχολή, Ιωάννινα</a:t>
            </a:r>
            <a:r>
              <a:rPr lang="el-GR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9488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267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smtClean="0">
                <a:solidFill>
                  <a:schemeClr val="bg1"/>
                </a:solidFill>
              </a:rPr>
              <a:t>10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41267" y="1633364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Ζιάβρα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, Ναυσικά.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(2015).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Ακοολογία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LOGO1</a:t>
            </a:r>
            <a:r>
              <a:rPr lang="el-GR" sz="2400" dirty="0" smtClean="0">
                <a:solidFill>
                  <a:srgbClr val="FF0000"/>
                </a:solidFill>
                <a:hlinkClick r:id="rId5"/>
              </a:rPr>
              <a:t>41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/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68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098" y="5423874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dirty="0" smtClean="0">
                <a:solidFill>
                  <a:schemeClr val="bg1"/>
                </a:solidFill>
              </a:rPr>
              <a:t>10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1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dirty="0" smtClean="0">
                <a:solidFill>
                  <a:schemeClr val="bg1"/>
                </a:solidFill>
              </a:rPr>
              <a:t>10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err="1" smtClean="0"/>
              <a:t>Ακοολογία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10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Συχνές </a:t>
            </a:r>
            <a:r>
              <a:rPr lang="el-GR" sz="2800" dirty="0" err="1" smtClean="0"/>
              <a:t>ακοολογικές</a:t>
            </a:r>
            <a:r>
              <a:rPr lang="el-GR" sz="2800" dirty="0" smtClean="0"/>
              <a:t> </a:t>
            </a:r>
            <a:r>
              <a:rPr lang="el-GR" sz="2800" dirty="0" smtClean="0"/>
              <a:t>παθήσεις (Μέρος Α’)</a:t>
            </a:r>
            <a:endParaRPr lang="el-GR" sz="2800" dirty="0" smtClean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Ναυσικά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Ζιάβρα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3627" y="505697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486010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smtClean="0"/>
              <a:t>Εξοικείωση με τις </a:t>
            </a:r>
            <a:r>
              <a:rPr lang="el-GR" sz="2800" dirty="0" smtClean="0"/>
              <a:t>κυριότερες </a:t>
            </a:r>
            <a:r>
              <a:rPr lang="el-GR" sz="2800" dirty="0" err="1" smtClean="0"/>
              <a:t>ακοολογικές</a:t>
            </a:r>
            <a:r>
              <a:rPr lang="el-GR" sz="2800" dirty="0" smtClean="0"/>
              <a:t> παθήσεις που σχετίζονται με τη </a:t>
            </a:r>
            <a:r>
              <a:rPr lang="el-GR" sz="2800" dirty="0" err="1" smtClean="0"/>
              <a:t>λογοπαθολογία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Ακουομετρία καθαρών τόνων</a:t>
            </a:r>
          </a:p>
          <a:p>
            <a:pPr lvl="1"/>
            <a:r>
              <a:rPr lang="el-GR" sz="2400" dirty="0" smtClean="0"/>
              <a:t>Ωτοσκλήρυνση</a:t>
            </a:r>
          </a:p>
          <a:p>
            <a:pPr lvl="1"/>
            <a:r>
              <a:rPr lang="el-GR" sz="2400" dirty="0" smtClean="0"/>
              <a:t>Νόσος </a:t>
            </a:r>
            <a:r>
              <a:rPr lang="en-US" sz="2400" dirty="0" smtClean="0"/>
              <a:t>Meniere</a:t>
            </a:r>
            <a:endParaRPr lang="el-GR" sz="2400" dirty="0" smtClean="0"/>
          </a:p>
          <a:p>
            <a:pPr lvl="1"/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Ακουομετρία καθαρών τόνων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Ωτοσκλήρυνση, αριστερά πριν, δεξιά μετά </a:t>
            </a:r>
            <a:endParaRPr lang="en-US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Ακουομετρία καθαρών τόνων</a:t>
            </a:r>
            <a:endParaRPr lang="en-US" dirty="0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1295636" y="1182000"/>
            <a:ext cx="6552728" cy="2899636"/>
            <a:chOff x="624" y="1344"/>
            <a:chExt cx="5280" cy="2338"/>
          </a:xfrm>
        </p:grpSpPr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2" cstate="print">
              <a:lum bright="6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344"/>
              <a:ext cx="5280" cy="23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1872" y="1344"/>
              <a:ext cx="528" cy="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8F8F8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4464" y="1344"/>
              <a:ext cx="432" cy="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8F8F8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" name="Oval 10"/>
            <p:cNvSpPr>
              <a:spLocks noChangeArrowheads="1"/>
            </p:cNvSpPr>
            <p:nvPr/>
          </p:nvSpPr>
          <p:spPr bwMode="auto">
            <a:xfrm>
              <a:off x="1968" y="1392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8F8F8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30223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Νόσος </a:t>
            </a:r>
            <a:r>
              <a:rPr lang="en-US" dirty="0" smtClean="0"/>
              <a:t>Meniere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Ακουομετρία καθαρών </a:t>
            </a:r>
            <a:r>
              <a:rPr lang="el-GR" dirty="0" smtClean="0"/>
              <a:t>τόνων (2)</a:t>
            </a:r>
            <a:endParaRPr lang="en-US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47933"/>
            <a:ext cx="5588024" cy="3172998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tri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15013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1300</TotalTime>
  <Words>537</Words>
  <Application>Microsoft Office PowerPoint</Application>
  <PresentationFormat>Προβολή στην οθόνη (16:10)</PresentationFormat>
  <Paragraphs>89</Paragraphs>
  <Slides>16</Slides>
  <Notes>14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Θέμα του Office</vt:lpstr>
      <vt:lpstr>Ακοολογία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Ακουομετρία καθαρών τόνων</vt:lpstr>
      <vt:lpstr>Ακουομετρία καθαρών τόνων</vt:lpstr>
      <vt:lpstr>Ακουομετρία καθαρών τόνων (2)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295</cp:revision>
  <dcterms:created xsi:type="dcterms:W3CDTF">2012-09-06T09:03:05Z</dcterms:created>
  <dcterms:modified xsi:type="dcterms:W3CDTF">2015-11-22T19:14:01Z</dcterms:modified>
</cp:coreProperties>
</file>