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290" r:id="rId10"/>
    <p:sldId id="295" r:id="rId11"/>
    <p:sldId id="291" r:id="rId12"/>
    <p:sldId id="292" r:id="rId13"/>
    <p:sldId id="293" r:id="rId14"/>
    <p:sldId id="280" r:id="rId15"/>
  </p:sldIdLst>
  <p:sldSz cx="9144000" cy="5715000" type="screen16x10"/>
  <p:notesSz cx="6858000" cy="9144000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-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36512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31998" y="-57951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800" dirty="0" smtClean="0">
                <a:solidFill>
                  <a:schemeClr val="bg1"/>
                </a:solidFill>
              </a:rPr>
              <a:t>Ένζυμα: όξινη </a:t>
            </a:r>
            <a:r>
              <a:rPr lang="el-GR" sz="800" dirty="0" err="1" smtClean="0">
                <a:solidFill>
                  <a:schemeClr val="bg1"/>
                </a:solidFill>
              </a:rPr>
              <a:t>φωσφατάση</a:t>
            </a:r>
            <a:r>
              <a:rPr lang="el-GR" sz="800" dirty="0" smtClean="0">
                <a:solidFill>
                  <a:schemeClr val="bg1"/>
                </a:solidFill>
              </a:rPr>
              <a:t>, Τμήμα</a:t>
            </a:r>
            <a:r>
              <a:rPr lang="el-GR" sz="8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sciencesit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freeman.com/Berg7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85492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5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Ένζυμα: όξινη </a:t>
            </a:r>
            <a:r>
              <a:rPr lang="el-GR" sz="2800" b="1" dirty="0" err="1" smtClean="0"/>
              <a:t>φωσφατάση</a:t>
            </a:r>
            <a:endParaRPr lang="el-GR" sz="2800" b="1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Ένζυμα: </a:t>
            </a:r>
            <a:r>
              <a:rPr lang="el-GR" dirty="0" smtClean="0"/>
              <a:t>όξινη </a:t>
            </a:r>
            <a:r>
              <a:rPr lang="el-GR" dirty="0" err="1" smtClean="0"/>
              <a:t>φωσφατάση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5:</a:t>
            </a:r>
            <a:r>
              <a:rPr lang="en-US" sz="2800" dirty="0" smtClean="0"/>
              <a:t> </a:t>
            </a:r>
            <a:r>
              <a:rPr lang="el-GR" sz="2800" dirty="0"/>
              <a:t>Ένζυμα: όξινη </a:t>
            </a:r>
            <a:r>
              <a:rPr lang="el-GR" sz="2800" dirty="0" err="1"/>
              <a:t>φωσφατάση</a:t>
            </a:r>
            <a:endParaRPr lang="el-GR" sz="2800" dirty="0"/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του ενζύμου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l-GR" dirty="0"/>
              <a:t>Βρίσκεται στα φυτά (κυρίως στους σπόρους των φυτών) και η δραστικότητα του αυξάνεται κατά την περίοδο της βλάστησης. </a:t>
            </a:r>
            <a:endParaRPr lang="el-GR" dirty="0" smtClean="0"/>
          </a:p>
          <a:p>
            <a:pPr lvl="0"/>
            <a:r>
              <a:rPr lang="el-GR" dirty="0" smtClean="0"/>
              <a:t>Βρίσκεται </a:t>
            </a:r>
            <a:r>
              <a:rPr lang="el-GR" dirty="0"/>
              <a:t>επίσης δε διάφορους ιστούς στα ζώα (π.χ. όξινη </a:t>
            </a:r>
            <a:r>
              <a:rPr lang="el-GR" dirty="0" err="1"/>
              <a:t>φωσφατάση</a:t>
            </a:r>
            <a:r>
              <a:rPr lang="el-GR" dirty="0"/>
              <a:t> στα οστά, στον προστάτη και αλλού)</a:t>
            </a:r>
          </a:p>
          <a:p>
            <a:pPr lvl="0"/>
            <a:r>
              <a:rPr lang="el-GR" dirty="0"/>
              <a:t>Χρησιμεύει κυρίως στην απελευθέρωση των φωσφορικών ριζών από τις οργανικές ενώσεις. </a:t>
            </a:r>
            <a:endParaRPr lang="el-GR" dirty="0" smtClean="0"/>
          </a:p>
          <a:p>
            <a:pPr lvl="0"/>
            <a:r>
              <a:rPr lang="el-GR" dirty="0" smtClean="0"/>
              <a:t>Όπως </a:t>
            </a:r>
            <a:r>
              <a:rPr lang="el-GR" dirty="0"/>
              <a:t>είναι γνωστό, η πολύ μικρή συγκέντρωση διαλυτού φωσφόρου στο έδαφος αναγκάζει τα φυτά να αναπτύξουν αποτελεσματικούς μηχανισμούς για να απορροφηθεί ο φώσφορος ακόμη και από πολύ μικρές συγκεντρώσεις. </a:t>
            </a:r>
            <a:endParaRPr lang="el-GR" dirty="0" smtClean="0"/>
          </a:p>
          <a:p>
            <a:pPr lvl="0"/>
            <a:r>
              <a:rPr lang="el-GR" dirty="0" smtClean="0"/>
              <a:t>Οπότε</a:t>
            </a:r>
            <a:r>
              <a:rPr lang="el-GR" dirty="0"/>
              <a:t>, </a:t>
            </a:r>
            <a:r>
              <a:rPr lang="el-GR" i="1" dirty="0"/>
              <a:t>η παρουσία του ενζύμου σε φυτικούς ιστούς οι οποίοι διαρκώς αυξάνονται, είναι έντονη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70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του ενζύμου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000" i="1" dirty="0"/>
              <a:t>Δεν είναι</a:t>
            </a:r>
            <a:r>
              <a:rPr lang="el-GR" sz="2000" dirty="0"/>
              <a:t> </a:t>
            </a:r>
            <a:r>
              <a:rPr lang="el-GR" sz="2000" dirty="0" err="1"/>
              <a:t>μεταλλοένζυμο</a:t>
            </a:r>
            <a:endParaRPr lang="el-GR" sz="2000" dirty="0"/>
          </a:p>
          <a:p>
            <a:pPr lvl="0"/>
            <a:r>
              <a:rPr lang="el-GR" sz="2000" dirty="0"/>
              <a:t>Δρα σε όξινο </a:t>
            </a:r>
            <a:r>
              <a:rPr lang="en-US" sz="2000" dirty="0"/>
              <a:t>p</a:t>
            </a:r>
            <a:r>
              <a:rPr lang="el-GR" sz="2000" dirty="0"/>
              <a:t>Η</a:t>
            </a:r>
          </a:p>
          <a:p>
            <a:pPr lvl="0"/>
            <a:r>
              <a:rPr lang="el-GR" sz="2000" dirty="0"/>
              <a:t>Καταλύει την ίδια αντίδραση με την αλκαλική </a:t>
            </a:r>
            <a:r>
              <a:rPr lang="el-GR" sz="2000" dirty="0" err="1"/>
              <a:t>φωσφατάση</a:t>
            </a:r>
            <a:r>
              <a:rPr lang="el-GR" sz="2000" dirty="0"/>
              <a:t>, </a:t>
            </a:r>
            <a:r>
              <a:rPr lang="el-GR" sz="2000" i="1" dirty="0"/>
              <a:t>αλλά σε όξινο </a:t>
            </a:r>
            <a:r>
              <a:rPr lang="en-US" sz="2000" i="1" dirty="0"/>
              <a:t>pH</a:t>
            </a:r>
            <a:r>
              <a:rPr lang="el-GR" sz="2000" i="1" dirty="0"/>
              <a:t>, οπότε υπάρχει θέμα παρακολούθησης της εξέλιξης της αντίδρασης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73524"/>
            <a:ext cx="811430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31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του ενζύμου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Σε αντίθεση με την προηγούμενη φορά που παρακολουθούσαμε την εμφάνιση κίτρινου χρώματος και κατανοούσαμε τον σχηματισμό προϊόντος (ιόν </a:t>
            </a:r>
            <a:r>
              <a:rPr lang="el-GR" i="1" dirty="0"/>
              <a:t>π</a:t>
            </a:r>
            <a:r>
              <a:rPr lang="el-GR" dirty="0"/>
              <a:t>-</a:t>
            </a:r>
            <a:r>
              <a:rPr lang="el-GR" dirty="0" err="1"/>
              <a:t>νιτροφαινόλης</a:t>
            </a:r>
            <a:r>
              <a:rPr lang="el-GR" dirty="0"/>
              <a:t> σε αλκαλικό </a:t>
            </a:r>
            <a:r>
              <a:rPr lang="en-US" dirty="0"/>
              <a:t>p</a:t>
            </a:r>
            <a:r>
              <a:rPr lang="el-GR" dirty="0"/>
              <a:t>Η), τώρα η αντίδραση προχωρά σε όξινο </a:t>
            </a:r>
            <a:r>
              <a:rPr lang="en-US" dirty="0"/>
              <a:t>pH </a:t>
            </a:r>
            <a:r>
              <a:rPr lang="el-GR" dirty="0"/>
              <a:t>και το προϊόν που παράγεται (</a:t>
            </a:r>
            <a:r>
              <a:rPr lang="el-GR" i="1" dirty="0"/>
              <a:t>π</a:t>
            </a:r>
            <a:r>
              <a:rPr lang="el-GR" dirty="0"/>
              <a:t>-</a:t>
            </a:r>
            <a:r>
              <a:rPr lang="el-GR" dirty="0" err="1"/>
              <a:t>νιτροφαινόλ</a:t>
            </a:r>
            <a:r>
              <a:rPr lang="el-GR" dirty="0"/>
              <a:t>η) </a:t>
            </a:r>
            <a:r>
              <a:rPr lang="el-GR" i="1" dirty="0"/>
              <a:t>είναι άχρωμο</a:t>
            </a:r>
            <a:r>
              <a:rPr lang="el-GR" dirty="0"/>
              <a:t>, οπότε δεν έχουμε τρόπο να διαπιστώσουμε, </a:t>
            </a:r>
            <a:r>
              <a:rPr lang="el-GR" i="1" dirty="0"/>
              <a:t>άμεσα και μη επεμβατικά</a:t>
            </a:r>
            <a:r>
              <a:rPr lang="el-GR" dirty="0"/>
              <a:t>, την πρόοδο της αντίδρασης. 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μόνος τρόπος για να διαπιστωθεί αυτό είναι </a:t>
            </a:r>
            <a:r>
              <a:rPr lang="el-GR" i="1" dirty="0"/>
              <a:t>η επαγωγή της διάστασης της </a:t>
            </a:r>
            <a:r>
              <a:rPr lang="el-GR" dirty="0"/>
              <a:t>π</a:t>
            </a:r>
            <a:r>
              <a:rPr lang="el-GR" i="1" dirty="0"/>
              <a:t>-</a:t>
            </a:r>
            <a:r>
              <a:rPr lang="el-GR" i="1" dirty="0" err="1"/>
              <a:t>νιτροφαινόλης</a:t>
            </a:r>
            <a:r>
              <a:rPr lang="el-GR" dirty="0"/>
              <a:t>, δηλ. η απότομη αύξηση του </a:t>
            </a:r>
            <a:r>
              <a:rPr lang="en-US" dirty="0"/>
              <a:t>pH </a:t>
            </a:r>
            <a:r>
              <a:rPr lang="el-GR" dirty="0"/>
              <a:t>του διαλύματος όπου λαμβάνει </a:t>
            </a:r>
            <a:r>
              <a:rPr lang="el-GR" dirty="0" err="1"/>
              <a:t>χώραν</a:t>
            </a:r>
            <a:r>
              <a:rPr lang="el-GR" dirty="0"/>
              <a:t> η αντίδραση με προσθήκη πυκνού διαλύματος </a:t>
            </a:r>
            <a:r>
              <a:rPr lang="en-US" dirty="0" err="1"/>
              <a:t>NaOH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Θυμίζουμε </a:t>
            </a:r>
            <a:r>
              <a:rPr lang="el-GR" dirty="0"/>
              <a:t>ότι το ιόν της </a:t>
            </a:r>
            <a:r>
              <a:rPr lang="el-GR" i="1" dirty="0"/>
              <a:t>π</a:t>
            </a:r>
            <a:r>
              <a:rPr lang="el-GR" dirty="0"/>
              <a:t>-</a:t>
            </a:r>
            <a:r>
              <a:rPr lang="el-GR" dirty="0" err="1"/>
              <a:t>νιτροφαινόλης</a:t>
            </a:r>
            <a:r>
              <a:rPr lang="el-GR" dirty="0"/>
              <a:t> (π-ΝΟ</a:t>
            </a:r>
            <a:r>
              <a:rPr lang="el-GR" baseline="-25000" dirty="0"/>
              <a:t>2</a:t>
            </a:r>
            <a:r>
              <a:rPr lang="el-GR" dirty="0"/>
              <a:t>-Φ-Ο</a:t>
            </a:r>
            <a:r>
              <a:rPr lang="el-GR" baseline="30000" dirty="0"/>
              <a:t>-</a:t>
            </a:r>
            <a:r>
              <a:rPr lang="el-GR" baseline="-25000" dirty="0"/>
              <a:t> </a:t>
            </a:r>
            <a:r>
              <a:rPr lang="el-GR" dirty="0"/>
              <a:t>) έχει κίτρινο χρώμα και απορροφά έντονα στα 405 </a:t>
            </a:r>
            <a:r>
              <a:rPr lang="en-GB" dirty="0"/>
              <a:t>nm</a:t>
            </a:r>
            <a:r>
              <a:rPr lang="el-GR" dirty="0"/>
              <a:t> (e</a:t>
            </a:r>
            <a:r>
              <a:rPr lang="el-GR" baseline="-25000" dirty="0"/>
              <a:t>405</a:t>
            </a:r>
            <a:r>
              <a:rPr lang="en-GB" dirty="0"/>
              <a:t> </a:t>
            </a:r>
            <a:r>
              <a:rPr lang="el-GR" dirty="0"/>
              <a:t>= 18.8 </a:t>
            </a:r>
            <a:r>
              <a:rPr lang="en-GB" dirty="0"/>
              <a:t>x</a:t>
            </a:r>
            <a:r>
              <a:rPr lang="el-GR" dirty="0"/>
              <a:t> 10</a:t>
            </a:r>
            <a:r>
              <a:rPr lang="el-GR" baseline="30000" dirty="0"/>
              <a:t>3</a:t>
            </a:r>
            <a:r>
              <a:rPr lang="en-GB" dirty="0"/>
              <a:t> M</a:t>
            </a:r>
            <a:r>
              <a:rPr lang="el-GR" baseline="30000" dirty="0"/>
              <a:t>-1</a:t>
            </a:r>
            <a:r>
              <a:rPr lang="en-GB" dirty="0"/>
              <a:t>cm</a:t>
            </a:r>
            <a:r>
              <a:rPr lang="el-GR" baseline="30000" dirty="0"/>
              <a:t>-1</a:t>
            </a:r>
            <a:r>
              <a:rPr lang="el-GR" dirty="0"/>
              <a:t>). 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496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του ενζύμου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τίμημα όμως αυτής της παρέμβασης είναι ότι το ένζυμό μας θα απενεργοποιηθεί, </a:t>
            </a:r>
            <a:r>
              <a:rPr lang="el-GR" i="1" dirty="0"/>
              <a:t>γιατί δεν μπορεί να λειτουργήσει σε ακραίες αλκαλικές συνθήκες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όνομά του άλλωστε, παραπέμπει σε λειτουργία σε όξινο </a:t>
            </a:r>
            <a:r>
              <a:rPr lang="en-US" dirty="0"/>
              <a:t>pH</a:t>
            </a:r>
            <a:r>
              <a:rPr lang="el-GR" dirty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1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64936"/>
            <a:ext cx="8496944" cy="3852804"/>
          </a:xfrm>
        </p:spPr>
        <p:txBody>
          <a:bodyPr>
            <a:noAutofit/>
          </a:bodyPr>
          <a:lstStyle/>
          <a:p>
            <a:r>
              <a:rPr lang="en-GB" sz="1600" dirty="0"/>
              <a:t>1. </a:t>
            </a:r>
            <a:r>
              <a:rPr lang="en-US" sz="1600" dirty="0"/>
              <a:t>John Clark</a:t>
            </a:r>
            <a:r>
              <a:rPr lang="en-GB" sz="1600" dirty="0"/>
              <a:t>, </a:t>
            </a:r>
            <a:r>
              <a:rPr lang="en-US" sz="1600" dirty="0"/>
              <a:t>Robert Switzer</a:t>
            </a:r>
            <a:r>
              <a:rPr lang="en-GB" sz="1600" dirty="0"/>
              <a:t>. </a:t>
            </a:r>
            <a:r>
              <a:rPr lang="el-GR" sz="1600" dirty="0"/>
              <a:t>ΠΕΙΡΑΜΑΤΙΚΗ ΒΙΟΧΗΜΕΙΑ</a:t>
            </a:r>
            <a:r>
              <a:rPr lang="en-GB" sz="1600" dirty="0"/>
              <a:t>. </a:t>
            </a:r>
            <a:r>
              <a:rPr lang="el-GR" sz="1600" dirty="0"/>
              <a:t>Παν</a:t>
            </a:r>
            <a:r>
              <a:rPr lang="en-GB" sz="1600" dirty="0"/>
              <a:t>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</a:t>
            </a:r>
            <a:r>
              <a:rPr lang="en-GB" sz="1600" dirty="0"/>
              <a:t>, </a:t>
            </a:r>
            <a:r>
              <a:rPr lang="el-GR" sz="1600" dirty="0"/>
              <a:t>Ηράκλειο</a:t>
            </a:r>
            <a:r>
              <a:rPr lang="en-GB" sz="1600" dirty="0"/>
              <a:t>, 1992, 2</a:t>
            </a:r>
            <a:r>
              <a:rPr lang="el-GR" sz="1600" baseline="30000" dirty="0"/>
              <a:t>η</a:t>
            </a:r>
            <a:r>
              <a:rPr lang="el-GR" sz="1600" dirty="0"/>
              <a:t> εκτύπωση</a:t>
            </a:r>
            <a:r>
              <a:rPr lang="en-GB" sz="1600" dirty="0"/>
              <a:t>, 2001.</a:t>
            </a:r>
            <a:endParaRPr lang="el-GR" sz="1600" dirty="0"/>
          </a:p>
          <a:p>
            <a:r>
              <a:rPr lang="en-GB" sz="1600" dirty="0"/>
              <a:t> </a:t>
            </a:r>
            <a:r>
              <a:rPr lang="el-GR" sz="1600" dirty="0" smtClean="0"/>
              <a:t>2</a:t>
            </a:r>
            <a:r>
              <a:rPr lang="el-GR" sz="1600" dirty="0"/>
              <a:t>. ΙΓ </a:t>
            </a:r>
            <a:r>
              <a:rPr lang="el-GR" sz="1600" dirty="0" err="1"/>
              <a:t>Γεωργάτσου</a:t>
            </a:r>
            <a:r>
              <a:rPr lang="el-GR" sz="1600" dirty="0"/>
              <a:t>, Δ. Κυριακίδης, Τ. </a:t>
            </a:r>
            <a:r>
              <a:rPr lang="el-GR" sz="1600" dirty="0" err="1"/>
              <a:t>Γιουψάνης</a:t>
            </a:r>
            <a:r>
              <a:rPr lang="el-GR" sz="1600" dirty="0"/>
              <a:t>, κ.ά. Εργαστηριακές Ασκήσεις Βιοχημείας. Εκδόσεις Ζήτη. Θεσσαλονίκη, 2004.</a:t>
            </a:r>
          </a:p>
          <a:p>
            <a:r>
              <a:rPr lang="el-GR" sz="1600" dirty="0"/>
              <a:t> </a:t>
            </a:r>
            <a:r>
              <a:rPr lang="en-GB" sz="1600" dirty="0" err="1" smtClean="0"/>
              <a:t>Kandeel</a:t>
            </a:r>
            <a:r>
              <a:rPr lang="en-GB" sz="1600" dirty="0" smtClean="0"/>
              <a:t> </a:t>
            </a:r>
            <a:r>
              <a:rPr lang="en-GB" sz="1600" dirty="0"/>
              <a:t>M., Yosef T., Al-</a:t>
            </a:r>
            <a:r>
              <a:rPr lang="en-GB" sz="1600" dirty="0" err="1"/>
              <a:t>Julaifi</a:t>
            </a:r>
            <a:r>
              <a:rPr lang="en-GB" sz="1600" dirty="0"/>
              <a:t> M., AL-</a:t>
            </a:r>
            <a:r>
              <a:rPr lang="en-GB" sz="1600" dirty="0" err="1"/>
              <a:t>Rizki</a:t>
            </a:r>
            <a:r>
              <a:rPr lang="en-GB" sz="1600" dirty="0"/>
              <a:t> A., and </a:t>
            </a:r>
            <a:r>
              <a:rPr lang="en-GB" sz="1600" dirty="0" err="1"/>
              <a:t>Kitade</a:t>
            </a:r>
            <a:r>
              <a:rPr lang="en-GB" sz="1600" dirty="0"/>
              <a:t> Y. Chelating efficiency and mechanisms of interaction of some toxic and biologically important cations with EDTA by isothermal titration calorimetry. Life Science Journal 2013;10(4) </a:t>
            </a:r>
            <a:r>
              <a:rPr lang="en-GB" sz="1600" u="sng" dirty="0">
                <a:hlinkClick r:id="rId3"/>
              </a:rPr>
              <a:t>http://www.lifesciencesite.com</a:t>
            </a:r>
            <a:r>
              <a:rPr lang="en-GB" sz="1600" dirty="0"/>
              <a:t> </a:t>
            </a:r>
            <a:endParaRPr lang="el-GR" sz="1600" dirty="0"/>
          </a:p>
          <a:p>
            <a:r>
              <a:rPr lang="en-GB" sz="1600" dirty="0"/>
              <a:t> </a:t>
            </a:r>
            <a:r>
              <a:rPr lang="en-GB" sz="1600" dirty="0" smtClean="0"/>
              <a:t>4</a:t>
            </a:r>
            <a:r>
              <a:rPr lang="en-GB" sz="1600" dirty="0"/>
              <a:t>. </a:t>
            </a:r>
            <a:r>
              <a:rPr lang="en-US" sz="1600" dirty="0"/>
              <a:t>Jeremy M. Berg, John L. </a:t>
            </a:r>
            <a:r>
              <a:rPr lang="en-US" sz="1600" dirty="0" err="1"/>
              <a:t>Tymoczo</a:t>
            </a:r>
            <a:r>
              <a:rPr lang="en-US" sz="1600" dirty="0"/>
              <a:t>, </a:t>
            </a:r>
            <a:r>
              <a:rPr lang="en-US" sz="1600" dirty="0" err="1"/>
              <a:t>Lubert</a:t>
            </a:r>
            <a:r>
              <a:rPr lang="en-US" sz="1600" dirty="0"/>
              <a:t> </a:t>
            </a:r>
            <a:r>
              <a:rPr lang="en-US" sz="1600" dirty="0" err="1"/>
              <a:t>Stryer</a:t>
            </a:r>
            <a:r>
              <a:rPr lang="en-US" sz="1600" dirty="0"/>
              <a:t>, </a:t>
            </a:r>
            <a:r>
              <a:rPr lang="el-GR" sz="1600" dirty="0"/>
              <a:t>ΒΙΟΧΗΜΕΙΑ</a:t>
            </a:r>
            <a:r>
              <a:rPr lang="en-US" sz="1600" dirty="0"/>
              <a:t>, 5</a:t>
            </a:r>
            <a:r>
              <a:rPr lang="el-GR" sz="1600" baseline="30000" dirty="0"/>
              <a:t>η</a:t>
            </a:r>
            <a:r>
              <a:rPr lang="el-GR" sz="1600" dirty="0"/>
              <a:t> έκδοση</a:t>
            </a:r>
            <a:r>
              <a:rPr lang="en-US" sz="1600" dirty="0"/>
              <a:t>, </a:t>
            </a:r>
            <a:r>
              <a:rPr lang="el-GR" sz="1600" dirty="0"/>
              <a:t>Α τόμος</a:t>
            </a:r>
            <a:r>
              <a:rPr lang="en-US" sz="1600" dirty="0"/>
              <a:t>, </a:t>
            </a:r>
            <a:r>
              <a:rPr lang="el-GR" sz="1600" dirty="0"/>
              <a:t>Παν</a:t>
            </a:r>
            <a:r>
              <a:rPr lang="en-US" sz="1600" dirty="0"/>
              <a:t>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</a:t>
            </a:r>
            <a:r>
              <a:rPr lang="en-US" sz="1600" dirty="0"/>
              <a:t>, </a:t>
            </a:r>
            <a:r>
              <a:rPr lang="el-GR" sz="1600" dirty="0"/>
              <a:t>Ηράκλειο</a:t>
            </a:r>
            <a:r>
              <a:rPr lang="en-US" sz="1600" dirty="0"/>
              <a:t>, 2004. </a:t>
            </a:r>
            <a:r>
              <a:rPr lang="el-GR" sz="1600" dirty="0"/>
              <a:t>Βλέπε και διαδικτυακό τόπο του βιβλίου </a:t>
            </a:r>
            <a:r>
              <a:rPr lang="en-US" sz="1600" u="sng" dirty="0">
                <a:hlinkClick r:id="rId4"/>
              </a:rPr>
              <a:t>www</a:t>
            </a:r>
            <a:r>
              <a:rPr lang="el-GR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whfreeman</a:t>
            </a:r>
            <a:r>
              <a:rPr lang="el-GR" sz="1600" u="sng" dirty="0">
                <a:hlinkClick r:id="rId4"/>
              </a:rPr>
              <a:t>.</a:t>
            </a:r>
            <a:r>
              <a:rPr lang="en-US" sz="1600" u="sng" dirty="0">
                <a:hlinkClick r:id="rId4"/>
              </a:rPr>
              <a:t>com</a:t>
            </a:r>
            <a:r>
              <a:rPr lang="el-GR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Berg</a:t>
            </a:r>
            <a:r>
              <a:rPr lang="el-GR" sz="1600" u="sng" dirty="0">
                <a:hlinkClick r:id="rId4"/>
              </a:rPr>
              <a:t>7</a:t>
            </a:r>
            <a:r>
              <a:rPr lang="en-US" sz="1600" u="sng" dirty="0">
                <a:hlinkClick r:id="rId4"/>
              </a:rPr>
              <a:t>e</a:t>
            </a:r>
            <a:r>
              <a:rPr lang="el-GR" sz="1600" u="sng" dirty="0">
                <a:hlinkClick r:id="rId4"/>
              </a:rPr>
              <a:t>/</a:t>
            </a:r>
            <a:r>
              <a:rPr lang="el-GR" sz="1600" dirty="0"/>
              <a:t>. Προσεχώς κυκλοφορεί η 7</a:t>
            </a:r>
            <a:r>
              <a:rPr lang="el-GR" sz="1600" baseline="30000" dirty="0"/>
              <a:t>η</a:t>
            </a:r>
            <a:r>
              <a:rPr lang="el-GR" sz="1600" dirty="0"/>
              <a:t> έκδοση. </a:t>
            </a:r>
          </a:p>
          <a:p>
            <a:r>
              <a:rPr lang="el-GR" sz="1600" dirty="0"/>
              <a:t> </a:t>
            </a:r>
            <a:r>
              <a:rPr lang="el-GR" sz="1600" dirty="0" smtClean="0"/>
              <a:t>5</a:t>
            </a:r>
            <a:r>
              <a:rPr lang="el-GR" sz="1600" dirty="0"/>
              <a:t>. </a:t>
            </a:r>
            <a:r>
              <a:rPr lang="el-GR" sz="1600" dirty="0" err="1"/>
              <a:t>Διαμαντίδη</a:t>
            </a:r>
            <a:r>
              <a:rPr lang="el-GR" sz="1600" dirty="0"/>
              <a:t> </a:t>
            </a:r>
            <a:r>
              <a:rPr lang="el-GR" sz="1600" dirty="0" err="1"/>
              <a:t>Γρ</a:t>
            </a:r>
            <a:r>
              <a:rPr lang="el-GR" sz="1600" dirty="0"/>
              <a:t>., ΕΙΣΑΓΩΓΗ ΣΤΗ ΒΙΟΧΗΜΕΙΑ, 3</a:t>
            </a:r>
            <a:r>
              <a:rPr lang="el-GR" sz="1600" baseline="30000" dirty="0"/>
              <a:t>η</a:t>
            </a:r>
            <a:r>
              <a:rPr lang="el-GR" sz="1600" dirty="0"/>
              <a:t> έκδοση, </a:t>
            </a:r>
            <a:r>
              <a:rPr lang="en-US" sz="1600" dirty="0"/>
              <a:t>University Studio Press</a:t>
            </a:r>
            <a:r>
              <a:rPr lang="el-GR" sz="1600" dirty="0"/>
              <a:t>, Θεσσαλονίκη, 2007/2010.</a:t>
            </a:r>
          </a:p>
          <a:p>
            <a:r>
              <a:rPr lang="el-GR" sz="1600" dirty="0"/>
              <a:t> </a:t>
            </a:r>
            <a:r>
              <a:rPr lang="en-US" sz="1600" dirty="0" smtClean="0"/>
              <a:t>6</a:t>
            </a:r>
            <a:r>
              <a:rPr lang="en-US" sz="1600" dirty="0"/>
              <a:t>. </a:t>
            </a:r>
            <a:r>
              <a:rPr lang="pt-BR" sz="1600" dirty="0"/>
              <a:t>Campbell NA</a:t>
            </a:r>
            <a:r>
              <a:rPr lang="el-GR" sz="1600" dirty="0"/>
              <a:t>, </a:t>
            </a:r>
            <a:r>
              <a:rPr lang="pt-BR" sz="1600" dirty="0"/>
              <a:t>Reece JB</a:t>
            </a:r>
            <a:r>
              <a:rPr lang="el-GR" sz="1600" dirty="0"/>
              <a:t>. </a:t>
            </a:r>
            <a:r>
              <a:rPr lang="el-GR" sz="1600" i="1" dirty="0"/>
              <a:t>Βιολογία</a:t>
            </a:r>
            <a:r>
              <a:rPr lang="el-GR" sz="1600" dirty="0"/>
              <a:t>, τόμος Ι. 8</a:t>
            </a:r>
            <a:r>
              <a:rPr lang="el-GR" sz="1600" baseline="30000" dirty="0"/>
              <a:t>η</a:t>
            </a:r>
            <a:r>
              <a:rPr lang="el-GR" sz="1600" dirty="0"/>
              <a:t> έκδοση, Πανεπιστημιακές Εκδόσεις Κρήτης, Ηράκλειο, 2010.</a:t>
            </a:r>
          </a:p>
          <a:p>
            <a:pPr marL="0" indent="0"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1398</TotalTime>
  <Words>650</Words>
  <Application>Microsoft Office PowerPoint</Application>
  <PresentationFormat>Προβολή στην οθόνη (16:10)</PresentationFormat>
  <Paragraphs>83</Paragraphs>
  <Slides>14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Χαρακτηριστικά του ενζύμου </vt:lpstr>
      <vt:lpstr>Χαρακτηριστικά του ενζύμου </vt:lpstr>
      <vt:lpstr>Χαρακτηριστικά του ενζύμου </vt:lpstr>
      <vt:lpstr>Χαρακτηριστικά του ενζύμου 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182</cp:revision>
  <dcterms:created xsi:type="dcterms:W3CDTF">2012-09-06T09:03:05Z</dcterms:created>
  <dcterms:modified xsi:type="dcterms:W3CDTF">2015-11-20T18:09:37Z</dcterms:modified>
</cp:coreProperties>
</file>