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388" r:id="rId6"/>
    <p:sldId id="442" r:id="rId7"/>
    <p:sldId id="456" r:id="rId8"/>
    <p:sldId id="458" r:id="rId9"/>
    <p:sldId id="425" r:id="rId10"/>
    <p:sldId id="459" r:id="rId11"/>
    <p:sldId id="426" r:id="rId12"/>
    <p:sldId id="457" r:id="rId13"/>
    <p:sldId id="444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45" r:id="rId25"/>
    <p:sldId id="423" r:id="rId26"/>
    <p:sldId id="443" r:id="rId27"/>
    <p:sldId id="291" r:id="rId28"/>
    <p:sldId id="292" r:id="rId29"/>
    <p:sldId id="293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71342" autoAdjust="0"/>
  </p:normalViewPr>
  <p:slideViewPr>
    <p:cSldViewPr>
      <p:cViewPr varScale="1">
        <p:scale>
          <a:sx n="72" d="100"/>
          <a:sy n="72" d="100"/>
        </p:scale>
        <p:origin x="1747" y="5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55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80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55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55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61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88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191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99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12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69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12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38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204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Συστήματα ιατρικής απεικόνισης,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35.ibm.com/services/us/gbs/gaming/healthcar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8UJeRBN1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mo9EAClv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2u9B5Mjy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-nikeplus.nike.com/plus/what_is_fu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DASSkgXT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FML9BWSz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ucymOO9j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Z9Fg5Vc1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gA76oepw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media.2014.10.01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media.2011.12.00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Ψηφιακά παιχνίδια στην Υγεία</a:t>
            </a:r>
            <a:br>
              <a:rPr lang="el-GR" sz="2800" b="1" dirty="0" smtClean="0"/>
            </a:br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γίνονται τέτοιες επενδύσεις;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Ελάττωση κόστους τεχνολογικού εξοπλισμού</a:t>
            </a:r>
          </a:p>
          <a:p>
            <a:r>
              <a:rPr lang="el-GR" dirty="0" smtClean="0"/>
              <a:t>Αύξηση της γνώσης ως προς την χρήση της τεχνολογίας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27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altLang="el-GR" sz="4000" dirty="0" smtClean="0"/>
              <a:t>Ψηφιακά </a:t>
            </a:r>
            <a:r>
              <a:rPr lang="el-GR" altLang="el-GR" sz="4000" dirty="0"/>
              <a:t>χαρακτηριστικά 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/>
              <a:t>(Ράπτης, Α &amp; Ράπτη, 2006</a:t>
            </a:r>
            <a:r>
              <a:rPr lang="el-GR" altLang="el-GR" sz="2400" dirty="0" smtClean="0"/>
              <a:t>) : </a:t>
            </a:r>
          </a:p>
          <a:p>
            <a:r>
              <a:rPr lang="el-GR" altLang="el-GR" sz="2400" dirty="0" err="1" smtClean="0"/>
              <a:t>προγραμματισιμότητά</a:t>
            </a:r>
            <a:r>
              <a:rPr lang="el-GR" altLang="el-GR" sz="2400" dirty="0" smtClean="0"/>
              <a:t> τους</a:t>
            </a:r>
          </a:p>
          <a:p>
            <a:r>
              <a:rPr lang="el-GR" altLang="el-GR" sz="2400" dirty="0" err="1" smtClean="0"/>
              <a:t>αλληλεπιδραστικότητά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τους με τον </a:t>
            </a:r>
            <a:r>
              <a:rPr lang="el-GR" altLang="el-GR" sz="2400" dirty="0" smtClean="0"/>
              <a:t>χρήστη</a:t>
            </a:r>
          </a:p>
          <a:p>
            <a:r>
              <a:rPr lang="el-GR" altLang="el-GR" sz="2400" dirty="0" smtClean="0"/>
              <a:t>προσαρμοστικότητα τους στο ρυθμό του χρήστη</a:t>
            </a:r>
          </a:p>
          <a:p>
            <a:r>
              <a:rPr lang="el-GR" altLang="el-GR" sz="2400" dirty="0" err="1" smtClean="0"/>
              <a:t>πολυαισθητηριακό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περιβάλλοντον</a:t>
            </a:r>
            <a:r>
              <a:rPr lang="el-GR" altLang="el-GR" sz="2400" dirty="0" smtClean="0"/>
              <a:t> </a:t>
            </a:r>
          </a:p>
          <a:p>
            <a:r>
              <a:rPr lang="el-GR" altLang="el-GR" sz="2400" dirty="0" smtClean="0"/>
              <a:t>δυνατότητα </a:t>
            </a:r>
            <a:r>
              <a:rPr lang="el-GR" altLang="el-GR" sz="2400" dirty="0" err="1"/>
              <a:t>μοντελοποίησης</a:t>
            </a:r>
            <a:r>
              <a:rPr lang="el-GR" altLang="el-GR" sz="2400" dirty="0"/>
              <a:t> προβληματικών γνωστικών περιοχών εννοιών ή πραγματικών </a:t>
            </a:r>
            <a:r>
              <a:rPr lang="el-GR" altLang="el-GR" sz="2400" dirty="0" smtClean="0"/>
              <a:t>καταστάσεων</a:t>
            </a:r>
          </a:p>
          <a:p>
            <a:r>
              <a:rPr lang="el-GR" altLang="el-GR" sz="2400" dirty="0" smtClean="0"/>
              <a:t>δημιουργία </a:t>
            </a:r>
            <a:r>
              <a:rPr lang="el-GR" altLang="el-GR" sz="2400" dirty="0"/>
              <a:t>μικρόκοσμων, προσομοιώσεων και άλλων ανοιχτών περιβαλλόντων </a:t>
            </a:r>
            <a:r>
              <a:rPr lang="el-GR" altLang="el-GR" sz="2400" dirty="0" smtClean="0"/>
              <a:t>μάθησης</a:t>
            </a:r>
            <a:endParaRPr lang="el-GR" altLang="el-GR" sz="2400" dirty="0"/>
          </a:p>
          <a:p>
            <a:endParaRPr lang="el-GR" sz="2400" dirty="0" smtClean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34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Δυνατότητες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Η μάθηση που βασίζεται σε ψηφιακά παιχνίδια (</a:t>
            </a:r>
            <a:r>
              <a:rPr lang="el-GR" altLang="el-GR" dirty="0" err="1"/>
              <a:t>digital</a:t>
            </a:r>
            <a:r>
              <a:rPr lang="el-GR" altLang="el-GR" dirty="0"/>
              <a:t> </a:t>
            </a:r>
            <a:r>
              <a:rPr lang="el-GR" altLang="el-GR" dirty="0" err="1"/>
              <a:t>game-based</a:t>
            </a:r>
            <a:r>
              <a:rPr lang="el-GR" altLang="el-GR" dirty="0"/>
              <a:t> </a:t>
            </a:r>
            <a:r>
              <a:rPr lang="el-GR" altLang="el-GR" dirty="0" err="1"/>
              <a:t>learning</a:t>
            </a:r>
            <a:r>
              <a:rPr lang="el-GR" altLang="el-GR" dirty="0"/>
              <a:t>) </a:t>
            </a:r>
            <a:endParaRPr lang="el-GR" altLang="el-GR" dirty="0" smtClean="0"/>
          </a:p>
          <a:p>
            <a:r>
              <a:rPr lang="el-GR" altLang="el-GR" dirty="0" smtClean="0"/>
              <a:t>η </a:t>
            </a:r>
            <a:r>
              <a:rPr lang="el-GR" altLang="el-GR" dirty="0"/>
              <a:t>εύκολη προσομοίωση καταστάσεων του πραγματικού κόσμου και της καθημερινής </a:t>
            </a:r>
            <a:r>
              <a:rPr lang="el-GR" altLang="el-GR" dirty="0" smtClean="0"/>
              <a:t>ζωής</a:t>
            </a:r>
          </a:p>
          <a:p>
            <a:r>
              <a:rPr lang="el-GR" altLang="el-GR" dirty="0" smtClean="0"/>
              <a:t>η δυνατότητα να </a:t>
            </a:r>
            <a:r>
              <a:rPr lang="el-GR" altLang="el-GR" dirty="0"/>
              <a:t>κερδίζουν και να διατηρούν το ενδιαφέρον </a:t>
            </a:r>
            <a:endParaRPr lang="el-GR" altLang="el-GR" dirty="0" smtClean="0"/>
          </a:p>
          <a:p>
            <a:r>
              <a:rPr lang="el-GR" altLang="el-GR" dirty="0" smtClean="0"/>
              <a:t>αλληλεπίδραση </a:t>
            </a:r>
            <a:r>
              <a:rPr lang="el-GR" altLang="el-GR" dirty="0"/>
              <a:t>και </a:t>
            </a:r>
            <a:r>
              <a:rPr lang="el-GR" altLang="el-GR" dirty="0" smtClean="0"/>
              <a:t>ισορροπημένη πρόκληση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36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Smarter Games for Health</a:t>
            </a:r>
          </a:p>
          <a:p>
            <a:r>
              <a:rPr lang="en-US" i="1" dirty="0"/>
              <a:t>Motivate healthier </a:t>
            </a:r>
            <a:r>
              <a:rPr lang="en-US" i="1" dirty="0" smtClean="0"/>
              <a:t>living</a:t>
            </a:r>
            <a:endParaRPr lang="el-GR" i="1" dirty="0" smtClean="0"/>
          </a:p>
          <a:p>
            <a:endParaRPr lang="el-GR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://www-935.ibm.com/services/us/gbs/gaming/healthcare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99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Serious Game </a:t>
            </a:r>
            <a:r>
              <a:rPr lang="el-GR" b="1" dirty="0" smtClean="0"/>
              <a:t>για την ιατρική εκπαίδευση στο</a:t>
            </a:r>
            <a:r>
              <a:rPr lang="en-US" b="1" dirty="0" smtClean="0"/>
              <a:t> </a:t>
            </a:r>
            <a:r>
              <a:rPr lang="en-US" b="1" dirty="0"/>
              <a:t>Advanced Life </a:t>
            </a:r>
            <a:r>
              <a:rPr lang="en-US" b="1" dirty="0" smtClean="0"/>
              <a:t>Support</a:t>
            </a:r>
            <a:endParaRPr lang="el-GR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www.youtube.com/watch?v=Be8UJeRBN1I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890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PlayMancer</a:t>
            </a:r>
            <a:r>
              <a:rPr lang="en-US" b="1" dirty="0"/>
              <a:t>: </a:t>
            </a:r>
            <a:r>
              <a:rPr lang="el-GR" b="1" dirty="0"/>
              <a:t>(</a:t>
            </a:r>
            <a:r>
              <a:rPr lang="en-US" b="1" dirty="0" smtClean="0"/>
              <a:t>serious game</a:t>
            </a:r>
            <a:r>
              <a:rPr lang="el-GR" b="1" dirty="0" smtClean="0"/>
              <a:t>)</a:t>
            </a:r>
            <a:r>
              <a:rPr lang="en-US" b="1" dirty="0" smtClean="0"/>
              <a:t> </a:t>
            </a:r>
            <a:r>
              <a:rPr lang="el-GR" b="1" dirty="0" smtClean="0"/>
              <a:t>Σοβαρό </a:t>
            </a:r>
            <a:r>
              <a:rPr lang="el-GR" dirty="0" smtClean="0"/>
              <a:t>βίντεο </a:t>
            </a:r>
            <a:r>
              <a:rPr lang="el-GR" dirty="0"/>
              <a:t>παιχνίδι </a:t>
            </a:r>
            <a:r>
              <a:rPr lang="el-GR" b="1" dirty="0" smtClean="0"/>
              <a:t>για τη θεραπεία </a:t>
            </a:r>
            <a:r>
              <a:rPr lang="el-GR" dirty="0" smtClean="0"/>
              <a:t>και </a:t>
            </a:r>
            <a:r>
              <a:rPr lang="el-GR" dirty="0"/>
              <a:t>συναισθηματική ρύθμιση των ψυχικών </a:t>
            </a:r>
            <a:r>
              <a:rPr lang="el-GR" dirty="0" smtClean="0"/>
              <a:t>διαταραχών</a:t>
            </a:r>
          </a:p>
          <a:p>
            <a:r>
              <a:rPr lang="el-GR" b="1" dirty="0" smtClean="0"/>
              <a:t>Διαταραχές διατροφής </a:t>
            </a:r>
          </a:p>
          <a:p>
            <a:r>
              <a:rPr lang="el-GR" b="1" dirty="0" smtClean="0"/>
              <a:t>Παθολογικός τζόγος 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www.youtube.com/watch?v=osmo9EAClv8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42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φοιτητές/απόφοιτοι </a:t>
            </a:r>
            <a:r>
              <a:rPr lang="el-GR" dirty="0"/>
              <a:t>της επιστήμης των υπολογιστών </a:t>
            </a:r>
            <a:r>
              <a:rPr lang="el-GR" dirty="0" smtClean="0"/>
              <a:t>του Πανεπιστημίου </a:t>
            </a:r>
            <a:r>
              <a:rPr lang="en-GB" dirty="0"/>
              <a:t>San </a:t>
            </a:r>
            <a:r>
              <a:rPr lang="en-GB" dirty="0" smtClean="0"/>
              <a:t>Francisco </a:t>
            </a:r>
            <a:r>
              <a:rPr lang="el-GR" dirty="0" smtClean="0"/>
              <a:t>βοηθούν </a:t>
            </a:r>
            <a:r>
              <a:rPr lang="el-GR" dirty="0"/>
              <a:t>ασθενείς με ειδικές ανάγκες να σταθεί και να περπατήσει ξανά με </a:t>
            </a:r>
            <a:r>
              <a:rPr lang="el-GR" dirty="0" smtClean="0"/>
              <a:t>θεραπευτικά </a:t>
            </a:r>
            <a:r>
              <a:rPr lang="el-GR" dirty="0"/>
              <a:t>βίντεο </a:t>
            </a:r>
            <a:r>
              <a:rPr lang="el-GR" dirty="0" smtClean="0"/>
              <a:t>παιχνίδια για ενδυνάμωση και </a:t>
            </a:r>
            <a:r>
              <a:rPr lang="el-GR" dirty="0"/>
              <a:t>την </a:t>
            </a:r>
            <a:r>
              <a:rPr lang="el-GR" dirty="0" smtClean="0"/>
              <a:t>ευκινησία</a:t>
            </a:r>
            <a:endParaRPr lang="el-GR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www.youtube.com/watch?v=LP2u9B5Mjyw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14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OptumizeMe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endParaRPr lang="el-GR" dirty="0"/>
          </a:p>
        </p:txBody>
      </p:sp>
      <p:pic>
        <p:nvPicPr>
          <p:cNvPr id="2052" name="Picture 4" descr="http://static7.businessinsider.com/image/4f1b12e7ecad04e46300000d-400-300/optumizeme-proves-that-social-badges-can-actually-accomplish-somet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07" y="1984591"/>
            <a:ext cx="4822186" cy="36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4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SuperBetter</a:t>
            </a:r>
            <a:r>
              <a:rPr lang="en-GB" dirty="0" smtClean="0"/>
              <a:t> Labs</a:t>
            </a:r>
          </a:p>
          <a:p>
            <a:r>
              <a:rPr lang="en-GB" dirty="0" smtClean="0"/>
              <a:t>https</a:t>
            </a:r>
            <a:r>
              <a:rPr lang="en-GB" dirty="0"/>
              <a:t>://www.superbetter.com/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952500"/>
          </a:xfrm>
        </p:spPr>
        <p:txBody>
          <a:bodyPr/>
          <a:lstStyle/>
          <a:p>
            <a:r>
              <a:rPr lang="el-GR" dirty="0" smtClean="0"/>
              <a:t>Παράδειγμα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100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NikeFuel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7</a:t>
            </a:r>
            <a:endParaRPr lang="el-GR" dirty="0"/>
          </a:p>
        </p:txBody>
      </p:sp>
      <p:pic>
        <p:nvPicPr>
          <p:cNvPr id="3074" name="Picture 2" descr="Nike FuelB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987115"/>
            <a:ext cx="5424537" cy="36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334000" y="4554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hlinkClick r:id="rId4"/>
              </a:rPr>
              <a:t>https://secure-nikeplus.nike.com/plus/what_is_fuel</a:t>
            </a:r>
            <a:r>
              <a:rPr lang="el-GR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5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Ψηφιακά παιχνίδια στην Υγεία</a:t>
            </a:r>
            <a:br>
              <a:rPr lang="el-GR" sz="2800" dirty="0"/>
            </a:br>
            <a:endParaRPr lang="en-US" sz="2800" dirty="0" smtClean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The Human Body Works Kids Animation Learn Series 1</a:t>
            </a:r>
          </a:p>
          <a:p>
            <a:endParaRPr lang="en-US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www.youtube.com/watch?v=FeDASSkgXTA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21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Caillou</a:t>
            </a:r>
            <a:r>
              <a:rPr lang="en-US" b="1" dirty="0"/>
              <a:t> Check Up - Doctor's Office Game | Top Best Apps For Kids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9</a:t>
            </a:r>
            <a:endParaRPr lang="el-GR" dirty="0"/>
          </a:p>
        </p:txBody>
      </p:sp>
      <p:pic>
        <p:nvPicPr>
          <p:cNvPr id="1026" name="Picture 2" descr="http://topbestappsforkids.com/bestappsforkids/Caillou-Check-up-doctors-office-doctors-games-kids-apps-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62521"/>
            <a:ext cx="4183393" cy="31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Caillou</a:t>
            </a:r>
            <a:r>
              <a:rPr lang="en-GB" b="1" dirty="0"/>
              <a:t> - </a:t>
            </a:r>
            <a:r>
              <a:rPr lang="en-GB" b="1" dirty="0" err="1"/>
              <a:t>Caillou</a:t>
            </a:r>
            <a:r>
              <a:rPr lang="en-GB" b="1" dirty="0"/>
              <a:t> Is </a:t>
            </a:r>
            <a:r>
              <a:rPr lang="en-GB" b="1" dirty="0" smtClean="0"/>
              <a:t>Sick (O </a:t>
            </a:r>
            <a:r>
              <a:rPr lang="en-GB" b="1" dirty="0" err="1" smtClean="0"/>
              <a:t>Caillou</a:t>
            </a:r>
            <a:r>
              <a:rPr lang="en-GB" b="1" dirty="0" smtClean="0"/>
              <a:t> </a:t>
            </a:r>
            <a:r>
              <a:rPr lang="el-GR" b="1" dirty="0" smtClean="0"/>
              <a:t> είναι άρρωστος)</a:t>
            </a:r>
            <a:endParaRPr lang="en-GB" b="1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www.youtube.com/watch?v=cwucymOO9j8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14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Peppa</a:t>
            </a:r>
            <a:r>
              <a:rPr lang="en-GB" b="1" dirty="0"/>
              <a:t> Pig Doctor Visit at Bubble Guppies Hospital Episode Play </a:t>
            </a:r>
            <a:r>
              <a:rPr lang="en-GB" b="1" dirty="0" err="1"/>
              <a:t>Doh</a:t>
            </a:r>
            <a:r>
              <a:rPr lang="en-GB" b="1" dirty="0"/>
              <a:t> Toys </a:t>
            </a:r>
            <a:r>
              <a:rPr lang="en-GB" b="1" dirty="0" err="1"/>
              <a:t>Plastilina</a:t>
            </a:r>
            <a:r>
              <a:rPr lang="en-GB" b="1" dirty="0"/>
              <a:t> </a:t>
            </a:r>
            <a:r>
              <a:rPr lang="en-GB" b="1" dirty="0" err="1" smtClean="0"/>
              <a:t>Juguetes</a:t>
            </a:r>
            <a:endParaRPr lang="el-GR" b="1" dirty="0" smtClean="0"/>
          </a:p>
          <a:p>
            <a:r>
              <a:rPr lang="en-GB" b="1" dirty="0">
                <a:hlinkClick r:id="rId3"/>
              </a:rPr>
              <a:t>https://</a:t>
            </a:r>
            <a:r>
              <a:rPr lang="en-GB" b="1" dirty="0" smtClean="0">
                <a:hlinkClick r:id="rId3"/>
              </a:rPr>
              <a:t>www.youtube.com/watch?v=DbZ9Fg5Vc1E</a:t>
            </a:r>
            <a:r>
              <a:rPr lang="el-GR" b="1" dirty="0" smtClean="0"/>
              <a:t> </a:t>
            </a:r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94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serious games </a:t>
            </a:r>
            <a:r>
              <a:rPr lang="el-GR" dirty="0" smtClean="0"/>
              <a:t>για παιδιά εγκεφαλική παράλυση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www.youtube.com/watch?v=EvgA76oepws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37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Μέλλον</a:t>
            </a:r>
            <a:endParaRPr lang="el-GR" sz="31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?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077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Τόκη, E. Ι., (2006). Πληροφορική Υγείας, Θεσσαλονίκη: Εκδόσεις </a:t>
            </a: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Υγείας.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200" dirty="0" err="1" smtClean="0"/>
              <a:t>Smistad</a:t>
            </a:r>
            <a:r>
              <a:rPr lang="en-GB" sz="1200" dirty="0" smtClean="0"/>
              <a:t>, Erik et al.</a:t>
            </a:r>
            <a:r>
              <a:rPr lang="el-GR" sz="1200" dirty="0" smtClean="0"/>
              <a:t> (2014). </a:t>
            </a:r>
            <a:r>
              <a:rPr lang="en-GB" sz="1200" dirty="0" smtClean="0"/>
              <a:t>Medical image segmentation on GPUs – A comprehensive review</a:t>
            </a:r>
            <a:r>
              <a:rPr lang="el-GR" sz="1200" dirty="0" smtClean="0"/>
              <a:t>. </a:t>
            </a:r>
            <a:r>
              <a:rPr lang="en-GB" sz="1200" i="1" dirty="0" smtClean="0"/>
              <a:t>Medical Image Analysis </a:t>
            </a:r>
            <a:r>
              <a:rPr lang="en-GB" sz="1200" dirty="0" smtClean="0"/>
              <a:t>, 20 </a:t>
            </a:r>
            <a:r>
              <a:rPr lang="el-GR" sz="1200" dirty="0" smtClean="0"/>
              <a:t>(</a:t>
            </a:r>
            <a:r>
              <a:rPr lang="en-GB" sz="1200" dirty="0" smtClean="0"/>
              <a:t>1</a:t>
            </a:r>
            <a:r>
              <a:rPr lang="el-GR" sz="1200" dirty="0" smtClean="0"/>
              <a:t>)</a:t>
            </a:r>
            <a:r>
              <a:rPr lang="en-GB" sz="1200" dirty="0" smtClean="0"/>
              <a:t> , 1 – 18</a:t>
            </a:r>
            <a:r>
              <a:rPr lang="el-GR" sz="1200" dirty="0" smtClean="0"/>
              <a:t>.</a:t>
            </a:r>
            <a:r>
              <a:rPr lang="en-GB" sz="1200" dirty="0" smtClean="0"/>
              <a:t> DOI: </a:t>
            </a:r>
            <a:r>
              <a:rPr lang="en-GB" sz="1200" dirty="0" smtClean="0">
                <a:hlinkClick r:id="rId3"/>
              </a:rPr>
              <a:t>http://dx.doi.org/10.1016/j.media.2014.10.012</a:t>
            </a:r>
            <a:endParaRPr lang="el-GR" sz="12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200" dirty="0" smtClean="0"/>
              <a:t>Gupta, </a:t>
            </a:r>
            <a:r>
              <a:rPr lang="en-GB" sz="1200" dirty="0" err="1" smtClean="0"/>
              <a:t>Vikas</a:t>
            </a:r>
            <a:r>
              <a:rPr lang="en-GB" sz="1200" dirty="0" smtClean="0"/>
              <a:t> et al.</a:t>
            </a:r>
            <a:r>
              <a:rPr lang="el-GR" sz="1200" dirty="0" smtClean="0"/>
              <a:t> (2012). </a:t>
            </a:r>
            <a:r>
              <a:rPr lang="en-GB" sz="1200" dirty="0" smtClean="0"/>
              <a:t>Cardiac MR perfusion image processing techniques: A survey</a:t>
            </a:r>
            <a:r>
              <a:rPr lang="el-GR" sz="1200" dirty="0" smtClean="0"/>
              <a:t>. </a:t>
            </a:r>
            <a:r>
              <a:rPr lang="en-GB" sz="1200" i="1" dirty="0" smtClean="0"/>
              <a:t>Medical Image Analysis</a:t>
            </a:r>
            <a:r>
              <a:rPr lang="en-GB" sz="1200" dirty="0" smtClean="0"/>
              <a:t>, 16 </a:t>
            </a:r>
            <a:r>
              <a:rPr lang="el-GR" sz="1200" dirty="0" smtClean="0"/>
              <a:t>(</a:t>
            </a:r>
            <a:r>
              <a:rPr lang="en-GB" sz="1200" dirty="0" smtClean="0"/>
              <a:t>4</a:t>
            </a:r>
            <a:r>
              <a:rPr lang="el-GR" sz="1200" dirty="0" smtClean="0"/>
              <a:t>)</a:t>
            </a:r>
            <a:r>
              <a:rPr lang="en-GB" sz="1200" dirty="0" smtClean="0"/>
              <a:t>, 767 - 785</a:t>
            </a:r>
            <a:r>
              <a:rPr lang="el-GR" sz="1200" dirty="0" smtClean="0"/>
              <a:t>. </a:t>
            </a:r>
            <a:r>
              <a:rPr lang="fi-FI" sz="1200" dirty="0" smtClean="0"/>
              <a:t>DOI: </a:t>
            </a:r>
            <a:r>
              <a:rPr lang="fi-FI" sz="1200" dirty="0" smtClean="0">
                <a:hlinkClick r:id="rId4"/>
              </a:rPr>
              <a:t>http://dx.doi.org/10.1016/j.media.2011.12.005</a:t>
            </a:r>
            <a:endParaRPr lang="fi-FI" sz="12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smtClean="0"/>
              <a:t>Αποστολάκης, Ι. (2002). </a:t>
            </a:r>
            <a:r>
              <a:rPr lang="el-GR" sz="1200" i="1" dirty="0" smtClean="0"/>
              <a:t>Πληροφοριακά Συστήματα Υγείας</a:t>
            </a:r>
            <a:r>
              <a:rPr lang="el-GR" sz="1200" dirty="0" smtClean="0"/>
              <a:t>. </a:t>
            </a:r>
            <a:r>
              <a:rPr lang="el-GR" sz="1200" dirty="0" err="1" smtClean="0"/>
              <a:t>Εκδ</a:t>
            </a:r>
            <a:r>
              <a:rPr lang="el-GR" sz="1200" dirty="0" smtClean="0"/>
              <a:t>. </a:t>
            </a:r>
            <a:r>
              <a:rPr lang="el-GR" sz="1200" dirty="0" err="1" smtClean="0"/>
              <a:t>Παπαζήση</a:t>
            </a:r>
            <a:r>
              <a:rPr lang="el-GR" sz="1200" dirty="0" smtClean="0"/>
              <a:t>, Αθήνα, </a:t>
            </a:r>
            <a:r>
              <a:rPr lang="el-GR" sz="1200" dirty="0" err="1" smtClean="0"/>
              <a:t>σσ</a:t>
            </a:r>
            <a:r>
              <a:rPr lang="el-GR" sz="1200" dirty="0" smtClean="0"/>
              <a:t>. 149 – 165.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 smtClean="0"/>
              <a:t>Δελημπάσης</a:t>
            </a:r>
            <a:r>
              <a:rPr lang="el-GR" sz="1200" dirty="0" smtClean="0"/>
              <a:t>, Κ. και </a:t>
            </a:r>
            <a:r>
              <a:rPr lang="el-GR" sz="1200" dirty="0" err="1" smtClean="0"/>
              <a:t>Νικηφορίδης</a:t>
            </a:r>
            <a:r>
              <a:rPr lang="el-GR" sz="1200" dirty="0" smtClean="0"/>
              <a:t>, Γ. (2001). </a:t>
            </a:r>
            <a:r>
              <a:rPr lang="el-GR" sz="1200" i="1" dirty="0" smtClean="0"/>
              <a:t>Ιατρική Πληροφορική</a:t>
            </a:r>
            <a:r>
              <a:rPr lang="el-GR" sz="1200" dirty="0" smtClean="0"/>
              <a:t>. Ελληνικό Ανοικτό Πανεπιστήμιο, Πάτρα, </a:t>
            </a:r>
            <a:r>
              <a:rPr lang="el-GR" sz="1200" dirty="0" err="1" smtClean="0"/>
              <a:t>σσ</a:t>
            </a:r>
            <a:r>
              <a:rPr lang="el-GR" sz="1200" dirty="0" smtClean="0"/>
              <a:t>. 97 - 133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de-DE" sz="1200" dirty="0" smtClean="0"/>
              <a:t>Foley D. D., Van Dam A., Feiner S. K., Hughes J. F. (1990) Computer Graphics:</a:t>
            </a:r>
            <a:r>
              <a:rPr lang="el-GR" sz="1200" dirty="0" smtClean="0"/>
              <a:t> </a:t>
            </a:r>
            <a:r>
              <a:rPr lang="en-US" sz="1200" dirty="0" smtClean="0"/>
              <a:t>Principles and Practice. Reading, MA: Addison – Wesley.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Νικήτα, Κ. (2003α). </a:t>
            </a:r>
            <a:r>
              <a:rPr lang="el-GR" sz="1200" i="1" dirty="0" smtClean="0"/>
              <a:t>Αξονική Τομογραφία</a:t>
            </a:r>
            <a:r>
              <a:rPr lang="el-GR" sz="1200" dirty="0" smtClean="0"/>
              <a:t>. 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Προσομοιώσεων και Απεικονιστικής Τεχνολογίας. 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(2003β). </a:t>
            </a:r>
            <a:r>
              <a:rPr lang="el-GR" sz="1200" i="1" dirty="0"/>
              <a:t>Στοιχεία Επεξεργασίας Ιατρικών Εικόνων. </a:t>
            </a:r>
            <a:r>
              <a:rPr lang="el-GR" sz="1200" dirty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</a:t>
            </a:r>
            <a:r>
              <a:rPr lang="el-GR" sz="1200" dirty="0"/>
              <a:t>Προσομοιώσεων 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(2003γ). </a:t>
            </a:r>
            <a:r>
              <a:rPr lang="el-GR" sz="1200" i="1" dirty="0"/>
              <a:t>Εισαγωγή στα Ιατρικά Απεικονιστικά Συστήματα. </a:t>
            </a:r>
            <a:r>
              <a:rPr lang="el-GR" sz="1200" dirty="0" smtClean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</a:t>
            </a:r>
            <a:r>
              <a:rPr lang="el-GR" sz="1200" dirty="0"/>
              <a:t>Προσομοιώσεων 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(2003δ). </a:t>
            </a:r>
            <a:r>
              <a:rPr lang="el-GR" sz="1200" i="1" dirty="0"/>
              <a:t>Μέθοδοι Ανακατασκευής Εικόνας. </a:t>
            </a:r>
            <a:r>
              <a:rPr lang="el-GR" sz="1200" dirty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Προσομοιώσεων </a:t>
            </a:r>
            <a:r>
              <a:rPr lang="el-GR" sz="1200" dirty="0"/>
              <a:t>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 smtClean="0"/>
              <a:t>Μαγκλογιάννης</a:t>
            </a:r>
            <a:r>
              <a:rPr lang="el-GR" sz="1200" dirty="0"/>
              <a:t>, Η. (2003). </a:t>
            </a:r>
            <a:r>
              <a:rPr lang="el-GR" sz="1200" i="1" dirty="0"/>
              <a:t>Πληροφοριακά Συστήματα Υγείας</a:t>
            </a:r>
            <a:r>
              <a:rPr lang="el-GR" sz="1200" dirty="0"/>
              <a:t>. Πανεπιστήμιο </a:t>
            </a:r>
            <a:r>
              <a:rPr lang="el-GR" sz="1200" dirty="0" smtClean="0"/>
              <a:t>Αιγαίου</a:t>
            </a:r>
            <a:r>
              <a:rPr lang="el-GR" sz="1200" dirty="0"/>
              <a:t>, Σάμος, </a:t>
            </a:r>
            <a:r>
              <a:rPr lang="el-GR" sz="1200" dirty="0" err="1"/>
              <a:t>σσ</a:t>
            </a:r>
            <a:r>
              <a:rPr lang="el-GR" sz="1200" dirty="0"/>
              <a:t>. 51 - 65.</a:t>
            </a:r>
            <a:endParaRPr lang="el-GR" sz="12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Ψηφιακά Παιχνίδια στην Υγεία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 smtClean="0"/>
              <a:t>Εισαγωγή στα ψηφιακά παιχνίδια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Στοιχεία ψηφιακών παιχνιδιών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 smtClean="0"/>
              <a:t>Serious Games </a:t>
            </a:r>
            <a:r>
              <a:rPr lang="el-GR" sz="2400" dirty="0" smtClean="0"/>
              <a:t>- Παραδείγματα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Χρησιμότητα </a:t>
            </a:r>
            <a:r>
              <a:rPr lang="el-GR" sz="2400" dirty="0" smtClean="0"/>
              <a:t>ψηφιακών παιχνιδιών στην υγεία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 smtClean="0"/>
              <a:t>Μέλλον</a:t>
            </a:r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spc="-150" dirty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el-GR" sz="2400" b="1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Παιχνίδι</a:t>
            </a:r>
            <a:endParaRPr lang="en-US" sz="2400" b="1" dirty="0" smtClean="0"/>
          </a:p>
          <a:p>
            <a:pPr lvl="1"/>
            <a:r>
              <a:rPr lang="el-GR" altLang="el-GR" sz="2400" dirty="0"/>
              <a:t>το παιχνίδι είναι δύσκολο να οριστεί. 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Περιλαμβάνει </a:t>
            </a:r>
            <a:r>
              <a:rPr lang="el-GR" altLang="el-GR" sz="2400" dirty="0"/>
              <a:t>ποικίλες </a:t>
            </a:r>
            <a:r>
              <a:rPr lang="el-GR" altLang="el-GR" sz="2400" dirty="0" smtClean="0"/>
              <a:t>και διαφορετικές συμπεριφορές. </a:t>
            </a:r>
          </a:p>
          <a:p>
            <a:pPr lvl="1"/>
            <a:r>
              <a:rPr lang="el-GR" altLang="el-GR" sz="2400" dirty="0" smtClean="0"/>
              <a:t>Μπορεί </a:t>
            </a:r>
            <a:r>
              <a:rPr lang="el-GR" altLang="el-GR" sz="2400" dirty="0"/>
              <a:t>να είναι σωματικό, οργανωμένο, αυθόρμητο, μοναχικό, κοινωνικό. 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Ο καθένας μπορεί να δώσει έναν ορισμό ανάλογα με την οπτική </a:t>
            </a:r>
            <a:r>
              <a:rPr lang="el-GR" altLang="el-GR" sz="2400" dirty="0"/>
              <a:t>γωνία </a:t>
            </a:r>
            <a:r>
              <a:rPr lang="el-GR" altLang="el-GR" sz="2400" dirty="0" smtClean="0"/>
              <a:t>του. 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847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παιχνιδιού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l-GR" altLang="el-GR" dirty="0"/>
              <a:t>(</a:t>
            </a:r>
            <a:r>
              <a:rPr lang="el-GR" altLang="el-GR" dirty="0" err="1"/>
              <a:t>Stagnitti</a:t>
            </a:r>
            <a:r>
              <a:rPr lang="el-GR" altLang="el-GR" dirty="0"/>
              <a:t>, 2004):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είναι ευχάριστο και διασκεδαστικό,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δεν έχει εξωτερικούς </a:t>
            </a:r>
            <a:r>
              <a:rPr lang="el-GR" altLang="el-GR" dirty="0" smtClean="0"/>
              <a:t>σκοπούς (εσωτερικά κίνητρα) 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είναι </a:t>
            </a:r>
            <a:r>
              <a:rPr lang="el-GR" altLang="el-GR" dirty="0"/>
              <a:t>αυθόρμητο και </a:t>
            </a:r>
            <a:r>
              <a:rPr lang="el-GR" altLang="el-GR" dirty="0" smtClean="0"/>
              <a:t>εκούσιο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ενεργή </a:t>
            </a:r>
            <a:r>
              <a:rPr lang="el-GR" altLang="el-GR" dirty="0"/>
              <a:t>συμμετοχή του </a:t>
            </a:r>
            <a:r>
              <a:rPr lang="el-GR" altLang="el-GR" dirty="0" smtClean="0"/>
              <a:t>παίχτη 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απορροφά την προσοχή 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η πραγματικότητα της συγκεκριμένης στιγμής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μη </a:t>
            </a:r>
            <a:r>
              <a:rPr lang="el-GR" altLang="el-GR" dirty="0"/>
              <a:t>κυριολεκτικό, </a:t>
            </a:r>
            <a:r>
              <a:rPr lang="el-GR" altLang="el-GR" dirty="0" smtClean="0"/>
              <a:t>ξεφύγει </a:t>
            </a:r>
            <a:r>
              <a:rPr lang="el-GR" altLang="el-GR" dirty="0"/>
              <a:t>από τους περιορισμούς του εδώ και τώρα και </a:t>
            </a:r>
            <a:r>
              <a:rPr lang="el-GR" altLang="el-GR" dirty="0" smtClean="0"/>
              <a:t>πειραματίζεται </a:t>
            </a:r>
            <a:r>
              <a:rPr lang="el-GR" altLang="el-GR" dirty="0"/>
              <a:t>με νέες </a:t>
            </a:r>
            <a:r>
              <a:rPr lang="el-GR" altLang="el-GR" dirty="0" smtClean="0"/>
              <a:t>πιθανότητες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04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Ψηφιακό παιχνίδι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Παιχνίδι σε Η/Υ που σχεδιάστηκε για</a:t>
            </a:r>
            <a:r>
              <a:rPr lang="el-GR" dirty="0"/>
              <a:t>: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δώσει κίνητρα </a:t>
            </a:r>
          </a:p>
          <a:p>
            <a:pPr lvl="1"/>
            <a:r>
              <a:rPr lang="el-GR" dirty="0" smtClean="0"/>
              <a:t>να επηρεάσει θετικά την παραγωγικότητα</a:t>
            </a:r>
          </a:p>
          <a:p>
            <a:pPr lvl="1"/>
            <a:r>
              <a:rPr lang="el-GR" dirty="0"/>
              <a:t>να επηρεάσει </a:t>
            </a:r>
            <a:r>
              <a:rPr lang="el-GR" dirty="0" smtClean="0"/>
              <a:t>θετικά συμπεριφορές</a:t>
            </a:r>
          </a:p>
          <a:p>
            <a:r>
              <a:rPr lang="el-GR" dirty="0"/>
              <a:t>μορφή </a:t>
            </a:r>
            <a:r>
              <a:rPr lang="el-GR" dirty="0" smtClean="0"/>
              <a:t>τεχνολογίας</a:t>
            </a:r>
            <a:r>
              <a:rPr lang="en-US" dirty="0" smtClean="0"/>
              <a:t> </a:t>
            </a:r>
            <a:r>
              <a:rPr lang="el-GR" dirty="0" smtClean="0"/>
              <a:t>που πείθει </a:t>
            </a:r>
          </a:p>
          <a:p>
            <a:r>
              <a:rPr lang="el-GR" dirty="0"/>
              <a:t>προσελκύσει τους </a:t>
            </a:r>
            <a:r>
              <a:rPr lang="el-GR" dirty="0" smtClean="0"/>
              <a:t>χρήστες</a:t>
            </a:r>
            <a:r>
              <a:rPr lang="en-US" dirty="0" smtClean="0"/>
              <a:t> </a:t>
            </a:r>
            <a:r>
              <a:rPr lang="el-GR" dirty="0" smtClean="0"/>
              <a:t>να χρησιμοποιήσουν  προϊόντα, τεχνολογίες, συστήματα πληροφορικής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Πώς προσελκύουν;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36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Στοιχεία ψηφιακών </a:t>
            </a:r>
            <a:r>
              <a:rPr lang="el-GR" dirty="0" smtClean="0"/>
              <a:t>παιχνιδιών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0" dirty="0" smtClean="0"/>
              <a:t>Προσθέτουν στοιχεία διασκέδασης</a:t>
            </a:r>
            <a:endParaRPr lang="el-GR" sz="2800" spc="10" dirty="0"/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0" dirty="0"/>
              <a:t>Βελτίωση πρακτικής εξάσκησης, προσομοίωσης ή λύσης προβλήματος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0" dirty="0"/>
              <a:t>Κινητοποίηση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0" dirty="0" err="1"/>
              <a:t>Παιχνιδιώδης</a:t>
            </a:r>
            <a:r>
              <a:rPr lang="el-GR" sz="2800" spc="10" dirty="0"/>
              <a:t> δομή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0" dirty="0"/>
              <a:t>Πρόκληση των αισθήσεων</a:t>
            </a:r>
          </a:p>
        </p:txBody>
      </p:sp>
    </p:spTree>
    <p:extLst>
      <p:ext uri="{BB962C8B-B14F-4D97-AF65-F5344CB8AC3E}">
        <p14:creationId xmlns:p14="http://schemas.microsoft.com/office/powerpoint/2010/main" val="1820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6538</TotalTime>
  <Words>1074</Words>
  <Application>Microsoft Office PowerPoint</Application>
  <PresentationFormat>Προβολή στην οθόνη (16:10)</PresentationFormat>
  <Paragraphs>192</Paragraphs>
  <Slides>30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Περιεχόμενα</vt:lpstr>
      <vt:lpstr>Εισαγωγή</vt:lpstr>
      <vt:lpstr>Χαρακτηριστικά παιχνιδιού</vt:lpstr>
      <vt:lpstr>Ψηφιακό παιχνίδι</vt:lpstr>
      <vt:lpstr>Στοιχεία ψηφιακών παιχνιδιών</vt:lpstr>
      <vt:lpstr>Γιατί γίνονται τέτοιες επενδύσεις;</vt:lpstr>
      <vt:lpstr>Ψηφιακά χαρακτηριστικά </vt:lpstr>
      <vt:lpstr>Δυνατότητες</vt:lpstr>
      <vt:lpstr>Παράδειγμα 1</vt:lpstr>
      <vt:lpstr>Παράδειγμα 2</vt:lpstr>
      <vt:lpstr>Παράδειγμα 3</vt:lpstr>
      <vt:lpstr>Παράδειγμα 4</vt:lpstr>
      <vt:lpstr>Παράδειγμα 5</vt:lpstr>
      <vt:lpstr>Παράδειγμα 6</vt:lpstr>
      <vt:lpstr>Παράδειγμα 7</vt:lpstr>
      <vt:lpstr>Παράδειγμα 8</vt:lpstr>
      <vt:lpstr>Παράδειγμα 9</vt:lpstr>
      <vt:lpstr>Παράδειγμα 10</vt:lpstr>
      <vt:lpstr>Παράδειγμα 11</vt:lpstr>
      <vt:lpstr>Παράδειγμα 12</vt:lpstr>
      <vt:lpstr>Μέλλον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674</cp:revision>
  <dcterms:created xsi:type="dcterms:W3CDTF">2012-09-06T09:03:05Z</dcterms:created>
  <dcterms:modified xsi:type="dcterms:W3CDTF">2015-12-13T23:31:51Z</dcterms:modified>
</cp:coreProperties>
</file>