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89" r:id="rId3"/>
    <p:sldId id="257" r:id="rId4"/>
    <p:sldId id="259" r:id="rId5"/>
    <p:sldId id="388" r:id="rId6"/>
    <p:sldId id="409" r:id="rId7"/>
    <p:sldId id="410" r:id="rId8"/>
    <p:sldId id="393" r:id="rId9"/>
    <p:sldId id="411" r:id="rId10"/>
    <p:sldId id="395" r:id="rId11"/>
    <p:sldId id="396" r:id="rId12"/>
    <p:sldId id="439" r:id="rId13"/>
    <p:sldId id="440" r:id="rId14"/>
    <p:sldId id="441" r:id="rId15"/>
    <p:sldId id="397" r:id="rId16"/>
    <p:sldId id="442" r:id="rId17"/>
    <p:sldId id="398" r:id="rId18"/>
    <p:sldId id="443" r:id="rId19"/>
    <p:sldId id="444" r:id="rId20"/>
    <p:sldId id="399" r:id="rId21"/>
    <p:sldId id="445" r:id="rId22"/>
    <p:sldId id="412" r:id="rId23"/>
    <p:sldId id="413" r:id="rId24"/>
    <p:sldId id="446" r:id="rId25"/>
    <p:sldId id="414" r:id="rId26"/>
    <p:sldId id="447" r:id="rId27"/>
    <p:sldId id="415" r:id="rId28"/>
    <p:sldId id="416" r:id="rId29"/>
    <p:sldId id="448" r:id="rId30"/>
    <p:sldId id="417" r:id="rId31"/>
    <p:sldId id="418" r:id="rId32"/>
    <p:sldId id="419" r:id="rId33"/>
    <p:sldId id="420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22" r:id="rId43"/>
    <p:sldId id="457" r:id="rId44"/>
    <p:sldId id="458" r:id="rId45"/>
    <p:sldId id="423" r:id="rId46"/>
    <p:sldId id="424" r:id="rId47"/>
    <p:sldId id="425" r:id="rId48"/>
    <p:sldId id="426" r:id="rId49"/>
    <p:sldId id="427" r:id="rId50"/>
    <p:sldId id="430" r:id="rId51"/>
    <p:sldId id="431" r:id="rId52"/>
    <p:sldId id="459" r:id="rId53"/>
    <p:sldId id="460" r:id="rId54"/>
    <p:sldId id="462" r:id="rId55"/>
    <p:sldId id="432" r:id="rId56"/>
    <p:sldId id="463" r:id="rId57"/>
    <p:sldId id="433" r:id="rId58"/>
    <p:sldId id="434" r:id="rId59"/>
    <p:sldId id="464" r:id="rId60"/>
    <p:sldId id="435" r:id="rId61"/>
    <p:sldId id="436" r:id="rId62"/>
    <p:sldId id="391" r:id="rId63"/>
    <p:sldId id="291" r:id="rId64"/>
    <p:sldId id="292" r:id="rId65"/>
    <p:sldId id="293" r:id="rId66"/>
    <p:sldId id="280" r:id="rId67"/>
  </p:sldIdLst>
  <p:sldSz cx="9144000" cy="5715000" type="screen16x10"/>
  <p:notesSz cx="6858000" cy="9144000"/>
  <p:custDataLst>
    <p:tags r:id="rId7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05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3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997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48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3949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53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563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368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9921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38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40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066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403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9395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854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662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87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876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077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832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803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517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158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3234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228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965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75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561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499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0756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607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851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8373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3382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54461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6430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12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839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8236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63041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30911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1843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2995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20329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1306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0398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06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8404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2781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01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Μια άποψη του</a:t>
            </a:r>
            <a:r>
              <a:rPr lang="el-GR" sz="1000" b="1" baseline="0" dirty="0" smtClean="0">
                <a:solidFill>
                  <a:schemeClr val="bg1"/>
                </a:solidFill>
              </a:rPr>
              <a:t> …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Μια άποψη του κορυφαίου επιπέδου λειτουργίας και διασύνδεσης του </a:t>
            </a:r>
            <a:r>
              <a:rPr lang="el-GR" sz="2800" b="1" dirty="0" smtClean="0"/>
              <a:t>υπολογιστή</a:t>
            </a:r>
          </a:p>
          <a:p>
            <a:endParaRPr lang="el-GR" sz="20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Κύκλος Εντολής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Δύο βήματα</a:t>
            </a:r>
            <a:r>
              <a:rPr lang="en-GB" altLang="el-GR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Προσκόμιση (</a:t>
            </a:r>
            <a:r>
              <a:rPr lang="en-GB" altLang="el-GR" dirty="0"/>
              <a:t>Fetch</a:t>
            </a:r>
            <a:r>
              <a:rPr lang="el-GR" altLang="el-GR" dirty="0"/>
              <a:t>)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Εκτέλεση (</a:t>
            </a:r>
            <a:r>
              <a:rPr lang="en-GB" altLang="el-GR" dirty="0"/>
              <a:t>Execute</a:t>
            </a:r>
            <a:r>
              <a:rPr lang="el-GR" altLang="el-GR" dirty="0"/>
              <a:t>)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7"/>
          <a:stretch>
            <a:fillRect/>
          </a:stretch>
        </p:blipFill>
        <p:spPr bwMode="auto">
          <a:xfrm>
            <a:off x="190500" y="3128557"/>
            <a:ext cx="8763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Κύκλος Προσκόμισης (</a:t>
            </a:r>
            <a:r>
              <a:rPr lang="en-US" altLang="el-GR" dirty="0"/>
              <a:t>Fetch Cycle</a:t>
            </a:r>
            <a:r>
              <a:rPr lang="el-GR" altLang="el-GR" dirty="0" smtClean="0"/>
              <a:t>)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dirty="0"/>
              <a:t>Ο Απαριθμητής Προγράμματος</a:t>
            </a:r>
            <a:r>
              <a:rPr lang="en-US" altLang="el-GR" dirty="0"/>
              <a:t> (PC) </a:t>
            </a:r>
            <a:r>
              <a:rPr lang="el-GR" altLang="el-GR" dirty="0"/>
              <a:t>περιέχει</a:t>
            </a:r>
            <a:r>
              <a:rPr lang="en-US" altLang="el-GR" dirty="0"/>
              <a:t> </a:t>
            </a:r>
            <a:r>
              <a:rPr lang="el-GR" altLang="el-GR" dirty="0"/>
              <a:t>την διεύθυνση της επόμενης εντολής που πρόκειται να προσκομιστεί</a:t>
            </a:r>
            <a:endParaRPr lang="en-US" altLang="el-GR" dirty="0"/>
          </a:p>
          <a:p>
            <a:r>
              <a:rPr lang="el-GR" altLang="el-GR" dirty="0"/>
              <a:t>Ο επεξεργαστής προσκομίζει την εντολή που βρίσκεται στη θέση μνήμης που δείχνει ο</a:t>
            </a:r>
            <a:r>
              <a:rPr lang="en-US" altLang="el-GR" dirty="0"/>
              <a:t> PC</a:t>
            </a:r>
          </a:p>
          <a:p>
            <a:r>
              <a:rPr lang="el-GR" altLang="el-GR" dirty="0"/>
              <a:t>Αυξάνει η τιμή του </a:t>
            </a:r>
            <a:r>
              <a:rPr lang="en-US" altLang="el-GR" dirty="0"/>
              <a:t>PC</a:t>
            </a:r>
          </a:p>
          <a:p>
            <a:pPr lvl="1"/>
            <a:r>
              <a:rPr lang="el-GR" altLang="el-GR" dirty="0"/>
              <a:t>Εκτός αν η ακολουθία εντολών </a:t>
            </a:r>
            <a:r>
              <a:rPr lang="el-GR" altLang="el-GR" dirty="0" smtClean="0"/>
              <a:t>μεταβληθεί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Κύκλος Προσκόμισης (</a:t>
            </a:r>
            <a:r>
              <a:rPr lang="en-US" altLang="el-GR" dirty="0"/>
              <a:t>Fetch Cycle</a:t>
            </a:r>
            <a:r>
              <a:rPr lang="el-GR" altLang="el-GR" dirty="0" smtClean="0"/>
              <a:t>)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εντολή αποθηκεύεται στον </a:t>
            </a:r>
            <a:r>
              <a:rPr lang="el-GR" altLang="el-GR" dirty="0" err="1"/>
              <a:t>καταχωρητή</a:t>
            </a:r>
            <a:r>
              <a:rPr lang="el-GR" altLang="el-GR" dirty="0"/>
              <a:t> εντολών </a:t>
            </a:r>
            <a:r>
              <a:rPr lang="en-US" altLang="el-GR" dirty="0"/>
              <a:t>(IR)</a:t>
            </a:r>
          </a:p>
          <a:p>
            <a:r>
              <a:rPr lang="el-GR" altLang="el-GR" dirty="0"/>
              <a:t>Ο επεξεργαστής ερμηνεύει την εντολή και κάνει την απαιτούμενη ενέργεια 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2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Κύκλος Εκτέλεσης (</a:t>
            </a:r>
            <a:r>
              <a:rPr lang="en-US" altLang="el-GR" dirty="0"/>
              <a:t>Execute Cycle</a:t>
            </a:r>
            <a:r>
              <a:rPr lang="el-GR" altLang="el-GR" dirty="0" smtClean="0"/>
              <a:t>)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dirty="0"/>
              <a:t>Επεξεργαστής </a:t>
            </a:r>
            <a:r>
              <a:rPr lang="en-US" altLang="el-GR" dirty="0"/>
              <a:t>-</a:t>
            </a:r>
            <a:r>
              <a:rPr lang="el-GR" altLang="el-GR" dirty="0"/>
              <a:t> μνήμη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Μεταφορά δεδομένων μεταξύ </a:t>
            </a:r>
            <a:r>
              <a:rPr lang="en-US" altLang="el-GR" dirty="0"/>
              <a:t>CPU </a:t>
            </a:r>
            <a:r>
              <a:rPr lang="el-GR" altLang="el-GR" dirty="0"/>
              <a:t>και</a:t>
            </a:r>
            <a:r>
              <a:rPr lang="en-US" altLang="el-GR" dirty="0"/>
              <a:t> </a:t>
            </a:r>
            <a:r>
              <a:rPr lang="el-GR" altLang="el-GR" dirty="0"/>
              <a:t>μνήμης</a:t>
            </a:r>
            <a:endParaRPr lang="en-US" altLang="el-GR" dirty="0"/>
          </a:p>
          <a:p>
            <a:r>
              <a:rPr lang="el-GR" altLang="el-GR" dirty="0"/>
              <a:t>Επεξεργαστής - </a:t>
            </a:r>
            <a:r>
              <a:rPr lang="en-US" altLang="el-GR" dirty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Μεταφορά δεδομένων μεταξύ </a:t>
            </a:r>
            <a:r>
              <a:rPr lang="en-US" altLang="el-GR" dirty="0"/>
              <a:t>CPU </a:t>
            </a:r>
            <a:r>
              <a:rPr lang="el-GR" altLang="el-GR" dirty="0"/>
              <a:t>και </a:t>
            </a:r>
            <a:r>
              <a:rPr lang="el-GR" altLang="el-GR" dirty="0" err="1"/>
              <a:t>υπομανάδας</a:t>
            </a:r>
            <a:r>
              <a:rPr lang="el-GR" altLang="el-GR" dirty="0"/>
              <a:t> </a:t>
            </a:r>
            <a:r>
              <a:rPr lang="en-US" altLang="el-GR" dirty="0"/>
              <a:t>I/O </a:t>
            </a:r>
          </a:p>
          <a:p>
            <a:r>
              <a:rPr lang="el-GR" altLang="el-GR" dirty="0"/>
              <a:t>Επεξεργασία Δεδομένων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Αριθμητικές και λογικές πράξεις σε </a:t>
            </a:r>
            <a:r>
              <a:rPr lang="el-GR" altLang="el-GR" dirty="0" smtClean="0"/>
              <a:t>δεδομένα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25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Κύκλος Εκτέλεσης (</a:t>
            </a:r>
            <a:r>
              <a:rPr lang="en-US" altLang="el-GR" dirty="0"/>
              <a:t>Execute Cycle</a:t>
            </a:r>
            <a:r>
              <a:rPr lang="el-GR" altLang="el-GR" dirty="0" smtClean="0"/>
              <a:t>)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Έλεγχος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Μεταβολή ακολουθίας εκτέλεσης εντολών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US" altLang="el-GR" dirty="0"/>
              <a:t>.</a:t>
            </a:r>
            <a:r>
              <a:rPr lang="el-GR" altLang="el-GR" dirty="0"/>
              <a:t>χ</a:t>
            </a:r>
            <a:r>
              <a:rPr lang="en-US" altLang="el-GR" dirty="0"/>
              <a:t>. jump</a:t>
            </a:r>
          </a:p>
          <a:p>
            <a:r>
              <a:rPr lang="el-GR" altLang="el-GR" dirty="0"/>
              <a:t>Συνδυασμός των παραπάνω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9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Παράδειγμα εκτέλεσης προγράμματος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2"/>
          <a:stretch>
            <a:fillRect/>
          </a:stretch>
        </p:blipFill>
        <p:spPr bwMode="auto">
          <a:xfrm>
            <a:off x="2250000" y="1071000"/>
            <a:ext cx="4644000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/>
              <a:t>Κύκλος εντολής </a:t>
            </a:r>
            <a:r>
              <a:rPr lang="en-US" altLang="el-GR" sz="3600" dirty="0"/>
              <a:t>– </a:t>
            </a:r>
            <a:br>
              <a:rPr lang="en-US" altLang="el-GR" sz="3600" dirty="0"/>
            </a:br>
            <a:r>
              <a:rPr lang="el-GR" altLang="el-GR" sz="3600" dirty="0"/>
              <a:t>Διάγραμμα Καταστάσεων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3"/>
          <a:stretch>
            <a:fillRect/>
          </a:stretch>
        </p:blipFill>
        <p:spPr bwMode="auto">
          <a:xfrm>
            <a:off x="838124" y="1435843"/>
            <a:ext cx="7467752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Διακοπές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600" dirty="0"/>
              <a:t>Μηχανισμός που επιτρέπει στις </a:t>
            </a:r>
            <a:r>
              <a:rPr lang="el-GR" altLang="el-GR" sz="2600" dirty="0" err="1"/>
              <a:t>υπομονάδες</a:t>
            </a:r>
            <a:r>
              <a:rPr lang="el-GR" altLang="el-GR" sz="2600" dirty="0"/>
              <a:t> ενός υπολογιστή </a:t>
            </a:r>
            <a:r>
              <a:rPr lang="en-GB" altLang="el-GR" sz="2600" dirty="0"/>
              <a:t>(</a:t>
            </a:r>
            <a:r>
              <a:rPr lang="el-GR" altLang="el-GR" sz="2600" dirty="0"/>
              <a:t>π</a:t>
            </a:r>
            <a:r>
              <a:rPr lang="en-GB" altLang="el-GR" sz="2600" dirty="0"/>
              <a:t>.</a:t>
            </a:r>
            <a:r>
              <a:rPr lang="el-GR" altLang="el-GR" sz="2600" dirty="0"/>
              <a:t>χ</a:t>
            </a:r>
            <a:r>
              <a:rPr lang="en-GB" altLang="el-GR" sz="2600" dirty="0"/>
              <a:t>. I/O) </a:t>
            </a:r>
            <a:r>
              <a:rPr lang="el-GR" altLang="el-GR" sz="2600" dirty="0"/>
              <a:t>να διακόπτουν την κανονική λειτουργία του επεξεργαστή </a:t>
            </a:r>
            <a:endParaRPr lang="en-GB" altLang="el-GR" sz="2600" dirty="0"/>
          </a:p>
          <a:p>
            <a:pPr>
              <a:lnSpc>
                <a:spcPct val="90000"/>
              </a:lnSpc>
            </a:pPr>
            <a:r>
              <a:rPr lang="el-GR" altLang="el-GR" sz="2600" dirty="0"/>
              <a:t>Προγράμματος</a:t>
            </a:r>
            <a:endParaRPr lang="en-GB" altLang="el-GR" sz="2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/>
              <a:t>π</a:t>
            </a:r>
            <a:r>
              <a:rPr lang="en-GB" altLang="el-GR" sz="2600" dirty="0"/>
              <a:t>.</a:t>
            </a:r>
            <a:r>
              <a:rPr lang="el-GR" altLang="el-GR" sz="2600" dirty="0"/>
              <a:t>χ</a:t>
            </a:r>
            <a:r>
              <a:rPr lang="en-GB" altLang="el-GR" sz="2600" dirty="0"/>
              <a:t>. overflow, division by zero</a:t>
            </a:r>
          </a:p>
          <a:p>
            <a:pPr>
              <a:lnSpc>
                <a:spcPct val="90000"/>
              </a:lnSpc>
            </a:pPr>
            <a:r>
              <a:rPr lang="el-GR" altLang="el-GR" sz="2600" dirty="0"/>
              <a:t>Χρονισμού</a:t>
            </a:r>
            <a:endParaRPr lang="en-GB" altLang="el-GR" sz="2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/>
              <a:t>Παράγονται από </a:t>
            </a:r>
            <a:r>
              <a:rPr lang="el-GR" altLang="el-GR" sz="2600" dirty="0" err="1"/>
              <a:t>χρονιστή</a:t>
            </a:r>
            <a:r>
              <a:rPr lang="el-GR" altLang="el-GR" sz="2600" dirty="0"/>
              <a:t> εσωτερικά στον επεξεργαστή </a:t>
            </a:r>
            <a:endParaRPr lang="en-GB" altLang="el-GR" sz="2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/>
              <a:t>Εκτέλεση συγκεκριμένων λειτουργιών σε τακτική </a:t>
            </a:r>
            <a:r>
              <a:rPr lang="el-GR" altLang="el-GR" sz="2600" dirty="0" smtClean="0"/>
              <a:t>βάση</a:t>
            </a:r>
            <a:endParaRPr lang="en-GB" altLang="el-GR" sz="2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Διακοπές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600" dirty="0" smtClean="0"/>
              <a:t>I/O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 smtClean="0"/>
              <a:t>Από</a:t>
            </a:r>
            <a:r>
              <a:rPr lang="en-GB" altLang="el-GR" sz="2600" dirty="0" smtClean="0"/>
              <a:t> </a:t>
            </a:r>
            <a:r>
              <a:rPr lang="en-GB" altLang="el-GR" sz="2600" dirty="0"/>
              <a:t>I/O </a:t>
            </a:r>
            <a:r>
              <a:rPr lang="el-GR" altLang="el-GR" sz="2600" dirty="0"/>
              <a:t>ελεγκτές</a:t>
            </a:r>
            <a:endParaRPr lang="en-GB" altLang="el-GR" sz="2600" dirty="0"/>
          </a:p>
          <a:p>
            <a:pPr>
              <a:lnSpc>
                <a:spcPct val="90000"/>
              </a:lnSpc>
            </a:pPr>
            <a:r>
              <a:rPr lang="el-GR" altLang="el-GR" sz="2600" dirty="0"/>
              <a:t>Βλάβη υλικού</a:t>
            </a:r>
            <a:endParaRPr lang="en-GB" altLang="el-GR" sz="2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/>
              <a:t>π</a:t>
            </a:r>
            <a:r>
              <a:rPr lang="en-GB" altLang="el-GR" sz="2600" dirty="0"/>
              <a:t>.</a:t>
            </a:r>
            <a:r>
              <a:rPr lang="el-GR" altLang="el-GR" sz="2600" dirty="0"/>
              <a:t>χ</a:t>
            </a:r>
            <a:r>
              <a:rPr lang="en-GB" altLang="el-GR" sz="2600" dirty="0"/>
              <a:t>. </a:t>
            </a:r>
            <a:r>
              <a:rPr lang="el-GR" altLang="el-GR" sz="2600" dirty="0"/>
              <a:t>σφάλμα ισοτιμίας της μνήμης, διακοπή τροφοδοσίας σε </a:t>
            </a:r>
            <a:r>
              <a:rPr lang="el-GR" altLang="el-GR" sz="2600" dirty="0" err="1"/>
              <a:t>υπομονάδα</a:t>
            </a:r>
            <a:endParaRPr lang="en-GB" altLang="el-GR" sz="2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7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Έλεγχος ροής προγράμματος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1091620" y="1181365"/>
            <a:ext cx="6960760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Μια άποψη του κορυφαίου επιπέδου λειτουργίας και διασύνδεσης του </a:t>
            </a:r>
            <a:r>
              <a:rPr lang="el-GR" sz="2800" dirty="0" smtClean="0"/>
              <a:t>υπολογιστή</a:t>
            </a:r>
          </a:p>
          <a:p>
            <a:endParaRPr lang="el-GR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Κύκλος </a:t>
            </a:r>
            <a:r>
              <a:rPr lang="el-GR" altLang="el-GR" dirty="0" smtClean="0"/>
              <a:t>Διακοπής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Προστίθεται στον κύκλο εντολής</a:t>
            </a:r>
            <a:endParaRPr lang="en-US" altLang="el-GR" sz="2400" dirty="0"/>
          </a:p>
          <a:p>
            <a:r>
              <a:rPr lang="el-GR" altLang="el-GR" sz="2400" dirty="0"/>
              <a:t>Ο επεξεργαστής ελέγχει για διακοπές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Ενεργοποιούνται μέσω ενός σήματος διακοπής</a:t>
            </a:r>
            <a:endParaRPr lang="en-US" altLang="el-GR" sz="2400" dirty="0"/>
          </a:p>
          <a:p>
            <a:r>
              <a:rPr lang="el-GR" altLang="el-GR" sz="2400" dirty="0"/>
              <a:t>Αν δεν υπάρχει διακοπή</a:t>
            </a:r>
            <a:r>
              <a:rPr lang="en-US" altLang="el-GR" sz="2400" dirty="0"/>
              <a:t>, </a:t>
            </a:r>
            <a:r>
              <a:rPr lang="el-GR" altLang="el-GR" sz="2400" dirty="0"/>
              <a:t>προσκομίζεται η επόμενη εντολή</a:t>
            </a:r>
            <a:endParaRPr lang="en-US" altLang="el-GR" sz="2400" dirty="0"/>
          </a:p>
          <a:p>
            <a:r>
              <a:rPr lang="el-GR" altLang="el-GR" sz="2400" dirty="0"/>
              <a:t>Αν</a:t>
            </a:r>
            <a:r>
              <a:rPr lang="en-US" altLang="el-GR" sz="2400" dirty="0"/>
              <a:t> </a:t>
            </a:r>
            <a:r>
              <a:rPr lang="el-GR" altLang="el-GR" sz="2400" dirty="0"/>
              <a:t>εκκρεμεί διακοπή</a:t>
            </a:r>
            <a:r>
              <a:rPr lang="en-US" altLang="el-GR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Αναστολή εκτέλεσης προγράμματος</a:t>
            </a:r>
            <a:r>
              <a:rPr lang="en-US" altLang="el-GR" sz="2400" dirty="0"/>
              <a:t>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8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Instruction Cycle with Interrupts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4510" r="8333" b="30392"/>
          <a:stretch>
            <a:fillRect/>
          </a:stretch>
        </p:blipFill>
        <p:spPr bwMode="auto">
          <a:xfrm>
            <a:off x="381000" y="1345332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Μεταφορά ελέγχου μέσω διακοπών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12746" r="28029" b="35559"/>
          <a:stretch>
            <a:fillRect/>
          </a:stretch>
        </p:blipFill>
        <p:spPr bwMode="auto">
          <a:xfrm>
            <a:off x="1380553" y="1173230"/>
            <a:ext cx="638289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χρονισμός του προγράμματος</a:t>
            </a:r>
            <a:r>
              <a:rPr lang="en-GB" altLang="el-GR" dirty="0"/>
              <a:t/>
            </a:r>
            <a:br>
              <a:rPr lang="en-GB" altLang="el-GR" dirty="0"/>
            </a:br>
            <a:r>
              <a:rPr lang="el-GR" altLang="el-GR" dirty="0"/>
              <a:t>Μικρή αναμονή</a:t>
            </a:r>
            <a:r>
              <a:rPr lang="en-GB" altLang="el-GR" dirty="0"/>
              <a:t> I/O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7576" r="11765" b="21211"/>
          <a:stretch>
            <a:fillRect/>
          </a:stretch>
        </p:blipFill>
        <p:spPr bwMode="auto">
          <a:xfrm>
            <a:off x="2652649" y="1345332"/>
            <a:ext cx="371487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Κύκλος εντολής </a:t>
            </a:r>
            <a:r>
              <a:rPr lang="en-US" altLang="el-GR" dirty="0"/>
              <a:t>(</a:t>
            </a:r>
            <a:r>
              <a:rPr lang="el-GR" altLang="el-GR" dirty="0"/>
              <a:t>με διακοπές</a:t>
            </a:r>
            <a:r>
              <a:rPr lang="en-US" altLang="el-GR" dirty="0"/>
              <a:t>) -  </a:t>
            </a:r>
            <a:r>
              <a:rPr lang="el-GR" altLang="el-GR" dirty="0"/>
              <a:t>Διάγραμμα Καταστάσεων</a:t>
            </a:r>
            <a:endParaRPr lang="el-GR" baseline="-25000" dirty="0"/>
          </a:p>
        </p:txBody>
      </p:sp>
      <p:pic>
        <p:nvPicPr>
          <p:cNvPr id="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3"/>
          <a:stretch>
            <a:fillRect/>
          </a:stretch>
        </p:blipFill>
        <p:spPr bwMode="auto">
          <a:xfrm>
            <a:off x="495300" y="1633364"/>
            <a:ext cx="8153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Πολλαπλές </a:t>
            </a:r>
            <a:r>
              <a:rPr lang="el-GR" altLang="el-GR" dirty="0" smtClean="0"/>
              <a:t>Διακοπές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Απενεργοποίηση Διακοπών</a:t>
            </a:r>
            <a:endParaRPr lang="en-US" altLang="el-GR" dirty="0"/>
          </a:p>
          <a:p>
            <a:pPr lvl="1"/>
            <a:r>
              <a:rPr lang="el-GR" altLang="el-GR" dirty="0"/>
              <a:t>Ο επεξεργαστής θα αγνοεί νέες διακοπές όταν ήδη επεξεργάζεται μια διακοπή</a:t>
            </a:r>
            <a:endParaRPr lang="en-US" altLang="el-GR" dirty="0"/>
          </a:p>
          <a:p>
            <a:pPr lvl="1"/>
            <a:r>
              <a:rPr lang="el-GR" altLang="el-GR" dirty="0"/>
              <a:t>Οι διακοπές εκκρεμούν και ελέγχονται αμέσως μετά το τέλος της διακοπής που επεξεργαζόταν</a:t>
            </a:r>
            <a:endParaRPr lang="en-US" altLang="el-GR" dirty="0"/>
          </a:p>
          <a:p>
            <a:pPr lvl="1"/>
            <a:r>
              <a:rPr lang="el-GR" altLang="el-GR" dirty="0"/>
              <a:t>Οι διακοπές εξυπηρετούνται με την σειρά </a:t>
            </a:r>
            <a:r>
              <a:rPr lang="el-GR" altLang="el-GR" dirty="0" smtClean="0"/>
              <a:t>εμφάνισης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5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Πολλαπλές </a:t>
            </a:r>
            <a:r>
              <a:rPr lang="el-GR" altLang="el-GR" dirty="0" smtClean="0"/>
              <a:t>Διακοπές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Ορισμός </a:t>
            </a:r>
            <a:r>
              <a:rPr lang="el-GR" altLang="el-GR" dirty="0"/>
              <a:t>προτεραιοτήτων</a:t>
            </a:r>
            <a:endParaRPr lang="en-US" altLang="el-GR" dirty="0"/>
          </a:p>
          <a:p>
            <a:pPr lvl="1"/>
            <a:r>
              <a:rPr lang="el-GR" altLang="el-GR" dirty="0"/>
              <a:t>Διακοπές χαμηλής προτεραιότητας μπορούν να διακοπούν από διακοπές υψηλότερης προτεραιότητας</a:t>
            </a:r>
            <a:endParaRPr lang="en-US" altLang="el-GR" dirty="0"/>
          </a:p>
          <a:p>
            <a:pPr lvl="1"/>
            <a:r>
              <a:rPr lang="el-GR" altLang="el-GR" dirty="0"/>
              <a:t>Όταν επεξεργαστεί η διακοπή με την μεγαλύτερη προτεραιότητα, ο επεξεργαστής επιστρέφει στην προηγούμενη διακοπή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45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Πολλαπλές διακοπές</a:t>
            </a:r>
            <a:r>
              <a:rPr lang="en-US" altLang="el-GR" dirty="0"/>
              <a:t> - </a:t>
            </a:r>
            <a:r>
              <a:rPr lang="el-GR" altLang="el-GR" dirty="0" err="1"/>
              <a:t>Ακολουθιακά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1"/>
          <a:stretch>
            <a:fillRect/>
          </a:stretch>
        </p:blipFill>
        <p:spPr bwMode="auto">
          <a:xfrm>
            <a:off x="1066800" y="1043518"/>
            <a:ext cx="70104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Πολλαπλές διακοπές </a:t>
            </a:r>
            <a:r>
              <a:rPr lang="en-US" altLang="el-GR" sz="3600" dirty="0"/>
              <a:t>– </a:t>
            </a:r>
            <a:r>
              <a:rPr lang="el-GR" altLang="el-GR" sz="3600" dirty="0"/>
              <a:t>Με προτεραιότητα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9" b="10062"/>
          <a:stretch/>
        </p:blipFill>
        <p:spPr bwMode="auto">
          <a:xfrm>
            <a:off x="1089364" y="1109495"/>
            <a:ext cx="6965272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/>
              <a:t>Χρονική ακολουθία πολλαπλών διακοπών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14706" r="19698" b="33333"/>
          <a:stretch>
            <a:fillRect/>
          </a:stretch>
        </p:blipFill>
        <p:spPr bwMode="auto">
          <a:xfrm>
            <a:off x="1403648" y="1061493"/>
            <a:ext cx="709081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Διασύνδεση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Όλες οι </a:t>
            </a:r>
            <a:r>
              <a:rPr lang="el-GR" altLang="el-GR" dirty="0" err="1"/>
              <a:t>υπομονάδες</a:t>
            </a:r>
            <a:r>
              <a:rPr lang="el-GR" altLang="el-GR" dirty="0"/>
              <a:t> πρέπει να διασυνδέονται μεταξύ τους</a:t>
            </a:r>
            <a:endParaRPr lang="en-GB" altLang="el-GR" dirty="0"/>
          </a:p>
          <a:p>
            <a:r>
              <a:rPr lang="el-GR" altLang="el-GR" dirty="0"/>
              <a:t>Διαφορετικού τύπου σύνδεση για διαφορετικού τύπου </a:t>
            </a:r>
            <a:r>
              <a:rPr lang="el-GR" altLang="el-GR" dirty="0" err="1"/>
              <a:t>υπομονάδες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Κύρια μνήμη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CPU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5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Υπομονάδες</a:t>
            </a:r>
            <a:r>
              <a:rPr lang="el-GR" altLang="el-GR" dirty="0"/>
              <a:t> Υπολογιστή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9848" r="24510" b="15909"/>
          <a:stretch>
            <a:fillRect/>
          </a:stretch>
        </p:blipFill>
        <p:spPr bwMode="auto">
          <a:xfrm>
            <a:off x="3312445" y="1052256"/>
            <a:ext cx="251910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Μνήμη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Λαμβάνει και αποστέλλει δεδομένα</a:t>
            </a:r>
            <a:endParaRPr lang="en-GB" altLang="el-GR" dirty="0"/>
          </a:p>
          <a:p>
            <a:r>
              <a:rPr lang="el-GR" altLang="el-GR" dirty="0"/>
              <a:t>Λαμβάνει διευθύνσεις</a:t>
            </a:r>
            <a:r>
              <a:rPr lang="en-GB" altLang="el-GR" dirty="0"/>
              <a:t> (</a:t>
            </a:r>
            <a:r>
              <a:rPr lang="el-GR" altLang="el-GR" dirty="0"/>
              <a:t>θέσεων</a:t>
            </a:r>
            <a:r>
              <a:rPr lang="en-GB" altLang="el-GR" dirty="0"/>
              <a:t>)</a:t>
            </a:r>
          </a:p>
          <a:p>
            <a:r>
              <a:rPr lang="el-GR" altLang="el-GR" dirty="0"/>
              <a:t>Λαμβάνει σήματα ελέγχου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Ανάγνωση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Εγγραφή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Χρονισμός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err="1"/>
              <a:t>Input/Output</a:t>
            </a:r>
            <a:r>
              <a:rPr lang="en-GB" altLang="el-GR" dirty="0"/>
              <a:t> Connection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Παρόμοια με την μνήμη από την πλευρά του υπολογιστή</a:t>
            </a:r>
            <a:endParaRPr lang="en-GB" altLang="el-GR" sz="2800" dirty="0"/>
          </a:p>
          <a:p>
            <a:r>
              <a:rPr lang="el-GR" altLang="el-GR" sz="2800" dirty="0"/>
              <a:t>Έξοδος (Ο)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Λαμβάνει δεδομένα από τον υπολογιστή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Αποστέλλει δεδομένα στην εξωτερική συσκευή</a:t>
            </a:r>
            <a:endParaRPr lang="en-GB" altLang="el-GR" sz="2400" dirty="0"/>
          </a:p>
          <a:p>
            <a:r>
              <a:rPr lang="el-GR" altLang="el-GR" sz="2800" dirty="0"/>
              <a:t>Είσοδος (</a:t>
            </a:r>
            <a:r>
              <a:rPr lang="en-GB" altLang="el-GR" sz="2800" dirty="0"/>
              <a:t>I</a:t>
            </a:r>
            <a:r>
              <a:rPr lang="el-GR" altLang="el-GR" sz="2800" dirty="0"/>
              <a:t>)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Λαμβάνει δεδομένα από εξωτερική συσκευή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Αποστέλλει δεδομένα στον υπολογιστή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1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err="1"/>
              <a:t>Input/Output</a:t>
            </a:r>
            <a:r>
              <a:rPr lang="en-GB" altLang="el-GR" dirty="0"/>
              <a:t> Connection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Λαμβάνει σήματα ελέγχου από τον υπολογιστή</a:t>
            </a:r>
            <a:endParaRPr lang="en-GB" altLang="el-GR" sz="2800" dirty="0"/>
          </a:p>
          <a:p>
            <a:r>
              <a:rPr lang="el-GR" altLang="el-GR" sz="2800" dirty="0"/>
              <a:t>Αποστέλλει σήματα ελέγχου στην εξωτερική συσκευή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</a:t>
            </a:r>
            <a:r>
              <a:rPr lang="en-GB" altLang="el-GR" sz="2400" dirty="0"/>
              <a:t>.</a:t>
            </a:r>
            <a:r>
              <a:rPr lang="el-GR" altLang="el-GR" sz="2400" dirty="0"/>
              <a:t>χ</a:t>
            </a:r>
            <a:r>
              <a:rPr lang="en-GB" altLang="el-GR" sz="2400" dirty="0"/>
              <a:t>. spin disk</a:t>
            </a:r>
          </a:p>
          <a:p>
            <a:r>
              <a:rPr lang="el-GR" altLang="el-GR" sz="2800" dirty="0"/>
              <a:t>Λαμβάνει διευθύνσεις από τον υπολογιστή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</a:t>
            </a:r>
            <a:r>
              <a:rPr lang="en-GB" altLang="el-GR" sz="2400" dirty="0"/>
              <a:t>.</a:t>
            </a:r>
            <a:r>
              <a:rPr lang="el-GR" altLang="el-GR" sz="2400" dirty="0"/>
              <a:t>χ</a:t>
            </a:r>
            <a:r>
              <a:rPr lang="en-GB" altLang="el-GR" sz="2400" dirty="0"/>
              <a:t>. </a:t>
            </a:r>
            <a:r>
              <a:rPr lang="el-GR" altLang="el-GR" sz="2400" dirty="0"/>
              <a:t>Αριθμός θύρας για αναγνώριση περιφερειακού</a:t>
            </a:r>
            <a:endParaRPr lang="en-GB" altLang="el-GR" sz="2400" dirty="0"/>
          </a:p>
          <a:p>
            <a:r>
              <a:rPr lang="el-GR" altLang="el-GR" sz="2800" dirty="0"/>
              <a:t>Αποστέλλει σήματα διακοπής </a:t>
            </a:r>
            <a:r>
              <a:rPr lang="en-GB" altLang="el-GR" sz="2800" dirty="0"/>
              <a:t>(</a:t>
            </a:r>
            <a:r>
              <a:rPr lang="el-GR" altLang="el-GR" sz="2800" dirty="0"/>
              <a:t>Έλεγχος</a:t>
            </a:r>
            <a:r>
              <a:rPr lang="en-GB" altLang="el-GR" sz="28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08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CPU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Ανάγνωση εντολών και δεδομένων</a:t>
            </a:r>
            <a:endParaRPr lang="en-GB" altLang="el-GR" sz="2800" dirty="0"/>
          </a:p>
          <a:p>
            <a:r>
              <a:rPr lang="el-GR" altLang="el-GR" sz="2800" dirty="0"/>
              <a:t>Εξαγωγή δεδομένων </a:t>
            </a:r>
            <a:r>
              <a:rPr lang="en-GB" altLang="el-GR" sz="2800" dirty="0"/>
              <a:t>(</a:t>
            </a:r>
            <a:r>
              <a:rPr lang="el-GR" altLang="el-GR" sz="2800" dirty="0"/>
              <a:t>μετά την επεξεργασία</a:t>
            </a:r>
            <a:r>
              <a:rPr lang="en-GB" altLang="el-GR" sz="2800" dirty="0"/>
              <a:t>)</a:t>
            </a:r>
          </a:p>
          <a:p>
            <a:r>
              <a:rPr lang="el-GR" altLang="el-GR" sz="2800" dirty="0"/>
              <a:t>Αποστολή σημάτων ελέγχου σε άλλες μονάδες</a:t>
            </a:r>
            <a:endParaRPr lang="en-GB" altLang="el-GR" sz="2800" dirty="0"/>
          </a:p>
          <a:p>
            <a:r>
              <a:rPr lang="el-GR" altLang="el-GR" sz="2800" dirty="0"/>
              <a:t>Λαμβάνει </a:t>
            </a:r>
            <a:r>
              <a:rPr lang="en-GB" altLang="el-GR" sz="2800" dirty="0"/>
              <a:t>(&amp; </a:t>
            </a:r>
            <a:r>
              <a:rPr lang="el-GR" altLang="el-GR" sz="2800" dirty="0"/>
              <a:t>ενεργεί σε</a:t>
            </a:r>
            <a:r>
              <a:rPr lang="en-GB" altLang="el-GR" sz="2800" dirty="0"/>
              <a:t>) </a:t>
            </a:r>
            <a:r>
              <a:rPr lang="el-GR" altLang="el-GR" sz="2800" dirty="0"/>
              <a:t>διακοπές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95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Δίαυλοι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Υπάρχουν αρκετά συστήματα διασύνδεσης</a:t>
            </a:r>
            <a:endParaRPr lang="en-GB" altLang="el-GR" sz="2800" dirty="0"/>
          </a:p>
          <a:p>
            <a:r>
              <a:rPr lang="el-GR" altLang="el-GR" sz="2800" dirty="0"/>
              <a:t>Τα πιο κοινά είναι οι απλές και πολλαπλές δομές διαύλων</a:t>
            </a:r>
            <a:endParaRPr lang="en-GB" altLang="el-GR" sz="2800" dirty="0"/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</a:t>
            </a:r>
            <a:r>
              <a:rPr lang="el-GR" altLang="el-GR" sz="2800" dirty="0"/>
              <a:t>Ελέγχου</a:t>
            </a:r>
            <a:r>
              <a:rPr lang="en-GB" altLang="el-GR" sz="2800" dirty="0"/>
              <a:t>/</a:t>
            </a:r>
            <a:r>
              <a:rPr lang="el-GR" altLang="el-GR" sz="2800" dirty="0"/>
              <a:t>διεύθυνσης</a:t>
            </a:r>
            <a:r>
              <a:rPr lang="en-GB" altLang="el-GR" sz="2800" dirty="0"/>
              <a:t>/</a:t>
            </a:r>
            <a:r>
              <a:rPr lang="el-GR" altLang="el-GR" sz="2800" dirty="0"/>
              <a:t>δεδομένων</a:t>
            </a:r>
            <a:r>
              <a:rPr lang="en-GB" altLang="el-GR" sz="2800" dirty="0"/>
              <a:t> </a:t>
            </a:r>
            <a:r>
              <a:rPr lang="el-GR" altLang="el-GR" sz="2800" dirty="0"/>
              <a:t>δίαυλος</a:t>
            </a:r>
            <a:r>
              <a:rPr lang="en-GB" altLang="el-GR" sz="2800" dirty="0"/>
              <a:t> (PC)</a:t>
            </a:r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</a:t>
            </a:r>
            <a:r>
              <a:rPr lang="en-GB" altLang="el-GR" sz="2800" dirty="0" err="1"/>
              <a:t>Unibus</a:t>
            </a:r>
            <a:r>
              <a:rPr lang="en-GB" altLang="el-GR" sz="2800" dirty="0"/>
              <a:t> (DEC-PDP)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65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Τι είναι δίαυλος</a:t>
            </a:r>
            <a:r>
              <a:rPr lang="en-GB" altLang="el-GR" dirty="0"/>
              <a:t>?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Ένας διάδρομος επικοινωνίας ο οποίος συνδέει δύο ή περισσότερες συσκευές</a:t>
            </a:r>
            <a:endParaRPr lang="en-GB" altLang="el-GR" sz="2400" dirty="0"/>
          </a:p>
          <a:p>
            <a:r>
              <a:rPr lang="el-GR" altLang="el-GR" sz="2400" dirty="0"/>
              <a:t>Κοινό μέσο μετάδοσης</a:t>
            </a:r>
            <a:r>
              <a:rPr lang="en-GB" altLang="el-GR" sz="2400" dirty="0"/>
              <a:t> </a:t>
            </a:r>
          </a:p>
          <a:p>
            <a:r>
              <a:rPr lang="el-GR" altLang="el-GR" sz="2400" dirty="0"/>
              <a:t>Συχνά ομαδοποιημένο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Πολλά κανάλια σε έναν δίαυλο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</a:t>
            </a:r>
            <a:r>
              <a:rPr lang="en-GB" altLang="el-GR" sz="2400" dirty="0"/>
              <a:t>.</a:t>
            </a:r>
            <a:r>
              <a:rPr lang="el-GR" altLang="el-GR" sz="2400" dirty="0"/>
              <a:t>χ</a:t>
            </a:r>
            <a:r>
              <a:rPr lang="en-GB" altLang="el-GR" sz="2400" dirty="0"/>
              <a:t>. </a:t>
            </a:r>
            <a:r>
              <a:rPr lang="el-GR" altLang="el-GR" sz="2400" dirty="0"/>
              <a:t>ο </a:t>
            </a:r>
            <a:r>
              <a:rPr lang="en-GB" altLang="el-GR" sz="2400" dirty="0"/>
              <a:t>32 bit </a:t>
            </a:r>
            <a:r>
              <a:rPr lang="el-GR" altLang="el-GR" sz="2400" dirty="0"/>
              <a:t>δίαυλος δεδομένων</a:t>
            </a:r>
            <a:r>
              <a:rPr lang="en-GB" altLang="el-GR" sz="2400" dirty="0"/>
              <a:t> </a:t>
            </a:r>
            <a:r>
              <a:rPr lang="el-GR" altLang="el-GR" sz="2400" dirty="0"/>
              <a:t>είναι</a:t>
            </a:r>
            <a:r>
              <a:rPr lang="en-GB" altLang="el-GR" sz="2400" dirty="0"/>
              <a:t> 32 </a:t>
            </a:r>
            <a:r>
              <a:rPr lang="el-GR" altLang="el-GR" sz="2400" dirty="0"/>
              <a:t>ξεχωριστά κανάλια του ενός </a:t>
            </a:r>
            <a:r>
              <a:rPr lang="en-GB" altLang="el-GR" sz="2400" dirty="0"/>
              <a:t>bit</a:t>
            </a:r>
          </a:p>
          <a:p>
            <a:r>
              <a:rPr lang="el-GR" altLang="el-GR" sz="2400" dirty="0"/>
              <a:t>Οι γραμμές μεταφοράς ισχύος μπορεί να μην εμφανίζονται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0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Δίαυλος δεδομένων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Μεταφέρει δεδομένα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Στο συγκεκριμένο επίπεδο δεν γίνεται διαχωρισμός δεδομένων και εντολών</a:t>
            </a:r>
            <a:endParaRPr lang="en-GB" altLang="el-GR" sz="2400" dirty="0"/>
          </a:p>
          <a:p>
            <a:r>
              <a:rPr lang="el-GR" altLang="el-GR" sz="2800" dirty="0"/>
              <a:t>Το εύρος του διαύλου αποτελεί κλειδί για την απόδοση του υπολογιστή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8, 16, 32, 64 bit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5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Δίαυλος διευθύνσεων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Προσδιορίζει την πηγή ή τον προορισμό των δεδομένων</a:t>
            </a:r>
            <a:endParaRPr lang="en-GB" altLang="el-GR" sz="2800" dirty="0"/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</a:t>
            </a:r>
            <a:r>
              <a:rPr lang="el-GR" altLang="el-GR" sz="2800" dirty="0"/>
              <a:t>Η </a:t>
            </a:r>
            <a:r>
              <a:rPr lang="en-GB" altLang="el-GR" sz="2800" dirty="0"/>
              <a:t>CPU </a:t>
            </a:r>
            <a:r>
              <a:rPr lang="el-GR" altLang="el-GR" sz="2800" dirty="0"/>
              <a:t>πρέπει να διαβάσει μια εντολή από μια καθορισμένη θέση της κύριας μνήμης</a:t>
            </a:r>
            <a:endParaRPr lang="en-GB" altLang="el-GR" sz="2800" dirty="0"/>
          </a:p>
          <a:p>
            <a:r>
              <a:rPr lang="el-GR" altLang="el-GR" sz="2800" dirty="0"/>
              <a:t>Το εύρος του δίαυλου διευθύνσεων καθορίζει την μέγιστη χωρητικότητα της μνήμης του συστήματος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</a:t>
            </a:r>
            <a:r>
              <a:rPr lang="en-GB" altLang="el-GR" sz="2400" dirty="0"/>
              <a:t>.</a:t>
            </a:r>
            <a:r>
              <a:rPr lang="el-GR" altLang="el-GR" sz="2400" dirty="0"/>
              <a:t>χ</a:t>
            </a:r>
            <a:r>
              <a:rPr lang="en-GB" altLang="el-GR" sz="2400" dirty="0"/>
              <a:t>. </a:t>
            </a:r>
            <a:r>
              <a:rPr lang="el-GR" altLang="el-GR" sz="2400" dirty="0"/>
              <a:t>ο </a:t>
            </a:r>
            <a:r>
              <a:rPr lang="en-GB" altLang="el-GR" sz="2400" dirty="0"/>
              <a:t>8080 </a:t>
            </a:r>
            <a:r>
              <a:rPr lang="el-GR" altLang="el-GR" sz="2400" dirty="0"/>
              <a:t>έχει</a:t>
            </a:r>
            <a:r>
              <a:rPr lang="en-GB" altLang="el-GR" sz="2400" dirty="0"/>
              <a:t> 16 bit </a:t>
            </a:r>
            <a:r>
              <a:rPr lang="el-GR" altLang="el-GR" sz="2400" dirty="0"/>
              <a:t>δίαυλο διευθύνσεων</a:t>
            </a:r>
            <a:r>
              <a:rPr lang="en-GB" altLang="el-GR" sz="2400" dirty="0"/>
              <a:t> </a:t>
            </a:r>
            <a:r>
              <a:rPr lang="el-GR" altLang="el-GR" sz="2400" dirty="0"/>
              <a:t>υποστηρίζοντας έως</a:t>
            </a:r>
            <a:r>
              <a:rPr lang="en-GB" altLang="el-GR" sz="2400" dirty="0"/>
              <a:t> 64k </a:t>
            </a:r>
            <a:r>
              <a:rPr lang="el-GR" altLang="el-GR" sz="2400" dirty="0"/>
              <a:t>θέσεις μνήμης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1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Δίαυλος Ελέγχου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Πληροφορία Ελέγχου και χρονισμού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Σήμα ανάγνωσης</a:t>
            </a:r>
            <a:r>
              <a:rPr lang="en-GB" altLang="el-GR" dirty="0"/>
              <a:t>/</a:t>
            </a:r>
            <a:r>
              <a:rPr lang="el-GR" altLang="el-GR" dirty="0"/>
              <a:t>εγγραφής</a:t>
            </a:r>
            <a:r>
              <a:rPr lang="en-GB" altLang="el-GR" dirty="0"/>
              <a:t> </a:t>
            </a:r>
            <a:r>
              <a:rPr lang="el-GR" altLang="el-GR" dirty="0"/>
              <a:t>μνήμης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Αίτηση διακοπής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Σήμα ρολογιού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1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Σχηματικό διασύνδεσης με δίαυλο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7"/>
          <a:stretch>
            <a:fillRect/>
          </a:stretch>
        </p:blipFill>
        <p:spPr bwMode="auto">
          <a:xfrm>
            <a:off x="827584" y="1777380"/>
            <a:ext cx="8153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Φυσική άποψη του διαύλου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Με τι μοιάζει</a:t>
            </a:r>
            <a:r>
              <a:rPr lang="en-GB" altLang="el-GR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Παράλληλες γραμμές σε τυπωμένα κυκλώματα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pic>
        <p:nvPicPr>
          <p:cNvPr id="8" name="Picture 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/>
          <a:stretch/>
        </p:blipFill>
        <p:spPr bwMode="auto">
          <a:xfrm>
            <a:off x="2483768" y="2458018"/>
            <a:ext cx="3841039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Προβλήματα απλού διαύλου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Πολλές συσκευές σε ένα δίαυλο οδηγούν</a:t>
            </a:r>
            <a:r>
              <a:rPr lang="en-GB" altLang="el-GR" sz="2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Σε καθυστερήσεις μετάδοσης</a:t>
            </a:r>
            <a:endParaRPr lang="en-GB" altLang="el-G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Μεγαλύτερα μονοπάτια </a:t>
            </a:r>
            <a:r>
              <a:rPr lang="el-GR" altLang="el-GR" sz="2000" dirty="0">
                <a:sym typeface="Wingdings" panose="05000000000000000000" pitchFamily="2" charset="2"/>
              </a:rPr>
              <a:t> </a:t>
            </a:r>
            <a:r>
              <a:rPr lang="el-GR" altLang="el-GR" sz="2000" dirty="0"/>
              <a:t>μεγαλύτερες καθυστερήσεις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Περισσότερες συσκευές </a:t>
            </a:r>
            <a:r>
              <a:rPr lang="el-GR" altLang="el-GR" sz="2000" dirty="0">
                <a:sym typeface="Wingdings" panose="05000000000000000000" pitchFamily="2" charset="2"/>
              </a:rPr>
              <a:t> περισσότεροι έλεγχοι</a:t>
            </a:r>
            <a:endParaRPr lang="en-GB" alt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Μεγάλη πιθανότητα προσέγγισης μέγιστης ικανότητας διαύλου</a:t>
            </a:r>
            <a:endParaRPr lang="en-GB" altLang="el-GR" sz="2000" dirty="0"/>
          </a:p>
          <a:p>
            <a:r>
              <a:rPr lang="el-GR" altLang="el-GR" sz="2800" dirty="0"/>
              <a:t>Τα περισσότερα συστήματα χρησιμοποιούν πολλαπλούς διαύλους για να αποφύγουν τα παραπάνω προβλήματα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49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Συνήθης δομή </a:t>
            </a:r>
            <a:r>
              <a:rPr lang="en-GB" altLang="el-GR" dirty="0"/>
              <a:t>(ISA</a:t>
            </a:r>
            <a:r>
              <a:rPr lang="en-GB" altLang="el-GR" dirty="0" smtClean="0"/>
              <a:t>) (</a:t>
            </a:r>
            <a:r>
              <a:rPr lang="el-GR" altLang="el-GR" dirty="0"/>
              <a:t>με</a:t>
            </a:r>
            <a:r>
              <a:rPr lang="en-GB" altLang="el-GR" dirty="0"/>
              <a:t> cache)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" b="62469"/>
          <a:stretch>
            <a:fillRect/>
          </a:stretch>
        </p:blipFill>
        <p:spPr bwMode="auto">
          <a:xfrm>
            <a:off x="1387306" y="1223162"/>
            <a:ext cx="7271399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Δίαυλος υψηλής απόδοσης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3" b="10001"/>
          <a:stretch>
            <a:fillRect/>
          </a:stretch>
        </p:blipFill>
        <p:spPr bwMode="auto">
          <a:xfrm>
            <a:off x="1320979" y="1175744"/>
            <a:ext cx="6502042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4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 διαύλων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Αφοσιωμένες γραμμές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Ξεχωριστές γραμμές δεδομένων και διευθύνσεων</a:t>
            </a:r>
            <a:endParaRPr lang="en-GB" altLang="el-GR" dirty="0"/>
          </a:p>
          <a:p>
            <a:r>
              <a:rPr lang="el-GR" altLang="el-GR" sz="2800" dirty="0" err="1"/>
              <a:t>Πολυπλεγμένες</a:t>
            </a:r>
            <a:r>
              <a:rPr lang="el-GR" altLang="el-GR" sz="2800" dirty="0"/>
              <a:t> γραμμές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Κοινές γραμμές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Γραμμή ελέγχου έγκυρης διεύθυνσης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Πλεονέκτημα</a:t>
            </a:r>
            <a:r>
              <a:rPr lang="en-GB" altLang="el-GR" dirty="0"/>
              <a:t> – </a:t>
            </a:r>
            <a:r>
              <a:rPr lang="el-GR" altLang="el-GR" dirty="0"/>
              <a:t>Λιγότερες γραμμές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Μειονέκτημα</a:t>
            </a:r>
            <a:r>
              <a:rPr lang="en-US" altLang="el-GR" dirty="0" smtClean="0"/>
              <a:t> (</a:t>
            </a:r>
            <a:r>
              <a:rPr lang="el-GR" altLang="el-GR" dirty="0" smtClean="0"/>
              <a:t>Περίπλοκος έλεγχος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Χειρότερη απόδοση</a:t>
            </a:r>
            <a:r>
              <a:rPr lang="en-US" altLang="el-GR" dirty="0" smtClean="0"/>
              <a:t>)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Μέθοδος διαιτησίας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Περισσότερες από μια μονάδες θα διεκδικήσουν τον έλεγχο του διαύλου </a:t>
            </a:r>
            <a:endParaRPr lang="en-GB" altLang="el-GR" sz="2800" dirty="0"/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CPU </a:t>
            </a:r>
            <a:r>
              <a:rPr lang="el-GR" altLang="el-GR" sz="2800" dirty="0"/>
              <a:t>και</a:t>
            </a:r>
            <a:r>
              <a:rPr lang="en-GB" altLang="el-GR" sz="2800" dirty="0"/>
              <a:t> DMA </a:t>
            </a:r>
            <a:r>
              <a:rPr lang="el-GR" altLang="el-GR" sz="2800" dirty="0"/>
              <a:t>ελεγκτής</a:t>
            </a:r>
            <a:endParaRPr lang="en-GB" altLang="el-GR" sz="2800" dirty="0"/>
          </a:p>
          <a:p>
            <a:r>
              <a:rPr lang="el-GR" altLang="el-GR" sz="2800" dirty="0"/>
              <a:t>Ωστόσο μια μονάδα μπορεί να έχει τον έλεγχο κάθε χρονική στιγμή</a:t>
            </a:r>
            <a:endParaRPr lang="en-GB" altLang="el-GR" sz="2800" dirty="0"/>
          </a:p>
          <a:p>
            <a:r>
              <a:rPr lang="el-GR" altLang="el-GR" sz="2800" dirty="0"/>
              <a:t>Η διαιτησία μπορεί να είναι κεντρική ή κατανεμημένη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6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Κεντρική διαιτησία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Ηλεκτρονική συσκευή ελέγχου πρόσβασης στον δίαυλο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Ελεγκτής διαύλου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el-GR" sz="2800" dirty="0"/>
              <a:t>Bus Controller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el-GR" sz="2800" dirty="0"/>
              <a:t>Arbiter</a:t>
            </a:r>
          </a:p>
          <a:p>
            <a:r>
              <a:rPr lang="el-GR" altLang="el-GR" sz="2800" dirty="0"/>
              <a:t>Μπορεί να είναι κομμάτι της </a:t>
            </a:r>
            <a:r>
              <a:rPr lang="en-GB" altLang="el-GR" sz="2800" dirty="0"/>
              <a:t>CPU </a:t>
            </a:r>
            <a:r>
              <a:rPr lang="el-GR" altLang="el-GR" sz="2800" dirty="0"/>
              <a:t>ή ξεχωριστή συσκευή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Κατανεμημένη διαιτησία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Κάθε μονάδα διεκδικεί ξεχωριστά τον έλεγχο του διαύλου</a:t>
            </a:r>
            <a:endParaRPr lang="en-GB" altLang="el-GR" sz="2800" dirty="0"/>
          </a:p>
          <a:p>
            <a:r>
              <a:rPr lang="el-GR" altLang="el-GR" sz="2800" dirty="0"/>
              <a:t>Λογική Ελέγχου σε όλες τις μονάδες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έννοια του προγράμματος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Τα κυκλωματικά προγράμματα δεν είναι ευέλικτα</a:t>
            </a:r>
            <a:endParaRPr lang="en-GB" altLang="el-GR" sz="2800" dirty="0"/>
          </a:p>
          <a:p>
            <a:r>
              <a:rPr lang="el-GR" altLang="el-GR" sz="2800" dirty="0"/>
              <a:t>Διατάξεις γενικής χρήσης μπορούν να υποστηρίξουν ένα σύνολο εφαρμογών όταν οδηγούνται από κατάλληλα σήματα ελέγχου</a:t>
            </a:r>
            <a:endParaRPr lang="en-GB" altLang="el-GR" sz="2800" dirty="0"/>
          </a:p>
          <a:p>
            <a:r>
              <a:rPr lang="el-GR" altLang="el-GR" sz="2800" dirty="0"/>
              <a:t>Για κάθε νέα εφαρμογή δεν αναδιατάσσουμε ένα κυκλωματικό πρόγραμμα αλλά μπορούμε να παρέχουμε ένα νέο σετ σημάτων </a:t>
            </a:r>
            <a:r>
              <a:rPr lang="el-GR" altLang="el-GR" sz="2800" dirty="0" smtClean="0"/>
              <a:t>ελέγχου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Χρονισμός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Συντονισμός του διαύλου</a:t>
            </a:r>
            <a:endParaRPr lang="en-GB" altLang="el-GR" sz="2800" dirty="0"/>
          </a:p>
          <a:p>
            <a:r>
              <a:rPr lang="el-GR" altLang="el-GR" sz="2800" dirty="0"/>
              <a:t>Σύγχρονος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Η εμφάνιση των γεγονότων καθορίζεται από ένα ρολόι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Ο δίαυλος ελέγχου περιλαμβάνει μια γραμμή ρολογιού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Σήμα Ρολογιού</a:t>
            </a:r>
            <a:r>
              <a:rPr lang="en-GB" altLang="el-GR" sz="2000" dirty="0"/>
              <a:t> 1-0 </a:t>
            </a:r>
            <a:r>
              <a:rPr lang="el-GR" altLang="el-GR" sz="2000" dirty="0"/>
              <a:t>είναι ένας κύκλος διαύλου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Όλες οι συσκευές είναι ικανές να διαβάσουν το ρολόι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Συνήθως τα γεγονότα αρχίζουν στην αρχή ενός κύκλου ρολογιού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Συνήθως απαιτείται ένας κύκλος για κάθε γεγονός</a:t>
            </a:r>
            <a:endParaRPr lang="en-GB" altLang="el-GR" sz="2000" dirty="0"/>
          </a:p>
          <a:p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7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Διάγραμμα σύγχρονου χρονισμού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  <p:pic>
        <p:nvPicPr>
          <p:cNvPr id="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22726" r="26442" b="32576"/>
          <a:stretch>
            <a:fillRect/>
          </a:stretch>
        </p:blipFill>
        <p:spPr bwMode="auto">
          <a:xfrm>
            <a:off x="1475656" y="1101230"/>
            <a:ext cx="4728188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5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Ασύγχρονος Χρονισμός </a:t>
            </a:r>
            <a:r>
              <a:rPr lang="en-GB" altLang="el-GR" sz="3600" dirty="0"/>
              <a:t>– </a:t>
            </a:r>
            <a:r>
              <a:rPr lang="en-GB" altLang="el-GR" sz="3600" dirty="0" smtClean="0"/>
              <a:t/>
            </a:r>
            <a:br>
              <a:rPr lang="en-GB" altLang="el-GR" sz="3600" dirty="0" smtClean="0"/>
            </a:br>
            <a:r>
              <a:rPr lang="el-GR" altLang="el-GR" sz="3600" dirty="0" smtClean="0"/>
              <a:t>Διάγραμμα </a:t>
            </a:r>
            <a:r>
              <a:rPr lang="el-GR" altLang="el-GR" sz="3600" dirty="0"/>
              <a:t>για Ανάγνωση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  <p:pic>
        <p:nvPicPr>
          <p:cNvPr id="5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0117" r="23497" b="61363"/>
          <a:stretch>
            <a:fillRect/>
          </a:stretch>
        </p:blipFill>
        <p:spPr bwMode="auto">
          <a:xfrm>
            <a:off x="539552" y="1276489"/>
            <a:ext cx="7389437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1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Ασύγχρονος Χρονισμός </a:t>
            </a:r>
            <a:r>
              <a:rPr lang="en-GB" altLang="el-GR" sz="3600" dirty="0"/>
              <a:t>– </a:t>
            </a:r>
            <a:r>
              <a:rPr lang="en-GB" altLang="el-GR" sz="3600" dirty="0" smtClean="0"/>
              <a:t/>
            </a:r>
            <a:br>
              <a:rPr lang="en-GB" altLang="el-GR" sz="3600" dirty="0" smtClean="0"/>
            </a:br>
            <a:r>
              <a:rPr lang="el-GR" altLang="el-GR" sz="3600" dirty="0" smtClean="0"/>
              <a:t>Διάγραμμα </a:t>
            </a:r>
            <a:r>
              <a:rPr lang="el-GR" altLang="el-GR" sz="3600" dirty="0"/>
              <a:t>για Εγγραφή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46970" r="23497" b="25000"/>
          <a:stretch>
            <a:fillRect/>
          </a:stretch>
        </p:blipFill>
        <p:spPr bwMode="auto">
          <a:xfrm>
            <a:off x="683568" y="1389540"/>
            <a:ext cx="7520835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PCI Bus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800" dirty="0"/>
              <a:t>Peripheral Component Interconnection</a:t>
            </a:r>
          </a:p>
          <a:p>
            <a:r>
              <a:rPr lang="en-GB" altLang="el-GR" sz="2800" dirty="0"/>
              <a:t>Intel released to public domain</a:t>
            </a:r>
          </a:p>
          <a:p>
            <a:r>
              <a:rPr lang="en-GB" altLang="el-GR" sz="2800" dirty="0"/>
              <a:t>32 or 64 bit</a:t>
            </a:r>
          </a:p>
          <a:p>
            <a:r>
              <a:rPr lang="en-GB" altLang="el-GR" sz="2800" dirty="0"/>
              <a:t>50 lines</a:t>
            </a:r>
          </a:p>
          <a:p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1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PCI Bus Lines (</a:t>
            </a:r>
            <a:r>
              <a:rPr lang="en-GB" altLang="el-GR" dirty="0" smtClean="0"/>
              <a:t>required)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800" dirty="0"/>
              <a:t>Systems 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Including clock and reset</a:t>
            </a:r>
          </a:p>
          <a:p>
            <a:r>
              <a:rPr lang="en-GB" altLang="el-GR" sz="2800" dirty="0"/>
              <a:t>Address &amp;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32 time mux lines for address/data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Interrupt &amp; validate lines</a:t>
            </a:r>
          </a:p>
          <a:p>
            <a:r>
              <a:rPr lang="en-GB" altLang="el-GR" sz="2800" dirty="0"/>
              <a:t>Interface </a:t>
            </a:r>
            <a:r>
              <a:rPr lang="en-GB" altLang="el-GR" sz="2800" dirty="0" smtClean="0"/>
              <a:t>Control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3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PCI Bus Lines (Optional)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771636"/>
          </a:xfrm>
        </p:spPr>
        <p:txBody>
          <a:bodyPr>
            <a:noAutofit/>
          </a:bodyPr>
          <a:lstStyle/>
          <a:p>
            <a:r>
              <a:rPr lang="en-GB" altLang="el-GR" sz="2800" dirty="0"/>
              <a:t>Interrupt lines</a:t>
            </a:r>
          </a:p>
          <a:p>
            <a:pPr lvl="1"/>
            <a:r>
              <a:rPr lang="en-GB" altLang="el-GR" sz="2000" dirty="0"/>
              <a:t>Not shared</a:t>
            </a:r>
          </a:p>
          <a:p>
            <a:r>
              <a:rPr lang="en-GB" altLang="el-GR" sz="2800" dirty="0"/>
              <a:t>Cache support</a:t>
            </a:r>
          </a:p>
          <a:p>
            <a:r>
              <a:rPr lang="en-GB" altLang="el-GR" sz="2800" dirty="0"/>
              <a:t>64-bit Bus Extension</a:t>
            </a:r>
          </a:p>
          <a:p>
            <a:pPr lvl="1"/>
            <a:r>
              <a:rPr lang="en-GB" altLang="el-GR" sz="2000" dirty="0"/>
              <a:t>Additional 32 lines</a:t>
            </a:r>
          </a:p>
          <a:p>
            <a:pPr lvl="1"/>
            <a:r>
              <a:rPr lang="en-GB" altLang="el-GR" sz="2000" dirty="0"/>
              <a:t>Time multiplexed</a:t>
            </a:r>
          </a:p>
          <a:p>
            <a:pPr lvl="1"/>
            <a:r>
              <a:rPr lang="en-GB" altLang="el-GR" sz="2000" dirty="0"/>
              <a:t>2 lines to enable devices to agree to use 64-bit transfer</a:t>
            </a:r>
          </a:p>
          <a:p>
            <a:r>
              <a:rPr lang="en-GB" altLang="el-GR" sz="2800" dirty="0"/>
              <a:t>JTAG/Boundary Scan</a:t>
            </a:r>
          </a:p>
          <a:p>
            <a:pPr lvl="1"/>
            <a:r>
              <a:rPr lang="en-GB" altLang="el-GR" sz="2000" dirty="0"/>
              <a:t>For testing procedures</a:t>
            </a:r>
            <a:r>
              <a:rPr lang="en-GB" altLang="el-GR" dirty="0"/>
              <a:t/>
            </a:r>
            <a:br>
              <a:rPr lang="en-GB" altLang="el-GR" dirty="0"/>
            </a:b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42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PCI Commands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800" dirty="0"/>
              <a:t>Transaction between initiator (master) and target</a:t>
            </a:r>
          </a:p>
          <a:p>
            <a:r>
              <a:rPr lang="en-GB" altLang="el-GR" sz="2800" dirty="0"/>
              <a:t>Master claims bus</a:t>
            </a:r>
          </a:p>
          <a:p>
            <a:r>
              <a:rPr lang="en-GB" altLang="el-GR" sz="2800" dirty="0"/>
              <a:t>Determine type of transaction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e.g. I/O read/write</a:t>
            </a:r>
          </a:p>
          <a:p>
            <a:r>
              <a:rPr lang="en-GB" altLang="el-GR" sz="2800" dirty="0"/>
              <a:t>Address phase</a:t>
            </a:r>
          </a:p>
          <a:p>
            <a:r>
              <a:rPr lang="en-GB" altLang="el-GR" sz="2800" dirty="0"/>
              <a:t>One or more data phases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PCI Read Timing Diagram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7"/>
          <a:stretch>
            <a:fillRect/>
          </a:stretch>
        </p:blipFill>
        <p:spPr bwMode="auto">
          <a:xfrm>
            <a:off x="1205711" y="1215657"/>
            <a:ext cx="6732577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9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PCI Bus Arbitration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1896206" y="1025162"/>
            <a:ext cx="5351587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Τι είναι πρόγραμμα</a:t>
            </a:r>
            <a:r>
              <a:rPr lang="en-GB" altLang="el-GR" dirty="0"/>
              <a:t>?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Μια ακολουθία βημάτων</a:t>
            </a:r>
            <a:endParaRPr lang="en-GB" altLang="el-GR" sz="2800" dirty="0"/>
          </a:p>
          <a:p>
            <a:r>
              <a:rPr lang="el-GR" altLang="el-GR" sz="2800" dirty="0"/>
              <a:t>Σε κάθε βήμα</a:t>
            </a:r>
            <a:r>
              <a:rPr lang="en-GB" altLang="el-GR" sz="2800" dirty="0"/>
              <a:t>, </a:t>
            </a:r>
            <a:r>
              <a:rPr lang="el-GR" altLang="el-GR" sz="2800" dirty="0"/>
              <a:t>εκτελείται μια αριθμητική ή λογική λειτουργία</a:t>
            </a:r>
            <a:endParaRPr lang="en-GB" altLang="el-GR" sz="2800" dirty="0"/>
          </a:p>
          <a:p>
            <a:r>
              <a:rPr lang="el-GR" altLang="el-GR" sz="2800" dirty="0"/>
              <a:t>Για κάθε λειτουργία απαιτείται ένα διαφορετικό σετ σημάτων ελέγχου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Πηγές Πληροφορίας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Stallings, chapter 3 (all of it)</a:t>
            </a:r>
          </a:p>
          <a:p>
            <a:r>
              <a:rPr lang="en-GB" altLang="el-GR" i="1" dirty="0"/>
              <a:t>www.pcguide.com/ref/mbsys/buses/</a:t>
            </a:r>
          </a:p>
          <a:p>
            <a:endParaRPr lang="en-GB" altLang="el-GR" dirty="0"/>
          </a:p>
          <a:p>
            <a:r>
              <a:rPr lang="en-GB" altLang="el-GR" dirty="0"/>
              <a:t>In fact, read the whole site!</a:t>
            </a:r>
          </a:p>
          <a:p>
            <a:r>
              <a:rPr lang="en-GB" altLang="el-GR" i="1" dirty="0"/>
              <a:t>www.pcguide.com/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6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5/6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dirty="0"/>
              <a:t>Pentium II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dirty="0"/>
              <a:t>MMX technology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Επεξεργασία γραφικών</a:t>
            </a:r>
            <a:r>
              <a:rPr lang="en-GB" altLang="el-GR" dirty="0"/>
              <a:t>, video &amp; audio</a:t>
            </a:r>
          </a:p>
          <a:p>
            <a:pPr>
              <a:lnSpc>
                <a:spcPct val="90000"/>
              </a:lnSpc>
            </a:pPr>
            <a:r>
              <a:rPr lang="en-GB" altLang="el-GR" dirty="0"/>
              <a:t>Pentium III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Επιπρόσθετες εντολές κινητής υποδιαστολής για</a:t>
            </a:r>
            <a:r>
              <a:rPr lang="en-GB" altLang="el-GR" dirty="0"/>
              <a:t> 3D </a:t>
            </a:r>
            <a:r>
              <a:rPr lang="el-GR" altLang="el-GR" dirty="0"/>
              <a:t>γραφικά</a:t>
            </a:r>
            <a:endParaRPr lang="en-GB" altLang="el-GR" dirty="0"/>
          </a:p>
          <a:p>
            <a:pPr>
              <a:lnSpc>
                <a:spcPct val="90000"/>
              </a:lnSpc>
            </a:pPr>
            <a:r>
              <a:rPr lang="en-GB" altLang="el-GR" dirty="0"/>
              <a:t>Pentium 4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Και άλλες εντολές για την βελτίωση των </a:t>
            </a:r>
            <a:r>
              <a:rPr lang="el-GR" altLang="el-GR" dirty="0" smtClean="0"/>
              <a:t>γραφικών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9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άποψη του κορυφαίου επιπέδου λειτουργίας και διασύνδεσης του </a:t>
            </a:r>
            <a:r>
              <a:rPr lang="el-GR" dirty="0" smtClean="0"/>
              <a:t>υπολογιστή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Λειτουργικότητα της Μονάδας Ελέγχου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Για κάθε λειτουργία, χρησιμοποιείται ένας μοναδικός κωδικός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GB" altLang="el-GR" dirty="0"/>
              <a:t>.</a:t>
            </a:r>
            <a:r>
              <a:rPr lang="el-GR" altLang="el-GR" dirty="0"/>
              <a:t>χ</a:t>
            </a:r>
            <a:r>
              <a:rPr lang="en-GB" altLang="el-GR" dirty="0"/>
              <a:t>. ADD, MOVE</a:t>
            </a:r>
          </a:p>
          <a:p>
            <a:r>
              <a:rPr lang="el-GR" altLang="el-GR" sz="2800" dirty="0"/>
              <a:t>Ένα ηλεκτρονικό κύκλωμα δέχεται τον κωδικό και τον μετατρέπει σε ένα σύνολο σημάτων ελέγχου</a:t>
            </a:r>
            <a:endParaRPr lang="en-GB" altLang="el-GR" sz="2800" dirty="0"/>
          </a:p>
          <a:p>
            <a:endParaRPr lang="en-GB" altLang="el-GR" sz="2800" dirty="0"/>
          </a:p>
          <a:p>
            <a:r>
              <a:rPr lang="el-GR" altLang="el-GR" sz="2800" dirty="0"/>
              <a:t>Έχουμε έναν υπολογιστή</a:t>
            </a:r>
            <a:r>
              <a:rPr lang="en-GB" altLang="el-GR" sz="2800" dirty="0"/>
              <a:t>!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err="1"/>
              <a:t>Υπομονάδες</a:t>
            </a:r>
            <a:r>
              <a:rPr lang="el-GR" altLang="el-GR" sz="3600" dirty="0"/>
              <a:t> υπολογιστικού συστήματος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Η Μονάδα Ελέγχου</a:t>
            </a:r>
            <a:r>
              <a:rPr lang="en-US" altLang="el-GR" sz="2400" dirty="0"/>
              <a:t> </a:t>
            </a:r>
            <a:r>
              <a:rPr lang="el-GR" altLang="el-GR" sz="2400" dirty="0"/>
              <a:t>και η Αριθμητική και Λογική Μονάδα (</a:t>
            </a:r>
            <a:r>
              <a:rPr lang="en-US" altLang="el-GR" sz="2400" dirty="0"/>
              <a:t>ALU) </a:t>
            </a:r>
            <a:r>
              <a:rPr lang="el-GR" altLang="el-GR" sz="2400" dirty="0"/>
              <a:t>αποτελούν την Κεντρική Μονάδα </a:t>
            </a:r>
            <a:r>
              <a:rPr lang="en-GB" altLang="el-GR" sz="2400" dirty="0"/>
              <a:t> </a:t>
            </a:r>
            <a:r>
              <a:rPr lang="el-GR" altLang="el-GR" sz="2400" dirty="0"/>
              <a:t>Επεξεργασίας</a:t>
            </a:r>
            <a:r>
              <a:rPr lang="en-GB" altLang="el-GR" sz="2400" dirty="0"/>
              <a:t> </a:t>
            </a:r>
            <a:r>
              <a:rPr lang="el-GR" altLang="el-GR" sz="2400" dirty="0"/>
              <a:t>(</a:t>
            </a:r>
            <a:r>
              <a:rPr lang="en-GB" altLang="el-GR" sz="2400" dirty="0"/>
              <a:t>CPU</a:t>
            </a:r>
            <a:r>
              <a:rPr lang="el-GR" altLang="el-GR" sz="2400" dirty="0"/>
              <a:t>)</a:t>
            </a:r>
            <a:endParaRPr lang="en-GB" altLang="el-GR" sz="2400" dirty="0"/>
          </a:p>
          <a:p>
            <a:r>
              <a:rPr lang="el-GR" altLang="el-GR" sz="2400" dirty="0"/>
              <a:t>Το σύστημα πρέπει να είναι σε θέση να δέχεται δεδομένα και εντολές και να εξάγει τα αποτελέσματα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Input/output</a:t>
            </a:r>
          </a:p>
          <a:p>
            <a:r>
              <a:rPr lang="el-GR" altLang="el-GR" sz="2400" dirty="0"/>
              <a:t>Πρόσθετα απαιτείται προσωρινή αποθήκευση του κώδικα (Λογισμικού) και των αποτελεσμάτων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Κύρια μνήμη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Υπομονάδες</a:t>
            </a:r>
            <a:r>
              <a:rPr lang="el-GR" altLang="el-GR" dirty="0"/>
              <a:t> ενός υπολογιστή</a:t>
            </a:r>
            <a:r>
              <a:rPr lang="en-US" altLang="el-GR" dirty="0"/>
              <a:t>:</a:t>
            </a:r>
            <a:br>
              <a:rPr lang="en-US" altLang="el-GR" dirty="0"/>
            </a:br>
            <a:r>
              <a:rPr lang="el-GR" altLang="el-GR" dirty="0"/>
              <a:t>Κορυφαίο Επίπεδο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9091" r="6863" b="27272"/>
          <a:stretch>
            <a:fillRect/>
          </a:stretch>
        </p:blipFill>
        <p:spPr bwMode="auto">
          <a:xfrm>
            <a:off x="2283689" y="1289265"/>
            <a:ext cx="457662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3729</TotalTime>
  <Words>1866</Words>
  <Application>Microsoft Office PowerPoint</Application>
  <PresentationFormat>Προβολή στην οθόνη (16:10)</PresentationFormat>
  <Paragraphs>464</Paragraphs>
  <Slides>66</Slides>
  <Notes>66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2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Η έννοια του προγράμματος</vt:lpstr>
      <vt:lpstr>Τι είναι πρόγραμμα?</vt:lpstr>
      <vt:lpstr>Λειτουργικότητα της Μονάδας Ελέγχου</vt:lpstr>
      <vt:lpstr>Υπομονάδες υπολογιστικού συστήματος</vt:lpstr>
      <vt:lpstr>Υπομονάδες ενός υπολογιστή: Κορυφαίο Επίπεδο</vt:lpstr>
      <vt:lpstr>Κύκλος Εντολής</vt:lpstr>
      <vt:lpstr>Κύκλος Προσκόμισης (Fetch Cycle)1/2</vt:lpstr>
      <vt:lpstr>Κύκλος Προσκόμισης (Fetch Cycle)2/2</vt:lpstr>
      <vt:lpstr>Κύκλος Εκτέλεσης (Execute Cycle)1/2</vt:lpstr>
      <vt:lpstr>Κύκλος Εκτέλεσης (Execute Cycle)2/2</vt:lpstr>
      <vt:lpstr>Παράδειγμα εκτέλεσης προγράμματος</vt:lpstr>
      <vt:lpstr>Κύκλος εντολής –  Διάγραμμα Καταστάσεων</vt:lpstr>
      <vt:lpstr>Διακοπές1/2</vt:lpstr>
      <vt:lpstr>Διακοπές2/2</vt:lpstr>
      <vt:lpstr>Έλεγχος ροής προγράμματος</vt:lpstr>
      <vt:lpstr>Κύκλος Διακοπής1/2</vt:lpstr>
      <vt:lpstr>Instruction Cycle with Interrupts</vt:lpstr>
      <vt:lpstr>Μεταφορά ελέγχου μέσω διακοπών</vt:lpstr>
      <vt:lpstr>Ο χρονισμός του προγράμματος Μικρή αναμονή I/O</vt:lpstr>
      <vt:lpstr>Κύκλος εντολής (με διακοπές) -  Διάγραμμα Καταστάσεων</vt:lpstr>
      <vt:lpstr>Πολλαπλές Διακοπές1/2</vt:lpstr>
      <vt:lpstr>Πολλαπλές Διακοπές2/2</vt:lpstr>
      <vt:lpstr>Πολλαπλές διακοπές - Ακολουθιακά</vt:lpstr>
      <vt:lpstr>Πολλαπλές διακοπές – Με προτεραιότητα</vt:lpstr>
      <vt:lpstr>Χρονική ακολουθία πολλαπλών διακοπών</vt:lpstr>
      <vt:lpstr>Διασύνδεση</vt:lpstr>
      <vt:lpstr>Υπομονάδες Υπολογιστή</vt:lpstr>
      <vt:lpstr>Μνήμη</vt:lpstr>
      <vt:lpstr>Input/Output Connection1/2</vt:lpstr>
      <vt:lpstr>Input/Output Connection2/2</vt:lpstr>
      <vt:lpstr>CPU</vt:lpstr>
      <vt:lpstr>Δίαυλοι</vt:lpstr>
      <vt:lpstr>Τι είναι δίαυλος?</vt:lpstr>
      <vt:lpstr>Δίαυλος δεδομένων</vt:lpstr>
      <vt:lpstr>Δίαυλος διευθύνσεων</vt:lpstr>
      <vt:lpstr>Δίαυλος Ελέγχου</vt:lpstr>
      <vt:lpstr>Σχηματικό διασύνδεσης με δίαυλο</vt:lpstr>
      <vt:lpstr>Φυσική άποψη του διαύλου</vt:lpstr>
      <vt:lpstr>Προβλήματα απλού διαύλου</vt:lpstr>
      <vt:lpstr>Συνήθης δομή (ISA) (με cache)</vt:lpstr>
      <vt:lpstr>Δίαυλος υψηλής απόδοσης</vt:lpstr>
      <vt:lpstr>Τύποι διαύλων</vt:lpstr>
      <vt:lpstr>Μέθοδος διαιτησίας</vt:lpstr>
      <vt:lpstr>Κεντρική διαιτησία</vt:lpstr>
      <vt:lpstr>Κατανεμημένη διαιτησία</vt:lpstr>
      <vt:lpstr>Χρονισμός</vt:lpstr>
      <vt:lpstr>Διάγραμμα σύγχρονου χρονισμού</vt:lpstr>
      <vt:lpstr>Ασύγχρονος Χρονισμός –  Διάγραμμα για Ανάγνωση</vt:lpstr>
      <vt:lpstr>Ασύγχρονος Χρονισμός –  Διάγραμμα για Εγγραφή</vt:lpstr>
      <vt:lpstr>PCI Bus</vt:lpstr>
      <vt:lpstr>PCI Bus Lines (required)1/2</vt:lpstr>
      <vt:lpstr>PCI Bus Lines (Optional)</vt:lpstr>
      <vt:lpstr>PCI Commands</vt:lpstr>
      <vt:lpstr>PCI Read Timing Diagram</vt:lpstr>
      <vt:lpstr>PCI Bus Arbitration</vt:lpstr>
      <vt:lpstr>Πηγές Πληροφορίας</vt:lpstr>
      <vt:lpstr>Εξέλιξη έως τον Pentium5/6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231</cp:revision>
  <dcterms:created xsi:type="dcterms:W3CDTF">2012-09-06T09:03:05Z</dcterms:created>
  <dcterms:modified xsi:type="dcterms:W3CDTF">2015-05-07T14:13:00Z</dcterms:modified>
</cp:coreProperties>
</file>