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9" r:id="rId3"/>
    <p:sldId id="257" r:id="rId4"/>
    <p:sldId id="259" r:id="rId5"/>
    <p:sldId id="388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9" r:id="rId33"/>
    <p:sldId id="418" r:id="rId34"/>
    <p:sldId id="420" r:id="rId35"/>
    <p:sldId id="421" r:id="rId36"/>
    <p:sldId id="422" r:id="rId37"/>
    <p:sldId id="391" r:id="rId38"/>
    <p:sldId id="291" r:id="rId39"/>
    <p:sldId id="292" r:id="rId40"/>
    <p:sldId id="293" r:id="rId41"/>
    <p:sldId id="280" r:id="rId42"/>
  </p:sldIdLst>
  <p:sldSz cx="9144000" cy="5715000" type="screen16x10"/>
  <p:notesSz cx="6858000" cy="9144000"/>
  <p:custDataLst>
    <p:tags r:id="rId4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27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58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0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695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671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42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212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01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993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04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429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9131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292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119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009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666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527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151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775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910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6760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698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4024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3265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9586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251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4092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27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064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083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11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Εισαγωγή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Εισαγωγή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ένα Λειτουργικό Σύστημα (ΛΣ);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0323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Ένα πρόγραμμα που λειτουργεί ως </a:t>
            </a:r>
            <a:r>
              <a:rPr lang="el-GR" sz="2400" dirty="0" smtClean="0"/>
              <a:t>ενδιάμεσος μεταξύ </a:t>
            </a:r>
            <a:r>
              <a:rPr lang="el-GR" sz="2400" dirty="0"/>
              <a:t>των χρηστών των </a:t>
            </a:r>
            <a:r>
              <a:rPr lang="el-GR" sz="2400" dirty="0" smtClean="0"/>
              <a:t>Υπολογιστικών Συστημάτων </a:t>
            </a:r>
            <a:r>
              <a:rPr lang="el-GR" sz="2400" dirty="0"/>
              <a:t>και του υλικού του </a:t>
            </a:r>
            <a:r>
              <a:rPr lang="el-GR" sz="2400" dirty="0" smtClean="0"/>
              <a:t>Υπολογιστικού Συστήματος </a:t>
            </a:r>
            <a:r>
              <a:rPr lang="el-GR" sz="2400" dirty="0"/>
              <a:t>(ΥΣ)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Στόχοι </a:t>
            </a:r>
            <a:r>
              <a:rPr lang="el-GR" sz="2400" dirty="0"/>
              <a:t>ενός ΛΣ: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Εκτέλεση </a:t>
            </a:r>
            <a:r>
              <a:rPr lang="el-GR" sz="2200" dirty="0"/>
              <a:t>προγραμμάτων χρηστών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Ευκολία </a:t>
            </a:r>
            <a:r>
              <a:rPr lang="el-GR" sz="2200" dirty="0"/>
              <a:t>χρήσης του 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Χρήση </a:t>
            </a:r>
            <a:r>
              <a:rPr lang="el-GR" sz="2200" dirty="0"/>
              <a:t>του υλικού και των περιφερειακών του ΥΣ </a:t>
            </a:r>
            <a:r>
              <a:rPr lang="el-GR" sz="2200" dirty="0" smtClean="0"/>
              <a:t>με αποτελεσματικό </a:t>
            </a:r>
            <a:r>
              <a:rPr lang="el-GR" sz="2200" dirty="0"/>
              <a:t>/ αποδοτικό τρόπο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Προστασία </a:t>
            </a:r>
            <a:r>
              <a:rPr lang="el-GR" sz="2200" dirty="0"/>
              <a:t>των προγραμμάτων και δεδομένων </a:t>
            </a:r>
            <a:r>
              <a:rPr lang="el-GR" sz="2200" dirty="0" smtClean="0"/>
              <a:t>των διαφόρων </a:t>
            </a:r>
            <a:r>
              <a:rPr lang="el-GR" sz="2200" dirty="0"/>
              <a:t>χρηστών του ΥΣ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5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Στοιχεία Υπολογιστικών Συστημάτων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b="1" dirty="0"/>
              <a:t>Υλικό (</a:t>
            </a:r>
            <a:r>
              <a:rPr lang="el-GR" sz="2200" b="1" dirty="0" err="1"/>
              <a:t>Hardware</a:t>
            </a:r>
            <a:r>
              <a:rPr lang="el-GR" sz="2200" b="1" dirty="0"/>
              <a:t>)</a:t>
            </a:r>
            <a:r>
              <a:rPr lang="el-GR" sz="2200" dirty="0"/>
              <a:t> – παρέχει τους βασικούς </a:t>
            </a:r>
            <a:r>
              <a:rPr lang="el-GR" sz="2200" dirty="0" smtClean="0"/>
              <a:t>υπολογιστικούς πόρους </a:t>
            </a:r>
            <a:r>
              <a:rPr lang="el-GR" sz="2200" dirty="0"/>
              <a:t>(επεξεργαστής, μνήμη, συσκευές </a:t>
            </a:r>
            <a:r>
              <a:rPr lang="el-GR" sz="2200" dirty="0" smtClean="0"/>
              <a:t>εισόδου/εξόδου </a:t>
            </a:r>
            <a:r>
              <a:rPr lang="en-US" sz="2200" dirty="0" smtClean="0"/>
              <a:t>(</a:t>
            </a:r>
            <a:r>
              <a:rPr lang="en-US" sz="2200" dirty="0"/>
              <a:t>I/O devices)).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Λειτουργικό </a:t>
            </a:r>
            <a:r>
              <a:rPr lang="el-GR" sz="2200" b="1" dirty="0"/>
              <a:t>σύστημα </a:t>
            </a:r>
            <a:r>
              <a:rPr lang="el-GR" sz="2200" dirty="0"/>
              <a:t>– ελέγχει και συντονίζει τη χρήση </a:t>
            </a:r>
            <a:r>
              <a:rPr lang="el-GR" sz="2200" dirty="0" smtClean="0"/>
              <a:t>του υλικού </a:t>
            </a:r>
            <a:r>
              <a:rPr lang="el-GR" sz="2200" dirty="0"/>
              <a:t>μεταξύ των διαφόρων προγραμμάτων </a:t>
            </a:r>
            <a:r>
              <a:rPr lang="el-GR" sz="2200" dirty="0" smtClean="0"/>
              <a:t>εφαρμογών των </a:t>
            </a:r>
            <a:r>
              <a:rPr lang="el-GR" sz="2200" dirty="0"/>
              <a:t>διαφόρων χρηστών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Προγράμματα </a:t>
            </a:r>
            <a:r>
              <a:rPr lang="el-GR" sz="2200" b="1" dirty="0"/>
              <a:t>εφαρμογών </a:t>
            </a:r>
            <a:r>
              <a:rPr lang="el-GR" sz="2200" dirty="0"/>
              <a:t>– καθορίζουν τους τρόπους </a:t>
            </a:r>
            <a:r>
              <a:rPr lang="el-GR" sz="2200" dirty="0" smtClean="0"/>
              <a:t>με τους </a:t>
            </a:r>
            <a:r>
              <a:rPr lang="el-GR" sz="2200" dirty="0"/>
              <a:t>οποίους χρησιμοποιούνται οι πόροι για την </a:t>
            </a:r>
            <a:r>
              <a:rPr lang="el-GR" sz="2200" dirty="0" smtClean="0"/>
              <a:t>επίλυση των </a:t>
            </a:r>
            <a:r>
              <a:rPr lang="el-GR" sz="2200" dirty="0"/>
              <a:t>υπολογιστικών προβλημάτων των χρηστών (π.χ</a:t>
            </a:r>
            <a:r>
              <a:rPr lang="el-GR" sz="2200" dirty="0" smtClean="0"/>
              <a:t>. μεταγλωττιστές</a:t>
            </a:r>
            <a:r>
              <a:rPr lang="el-GR" sz="2200" dirty="0"/>
              <a:t>, συστήματα βάσεων δεδομένων</a:t>
            </a:r>
            <a:r>
              <a:rPr lang="el-GR" sz="2200" dirty="0" smtClean="0"/>
              <a:t>, προγράμματα </a:t>
            </a:r>
            <a:r>
              <a:rPr lang="el-GR" sz="2200" dirty="0"/>
              <a:t>επιχειρήσεων)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Χρήστες</a:t>
            </a:r>
            <a:r>
              <a:rPr lang="el-GR" sz="2200" dirty="0" smtClean="0"/>
              <a:t> </a:t>
            </a:r>
            <a:r>
              <a:rPr lang="el-GR" sz="2200" dirty="0"/>
              <a:t>(άνθρωποι, μηχανήματα, άλλοι υπολογιστές)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5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Υλικό </a:t>
            </a:r>
            <a:r>
              <a:rPr lang="el-GR" dirty="0"/>
              <a:t>ενός Τυπικού ΥΣ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12162"/>
            <a:ext cx="7704856" cy="38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Απόπειρες Ορισμού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Το ΛΣ ως εκτεταμένη μηχανή (</a:t>
            </a:r>
            <a:r>
              <a:rPr lang="el-GR" sz="2800" dirty="0" err="1"/>
              <a:t>extended</a:t>
            </a:r>
            <a:r>
              <a:rPr lang="el-GR" sz="2800" dirty="0"/>
              <a:t> ή </a:t>
            </a:r>
            <a:r>
              <a:rPr lang="el-GR" sz="2800" dirty="0" err="1" smtClean="0"/>
              <a:t>virtual</a:t>
            </a:r>
            <a:r>
              <a:rPr lang="el-GR" sz="2800" dirty="0" smtClean="0"/>
              <a:t> </a:t>
            </a:r>
            <a:r>
              <a:rPr lang="el-GR" sz="2800" dirty="0" err="1" smtClean="0"/>
              <a:t>machine</a:t>
            </a:r>
            <a:r>
              <a:rPr lang="el-GR" sz="2800" dirty="0"/>
              <a:t>). Το πρόγραμμα που κρύβει από το </a:t>
            </a:r>
            <a:r>
              <a:rPr lang="el-GR" sz="2800" dirty="0" smtClean="0"/>
              <a:t>χρήστη/προγραμματιστή </a:t>
            </a:r>
            <a:r>
              <a:rPr lang="el-GR" sz="2800" dirty="0"/>
              <a:t>την αλήθεια για το υλικό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l-GR" sz="2400" b="1" dirty="0" smtClean="0"/>
              <a:t>Παράδειγμα </a:t>
            </a:r>
            <a:r>
              <a:rPr lang="el-GR" sz="2400" b="1" dirty="0"/>
              <a:t>1: </a:t>
            </a:r>
            <a:r>
              <a:rPr lang="el-GR" sz="2400" dirty="0"/>
              <a:t>η παρουσίαση μιας απλής και </a:t>
            </a:r>
            <a:r>
              <a:rPr lang="el-GR" sz="2400" dirty="0" smtClean="0"/>
              <a:t>εύχρηστης απεικόνισης </a:t>
            </a:r>
            <a:r>
              <a:rPr lang="el-GR" sz="2400" dirty="0"/>
              <a:t>από ονόματα και λειτουργίες </a:t>
            </a:r>
            <a:r>
              <a:rPr lang="el-GR" sz="2400" dirty="0" smtClean="0"/>
              <a:t>χειρισμού αρχείων </a:t>
            </a:r>
            <a:r>
              <a:rPr lang="el-GR" sz="2400" dirty="0"/>
              <a:t>και καταλόγων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l-GR" sz="2400" b="1" dirty="0" smtClean="0"/>
              <a:t>Παράδειγμα </a:t>
            </a:r>
            <a:r>
              <a:rPr lang="el-GR" sz="2400" b="1" dirty="0"/>
              <a:t>2: </a:t>
            </a:r>
            <a:r>
              <a:rPr lang="el-GR" sz="2400" dirty="0"/>
              <a:t>Παρουσίαση της μνήμης </a:t>
            </a:r>
            <a:r>
              <a:rPr lang="el-GR" sz="2400" dirty="0" smtClean="0"/>
              <a:t>στα προγράμματα </a:t>
            </a:r>
            <a:r>
              <a:rPr lang="el-GR" sz="2400" dirty="0"/>
              <a:t>των χρηστών, διαχείριση </a:t>
            </a:r>
            <a:r>
              <a:rPr lang="el-GR" sz="2400" dirty="0" smtClean="0"/>
              <a:t>διακοπών (</a:t>
            </a:r>
            <a:r>
              <a:rPr lang="el-GR" sz="2400" dirty="0" err="1"/>
              <a:t>interrupt</a:t>
            </a:r>
            <a:r>
              <a:rPr lang="el-GR" sz="2400" dirty="0"/>
              <a:t> </a:t>
            </a:r>
            <a:r>
              <a:rPr lang="el-GR" sz="2400" dirty="0" err="1"/>
              <a:t>handling</a:t>
            </a:r>
            <a:r>
              <a:rPr lang="el-GR" sz="2400" dirty="0"/>
              <a:t>)</a:t>
            </a:r>
            <a:endParaRPr lang="el-GR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29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Απόπειρες Ορισμού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Το ΛΣ ως διαχειριστής της ανάθεσης </a:t>
            </a:r>
            <a:r>
              <a:rPr lang="el-GR" sz="2800" dirty="0" smtClean="0"/>
              <a:t>πόρων (</a:t>
            </a:r>
            <a:r>
              <a:rPr lang="el-GR" sz="2800" dirty="0" err="1"/>
              <a:t>resource</a:t>
            </a:r>
            <a:r>
              <a:rPr lang="el-GR" sz="2800" dirty="0"/>
              <a:t> </a:t>
            </a:r>
            <a:r>
              <a:rPr lang="el-GR" sz="2800" dirty="0" err="1"/>
              <a:t>allocation</a:t>
            </a:r>
            <a:r>
              <a:rPr lang="el-GR" sz="2800" dirty="0"/>
              <a:t>). Το πρόγραμμα </a:t>
            </a:r>
            <a:r>
              <a:rPr lang="el-GR" sz="2800" dirty="0" smtClean="0"/>
              <a:t>που αναλαμβάνει </a:t>
            </a:r>
            <a:r>
              <a:rPr lang="el-GR" sz="2800" dirty="0"/>
              <a:t>να μοιράσει τους πόρους </a:t>
            </a:r>
            <a:r>
              <a:rPr lang="el-GR" sz="2800" dirty="0" smtClean="0"/>
              <a:t>τους συστήματος </a:t>
            </a:r>
            <a:r>
              <a:rPr lang="el-GR" sz="2800" dirty="0"/>
              <a:t>ανάμεσα στις διάφορες εφαρμογές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200" b="1" dirty="0" smtClean="0"/>
              <a:t>Παράδειγμα </a:t>
            </a:r>
            <a:r>
              <a:rPr lang="el-GR" sz="2200" b="1" dirty="0"/>
              <a:t>1</a:t>
            </a:r>
            <a:r>
              <a:rPr lang="el-GR" sz="2200" dirty="0"/>
              <a:t>: H χρήση κοινών εκτυπωτών, όπου </a:t>
            </a:r>
            <a:r>
              <a:rPr lang="el-GR" sz="2200" dirty="0" smtClean="0"/>
              <a:t>θα πρέπει </a:t>
            </a:r>
            <a:r>
              <a:rPr lang="el-GR" sz="2200" dirty="0"/>
              <a:t>το ΛΣ να παρέχει έναν τρόπο για την ορθή </a:t>
            </a:r>
            <a:r>
              <a:rPr lang="el-GR" sz="2200" dirty="0" smtClean="0"/>
              <a:t>και με συγκεκριμένη </a:t>
            </a:r>
            <a:r>
              <a:rPr lang="el-GR" sz="2200" dirty="0"/>
              <a:t>σειρά εκτύπωση των δεδομένων όλων </a:t>
            </a:r>
            <a:r>
              <a:rPr lang="el-GR" sz="2200" dirty="0" smtClean="0"/>
              <a:t>των χρηστών</a:t>
            </a:r>
            <a:r>
              <a:rPr lang="el-GR" sz="2200" dirty="0"/>
              <a:t>, που χρησιμοποιούν ταυτόχρονα τον εκτυπωτή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200" b="1" dirty="0" smtClean="0"/>
              <a:t>Παράδειγμα </a:t>
            </a:r>
            <a:r>
              <a:rPr lang="el-GR" sz="2200" b="1" dirty="0"/>
              <a:t>2</a:t>
            </a:r>
            <a:r>
              <a:rPr lang="el-GR" sz="2200" dirty="0"/>
              <a:t>: </a:t>
            </a:r>
            <a:r>
              <a:rPr lang="el-GR" sz="2200" dirty="0" smtClean="0"/>
              <a:t>Διαχείριση </a:t>
            </a:r>
            <a:r>
              <a:rPr lang="el-GR" sz="2200" dirty="0"/>
              <a:t>και προστασία της μνήμης</a:t>
            </a:r>
            <a:r>
              <a:rPr lang="el-GR" sz="2200" dirty="0" smtClean="0"/>
              <a:t>, ιδιαίτερα </a:t>
            </a:r>
            <a:r>
              <a:rPr lang="el-GR" sz="2200" dirty="0"/>
              <a:t>σε συστήματα που εξυπηρετούν </a:t>
            </a:r>
            <a:r>
              <a:rPr lang="el-GR" sz="2200" dirty="0" smtClean="0"/>
              <a:t>ταυτόχρονα πολλούς </a:t>
            </a:r>
            <a:r>
              <a:rPr lang="el-GR" sz="2200" dirty="0"/>
              <a:t>χρήστες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9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Τελικά…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Διαχείριση </a:t>
            </a:r>
            <a:r>
              <a:rPr lang="el-GR" sz="2800" dirty="0"/>
              <a:t>της ανάθεσης πόρων (</a:t>
            </a:r>
            <a:r>
              <a:rPr lang="el-GR" sz="2800" dirty="0" err="1"/>
              <a:t>resource</a:t>
            </a:r>
            <a:r>
              <a:rPr lang="el-GR" sz="2800" dirty="0"/>
              <a:t> </a:t>
            </a:r>
            <a:r>
              <a:rPr lang="el-GR" sz="2800" dirty="0" err="1"/>
              <a:t>allocator</a:t>
            </a:r>
            <a:r>
              <a:rPr lang="el-GR" sz="2800" dirty="0" smtClean="0"/>
              <a:t>) 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Πρόγραμμα </a:t>
            </a:r>
            <a:r>
              <a:rPr lang="el-GR" sz="2800" dirty="0"/>
              <a:t>ελέγχου: ελέγχει την εκτέλεση </a:t>
            </a:r>
            <a:r>
              <a:rPr lang="el-GR" sz="2800" dirty="0" smtClean="0"/>
              <a:t>των προγραμμάτων </a:t>
            </a:r>
            <a:r>
              <a:rPr lang="el-GR" sz="2800" dirty="0"/>
              <a:t>χρηστών και τη λειτουργία </a:t>
            </a:r>
            <a:r>
              <a:rPr lang="el-GR" sz="2800" dirty="0" smtClean="0"/>
              <a:t>των συσκευών </a:t>
            </a:r>
            <a:r>
              <a:rPr lang="el-GR" sz="2800" dirty="0"/>
              <a:t>εισόδου / εξόδου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Πυρήνας </a:t>
            </a:r>
            <a:r>
              <a:rPr lang="el-GR" sz="2800" dirty="0"/>
              <a:t>(</a:t>
            </a:r>
            <a:r>
              <a:rPr lang="el-GR" sz="2800" dirty="0" err="1"/>
              <a:t>Kernel</a:t>
            </a:r>
            <a:r>
              <a:rPr lang="el-GR" sz="2800" dirty="0"/>
              <a:t>): το μόνο πρόγραμμα που </a:t>
            </a:r>
            <a:r>
              <a:rPr lang="el-GR" sz="2800" dirty="0" smtClean="0"/>
              <a:t>τρέχει συνέχεια</a:t>
            </a:r>
            <a:r>
              <a:rPr lang="el-GR" sz="2800" dirty="0"/>
              <a:t>, όσο βρίσκεται σε λειτουργία το 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όλα </a:t>
            </a:r>
            <a:r>
              <a:rPr lang="el-GR" dirty="0"/>
              <a:t>τα υπόλοιπα θεωρούνται επιπρόσθετες υπηρεσίες </a:t>
            </a:r>
            <a:r>
              <a:rPr lang="el-GR" dirty="0" smtClean="0"/>
              <a:t>και προγράμματα </a:t>
            </a:r>
            <a:r>
              <a:rPr lang="el-GR" dirty="0"/>
              <a:t>εφαρμογών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0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ΛΣ και Αρχιτεκτονική ΥΣ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Τα ΛΣ έχουν μια σχέση «εξάρτησης» με </a:t>
            </a:r>
            <a:r>
              <a:rPr lang="el-GR" sz="2800" dirty="0" smtClean="0"/>
              <a:t>την αρχιτεκτονική </a:t>
            </a:r>
            <a:r>
              <a:rPr lang="el-GR" sz="2800" dirty="0"/>
              <a:t>των ΥΣ στα οποία </a:t>
            </a:r>
            <a:r>
              <a:rPr lang="el-GR" sz="2800" dirty="0" smtClean="0"/>
              <a:t>εκτελούνται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Οι </a:t>
            </a:r>
            <a:r>
              <a:rPr lang="el-GR" sz="2800" dirty="0"/>
              <a:t>εξελίξεις στο υλικό των ΥΣ έκανε δυνατή </a:t>
            </a:r>
            <a:r>
              <a:rPr lang="el-GR" sz="2800" dirty="0" smtClean="0"/>
              <a:t>την παροχή </a:t>
            </a:r>
            <a:r>
              <a:rPr lang="el-GR" sz="2800" dirty="0"/>
              <a:t>επιπλέον λειτουργιών προς τα </a:t>
            </a:r>
            <a:r>
              <a:rPr lang="el-GR" sz="2800" dirty="0" smtClean="0"/>
              <a:t>προγράμματα των </a:t>
            </a:r>
            <a:r>
              <a:rPr lang="el-GR" sz="2800" dirty="0"/>
              <a:t>χρηστών. Οι λειτουργίες αυτές </a:t>
            </a:r>
            <a:r>
              <a:rPr lang="el-GR" sz="2800" dirty="0" smtClean="0"/>
              <a:t>υλοποιούνταν με </a:t>
            </a:r>
            <a:r>
              <a:rPr lang="el-GR" sz="2800" dirty="0"/>
              <a:t>την ανακάλυψη και την εξέλιξη των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Αρχικά </a:t>
            </a:r>
            <a:r>
              <a:rPr lang="el-GR" sz="2800" dirty="0"/>
              <a:t>σχεδίαση ΛΣ: μόνο μια </a:t>
            </a:r>
            <a:r>
              <a:rPr lang="el-GR" sz="2800" dirty="0" smtClean="0"/>
              <a:t>διεργασία εκτελείται </a:t>
            </a:r>
            <a:r>
              <a:rPr lang="el-GR" sz="2800" dirty="0"/>
              <a:t>κάθε φορά (π.χ. DOS)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Σύγχρονα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err="1"/>
              <a:t>Πολυπρογραμματισμός</a:t>
            </a:r>
            <a:r>
              <a:rPr lang="el-GR" sz="2800" dirty="0"/>
              <a:t>: Είναι </a:t>
            </a:r>
            <a:r>
              <a:rPr lang="en-US" sz="2800" dirty="0" smtClean="0"/>
              <a:t>“</a:t>
            </a:r>
            <a:r>
              <a:rPr lang="el-GR" sz="2800" i="1" dirty="0" smtClean="0"/>
              <a:t>ο </a:t>
            </a:r>
            <a:r>
              <a:rPr lang="el-GR" sz="2800" i="1" dirty="0"/>
              <a:t>διαμερισμός </a:t>
            </a:r>
            <a:r>
              <a:rPr lang="el-GR" sz="2800" i="1" dirty="0" smtClean="0"/>
              <a:t>της μνήμης </a:t>
            </a:r>
            <a:r>
              <a:rPr lang="el-GR" sz="2800" i="1" dirty="0"/>
              <a:t>σε διάφορα τμήματα, ώστε </a:t>
            </a:r>
            <a:r>
              <a:rPr lang="el-GR" sz="2800" i="1" dirty="0" smtClean="0"/>
              <a:t>κάθε διαφορετική </a:t>
            </a:r>
            <a:r>
              <a:rPr lang="el-GR" sz="2800" i="1" dirty="0"/>
              <a:t>εργασία να καταλαμβάνει </a:t>
            </a:r>
            <a:r>
              <a:rPr lang="el-GR" sz="2800" i="1" dirty="0" smtClean="0"/>
              <a:t>διαφορετικό τμήμα</a:t>
            </a:r>
            <a:r>
              <a:rPr lang="en-US" sz="2800" dirty="0" smtClean="0"/>
              <a:t>”</a:t>
            </a:r>
            <a:r>
              <a:rPr lang="el-GR" sz="2800" dirty="0" smtClean="0"/>
              <a:t> </a:t>
            </a:r>
            <a:r>
              <a:rPr lang="el-GR" sz="2800" dirty="0"/>
              <a:t>(</a:t>
            </a:r>
            <a:r>
              <a:rPr lang="el-GR" sz="2800" i="1" dirty="0" err="1"/>
              <a:t>Tanenbaum</a:t>
            </a:r>
            <a:r>
              <a:rPr lang="el-GR" sz="2800" i="1" dirty="0"/>
              <a:t>, 1993</a:t>
            </a:r>
            <a:r>
              <a:rPr lang="el-GR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Το </a:t>
            </a:r>
            <a:r>
              <a:rPr lang="el-GR" sz="2800" dirty="0"/>
              <a:t>ΛΣ μπορεί να φορτώσει περισσότερες από </a:t>
            </a:r>
            <a:r>
              <a:rPr lang="el-GR" sz="2800" dirty="0" smtClean="0"/>
              <a:t>μια εργασίες </a:t>
            </a:r>
            <a:r>
              <a:rPr lang="el-GR" sz="2800" dirty="0"/>
              <a:t>ταυτόχρονα στην κυρίως μνήμη του 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Κάθε </a:t>
            </a:r>
            <a:r>
              <a:rPr lang="el-GR" sz="2800" dirty="0"/>
              <a:t>χρονική στιγμή, υπάρχουν πολλές </a:t>
            </a:r>
            <a:r>
              <a:rPr lang="el-GR" sz="2800" dirty="0" smtClean="0"/>
              <a:t>διεργασίες που </a:t>
            </a:r>
            <a:r>
              <a:rPr lang="el-GR" sz="2800" dirty="0"/>
              <a:t>είναι φορτωμένες και εκτελούνται από </a:t>
            </a:r>
            <a:r>
              <a:rPr lang="el-GR" sz="2800" dirty="0" smtClean="0"/>
              <a:t>το σύστημα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62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Χαρακτηριστικά ΛΣ για </a:t>
            </a:r>
            <a:r>
              <a:rPr lang="el-GR" dirty="0" err="1"/>
              <a:t>πολυπρογραμματισμό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b="1" dirty="0" smtClean="0"/>
              <a:t>Διαχείριση </a:t>
            </a:r>
            <a:r>
              <a:rPr lang="el-GR" sz="2600" b="1" dirty="0"/>
              <a:t>μνήμης </a:t>
            </a:r>
            <a:r>
              <a:rPr lang="el-GR" sz="2600" dirty="0"/>
              <a:t>– το ΛΣ πρέπει να είναι σε </a:t>
            </a:r>
            <a:r>
              <a:rPr lang="el-GR" sz="2600" dirty="0" smtClean="0"/>
              <a:t>θέση να </a:t>
            </a:r>
            <a:r>
              <a:rPr lang="el-GR" sz="2600" dirty="0"/>
              <a:t>χωρίσει τη μνήμη σε τμήματα (ένα για </a:t>
            </a:r>
            <a:r>
              <a:rPr lang="el-GR" sz="2600" dirty="0" smtClean="0"/>
              <a:t>κάθε διεργασία</a:t>
            </a:r>
            <a:r>
              <a:rPr lang="el-GR" sz="2600" dirty="0"/>
              <a:t>) και να προστατεύσει το τμήμα </a:t>
            </a:r>
            <a:r>
              <a:rPr lang="el-GR" sz="2600" dirty="0" smtClean="0"/>
              <a:t>κάθε διεργασίας </a:t>
            </a:r>
            <a:r>
              <a:rPr lang="el-GR" sz="2600" dirty="0"/>
              <a:t>από (ηθελημένες ή αθέλητες</a:t>
            </a:r>
            <a:r>
              <a:rPr lang="el-GR" sz="2600" dirty="0" smtClean="0"/>
              <a:t>) παρεμβολές </a:t>
            </a:r>
            <a:r>
              <a:rPr lang="el-GR" sz="2600" dirty="0"/>
              <a:t>των υπολοίπων 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b="1" dirty="0"/>
              <a:t>Δ</a:t>
            </a:r>
            <a:r>
              <a:rPr lang="el-GR" sz="2600" b="1" dirty="0" smtClean="0"/>
              <a:t>ιαχείριση </a:t>
            </a:r>
            <a:r>
              <a:rPr lang="el-GR" sz="2600" b="1" dirty="0"/>
              <a:t>διεργασιών </a:t>
            </a:r>
            <a:r>
              <a:rPr lang="el-GR" sz="2600" dirty="0"/>
              <a:t>– το ΛΣ πρέπει να είναι </a:t>
            </a:r>
            <a:r>
              <a:rPr lang="el-GR" sz="2600" dirty="0" smtClean="0"/>
              <a:t>σε θέση </a:t>
            </a:r>
            <a:r>
              <a:rPr lang="el-GR" sz="2600" dirty="0"/>
              <a:t>να επιλέξει ποιες διεργασίες θα </a:t>
            </a:r>
            <a:r>
              <a:rPr lang="el-GR" sz="2600" dirty="0" smtClean="0"/>
              <a:t>αποκτήσουν χώρο </a:t>
            </a:r>
            <a:r>
              <a:rPr lang="el-GR" sz="2600" dirty="0"/>
              <a:t>στη μνήμη (θεωρούμε ότι η μνήμη </a:t>
            </a:r>
            <a:r>
              <a:rPr lang="el-GR" sz="2600" dirty="0" smtClean="0"/>
              <a:t>δεν επαρκεί </a:t>
            </a:r>
            <a:r>
              <a:rPr lang="el-GR" sz="2600" dirty="0"/>
              <a:t>για να </a:t>
            </a:r>
            <a:r>
              <a:rPr lang="el-GR" sz="2600" dirty="0" smtClean="0"/>
              <a:t>«στεγάσει</a:t>
            </a:r>
            <a:r>
              <a:rPr lang="el-GR" sz="2600" dirty="0"/>
              <a:t>» όλες τις </a:t>
            </a:r>
            <a:r>
              <a:rPr lang="el-GR" sz="2600" dirty="0" smtClean="0"/>
              <a:t>διεργασίες ταυτόχρονα </a:t>
            </a:r>
            <a:r>
              <a:rPr lang="el-GR" sz="2600" dirty="0"/>
              <a:t>και ότι μόνο μια διεργασία που </a:t>
            </a:r>
            <a:r>
              <a:rPr lang="el-GR" sz="2600" dirty="0" smtClean="0"/>
              <a:t>είναι στη </a:t>
            </a:r>
            <a:r>
              <a:rPr lang="el-GR" sz="2600" dirty="0"/>
              <a:t>μνήμη μπορεί να τρέξει)</a:t>
            </a:r>
            <a:endParaRPr lang="el-GR" sz="2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04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Χαρακτηριστικά ΛΣ για </a:t>
            </a:r>
            <a:r>
              <a:rPr lang="el-GR" dirty="0" err="1"/>
              <a:t>πολυπρογραμματισμό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b="1" dirty="0"/>
              <a:t>Χρονοπρογραμματισμός της ΚΜΕ </a:t>
            </a:r>
            <a:r>
              <a:rPr lang="el-GR" sz="2800" dirty="0"/>
              <a:t>– το ΛΣ </a:t>
            </a:r>
            <a:r>
              <a:rPr lang="el-GR" sz="2800" dirty="0" smtClean="0"/>
              <a:t>πρέπει να </a:t>
            </a:r>
            <a:r>
              <a:rPr lang="el-GR" sz="2800" dirty="0"/>
              <a:t>επιλέξει μεταξύ των διεργασιών που έχουν </a:t>
            </a:r>
            <a:r>
              <a:rPr lang="el-GR" sz="2800" dirty="0" smtClean="0"/>
              <a:t>χώρο στη </a:t>
            </a:r>
            <a:r>
              <a:rPr lang="el-GR" sz="2800" dirty="0"/>
              <a:t>μνήμη κάποια για να τρέξει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Ανάθεση </a:t>
            </a:r>
            <a:r>
              <a:rPr lang="el-GR" sz="2800" dirty="0"/>
              <a:t>πόρων με τέτοιο τρόπο ώστε να </a:t>
            </a:r>
            <a:r>
              <a:rPr lang="el-GR" sz="2800" dirty="0" smtClean="0"/>
              <a:t>μην «επηρεάζεται</a:t>
            </a:r>
            <a:r>
              <a:rPr lang="el-GR" sz="2800" dirty="0"/>
              <a:t>» η μια διεργασία από την </a:t>
            </a:r>
            <a:r>
              <a:rPr lang="el-GR" sz="2800" dirty="0" smtClean="0"/>
              <a:t>εκτέλεση άλλων </a:t>
            </a:r>
            <a:r>
              <a:rPr lang="el-GR" sz="2800" dirty="0"/>
              <a:t>διεργασιών</a:t>
            </a: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9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Εισαγωγή</a:t>
            </a:r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Συστήματα Καταμερισμού Χρόνο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Αφορά κυρίως τα συστήματα με τερματικά </a:t>
            </a:r>
            <a:r>
              <a:rPr lang="el-GR" sz="2800" dirty="0" smtClean="0"/>
              <a:t>και χρήστες </a:t>
            </a:r>
            <a:r>
              <a:rPr lang="el-GR" sz="2800" dirty="0"/>
              <a:t>που </a:t>
            </a:r>
            <a:r>
              <a:rPr lang="el-GR" sz="2800" dirty="0" err="1"/>
              <a:t>αλληλεπιδρούν</a:t>
            </a:r>
            <a:r>
              <a:rPr lang="el-GR" sz="2800" dirty="0"/>
              <a:t> (</a:t>
            </a:r>
            <a:r>
              <a:rPr lang="el-GR" sz="2800" dirty="0" err="1"/>
              <a:t>interactive</a:t>
            </a:r>
            <a:r>
              <a:rPr lang="el-GR" sz="2800" dirty="0"/>
              <a:t>) με </a:t>
            </a:r>
            <a:r>
              <a:rPr lang="el-GR" sz="2800" dirty="0" smtClean="0"/>
              <a:t>ένα ΥΣ</a:t>
            </a:r>
            <a:r>
              <a:rPr lang="el-GR" sz="2800" dirty="0"/>
              <a:t>. 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Η </a:t>
            </a:r>
            <a:r>
              <a:rPr lang="el-GR" sz="2800" dirty="0"/>
              <a:t>ιδέα είναι να γίνεται καταμερισμός της </a:t>
            </a:r>
            <a:r>
              <a:rPr lang="el-GR" sz="2800" dirty="0" smtClean="0"/>
              <a:t>ΚΜΕ στις </a:t>
            </a:r>
            <a:r>
              <a:rPr lang="el-GR" sz="2800" dirty="0"/>
              <a:t>εργασίες που περιμένουν εξυπηρέτηση, για </a:t>
            </a:r>
            <a:r>
              <a:rPr lang="el-GR" sz="2800" dirty="0" smtClean="0"/>
              <a:t>την προσφορά </a:t>
            </a:r>
            <a:r>
              <a:rPr lang="el-GR" sz="2800" dirty="0"/>
              <a:t>γρήγορης εξυπηρέτησης σε έναν </a:t>
            </a:r>
            <a:r>
              <a:rPr lang="el-GR" sz="2800" dirty="0" smtClean="0"/>
              <a:t>αριθμό από </a:t>
            </a:r>
            <a:r>
              <a:rPr lang="el-GR" sz="2800" dirty="0"/>
              <a:t>χρήστες</a:t>
            </a: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1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Ιστορική Εξέλιξη των 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35" y="1200622"/>
            <a:ext cx="535513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Εξέλιξη - 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Σειριακή επεξεργασία (αρχές της δεκαετίας 1940 </a:t>
            </a:r>
            <a:r>
              <a:rPr lang="el-GR" sz="2800" dirty="0" smtClean="0"/>
              <a:t>–μέσα </a:t>
            </a:r>
            <a:r>
              <a:rPr lang="el-GR" sz="2800" dirty="0"/>
              <a:t>της δεκαετίας 1950)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b="1" dirty="0" smtClean="0"/>
              <a:t>Προβλήματα </a:t>
            </a:r>
            <a:r>
              <a:rPr lang="el-GR" sz="2400" b="1" dirty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b="1" dirty="0" smtClean="0"/>
              <a:t>Δρομολόγηση</a:t>
            </a:r>
            <a:r>
              <a:rPr lang="el-GR" sz="2000" dirty="0" smtClean="0"/>
              <a:t> </a:t>
            </a:r>
            <a:r>
              <a:rPr lang="el-GR" sz="2000" dirty="0"/>
              <a:t>(σπατάλη σε υπολογιστικό </a:t>
            </a:r>
            <a:r>
              <a:rPr lang="el-GR" sz="2000" dirty="0" smtClean="0"/>
              <a:t>χρόνο, προγράμματα </a:t>
            </a:r>
            <a:r>
              <a:rPr lang="el-GR" sz="2000" dirty="0"/>
              <a:t>που έμεναν στη μέση της </a:t>
            </a:r>
            <a:r>
              <a:rPr lang="el-GR" sz="2000" dirty="0" smtClean="0"/>
              <a:t>εκτέλεσης λόγω του μεγέθους του μπλοκ χρόνου)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b="1" dirty="0" smtClean="0"/>
              <a:t>Χρόνος </a:t>
            </a:r>
            <a:r>
              <a:rPr lang="el-GR" sz="2000" b="1" dirty="0"/>
              <a:t>εγκατάστασης </a:t>
            </a:r>
            <a:r>
              <a:rPr lang="el-GR" sz="2000" dirty="0"/>
              <a:t>(ένα μοναδικό πρόγραμμα, </a:t>
            </a:r>
            <a:r>
              <a:rPr lang="el-GR" sz="2000" dirty="0" smtClean="0"/>
              <a:t>η εργασία</a:t>
            </a:r>
            <a:r>
              <a:rPr lang="el-GR" sz="2000" dirty="0"/>
              <a:t>, φόρτωνε τον μεταγλωττιστή και </a:t>
            </a:r>
            <a:r>
              <a:rPr lang="el-GR" sz="2000" dirty="0" smtClean="0"/>
              <a:t>το πρόγραμμα </a:t>
            </a:r>
            <a:r>
              <a:rPr lang="el-GR" sz="2000" dirty="0"/>
              <a:t>σε γλώσσα υψηλού επιπέδου στη </a:t>
            </a:r>
            <a:r>
              <a:rPr lang="el-GR" sz="2000" dirty="0" smtClean="0"/>
              <a:t>μνήμη, αποθήκευε </a:t>
            </a:r>
            <a:r>
              <a:rPr lang="el-GR" sz="2000" dirty="0"/>
              <a:t>τον αντικειμενικό κώδικα (object program</a:t>
            </a:r>
            <a:r>
              <a:rPr lang="el-GR" sz="2000" dirty="0" smtClean="0"/>
              <a:t>) και </a:t>
            </a:r>
            <a:r>
              <a:rPr lang="el-GR" sz="2000" dirty="0"/>
              <a:t>στη συνέχεια το φόρτωνε και το συνέδεε με </a:t>
            </a:r>
            <a:r>
              <a:rPr lang="el-GR" sz="2000" dirty="0" smtClean="0"/>
              <a:t>τις λοιπές </a:t>
            </a:r>
            <a:r>
              <a:rPr lang="el-GR" sz="2000" dirty="0"/>
              <a:t>συναρτήσεις)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19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Εξέλιξη - ΙΙ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Απλά μαζικά συστήματα (</a:t>
            </a:r>
            <a:r>
              <a:rPr lang="el-GR" sz="2400" dirty="0" err="1"/>
              <a:t>batch</a:t>
            </a:r>
            <a:r>
              <a:rPr lang="el-GR" sz="2400" dirty="0"/>
              <a:t> </a:t>
            </a:r>
            <a:r>
              <a:rPr lang="el-GR" sz="2400" dirty="0" err="1"/>
              <a:t>process</a:t>
            </a:r>
            <a:r>
              <a:rPr lang="el-GR" sz="2400" dirty="0" smtClean="0"/>
              <a:t>), αρχές</a:t>
            </a:r>
            <a:r>
              <a:rPr lang="el-GR" sz="2400" dirty="0"/>
              <a:t>– μέσα της δεκαετίας 1960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Λόγος </a:t>
            </a:r>
            <a:r>
              <a:rPr lang="el-GR" sz="2000" dirty="0"/>
              <a:t>ανάπτυξης : πολύ ακριβές μηχανές</a:t>
            </a:r>
            <a:r>
              <a:rPr lang="el-GR" sz="2000" dirty="0" smtClean="0"/>
              <a:t>, μείωση </a:t>
            </a:r>
            <a:r>
              <a:rPr lang="el-GR" sz="2000" dirty="0"/>
              <a:t>του νεκρού χρόνου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Κεντρική ιδέα: </a:t>
            </a:r>
            <a:r>
              <a:rPr lang="el-GR" sz="2000" dirty="0"/>
              <a:t>η χρήση ενός λογισμικού </a:t>
            </a:r>
            <a:r>
              <a:rPr lang="el-GR" sz="2000" dirty="0" smtClean="0"/>
              <a:t>που λέγεται </a:t>
            </a:r>
            <a:r>
              <a:rPr lang="el-GR" sz="2000" dirty="0" err="1"/>
              <a:t>παρακολουθητής</a:t>
            </a:r>
            <a:r>
              <a:rPr lang="el-GR" sz="2000" dirty="0"/>
              <a:t> (</a:t>
            </a:r>
            <a:r>
              <a:rPr lang="el-GR" sz="2000" dirty="0" err="1"/>
              <a:t>monitor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χρήστης υποβάλλει την εργασία του σε </a:t>
            </a:r>
            <a:r>
              <a:rPr lang="el-GR" sz="2000" dirty="0" smtClean="0"/>
              <a:t>ένα χειριστή </a:t>
            </a:r>
            <a:r>
              <a:rPr lang="el-GR" sz="2000" dirty="0"/>
              <a:t>ο οποίος τις βάζει όλες μαζί σε </a:t>
            </a:r>
            <a:r>
              <a:rPr lang="el-GR" sz="2000" dirty="0" smtClean="0"/>
              <a:t>μια συσκευή </a:t>
            </a:r>
            <a:r>
              <a:rPr lang="el-GR" sz="2000" dirty="0"/>
              <a:t>εισόδου για να χρησιμοποιηθεί </a:t>
            </a:r>
            <a:r>
              <a:rPr lang="el-GR" sz="2000" dirty="0" smtClean="0"/>
              <a:t>από τον </a:t>
            </a:r>
            <a:r>
              <a:rPr lang="el-GR" sz="2000" dirty="0" err="1"/>
              <a:t>παρακολουθητή</a:t>
            </a:r>
            <a:r>
              <a:rPr lang="el-GR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Κάθε </a:t>
            </a:r>
            <a:r>
              <a:rPr lang="el-GR" sz="2000" dirty="0"/>
              <a:t>πρόγραμμα είναι φτιαγμένο έτσι </a:t>
            </a:r>
            <a:r>
              <a:rPr lang="el-GR" sz="2000" dirty="0" smtClean="0"/>
              <a:t>ώστε όταν </a:t>
            </a:r>
            <a:r>
              <a:rPr lang="el-GR" sz="2000" dirty="0"/>
              <a:t>ολοκληρώνεται να επιστρέφει </a:t>
            </a:r>
            <a:r>
              <a:rPr lang="el-GR" sz="2000" dirty="0" smtClean="0"/>
              <a:t>στο </a:t>
            </a:r>
            <a:r>
              <a:rPr lang="el-GR" sz="2000" dirty="0" err="1" smtClean="0"/>
              <a:t>monitor</a:t>
            </a:r>
            <a:r>
              <a:rPr lang="el-GR" sz="2000" dirty="0" smtClean="0"/>
              <a:t> </a:t>
            </a:r>
            <a:r>
              <a:rPr lang="el-GR" sz="2000" dirty="0"/>
              <a:t>για να φορτωθεί άλλο πρόγραμμα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9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777380"/>
            <a:ext cx="2839751" cy="3519579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 err="1"/>
              <a:t>Παρακολουθητής</a:t>
            </a:r>
            <a:r>
              <a:rPr lang="el-GR" dirty="0"/>
              <a:t> (</a:t>
            </a:r>
            <a:r>
              <a:rPr lang="en-US" dirty="0"/>
              <a:t>monitor)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5987008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b="1" dirty="0" err="1"/>
              <a:t>Monitors</a:t>
            </a:r>
            <a:endParaRPr lang="el-G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Λογισμικό </a:t>
            </a:r>
            <a:r>
              <a:rPr lang="el-GR" sz="1800" dirty="0"/>
              <a:t>που ελέγχει </a:t>
            </a:r>
            <a:r>
              <a:rPr lang="el-GR" sz="1800" dirty="0" smtClean="0"/>
              <a:t>τα προγράμματα </a:t>
            </a:r>
            <a:r>
              <a:rPr lang="el-GR" sz="1800" dirty="0"/>
              <a:t>που τρέχουν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Ομαδοποιεί </a:t>
            </a:r>
            <a:r>
              <a:rPr lang="el-GR" sz="1800" dirty="0"/>
              <a:t>τις </a:t>
            </a:r>
            <a:r>
              <a:rPr lang="el-GR" sz="1800" dirty="0" smtClean="0"/>
              <a:t>εργασίες 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Όταν </a:t>
            </a:r>
            <a:r>
              <a:rPr lang="el-GR" sz="1800" dirty="0"/>
              <a:t>ένα πρόγραμμα ολοκληρωθεί </a:t>
            </a:r>
            <a:r>
              <a:rPr lang="el-GR" sz="1800" dirty="0" smtClean="0"/>
              <a:t>ο έλεγχος </a:t>
            </a:r>
            <a:r>
              <a:rPr lang="el-GR" sz="1800" dirty="0"/>
              <a:t>μεταφέρεται στον </a:t>
            </a:r>
            <a:r>
              <a:rPr lang="el-GR" sz="1800" dirty="0" err="1"/>
              <a:t>monitor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Ο </a:t>
            </a:r>
            <a:r>
              <a:rPr lang="el-GR" sz="1800" dirty="0" err="1"/>
              <a:t>monitor</a:t>
            </a:r>
            <a:r>
              <a:rPr lang="el-GR" sz="1800" dirty="0"/>
              <a:t> παραμένει στην </a:t>
            </a:r>
            <a:r>
              <a:rPr lang="el-GR" sz="1800" dirty="0" smtClean="0"/>
              <a:t>κεντρική μνήμη </a:t>
            </a:r>
            <a:r>
              <a:rPr lang="el-GR" sz="1800" dirty="0"/>
              <a:t>και είναι διαθέσιμος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 smtClean="0"/>
              <a:t>Job</a:t>
            </a:r>
            <a:r>
              <a:rPr lang="el-GR" sz="2400" b="1" dirty="0" smtClean="0"/>
              <a:t> </a:t>
            </a:r>
            <a:r>
              <a:rPr lang="el-GR" sz="2400" b="1" dirty="0" err="1"/>
              <a:t>Control</a:t>
            </a:r>
            <a:r>
              <a:rPr lang="el-GR" sz="2400" b="1" dirty="0"/>
              <a:t> </a:t>
            </a:r>
            <a:r>
              <a:rPr lang="el-GR" sz="2400" b="1" dirty="0" err="1"/>
              <a:t>Language</a:t>
            </a:r>
            <a:r>
              <a:rPr lang="el-GR" sz="2400" b="1" dirty="0"/>
              <a:t> (JCL)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Παρέχει </a:t>
            </a:r>
            <a:r>
              <a:rPr lang="el-GR" sz="1800" dirty="0"/>
              <a:t>εντολές στον </a:t>
            </a:r>
            <a:r>
              <a:rPr lang="el-GR" sz="1800" dirty="0" err="1" smtClean="0"/>
              <a:t>monitor</a:t>
            </a:r>
            <a:r>
              <a:rPr lang="el-GR" sz="1800" dirty="0" smtClean="0"/>
              <a:t> ποιος </a:t>
            </a:r>
            <a:r>
              <a:rPr lang="el-GR" sz="1800" dirty="0" err="1"/>
              <a:t>compiler</a:t>
            </a:r>
            <a:r>
              <a:rPr lang="el-GR" sz="1800" dirty="0"/>
              <a:t> θα χρησιμοποιηθεί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Ποια </a:t>
            </a:r>
            <a:r>
              <a:rPr lang="el-GR" sz="1800" dirty="0"/>
              <a:t>δεδομένα </a:t>
            </a:r>
            <a:r>
              <a:rPr lang="el-GR" sz="1800" dirty="0" smtClean="0"/>
              <a:t>θα χρησιμοποιηθούν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 err="1"/>
              <a:t>Παρακολουθητής</a:t>
            </a:r>
            <a:r>
              <a:rPr lang="el-GR" dirty="0"/>
              <a:t> (</a:t>
            </a:r>
            <a:r>
              <a:rPr lang="en-US" dirty="0"/>
              <a:t>monitor)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Χαρακτηριστικά του υλικού μέρους που </a:t>
            </a:r>
            <a:r>
              <a:rPr lang="el-GR" sz="2400" dirty="0" smtClean="0"/>
              <a:t>είναι επιθυμητά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Προστασία </a:t>
            </a:r>
            <a:r>
              <a:rPr lang="el-GR" sz="2000" dirty="0"/>
              <a:t>μνήμης: το πρόγραμμα χρήστη που εκτελεί </a:t>
            </a:r>
            <a:r>
              <a:rPr lang="el-GR" sz="2000" dirty="0" smtClean="0"/>
              <a:t>ο </a:t>
            </a:r>
            <a:r>
              <a:rPr lang="el-GR" sz="2000" dirty="0" err="1" smtClean="0"/>
              <a:t>monitor</a:t>
            </a:r>
            <a:r>
              <a:rPr lang="el-GR" sz="2000" dirty="0" smtClean="0"/>
              <a:t> </a:t>
            </a:r>
            <a:r>
              <a:rPr lang="el-GR" sz="2000" dirty="0"/>
              <a:t>δεν πρέπει να τροποποιεί την περιοχή </a:t>
            </a:r>
            <a:r>
              <a:rPr lang="el-GR" sz="2000" dirty="0" smtClean="0"/>
              <a:t>μνήμης όπου </a:t>
            </a:r>
            <a:r>
              <a:rPr lang="el-GR" sz="2000" dirty="0"/>
              <a:t>υπάρχει ο </a:t>
            </a:r>
            <a:r>
              <a:rPr lang="el-GR" sz="2000" dirty="0" err="1"/>
              <a:t>monitor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Χρονομετρητής</a:t>
            </a:r>
            <a:r>
              <a:rPr lang="el-GR" sz="2000" dirty="0"/>
              <a:t>: πρέπει να αποφεύγεται η </a:t>
            </a:r>
            <a:r>
              <a:rPr lang="el-GR" sz="2000" dirty="0" smtClean="0"/>
              <a:t>μονοπώληση του </a:t>
            </a:r>
            <a:r>
              <a:rPr lang="el-GR" sz="2000" dirty="0"/>
              <a:t>συστήματος από μια μοναδική εργασία (π.χ. κάρτες </a:t>
            </a:r>
            <a:r>
              <a:rPr lang="el-GR" sz="2000" dirty="0" smtClean="0"/>
              <a:t>σε προγράμματα </a:t>
            </a:r>
            <a:r>
              <a:rPr lang="el-GR" sz="2000" dirty="0"/>
              <a:t>FORTRAN)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Προνομιούχες </a:t>
            </a:r>
            <a:r>
              <a:rPr lang="el-GR" sz="2000" dirty="0"/>
              <a:t>εντολές: εκτελούνται μόνον από </a:t>
            </a:r>
            <a:r>
              <a:rPr lang="el-GR" sz="2000" dirty="0" smtClean="0"/>
              <a:t>τον </a:t>
            </a:r>
            <a:r>
              <a:rPr lang="el-GR" sz="2000" dirty="0" err="1" smtClean="0"/>
              <a:t>παρακολουθητή</a:t>
            </a:r>
            <a:r>
              <a:rPr lang="el-GR" sz="2000" dirty="0"/>
              <a:t>, κυρίως για διαδικασίες Ι/Ο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Διακοπές</a:t>
            </a:r>
            <a:r>
              <a:rPr lang="el-GR" sz="2000" dirty="0"/>
              <a:t>: μηχανισμοί του ΛΣ για παραχώρηση </a:t>
            </a:r>
            <a:r>
              <a:rPr lang="el-GR" sz="2000" dirty="0" smtClean="0"/>
              <a:t>και ανάκτηση </a:t>
            </a:r>
            <a:r>
              <a:rPr lang="el-GR" sz="2000" dirty="0"/>
              <a:t>του ελέγχου του συστήματος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84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Εξέλιξη - ΙΙ</a:t>
            </a:r>
            <a:r>
              <a:rPr lang="en-US" dirty="0"/>
              <a:t>I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err="1"/>
              <a:t>Πολυπρογραμματιζόμενα</a:t>
            </a:r>
            <a:r>
              <a:rPr lang="el-GR" sz="2400" dirty="0"/>
              <a:t> μαζικά συστήματα (</a:t>
            </a:r>
            <a:r>
              <a:rPr lang="el-GR" sz="2400" dirty="0" smtClean="0"/>
              <a:t>1965-1980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b="1" dirty="0" smtClean="0"/>
              <a:t>Λόγος </a:t>
            </a:r>
            <a:r>
              <a:rPr lang="el-GR" sz="2400" b="1" dirty="0"/>
              <a:t>ανάπτυξης </a:t>
            </a:r>
            <a:r>
              <a:rPr lang="el-GR" sz="2400" dirty="0"/>
              <a:t>: ο επεξεργαστής παραμένει </a:t>
            </a:r>
            <a:r>
              <a:rPr lang="el-GR" sz="2400" dirty="0" smtClean="0"/>
              <a:t>ανενεργός λόγω </a:t>
            </a:r>
            <a:r>
              <a:rPr lang="el-GR" sz="2400" dirty="0"/>
              <a:t>διαφοράς ταχύτητας με τις συσκευές Ι/Ο</a:t>
            </a:r>
            <a:endParaRPr lang="el-GR" sz="1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55" y="2756728"/>
            <a:ext cx="442554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 err="1"/>
              <a:t>Μονοπρογραμματισμός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Όταν η εκτελούμενη εργασία διέκοπτε την </a:t>
            </a:r>
            <a:r>
              <a:rPr lang="el-GR" sz="2800" dirty="0" smtClean="0"/>
              <a:t>εκτέλεσή της</a:t>
            </a:r>
            <a:r>
              <a:rPr lang="el-GR" sz="2800" dirty="0"/>
              <a:t>, αναμένοντας να ολοκληρωθεί μια </a:t>
            </a:r>
            <a:r>
              <a:rPr lang="el-GR" sz="2800" dirty="0" smtClean="0"/>
              <a:t>διεργασία Ι/Ο</a:t>
            </a:r>
            <a:r>
              <a:rPr lang="el-GR" sz="2800" dirty="0"/>
              <a:t>, η CPU έμενε ανενεργή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Σε </a:t>
            </a:r>
            <a:r>
              <a:rPr lang="el-GR" sz="2800" dirty="0"/>
              <a:t>επιστημονικές εφαρμογές η σπατάλη </a:t>
            </a:r>
            <a:r>
              <a:rPr lang="el-GR" sz="2800" dirty="0" smtClean="0"/>
              <a:t>χρόνου είναι </a:t>
            </a:r>
            <a:r>
              <a:rPr lang="el-GR" sz="2800" dirty="0"/>
              <a:t>ελάχιστη, διαδικασίες Ι/Ο συμβαίνουν σπάνια</a:t>
            </a:r>
            <a:r>
              <a:rPr lang="el-GR" sz="2800" dirty="0" smtClean="0"/>
              <a:t>, ενώ </a:t>
            </a:r>
            <a:r>
              <a:rPr lang="el-GR" sz="2800" dirty="0"/>
              <a:t>σε εμπορικές εφαρμογές η σπατάλη είναι </a:t>
            </a:r>
            <a:r>
              <a:rPr lang="el-GR" sz="2800" dirty="0" smtClean="0"/>
              <a:t>80-90</a:t>
            </a:r>
            <a:r>
              <a:rPr lang="el-GR" sz="2800" dirty="0"/>
              <a:t>%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24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 err="1"/>
              <a:t>Πολυπρογραμματισμός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Διαμερισμός </a:t>
            </a:r>
            <a:r>
              <a:rPr lang="el-GR" sz="2800" dirty="0"/>
              <a:t>της μνήμης σε </a:t>
            </a:r>
            <a:r>
              <a:rPr lang="el-GR" sz="2800" dirty="0" smtClean="0"/>
              <a:t>τμήματα ώστε </a:t>
            </a:r>
            <a:r>
              <a:rPr lang="el-GR" sz="2800" dirty="0"/>
              <a:t>κάθε διαφορετική διεργασία </a:t>
            </a:r>
            <a:r>
              <a:rPr lang="el-GR" sz="2800" dirty="0" smtClean="0"/>
              <a:t>να καταλαμβάνει </a:t>
            </a:r>
            <a:r>
              <a:rPr lang="el-GR" sz="2800" dirty="0"/>
              <a:t>άλλο τμήμα μνήμης</a:t>
            </a:r>
            <a:r>
              <a:rPr lang="el-GR" sz="2800" dirty="0" smtClean="0"/>
              <a:t>. Όταν </a:t>
            </a:r>
            <a:r>
              <a:rPr lang="el-GR" sz="2800" dirty="0"/>
              <a:t>μια διεργασία περίμενε μια Ι/Ο</a:t>
            </a:r>
            <a:r>
              <a:rPr lang="el-GR" sz="2800" dirty="0" smtClean="0"/>
              <a:t>, κάποια </a:t>
            </a:r>
            <a:r>
              <a:rPr lang="el-GR" sz="2800" dirty="0"/>
              <a:t>άλλη χρησιμοποιούσε </a:t>
            </a:r>
            <a:r>
              <a:rPr lang="el-GR" sz="2800" dirty="0" smtClean="0"/>
              <a:t>την CPU</a:t>
            </a:r>
            <a:r>
              <a:rPr lang="el-GR" sz="2800" dirty="0"/>
              <a:t>. </a:t>
            </a:r>
            <a:r>
              <a:rPr lang="el-GR" sz="2800" dirty="0" smtClean="0"/>
              <a:t>Αν μπορούσαν </a:t>
            </a:r>
            <a:r>
              <a:rPr lang="el-GR" sz="2800" dirty="0"/>
              <a:t>να </a:t>
            </a:r>
            <a:r>
              <a:rPr lang="el-GR" sz="2800" dirty="0" smtClean="0"/>
              <a:t>παραμείνουν στη </a:t>
            </a:r>
            <a:r>
              <a:rPr lang="el-GR" sz="2800" dirty="0"/>
              <a:t>μνήμη πολλές </a:t>
            </a:r>
            <a:r>
              <a:rPr lang="el-GR" sz="2800" dirty="0" smtClean="0"/>
              <a:t>διεργασίες ταυτόχρονα </a:t>
            </a:r>
            <a:r>
              <a:rPr lang="el-GR" sz="2800" dirty="0"/>
              <a:t>τότε το ποσοστό </a:t>
            </a:r>
            <a:r>
              <a:rPr lang="el-GR" sz="2800" dirty="0" smtClean="0"/>
              <a:t>χρήσης της </a:t>
            </a:r>
            <a:r>
              <a:rPr lang="el-GR" sz="2800" dirty="0"/>
              <a:t>CPU έφθανε και το 100%.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u="sng" dirty="0" smtClean="0"/>
              <a:t>ΑΠΑΙΤΗΣΕΙΣ</a:t>
            </a:r>
            <a:r>
              <a:rPr lang="el-GR" dirty="0" smtClean="0"/>
              <a:t>: </a:t>
            </a:r>
            <a:r>
              <a:rPr lang="el-GR" dirty="0"/>
              <a:t>προστασία </a:t>
            </a:r>
            <a:r>
              <a:rPr lang="el-GR" dirty="0" smtClean="0"/>
              <a:t>από επικαλύψεις</a:t>
            </a:r>
            <a:r>
              <a:rPr lang="el-GR" dirty="0"/>
              <a:t>, υπήρχε μέσω του υλικού.</a:t>
            </a:r>
            <a:endParaRPr lang="el-GR" sz="1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5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437808"/>
            <a:ext cx="2126105" cy="3882453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 err="1"/>
              <a:t>Πολυπρογραμματισμός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6563072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Διαμερισμός </a:t>
            </a:r>
            <a:r>
              <a:rPr lang="el-GR" sz="2600" dirty="0"/>
              <a:t>της μνήμης σε </a:t>
            </a:r>
            <a:r>
              <a:rPr lang="el-GR" sz="2600" dirty="0" smtClean="0"/>
              <a:t>τμήματα ώστε </a:t>
            </a:r>
            <a:r>
              <a:rPr lang="el-GR" sz="2600" dirty="0"/>
              <a:t>κάθε διαφορετική διεργασία </a:t>
            </a:r>
            <a:r>
              <a:rPr lang="el-GR" sz="2600" dirty="0" smtClean="0"/>
              <a:t>να καταλαμβάνει </a:t>
            </a:r>
            <a:r>
              <a:rPr lang="el-GR" sz="2600" dirty="0"/>
              <a:t>άλλο τμήμα μνήμης</a:t>
            </a:r>
            <a:r>
              <a:rPr lang="el-GR" sz="2600" dirty="0" smtClean="0"/>
              <a:t>. Όταν </a:t>
            </a:r>
            <a:r>
              <a:rPr lang="el-GR" sz="2600" dirty="0"/>
              <a:t>μια διεργασία περίμενε μια Ι/Ο</a:t>
            </a:r>
            <a:r>
              <a:rPr lang="el-GR" sz="2600" dirty="0" smtClean="0"/>
              <a:t>, κάποια </a:t>
            </a:r>
            <a:r>
              <a:rPr lang="el-GR" sz="2600" dirty="0"/>
              <a:t>άλλη χρησιμοποιούσε </a:t>
            </a:r>
            <a:r>
              <a:rPr lang="el-GR" sz="2600" dirty="0" smtClean="0"/>
              <a:t>την CPU</a:t>
            </a:r>
            <a:r>
              <a:rPr lang="el-GR" sz="2600" dirty="0"/>
              <a:t>. </a:t>
            </a:r>
            <a:r>
              <a:rPr lang="el-GR" sz="2600" dirty="0" smtClean="0"/>
              <a:t>Αν μπορούσαν </a:t>
            </a:r>
            <a:r>
              <a:rPr lang="el-GR" sz="2600" dirty="0"/>
              <a:t>να </a:t>
            </a:r>
            <a:r>
              <a:rPr lang="el-GR" sz="2600" dirty="0" smtClean="0"/>
              <a:t>παραμείνουν στη </a:t>
            </a:r>
            <a:r>
              <a:rPr lang="el-GR" sz="2600" dirty="0"/>
              <a:t>μνήμη πολλές </a:t>
            </a:r>
            <a:r>
              <a:rPr lang="el-GR" sz="2600" dirty="0" smtClean="0"/>
              <a:t>διεργασίες ταυτόχρονα </a:t>
            </a:r>
            <a:r>
              <a:rPr lang="el-GR" sz="2600" dirty="0"/>
              <a:t>τότε το ποσοστό </a:t>
            </a:r>
            <a:r>
              <a:rPr lang="el-GR" sz="2600" dirty="0" smtClean="0"/>
              <a:t>χρήσης της </a:t>
            </a:r>
            <a:r>
              <a:rPr lang="el-GR" sz="2600" dirty="0"/>
              <a:t>CPU έφθανε και το 100%.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u="sng" dirty="0" smtClean="0"/>
              <a:t>ΑΠΑΙΤΗΣΕΙΣ</a:t>
            </a:r>
            <a:r>
              <a:rPr lang="el-GR" sz="2600" dirty="0" smtClean="0"/>
              <a:t>: </a:t>
            </a:r>
            <a:r>
              <a:rPr lang="el-GR" sz="2600" dirty="0"/>
              <a:t>προστασία </a:t>
            </a:r>
            <a:r>
              <a:rPr lang="el-GR" sz="2600" dirty="0" smtClean="0"/>
              <a:t>από επικαλύψεις</a:t>
            </a:r>
            <a:r>
              <a:rPr lang="el-GR" sz="2600" dirty="0"/>
              <a:t>, υπήρχε μέσω του υλικού.</a:t>
            </a:r>
            <a:endParaRPr lang="el-GR" sz="2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4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(Ι)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81365"/>
            <a:ext cx="6048672" cy="40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Απόδοση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Μεγέθη που χαρακτηρίζουν την απόδοση ενός </a:t>
            </a:r>
            <a:r>
              <a:rPr lang="el-GR" sz="2400" dirty="0" smtClean="0"/>
              <a:t>ΛΣ – </a:t>
            </a:r>
            <a:r>
              <a:rPr lang="el-GR" sz="2400" dirty="0"/>
              <a:t>Μέση χρησιμοποίηση των </a:t>
            </a:r>
            <a:r>
              <a:rPr lang="el-GR" sz="2400" dirty="0" smtClean="0"/>
              <a:t>πόρων 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err="1" smtClean="0"/>
              <a:t>Ρυθμοαπόδοση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l-GR" sz="2200" dirty="0" err="1"/>
              <a:t>throughput</a:t>
            </a:r>
            <a:r>
              <a:rPr lang="el-GR" sz="22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Χρόνος </a:t>
            </a:r>
            <a:r>
              <a:rPr lang="el-GR" sz="2200" dirty="0"/>
              <a:t>απόκρισης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Τα </a:t>
            </a:r>
            <a:r>
              <a:rPr lang="el-GR" sz="2400" dirty="0" err="1"/>
              <a:t>πολυπρογραμματιζόμενα</a:t>
            </a:r>
            <a:r>
              <a:rPr lang="el-GR" sz="2400" dirty="0"/>
              <a:t> μαζικά </a:t>
            </a:r>
            <a:r>
              <a:rPr lang="el-GR" sz="2400" dirty="0" smtClean="0"/>
              <a:t>συστήματα βασίζονται </a:t>
            </a:r>
            <a:r>
              <a:rPr lang="el-GR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σε </a:t>
            </a:r>
            <a:r>
              <a:rPr lang="el-GR" sz="2200" dirty="0"/>
              <a:t>συγκεκριμένα χαρακτηριστικά του υλικού μέρους </a:t>
            </a:r>
            <a:r>
              <a:rPr lang="el-GR" sz="2200" dirty="0" smtClean="0"/>
              <a:t>του Η/Υ </a:t>
            </a:r>
            <a:r>
              <a:rPr lang="el-GR" sz="2200" dirty="0"/>
              <a:t>(διακοπές, Ι/Ο, DMA)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στη </a:t>
            </a:r>
            <a:r>
              <a:rPr lang="el-GR" sz="2200" dirty="0"/>
              <a:t>διαχείριση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στους </a:t>
            </a:r>
            <a:r>
              <a:rPr lang="el-GR" sz="2200" dirty="0"/>
              <a:t>αλγόριθμους δρομολόγησης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60" y="1417340"/>
            <a:ext cx="2462446" cy="3528392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Συστήματα Διαμοιραζόμενου Χρόνου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634704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Προέκυψαν από τις διαμαρτυρίες </a:t>
            </a:r>
            <a:r>
              <a:rPr lang="el-GR" sz="2200" dirty="0" smtClean="0"/>
              <a:t>όσων περίμεναν </a:t>
            </a:r>
            <a:r>
              <a:rPr lang="el-GR" sz="2200" dirty="0"/>
              <a:t>ώρες ή ημέρες για να </a:t>
            </a:r>
            <a:r>
              <a:rPr lang="el-GR" sz="2200" dirty="0" smtClean="0"/>
              <a:t>πάρουν αποτελέσματα </a:t>
            </a:r>
            <a:r>
              <a:rPr lang="el-GR" sz="2200" dirty="0"/>
              <a:t>από </a:t>
            </a:r>
            <a:r>
              <a:rPr lang="el-GR" sz="2200" dirty="0" smtClean="0"/>
              <a:t>τα </a:t>
            </a:r>
            <a:r>
              <a:rPr lang="el-GR" sz="2200" dirty="0" err="1" smtClean="0"/>
              <a:t>πολυπρογραμματιζόμενα</a:t>
            </a:r>
            <a:r>
              <a:rPr lang="el-GR" sz="2200" dirty="0" smtClean="0"/>
              <a:t> μαζικά συστήματα</a:t>
            </a:r>
            <a:r>
              <a:rPr lang="el-GR" sz="22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Κάθε </a:t>
            </a:r>
            <a:r>
              <a:rPr lang="el-GR" sz="2200" dirty="0"/>
              <a:t>χρήστης συνδέεται </a:t>
            </a:r>
            <a:r>
              <a:rPr lang="el-GR" sz="2200" dirty="0" smtClean="0"/>
              <a:t>μέσω τερματικού </a:t>
            </a:r>
            <a:r>
              <a:rPr lang="el-GR" sz="2200" dirty="0"/>
              <a:t>και η CPU εξυπηρετεί </a:t>
            </a:r>
            <a:r>
              <a:rPr lang="el-GR" sz="2200" dirty="0" smtClean="0"/>
              <a:t>εκ περιτροπής </a:t>
            </a:r>
            <a:r>
              <a:rPr lang="el-GR" sz="2200" dirty="0"/>
              <a:t>κάθε πρόγραμμα χρήστη </a:t>
            </a:r>
            <a:r>
              <a:rPr lang="el-GR" sz="2200" dirty="0" smtClean="0"/>
              <a:t>με ένα </a:t>
            </a:r>
            <a:r>
              <a:rPr lang="el-GR" sz="2200" dirty="0"/>
              <a:t>σύντομο καταιγισμό (</a:t>
            </a:r>
            <a:r>
              <a:rPr lang="el-GR" sz="2200" dirty="0" err="1"/>
              <a:t>burst</a:t>
            </a:r>
            <a:r>
              <a:rPr lang="el-GR" sz="2200" dirty="0"/>
              <a:t>) ή </a:t>
            </a:r>
            <a:r>
              <a:rPr lang="el-GR" sz="2200" dirty="0" smtClean="0"/>
              <a:t>ένα </a:t>
            </a:r>
            <a:r>
              <a:rPr lang="el-GR" sz="2200" dirty="0" err="1" smtClean="0"/>
              <a:t>κβάντο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l-GR" sz="2200" dirty="0" err="1"/>
              <a:t>quantum</a:t>
            </a:r>
            <a:r>
              <a:rPr lang="el-GR" sz="2200" dirty="0"/>
              <a:t>) υπολογισμού.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 </a:t>
            </a:r>
            <a:r>
              <a:rPr lang="el-GR" sz="2200" dirty="0"/>
              <a:t>ΗΥ προσφέρει μια </a:t>
            </a:r>
            <a:r>
              <a:rPr lang="el-GR" sz="2200" dirty="0" smtClean="0"/>
              <a:t>διαλογική εξυπηρέτηση </a:t>
            </a:r>
            <a:r>
              <a:rPr lang="el-GR" sz="2200" dirty="0"/>
              <a:t>με την τεχνική </a:t>
            </a:r>
            <a:r>
              <a:rPr lang="el-GR" sz="2200" dirty="0" smtClean="0"/>
              <a:t>του καταμερισμού </a:t>
            </a:r>
            <a:r>
              <a:rPr lang="el-GR" sz="2200" dirty="0"/>
              <a:t>χρόνου </a:t>
            </a:r>
            <a:r>
              <a:rPr lang="el-GR" sz="2200" dirty="0" smtClean="0"/>
              <a:t>και εκμεταλλεύεται </a:t>
            </a:r>
            <a:r>
              <a:rPr lang="el-GR" sz="2200" dirty="0"/>
              <a:t>τον σχετικά </a:t>
            </a:r>
            <a:r>
              <a:rPr lang="el-GR" sz="2200" dirty="0" smtClean="0"/>
              <a:t>βραδύ χρόνο </a:t>
            </a:r>
            <a:r>
              <a:rPr lang="el-GR" sz="2200" dirty="0"/>
              <a:t>της ανθρώπινης αντίδρασης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0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Σύγκριση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err="1"/>
              <a:t>Πολυπρογραμματισμός</a:t>
            </a:r>
            <a:endParaRPr 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Μεγιστοποίηση </a:t>
            </a:r>
            <a:r>
              <a:rPr lang="el-GR" sz="2400" dirty="0" err="1"/>
              <a:t>χρησιμοποιήσης</a:t>
            </a:r>
            <a:r>
              <a:rPr lang="el-GR" sz="2400" dirty="0"/>
              <a:t> επεξεργαστή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Εισαγωγή </a:t>
            </a:r>
            <a:r>
              <a:rPr lang="el-GR" sz="2400" dirty="0"/>
              <a:t>οδηγιών προς το λειτουργικό σύστημα </a:t>
            </a:r>
            <a:r>
              <a:rPr lang="el-GR" sz="2400" dirty="0" smtClean="0"/>
              <a:t>μέσω γλώσσας </a:t>
            </a:r>
            <a:r>
              <a:rPr lang="el-GR" sz="2400" dirty="0"/>
              <a:t>ελέγχου 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Δ</a:t>
            </a:r>
            <a:r>
              <a:rPr lang="el-GR" sz="2800" dirty="0" smtClean="0"/>
              <a:t>ιαμοίραση </a:t>
            </a:r>
            <a:r>
              <a:rPr lang="el-GR" sz="2800" dirty="0"/>
              <a:t>χρόνου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Ελαχιστοποίηση </a:t>
            </a:r>
            <a:r>
              <a:rPr lang="el-GR" sz="2400" dirty="0"/>
              <a:t>του χρόνου απόκρισης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Εντολές </a:t>
            </a:r>
            <a:r>
              <a:rPr lang="el-GR" sz="2400" dirty="0"/>
              <a:t>προς το λειτουργικό σύστημα εισάγονται </a:t>
            </a:r>
            <a:r>
              <a:rPr lang="el-GR" sz="2400" dirty="0" smtClean="0"/>
              <a:t>άμεσα από </a:t>
            </a:r>
            <a:r>
              <a:rPr lang="el-GR" sz="2400" dirty="0"/>
              <a:t>το τερματικό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56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Εξέλιξη </a:t>
            </a:r>
            <a:r>
              <a:rPr lang="en-US" dirty="0"/>
              <a:t>IV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Τέταρτη γενιά (1980 – 1990)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Εμφάνιση </a:t>
            </a:r>
            <a:r>
              <a:rPr lang="el-GR" sz="2000" dirty="0"/>
              <a:t>των ολοκληρωμένων κυκλωμάτων τύπου LSI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Λειτουργικά </a:t>
            </a:r>
            <a:r>
              <a:rPr lang="el-GR" sz="2000" dirty="0"/>
              <a:t>φιλικά προς το χρήστη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ΛΣ </a:t>
            </a:r>
            <a:r>
              <a:rPr lang="el-GR" sz="2000" dirty="0"/>
              <a:t>δικτύων (κάθε ΗΥ τρέχει το δικό του ΛΣ)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Κατανεμημένα </a:t>
            </a:r>
            <a:r>
              <a:rPr lang="el-GR" sz="2000" dirty="0"/>
              <a:t>ΛΣ(</a:t>
            </a:r>
            <a:r>
              <a:rPr lang="en-US" sz="2000" dirty="0"/>
              <a:t>distributed)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Εμφανίζονται </a:t>
            </a:r>
            <a:r>
              <a:rPr lang="el-GR" sz="1400" dirty="0"/>
              <a:t>ως παραδοσιακά συστήματα ενός επεξεργαστή. </a:t>
            </a:r>
            <a:r>
              <a:rPr lang="el-GR" sz="1400" dirty="0" smtClean="0"/>
              <a:t>Οι χρήστες </a:t>
            </a:r>
            <a:r>
              <a:rPr lang="el-GR" sz="1400" dirty="0"/>
              <a:t>δεν ενδιαφέρονται που εκτελούνται τα προγράμματά τους </a:t>
            </a:r>
            <a:r>
              <a:rPr lang="el-GR" sz="1400" dirty="0" smtClean="0"/>
              <a:t>ή που </a:t>
            </a:r>
            <a:r>
              <a:rPr lang="el-GR" sz="1400" dirty="0"/>
              <a:t>βρίσκονται τα αρχεία τους.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Επιτρέπουν </a:t>
            </a:r>
            <a:r>
              <a:rPr lang="el-GR" sz="1400" dirty="0"/>
              <a:t>στα προγράμματα να εκτελούνται σε </a:t>
            </a:r>
            <a:r>
              <a:rPr lang="el-GR" sz="1400" dirty="0" smtClean="0"/>
              <a:t>διαφορετικούς επεξεργαστές </a:t>
            </a:r>
            <a:r>
              <a:rPr lang="el-GR" sz="1400" dirty="0"/>
              <a:t>την ίδια χρονική στιγμή και απαιτούν </a:t>
            </a:r>
            <a:r>
              <a:rPr lang="el-GR" sz="1400" dirty="0" smtClean="0"/>
              <a:t>πολύπλοκους αλγόριθμους </a:t>
            </a:r>
            <a:r>
              <a:rPr lang="el-GR" sz="1400" dirty="0" err="1"/>
              <a:t>χρονοδρομολόγησης</a:t>
            </a:r>
            <a:r>
              <a:rPr lang="el-GR" sz="1400" dirty="0"/>
              <a:t> (</a:t>
            </a:r>
            <a:r>
              <a:rPr lang="en-US" sz="1400" dirty="0"/>
              <a:t>SCHEDULING)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Συστήματα </a:t>
            </a:r>
            <a:r>
              <a:rPr lang="el-GR" sz="1800" dirty="0"/>
              <a:t>συναλλαγής πραγματικού χρόνου (π.χ. </a:t>
            </a:r>
            <a:r>
              <a:rPr lang="el-GR" sz="1800" dirty="0" smtClean="0"/>
              <a:t>σύστημα κρατήσεων </a:t>
            </a:r>
            <a:r>
              <a:rPr lang="el-GR" sz="1800" dirty="0"/>
              <a:t>αεροπορικών εταιρειών)</a:t>
            </a:r>
            <a:endParaRPr lang="el-GR" sz="1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8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Σύγχρονες εξελίξεις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r>
              <a:rPr lang="el-GR" sz="2400" dirty="0"/>
              <a:t>1990 –</a:t>
            </a:r>
          </a:p>
          <a:p>
            <a:r>
              <a:rPr lang="el-GR" sz="2400" dirty="0" smtClean="0"/>
              <a:t>Αλματώδης </a:t>
            </a:r>
            <a:r>
              <a:rPr lang="el-GR" sz="2400" dirty="0"/>
              <a:t>αύξηση της απόδοσης του </a:t>
            </a:r>
            <a:r>
              <a:rPr lang="el-GR" sz="2400" dirty="0" smtClean="0"/>
              <a:t>υλικού </a:t>
            </a:r>
            <a:r>
              <a:rPr lang="en-US" sz="2400" dirty="0" smtClean="0"/>
              <a:t>(</a:t>
            </a:r>
            <a:r>
              <a:rPr lang="en-US" sz="2400" dirty="0"/>
              <a:t>MIPS)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δημιουργία του παγκοσμίου ιστού αύξησε </a:t>
            </a:r>
            <a:r>
              <a:rPr lang="el-GR" sz="2400" dirty="0" smtClean="0"/>
              <a:t>την κατανεμημένη </a:t>
            </a:r>
            <a:r>
              <a:rPr lang="el-GR" sz="2400" dirty="0"/>
              <a:t>επεξεργασία και οδήγησε </a:t>
            </a:r>
            <a:r>
              <a:rPr lang="el-GR" sz="2400" dirty="0" smtClean="0"/>
              <a:t>στην ανάγκη </a:t>
            </a:r>
            <a:r>
              <a:rPr lang="el-GR" sz="2400" dirty="0"/>
              <a:t>ενσωμάτωσης διαδικτυακών διεργασιών</a:t>
            </a:r>
            <a:r>
              <a:rPr lang="el-GR" sz="2400" dirty="0" smtClean="0"/>
              <a:t>. </a:t>
            </a:r>
            <a:endParaRPr lang="el-GR" sz="2400" dirty="0"/>
          </a:p>
          <a:p>
            <a:r>
              <a:rPr lang="el-GR" sz="2400" dirty="0" smtClean="0"/>
              <a:t>Καθιέρωση </a:t>
            </a:r>
            <a:r>
              <a:rPr lang="el-GR" sz="2400" dirty="0"/>
              <a:t>της αντικειμενοστραφούς τεχνολογίας</a:t>
            </a:r>
          </a:p>
          <a:p>
            <a:r>
              <a:rPr lang="el-GR" sz="2400" dirty="0" smtClean="0"/>
              <a:t>Διάδοση </a:t>
            </a:r>
            <a:r>
              <a:rPr lang="el-GR" sz="2400" dirty="0"/>
              <a:t>και ανάπτυξη της τεχνολογίας </a:t>
            </a:r>
            <a:r>
              <a:rPr lang="el-GR" sz="2400" dirty="0" smtClean="0"/>
              <a:t>ανοικτού κώδικα</a:t>
            </a:r>
            <a:endParaRPr lang="el-GR" sz="2400" dirty="0"/>
          </a:p>
          <a:p>
            <a:r>
              <a:rPr lang="el-GR" sz="2400" dirty="0" smtClean="0"/>
              <a:t>Εμφάνιση </a:t>
            </a:r>
            <a:r>
              <a:rPr lang="el-GR" sz="2400" dirty="0"/>
              <a:t>του </a:t>
            </a:r>
            <a:r>
              <a:rPr lang="en-US" sz="2400" dirty="0"/>
              <a:t>LINUX</a:t>
            </a:r>
            <a:endParaRPr lang="el-GR" sz="1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49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Σύγχρονες εξελίξεις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867328" cy="3828256"/>
          </a:xfrm>
        </p:spPr>
        <p:txBody>
          <a:bodyPr>
            <a:noAutofit/>
          </a:bodyPr>
          <a:lstStyle/>
          <a:p>
            <a:r>
              <a:rPr lang="el-GR" sz="2400" dirty="0"/>
              <a:t>2000 –</a:t>
            </a:r>
          </a:p>
          <a:p>
            <a:r>
              <a:rPr lang="el-GR" sz="2200" dirty="0" smtClean="0"/>
              <a:t>Εμφάνιση </a:t>
            </a:r>
            <a:r>
              <a:rPr lang="el-GR" sz="2200" dirty="0"/>
              <a:t>του </a:t>
            </a:r>
            <a:r>
              <a:rPr lang="el-GR" sz="2200" dirty="0" err="1"/>
              <a:t>middleware</a:t>
            </a:r>
            <a:r>
              <a:rPr lang="el-GR" sz="2200" dirty="0"/>
              <a:t> (λογισμικό που συνδέει </a:t>
            </a:r>
            <a:r>
              <a:rPr lang="el-GR" sz="2200" dirty="0" smtClean="0"/>
              <a:t>δύο ξεχωριστές </a:t>
            </a:r>
            <a:r>
              <a:rPr lang="el-GR" sz="2200" dirty="0"/>
              <a:t>εφαρμογές – συχνά σε δίκτυο)</a:t>
            </a:r>
          </a:p>
          <a:p>
            <a:r>
              <a:rPr lang="el-GR" sz="2200" dirty="0" smtClean="0"/>
              <a:t>Εφαρμογές </a:t>
            </a:r>
            <a:r>
              <a:rPr lang="el-GR" sz="2200" dirty="0"/>
              <a:t>(</a:t>
            </a:r>
            <a:r>
              <a:rPr lang="el-GR" sz="2200" dirty="0" err="1"/>
              <a:t>web</a:t>
            </a:r>
            <a:r>
              <a:rPr lang="el-GR" sz="2200" dirty="0"/>
              <a:t> </a:t>
            </a:r>
            <a:r>
              <a:rPr lang="el-GR" sz="2200" dirty="0" err="1"/>
              <a:t>services</a:t>
            </a:r>
            <a:r>
              <a:rPr lang="el-GR" sz="2200" dirty="0"/>
              <a:t>) που δημοσιεύονται στο </a:t>
            </a:r>
            <a:r>
              <a:rPr lang="el-GR" sz="2200" dirty="0" smtClean="0"/>
              <a:t>Internet και </a:t>
            </a:r>
            <a:r>
              <a:rPr lang="el-GR" sz="2200" dirty="0"/>
              <a:t>χρησιμοποιούνται από χρήστες μέσω </a:t>
            </a:r>
            <a:r>
              <a:rPr lang="el-GR" sz="2200" dirty="0" smtClean="0"/>
              <a:t>συνδέσεων υψηλών </a:t>
            </a:r>
            <a:r>
              <a:rPr lang="el-GR" sz="2200" dirty="0"/>
              <a:t>ταχυτήτων</a:t>
            </a:r>
          </a:p>
          <a:p>
            <a:r>
              <a:rPr lang="el-GR" sz="2200" dirty="0" smtClean="0"/>
              <a:t>Εμφάνιση </a:t>
            </a:r>
            <a:r>
              <a:rPr lang="el-GR" sz="2200" dirty="0"/>
              <a:t>βελτιωμένων αρχιτεκτονικών δικτύων </a:t>
            </a:r>
            <a:r>
              <a:rPr lang="el-GR" sz="2200" dirty="0" smtClean="0"/>
              <a:t>και αύξηση της </a:t>
            </a:r>
            <a:r>
              <a:rPr lang="el-GR" sz="2200" dirty="0"/>
              <a:t>παράλληλης επεξεργασίας</a:t>
            </a:r>
          </a:p>
          <a:p>
            <a:r>
              <a:rPr lang="el-GR" sz="2200" dirty="0" smtClean="0"/>
              <a:t>Χρήση </a:t>
            </a:r>
            <a:r>
              <a:rPr lang="el-GR" sz="2200" dirty="0"/>
              <a:t>ΛΣ τύπου POSIX (</a:t>
            </a:r>
            <a:r>
              <a:rPr lang="el-GR" sz="2200" dirty="0" err="1"/>
              <a:t>Portable</a:t>
            </a:r>
            <a:r>
              <a:rPr lang="el-GR" sz="2200" dirty="0"/>
              <a:t> </a:t>
            </a:r>
            <a:r>
              <a:rPr lang="el-GR" sz="2200" dirty="0" err="1"/>
              <a:t>Operating</a:t>
            </a:r>
            <a:r>
              <a:rPr lang="el-GR" sz="2200" dirty="0"/>
              <a:t> </a:t>
            </a:r>
            <a:r>
              <a:rPr lang="el-GR" sz="2200" dirty="0" err="1" smtClean="0"/>
              <a:t>System</a:t>
            </a:r>
            <a:r>
              <a:rPr lang="el-GR" sz="2200" dirty="0" smtClean="0"/>
              <a:t> </a:t>
            </a:r>
            <a:r>
              <a:rPr lang="el-GR" sz="2200" dirty="0" err="1" smtClean="0"/>
              <a:t>Interface</a:t>
            </a:r>
            <a:r>
              <a:rPr lang="el-GR" sz="2200" dirty="0"/>
              <a:t>)</a:t>
            </a:r>
          </a:p>
          <a:p>
            <a:r>
              <a:rPr lang="el-GR" sz="2200" dirty="0" smtClean="0"/>
              <a:t>Υπολογιστική </a:t>
            </a:r>
            <a:r>
              <a:rPr lang="el-GR" sz="2200" dirty="0"/>
              <a:t>δυνατότητα σε φορητές συσκευές (</a:t>
            </a:r>
            <a:r>
              <a:rPr lang="el-GR" sz="2200" dirty="0" err="1"/>
              <a:t>PDA’s</a:t>
            </a:r>
            <a:r>
              <a:rPr lang="el-GR" sz="2200" dirty="0"/>
              <a:t>, </a:t>
            </a:r>
            <a:r>
              <a:rPr lang="el-GR" sz="2200" dirty="0" err="1" smtClean="0"/>
              <a:t>cell</a:t>
            </a:r>
            <a:r>
              <a:rPr lang="el-GR" sz="2200" dirty="0" smtClean="0"/>
              <a:t> </a:t>
            </a:r>
            <a:r>
              <a:rPr lang="el-GR" sz="2200" dirty="0" err="1" smtClean="0"/>
              <a:t>phones</a:t>
            </a:r>
            <a:r>
              <a:rPr lang="el-GR" sz="2200" dirty="0" smtClean="0"/>
              <a:t> </a:t>
            </a:r>
            <a:r>
              <a:rPr lang="el-GR" sz="2200" dirty="0" err="1"/>
              <a:t>κλπ</a:t>
            </a:r>
            <a:r>
              <a:rPr lang="el-GR" sz="2200" dirty="0"/>
              <a:t>)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08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Πληροφορίες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Διδασκαλία</a:t>
            </a:r>
            <a:r>
              <a:rPr lang="el-GR" sz="2400" dirty="0"/>
              <a:t>: </a:t>
            </a:r>
            <a:r>
              <a:rPr lang="el-GR" sz="2400" dirty="0" smtClean="0"/>
              <a:t>Δημήτρης </a:t>
            </a:r>
            <a:r>
              <a:rPr lang="el-GR" sz="2400" dirty="0"/>
              <a:t>Λιαροκάπης</a:t>
            </a:r>
          </a:p>
          <a:p>
            <a:pPr marL="0" indent="0">
              <a:buNone/>
            </a:pPr>
            <a:r>
              <a:rPr lang="el-GR" sz="2400" dirty="0" smtClean="0"/>
              <a:t>    </a:t>
            </a:r>
            <a:r>
              <a:rPr lang="en-US" sz="2400" dirty="0"/>
              <a:t>E-mail: dili@teiep.gr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Δ</a:t>
            </a:r>
            <a:r>
              <a:rPr lang="el-GR" sz="2400" dirty="0" smtClean="0"/>
              <a:t>ιαφάνειες </a:t>
            </a:r>
            <a:r>
              <a:rPr lang="el-GR" sz="2400" dirty="0"/>
              <a:t>&amp; Σημειώσεις: Π. Χατζηδούκας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Βιβλίο: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</a:t>
            </a:r>
            <a:r>
              <a:rPr lang="en-US" sz="2000" dirty="0"/>
              <a:t>. Stallings, </a:t>
            </a:r>
            <a:r>
              <a:rPr lang="el-GR" sz="2000" dirty="0"/>
              <a:t>Λειτουργικά Συστήματα, Εκδόσεις </a:t>
            </a:r>
            <a:r>
              <a:rPr lang="el-GR" sz="2000" dirty="0" err="1"/>
              <a:t>Τζιόλα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</a:t>
            </a:r>
            <a:r>
              <a:rPr lang="el-GR" sz="2000" dirty="0"/>
              <a:t>. </a:t>
            </a:r>
            <a:r>
              <a:rPr lang="en-US" sz="2000" dirty="0" err="1"/>
              <a:t>Silberschatz</a:t>
            </a:r>
            <a:r>
              <a:rPr lang="en-US" sz="2000" dirty="0"/>
              <a:t>, P. Galvin, G. Gagne, </a:t>
            </a:r>
            <a:r>
              <a:rPr lang="el-GR" sz="2000" dirty="0" smtClean="0"/>
              <a:t>Λειτουργικά Συστήματα</a:t>
            </a:r>
            <a:r>
              <a:rPr lang="el-GR" sz="2000" dirty="0"/>
              <a:t>,  </a:t>
            </a:r>
            <a:r>
              <a:rPr lang="el-GR" sz="2000" dirty="0" smtClean="0"/>
              <a:t>  Εκδόσεις </a:t>
            </a:r>
            <a:r>
              <a:rPr lang="el-GR" sz="2000" dirty="0"/>
              <a:t>Σ. </a:t>
            </a:r>
            <a:r>
              <a:rPr lang="el-GR" sz="2000" dirty="0" err="1"/>
              <a:t>Παρίκου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Σελίδα </a:t>
            </a:r>
            <a:r>
              <a:rPr lang="el-GR" sz="2400" dirty="0"/>
              <a:t>μαθήματος: Πλατφόρμα </a:t>
            </a:r>
            <a:r>
              <a:rPr lang="el-GR" sz="2400" dirty="0" smtClean="0"/>
              <a:t>ασύγχρονης </a:t>
            </a:r>
            <a:r>
              <a:rPr lang="el-GR" sz="2400" dirty="0" err="1" smtClean="0"/>
              <a:t>τηλεκπαίδευσης</a:t>
            </a: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Μαθήματος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0323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Θεωρία: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Βασικές </a:t>
            </a:r>
            <a:r>
              <a:rPr lang="el-GR" dirty="0"/>
              <a:t>έννοιες των λειτουργικών συστημάτων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Βασικές </a:t>
            </a:r>
            <a:r>
              <a:rPr lang="el-GR" dirty="0"/>
              <a:t>αρχές σχεδιασμού τους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Εργαστήριο</a:t>
            </a:r>
            <a:r>
              <a:rPr lang="el-GR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Πρακτική </a:t>
            </a:r>
            <a:r>
              <a:rPr lang="el-GR" dirty="0"/>
              <a:t>εξάσκηση στη χρήση των </a:t>
            </a:r>
            <a:r>
              <a:rPr lang="el-GR" dirty="0" smtClean="0"/>
              <a:t>λειτουργικών συστημάτων </a:t>
            </a:r>
            <a:r>
              <a:rPr lang="el-GR" dirty="0"/>
              <a:t>(UNIX)</a:t>
            </a:r>
            <a:endParaRPr lang="el-GR" sz="3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9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0323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Κατανόηση της θεμελιώδους έννοιας της διεργασίας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Διαχείριση </a:t>
            </a:r>
            <a:r>
              <a:rPr lang="el-GR" sz="2600" dirty="0"/>
              <a:t>των διεργασιών από το </a:t>
            </a:r>
            <a:r>
              <a:rPr lang="el-GR" sz="2600" dirty="0" smtClean="0"/>
              <a:t>λειτουργικό σύστημα</a:t>
            </a:r>
            <a:endParaRPr lang="el-GR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Τεχνικές </a:t>
            </a:r>
            <a:r>
              <a:rPr lang="el-GR" sz="2600" dirty="0"/>
              <a:t>διαχείρισης 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Έλεγχος </a:t>
            </a:r>
            <a:r>
              <a:rPr lang="el-GR" sz="2600" dirty="0"/>
              <a:t>λειτουργιών Εισόδου – Εξόδου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Διαχείριση </a:t>
            </a:r>
            <a:r>
              <a:rPr lang="el-GR" sz="2600" dirty="0"/>
              <a:t>αρχείων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Εξελίξεις </a:t>
            </a:r>
            <a:r>
              <a:rPr lang="el-GR" sz="2600" dirty="0"/>
              <a:t>στα σύγχρονα λειτουργικά συστήματα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Ειδικά </a:t>
            </a:r>
            <a:r>
              <a:rPr lang="el-GR" sz="2600" dirty="0"/>
              <a:t>θέματα λειτουργικών συστημάτων</a:t>
            </a:r>
            <a:endParaRPr lang="el-GR" sz="2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50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Ύλη Μαθήματος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29308"/>
            <a:ext cx="800323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Εισαγωγή (βασικές έννοιες)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Σκοποί </a:t>
            </a:r>
            <a:r>
              <a:rPr lang="el-GR" sz="2000" dirty="0"/>
              <a:t>λειτουργικών συστημάτων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Διεργασίες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Αρχιτεκτονικές </a:t>
            </a:r>
            <a:r>
              <a:rPr lang="el-GR" sz="2000" dirty="0"/>
              <a:t>λειτουργικών συστημάτων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Αρχιτεκτονική </a:t>
            </a:r>
            <a:r>
              <a:rPr lang="el-GR" sz="1600" dirty="0" err="1"/>
              <a:t>μικροπυρήνα</a:t>
            </a:r>
            <a:r>
              <a:rPr lang="el-GR" sz="1600" dirty="0"/>
              <a:t>, νήματα, </a:t>
            </a:r>
            <a:r>
              <a:rPr lang="el-GR" sz="1600" dirty="0" smtClean="0"/>
              <a:t>παράλληλα συστήματα</a:t>
            </a:r>
            <a:endParaRPr lang="el-G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Αμοιβαίος </a:t>
            </a:r>
            <a:r>
              <a:rPr lang="el-GR" sz="2000" dirty="0"/>
              <a:t>αποκλεισμός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Αδιέξοδο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Διαχείριση </a:t>
            </a:r>
            <a:r>
              <a:rPr lang="el-GR" sz="2000" dirty="0"/>
              <a:t>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Ιδεατή </a:t>
            </a:r>
            <a:r>
              <a:rPr lang="el-GR" sz="2000" dirty="0"/>
              <a:t>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Δρομολόγηση </a:t>
            </a:r>
            <a:r>
              <a:rPr lang="el-GR" sz="2000" dirty="0"/>
              <a:t>διεργασιών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4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Μαθήματος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0323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Κατανόηση της θεμελιώδους έννοιας της διεργασίας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Διαχείριση </a:t>
            </a:r>
            <a:r>
              <a:rPr lang="el-GR" sz="2600" dirty="0"/>
              <a:t>των διεργασιών από το </a:t>
            </a:r>
            <a:r>
              <a:rPr lang="el-GR" sz="2600" dirty="0" smtClean="0"/>
              <a:t>λειτουργικό σύστημα</a:t>
            </a:r>
            <a:endParaRPr lang="el-GR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Τεχνικές </a:t>
            </a:r>
            <a:r>
              <a:rPr lang="el-GR" sz="2600" dirty="0"/>
              <a:t>διαχείρισης 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Έλεγχος </a:t>
            </a:r>
            <a:r>
              <a:rPr lang="el-GR" sz="2600" dirty="0"/>
              <a:t>λειτουργιών Εισόδου – Εξόδου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Διαχείριση </a:t>
            </a:r>
            <a:r>
              <a:rPr lang="el-GR" sz="2600" dirty="0"/>
              <a:t>αρχείων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Εξελίξεις </a:t>
            </a:r>
            <a:r>
              <a:rPr lang="el-GR" sz="2600" dirty="0"/>
              <a:t>στα σύγχρονα λειτουργικά συστήματα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Ειδικά </a:t>
            </a:r>
            <a:r>
              <a:rPr lang="el-GR" sz="2600" dirty="0"/>
              <a:t>θέματα λειτουργικών συστημάτων</a:t>
            </a:r>
            <a:endParaRPr lang="el-GR" sz="2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8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3672</TotalTime>
  <Words>2083</Words>
  <Application>Microsoft Office PowerPoint</Application>
  <PresentationFormat>Προβολή στην οθόνη (16:10)</PresentationFormat>
  <Paragraphs>314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Γενικές Πληροφορίες</vt:lpstr>
      <vt:lpstr>Σκοπός Μαθήματος</vt:lpstr>
      <vt:lpstr>Στόχοι Μαθήματος</vt:lpstr>
      <vt:lpstr>Ύλη Μαθήματος</vt:lpstr>
      <vt:lpstr>Εργαστήριο Μαθήματος</vt:lpstr>
      <vt:lpstr>Τι είναι ένα Λειτουργικό Σύστημα (ΛΣ);</vt:lpstr>
      <vt:lpstr>Στοιχεία Υπολογιστικών Συστημάτων</vt:lpstr>
      <vt:lpstr>Υλικό ενός Τυπικού ΥΣ</vt:lpstr>
      <vt:lpstr>Απόπειρες Ορισμού ΛΣ</vt:lpstr>
      <vt:lpstr>Απόπειρες Ορισμού ΛΣ</vt:lpstr>
      <vt:lpstr>Τελικά…</vt:lpstr>
      <vt:lpstr>ΛΣ και Αρχιτεκτονική ΥΣ</vt:lpstr>
      <vt:lpstr>Σύγχρονα ΛΣ</vt:lpstr>
      <vt:lpstr>Χαρακτηριστικά ΛΣ για πολυπρογραμματισμό</vt:lpstr>
      <vt:lpstr>Χαρακτηριστικά ΛΣ για πολυπρογραμματισμό</vt:lpstr>
      <vt:lpstr>Συστήματα Καταμερισμού Χρόνο</vt:lpstr>
      <vt:lpstr>Ιστορική Εξέλιξη των ΛΣ</vt:lpstr>
      <vt:lpstr>Εξέλιξη - Ι</vt:lpstr>
      <vt:lpstr>Εξέλιξη - ΙΙ</vt:lpstr>
      <vt:lpstr>Παρακολουθητής (monitor)</vt:lpstr>
      <vt:lpstr>Παρακολουθητής (monitor)</vt:lpstr>
      <vt:lpstr>Εξέλιξη - ΙΙI</vt:lpstr>
      <vt:lpstr>Μονοπρογραμματισμός</vt:lpstr>
      <vt:lpstr>Πολυπρογραμματισμός</vt:lpstr>
      <vt:lpstr>Πολυπρογραμματισμός</vt:lpstr>
      <vt:lpstr>Παράδειγμα (Ι)</vt:lpstr>
      <vt:lpstr>Απόδοση ΛΣ</vt:lpstr>
      <vt:lpstr>Συστήματα Διαμοιραζόμενου Χρόνου</vt:lpstr>
      <vt:lpstr>Σύγκριση</vt:lpstr>
      <vt:lpstr>Εξέλιξη IV</vt:lpstr>
      <vt:lpstr>Σύγχρονες εξελίξεις</vt:lpstr>
      <vt:lpstr>Σύγχρονες εξελίξεις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235</cp:revision>
  <dcterms:created xsi:type="dcterms:W3CDTF">2012-09-06T09:03:05Z</dcterms:created>
  <dcterms:modified xsi:type="dcterms:W3CDTF">2015-09-18T14:08:49Z</dcterms:modified>
</cp:coreProperties>
</file>