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57" r:id="rId4"/>
    <p:sldId id="259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5" r:id="rId25"/>
    <p:sldId id="454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391" r:id="rId36"/>
    <p:sldId id="291" r:id="rId37"/>
    <p:sldId id="292" r:id="rId38"/>
    <p:sldId id="293" r:id="rId39"/>
    <p:sldId id="280" r:id="rId40"/>
  </p:sldIdLst>
  <p:sldSz cx="9144000" cy="5715000" type="screen16x10"/>
  <p:notesSz cx="6858000" cy="9144000"/>
  <p:custDataLst>
    <p:tags r:id="rId4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908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26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831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5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141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6602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97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19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3165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45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219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932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690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089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525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663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832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486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2148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80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845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0627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9539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53120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417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94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82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30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674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31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Αρχιτεκτονικές ΛΣ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Αρχιτεκτονικές </a:t>
            </a:r>
            <a:r>
              <a:rPr lang="el-GR" sz="2800" b="1" dirty="0" smtClean="0"/>
              <a:t>ΛΣ</a:t>
            </a:r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Πολλαπλά Επίπεδα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00060"/>
            <a:ext cx="7379477" cy="38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3. Αρχιτεκτονική </a:t>
            </a:r>
            <a:r>
              <a:rPr lang="el-GR" dirty="0" err="1"/>
              <a:t>μικροπυρήνα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Ένας μονολιθικός πυρήνας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Περιλαμβάνει</a:t>
            </a:r>
            <a:r>
              <a:rPr lang="el-GR" sz="1800" dirty="0"/>
              <a:t>: δρομολόγηση, σύστημα αρχείων, δικτύωση, </a:t>
            </a:r>
            <a:r>
              <a:rPr lang="el-GR" sz="1800" dirty="0" smtClean="0"/>
              <a:t>οδηγούς συσκευής</a:t>
            </a:r>
            <a:r>
              <a:rPr lang="el-GR" sz="1800" dirty="0"/>
              <a:t>, διαχείριση μνήμης κ.α.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Υλοποιείται </a:t>
            </a:r>
            <a:r>
              <a:rPr lang="el-GR" sz="1800" dirty="0"/>
              <a:t>ως μια μοναδική διεργασία και όλα τα </a:t>
            </a:r>
            <a:r>
              <a:rPr lang="el-GR" sz="1800" dirty="0" smtClean="0"/>
              <a:t>στοιχεία διαμοιράζονται </a:t>
            </a:r>
            <a:r>
              <a:rPr lang="el-GR" sz="1800" dirty="0"/>
              <a:t>τον ίδιο χώρο διευθύνσεων.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αρχιτεκτονική </a:t>
            </a:r>
            <a:r>
              <a:rPr lang="el-GR" sz="1800" dirty="0" err="1"/>
              <a:t>μικροπυρήνα</a:t>
            </a:r>
            <a:r>
              <a:rPr lang="el-GR" sz="1800" dirty="0"/>
              <a:t> αναθέτει λίγες </a:t>
            </a:r>
            <a:r>
              <a:rPr lang="el-GR" sz="1800" dirty="0" smtClean="0"/>
              <a:t>λειτουργίες στον </a:t>
            </a:r>
            <a:r>
              <a:rPr lang="el-GR" sz="1800" dirty="0"/>
              <a:t>πυρήνα και τις υπόλοιπες τις αναθέτει σε </a:t>
            </a:r>
            <a:r>
              <a:rPr lang="el-GR" sz="1800" dirty="0" smtClean="0"/>
              <a:t>εξυπηρετητές που </a:t>
            </a:r>
            <a:r>
              <a:rPr lang="el-GR" sz="1800" dirty="0"/>
              <a:t>εκτελούνται σε κατάσταση χρήστη.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διεργασία του χρήστη (</a:t>
            </a:r>
            <a:r>
              <a:rPr lang="el-GR" sz="1800" dirty="0" err="1"/>
              <a:t>client</a:t>
            </a:r>
            <a:r>
              <a:rPr lang="el-GR" sz="1800" dirty="0"/>
              <a:t> </a:t>
            </a:r>
            <a:r>
              <a:rPr lang="el-GR" sz="1800" dirty="0" err="1"/>
              <a:t>process</a:t>
            </a:r>
            <a:r>
              <a:rPr lang="el-GR" sz="1800" dirty="0"/>
              <a:t>) στέλνει την απαίτηση </a:t>
            </a:r>
            <a:r>
              <a:rPr lang="el-GR" sz="1800" dirty="0" smtClean="0"/>
              <a:t>στη διεργασία </a:t>
            </a:r>
            <a:r>
              <a:rPr lang="el-GR" sz="1800" dirty="0"/>
              <a:t>εξυπηρετητή (</a:t>
            </a:r>
            <a:r>
              <a:rPr lang="el-GR" sz="1800" dirty="0" err="1"/>
              <a:t>server</a:t>
            </a:r>
            <a:r>
              <a:rPr lang="el-GR" sz="1800" dirty="0"/>
              <a:t> </a:t>
            </a:r>
            <a:r>
              <a:rPr lang="el-GR" sz="1800" dirty="0" err="1"/>
              <a:t>process</a:t>
            </a:r>
            <a:r>
              <a:rPr lang="el-GR" sz="1800" dirty="0"/>
              <a:t>) η οποία επιτελεί τη </a:t>
            </a:r>
            <a:r>
              <a:rPr lang="el-GR" sz="1800" dirty="0" smtClean="0"/>
              <a:t> διεργασία και </a:t>
            </a:r>
            <a:r>
              <a:rPr lang="el-GR" sz="1800" dirty="0"/>
              <a:t>επιστρέφει την απάντηση.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Ο </a:t>
            </a:r>
            <a:r>
              <a:rPr lang="el-GR" sz="1800" dirty="0" err="1"/>
              <a:t>μικροπυρήνας</a:t>
            </a:r>
            <a:r>
              <a:rPr lang="el-GR" sz="1800" dirty="0"/>
              <a:t> διαχειρίζεται την επικοινωνία μεταξύ </a:t>
            </a:r>
            <a:r>
              <a:rPr lang="el-GR" sz="1800" dirty="0" err="1"/>
              <a:t>clients</a:t>
            </a:r>
            <a:r>
              <a:rPr lang="el-GR" sz="1800" dirty="0"/>
              <a:t> </a:t>
            </a:r>
            <a:r>
              <a:rPr lang="el-GR" sz="1800" dirty="0" smtClean="0"/>
              <a:t>και </a:t>
            </a:r>
            <a:r>
              <a:rPr lang="el-GR" sz="1800" dirty="0" err="1" smtClean="0"/>
              <a:t>servers</a:t>
            </a:r>
            <a:r>
              <a:rPr lang="el-GR" sz="18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67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Λογισμικό και </a:t>
            </a:r>
            <a:r>
              <a:rPr lang="el-GR" dirty="0" err="1"/>
              <a:t>μικροπυρήνας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Το σχήμα της τοποθέτησης λογισμικού πάνω από τον </a:t>
            </a:r>
            <a:r>
              <a:rPr lang="el-GR" sz="2000" dirty="0" smtClean="0"/>
              <a:t>πυρήνα ώστε </a:t>
            </a:r>
            <a:r>
              <a:rPr lang="el-GR" sz="2000" dirty="0"/>
              <a:t>να χειρίζεται τη επικοινωνία μεταξύ πελάτη </a:t>
            </a:r>
            <a:r>
              <a:rPr lang="el-GR" sz="2000" dirty="0" smtClean="0"/>
              <a:t>και εξυπηρετητή </a:t>
            </a:r>
            <a:r>
              <a:rPr lang="el-GR" sz="2000" dirty="0"/>
              <a:t>δεν είναι απόλυτα ρεαλιστικό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Κάποιες </a:t>
            </a:r>
            <a:r>
              <a:rPr lang="el-GR" sz="2000" dirty="0"/>
              <a:t>λειτουργίες του χρήστη είναι δύσκολο, ακόμη </a:t>
            </a:r>
            <a:r>
              <a:rPr lang="el-GR" sz="2000" dirty="0" smtClean="0"/>
              <a:t>και ακατόρθωτο </a:t>
            </a:r>
            <a:r>
              <a:rPr lang="el-GR" sz="2000" dirty="0"/>
              <a:t>να πραγματοποιηθούν από το </a:t>
            </a:r>
            <a:r>
              <a:rPr lang="el-GR" sz="2000" dirty="0" smtClean="0"/>
              <a:t>χώρο προγραμμάτων </a:t>
            </a:r>
            <a:r>
              <a:rPr lang="el-GR" sz="2000" dirty="0"/>
              <a:t>του χρήστη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Τρόποι </a:t>
            </a:r>
            <a:r>
              <a:rPr lang="el-GR" sz="2000" dirty="0"/>
              <a:t>επίλυσης: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Οι </a:t>
            </a:r>
            <a:r>
              <a:rPr lang="el-GR" sz="2000" dirty="0"/>
              <a:t>κρίσιμες διεργασίες του εξυπηρετητή τρέχουν σε </a:t>
            </a:r>
            <a:r>
              <a:rPr lang="el-GR" sz="2000" dirty="0" smtClean="0"/>
              <a:t>κατάσταση πυρήνα </a:t>
            </a:r>
            <a:r>
              <a:rPr lang="el-GR" sz="2000" dirty="0"/>
              <a:t>με πλήρη πρόσβαση στο υλικό αλλά να συνεχίσουν </a:t>
            </a:r>
            <a:r>
              <a:rPr lang="el-GR" sz="2000" dirty="0" smtClean="0"/>
              <a:t>να επικοινωνούν </a:t>
            </a:r>
            <a:r>
              <a:rPr lang="el-GR" sz="2000" dirty="0"/>
              <a:t>με τις άλλες διεργασίες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000" dirty="0" smtClean="0"/>
              <a:t>Ένας </a:t>
            </a:r>
            <a:r>
              <a:rPr lang="el-GR" sz="2000" dirty="0"/>
              <a:t>στοιχειώδης μηχανισμός προστίθεται στον πυρήνα αλλά </a:t>
            </a:r>
            <a:r>
              <a:rPr lang="el-GR" sz="2000" dirty="0" smtClean="0"/>
              <a:t>η πολιτική </a:t>
            </a:r>
            <a:r>
              <a:rPr lang="el-GR" sz="2000" dirty="0"/>
              <a:t>αποφάσεων να παραμείνει στους εξυπηρετητές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Αρχιτεκτονική </a:t>
            </a:r>
            <a:r>
              <a:rPr lang="el-GR" dirty="0" err="1"/>
              <a:t>μικροπυρήνα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728" y="1194505"/>
            <a:ext cx="5884544" cy="40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3600" dirty="0"/>
              <a:t>Πλεονεκτήματα αρχιτεκτονικής </a:t>
            </a:r>
            <a:r>
              <a:rPr lang="el-GR" sz="3600" dirty="0" err="1"/>
              <a:t>μικροπυρήνα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Επεκτασιμότητα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Επιτρέπει </a:t>
            </a:r>
            <a:r>
              <a:rPr lang="el-GR" sz="1600" dirty="0"/>
              <a:t>την προσθήκη/αφαίρεση υπηρεσιών και χαρακτηριστικών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err="1" smtClean="0"/>
              <a:t>Μεταφερσιμότητα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αλλαγές που απαιτούνται για τη μεταφορά του συστήματος σε </a:t>
            </a:r>
            <a:r>
              <a:rPr lang="el-GR" sz="1600" dirty="0" smtClean="0"/>
              <a:t>νέο επεξεργαστή </a:t>
            </a:r>
            <a:r>
              <a:rPr lang="el-GR" sz="1600" dirty="0"/>
              <a:t>γίνονται στον </a:t>
            </a:r>
            <a:r>
              <a:rPr lang="el-GR" sz="1600" dirty="0" err="1"/>
              <a:t>μικροπυρήνα</a:t>
            </a:r>
            <a:r>
              <a:rPr lang="el-GR" sz="1600" dirty="0"/>
              <a:t> και όχι στις άλλες υπηρεσίες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Αντικειμενοστραφές </a:t>
            </a:r>
            <a:r>
              <a:rPr lang="el-GR" sz="2000" dirty="0"/>
              <a:t>σχεδιασμός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Τα </a:t>
            </a:r>
            <a:r>
              <a:rPr lang="el-GR" sz="1600" dirty="0"/>
              <a:t>συστατικά του ΛΣ είναι αντικείμενα με σαφώς </a:t>
            </a:r>
            <a:r>
              <a:rPr lang="el-GR" sz="1600" dirty="0" smtClean="0"/>
              <a:t>καθορισμένες </a:t>
            </a:r>
            <a:r>
              <a:rPr lang="el-GR" sz="1600" dirty="0" err="1" smtClean="0"/>
              <a:t>διεπαφές</a:t>
            </a:r>
            <a:r>
              <a:rPr lang="el-GR" sz="1600" dirty="0" smtClean="0"/>
              <a:t> </a:t>
            </a:r>
            <a:r>
              <a:rPr lang="el-GR" sz="1600" dirty="0"/>
              <a:t>που μπορούν να διασυνδεθούν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Αξιοπιστία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Αρθρωτός </a:t>
            </a:r>
            <a:r>
              <a:rPr lang="el-GR" sz="1600" dirty="0"/>
              <a:t>(</a:t>
            </a:r>
            <a:r>
              <a:rPr lang="el-GR" sz="1600" dirty="0" err="1"/>
              <a:t>modular</a:t>
            </a:r>
            <a:r>
              <a:rPr lang="el-GR" sz="1600" dirty="0"/>
              <a:t>) σχεδιασμός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Λόγω </a:t>
            </a:r>
            <a:r>
              <a:rPr lang="el-GR" sz="1600" dirty="0"/>
              <a:t>του μικρού μεγέθους, ο </a:t>
            </a:r>
            <a:r>
              <a:rPr lang="el-GR" sz="1600" dirty="0" err="1"/>
              <a:t>μικροπυρήνας</a:t>
            </a:r>
            <a:r>
              <a:rPr lang="el-GR" sz="1600" dirty="0"/>
              <a:t> μπορεί να ελεγχθεί </a:t>
            </a:r>
            <a:r>
              <a:rPr lang="el-GR" sz="1600" dirty="0" smtClean="0"/>
              <a:t>με ακρίβεια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8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3600" dirty="0"/>
              <a:t>4. Νήματα - </a:t>
            </a:r>
            <a:r>
              <a:rPr lang="el-GR" sz="3600" dirty="0" err="1"/>
              <a:t>Πολυνημάτωση</a:t>
            </a:r>
            <a:r>
              <a:rPr lang="el-GR" sz="3600" dirty="0"/>
              <a:t> (</a:t>
            </a:r>
            <a:r>
              <a:rPr lang="en-US" sz="3600" dirty="0"/>
              <a:t>multithreading)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Ένα νήμα (</a:t>
            </a:r>
            <a:r>
              <a:rPr lang="el-GR" sz="2000" dirty="0" err="1"/>
              <a:t>thread</a:t>
            </a:r>
            <a:r>
              <a:rPr lang="el-GR" sz="2000" dirty="0"/>
              <a:t>) είναι μια απλή εκτέλεσης εντολών </a:t>
            </a:r>
            <a:r>
              <a:rPr lang="el-GR" sz="2000" dirty="0" smtClean="0"/>
              <a:t>στον επεξεργαστή </a:t>
            </a:r>
            <a:r>
              <a:rPr lang="el-GR" sz="2000" dirty="0"/>
              <a:t>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Κάθε </a:t>
            </a:r>
            <a:r>
              <a:rPr lang="el-GR" sz="2000" dirty="0"/>
              <a:t>εφαρμογή διαθέτει ένα ή περισσότερα </a:t>
            </a:r>
            <a:r>
              <a:rPr lang="el-GR" sz="2000" dirty="0" smtClean="0"/>
              <a:t>νήματα 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Ένας </a:t>
            </a:r>
            <a:r>
              <a:rPr lang="el-GR" sz="2000" dirty="0"/>
              <a:t>επεξεργαστής μπορεί να διαχειριστεί ένα νήμα </a:t>
            </a:r>
            <a:r>
              <a:rPr lang="el-GR" sz="2000" dirty="0" smtClean="0"/>
              <a:t>κάθε στιγμή</a:t>
            </a:r>
            <a:r>
              <a:rPr lang="el-GR" sz="2000" dirty="0"/>
              <a:t>, αλλά με καταμερισμό χρόνου παρέχεται η </a:t>
            </a:r>
            <a:r>
              <a:rPr lang="el-GR" sz="2000" dirty="0" smtClean="0"/>
              <a:t>αίσθηση της </a:t>
            </a:r>
            <a:r>
              <a:rPr lang="el-GR" sz="2000" dirty="0"/>
              <a:t>ταυτόχρονης εκτέλεσης των νημάτων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Νήμα</a:t>
            </a:r>
            <a:r>
              <a:rPr lang="el-GR" sz="2000" dirty="0"/>
              <a:t>: μια μονάδα εργασίας που διεκπεραιώνεται και </a:t>
            </a:r>
            <a:r>
              <a:rPr lang="el-GR" sz="2000" dirty="0" smtClean="0"/>
              <a:t>μπορεί να </a:t>
            </a:r>
            <a:r>
              <a:rPr lang="el-GR" sz="2000" dirty="0"/>
              <a:t>διακόπτεται. 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μετρητή προγράμματος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δείκτη στοίβας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τη </a:t>
            </a:r>
            <a:r>
              <a:rPr lang="el-GR" sz="1800" dirty="0"/>
              <a:t>δική της περιοχή δεδομένων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1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Νήματα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Ένα νήμα εκτελείται σειριακά και είναι διακοπτόμενο, ώστε </a:t>
            </a:r>
            <a:r>
              <a:rPr lang="el-GR" sz="2000" dirty="0" smtClean="0"/>
              <a:t>ο επεξεργαστής </a:t>
            </a:r>
            <a:r>
              <a:rPr lang="el-GR" sz="2000" dirty="0"/>
              <a:t>να μπορεί να επιστρέφει σε άλλο νήμα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Ένα </a:t>
            </a:r>
            <a:r>
              <a:rPr lang="el-GR" sz="2000" dirty="0"/>
              <a:t>πρόγραμμα μπορεί να περιέχει αρκετά στοιχεία </a:t>
            </a:r>
            <a:r>
              <a:rPr lang="el-GR" sz="2000" dirty="0" smtClean="0"/>
              <a:t>που διαμοιράζονται </a:t>
            </a:r>
            <a:r>
              <a:rPr lang="el-GR" sz="2000" dirty="0"/>
              <a:t>δεδομένα και μπορούν να </a:t>
            </a:r>
            <a:r>
              <a:rPr lang="el-GR" sz="2000" dirty="0" smtClean="0"/>
              <a:t>εκτελούνται συγχρόνως</a:t>
            </a:r>
            <a:r>
              <a:rPr lang="el-GR" sz="20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Π.χ</a:t>
            </a:r>
            <a:r>
              <a:rPr lang="el-GR" sz="2000" dirty="0"/>
              <a:t>. ένας Web </a:t>
            </a:r>
            <a:r>
              <a:rPr lang="el-GR" sz="2000" dirty="0" err="1"/>
              <a:t>browser</a:t>
            </a:r>
            <a:r>
              <a:rPr lang="el-GR" sz="2000" dirty="0"/>
              <a:t> μπορεί να περιέχει διαφορετικά συστατικά </a:t>
            </a:r>
            <a:r>
              <a:rPr lang="el-GR" sz="2000" dirty="0" smtClean="0"/>
              <a:t>για </a:t>
            </a:r>
          </a:p>
          <a:p>
            <a:pPr lvl="2"/>
            <a:r>
              <a:rPr lang="el-GR" sz="2000" dirty="0" smtClean="0"/>
              <a:t>την ανάγνωση ιστοσελίδων σε μορφή HTML</a:t>
            </a:r>
          </a:p>
          <a:p>
            <a:pPr lvl="2"/>
            <a:r>
              <a:rPr lang="el-GR" sz="2000" dirty="0" smtClean="0"/>
              <a:t>την </a:t>
            </a:r>
            <a:r>
              <a:rPr lang="el-GR" sz="2000" dirty="0"/>
              <a:t>ανάκτηση των συστατικών τους (εικόνες, </a:t>
            </a:r>
            <a:r>
              <a:rPr lang="el-GR" sz="2000" dirty="0" err="1"/>
              <a:t>video</a:t>
            </a:r>
            <a:r>
              <a:rPr lang="el-GR" sz="2000" dirty="0"/>
              <a:t> </a:t>
            </a:r>
            <a:r>
              <a:rPr lang="el-GR" sz="2000" dirty="0" err="1"/>
              <a:t>κλπ</a:t>
            </a:r>
            <a:r>
              <a:rPr lang="el-GR" sz="2000" dirty="0"/>
              <a:t>)</a:t>
            </a:r>
          </a:p>
          <a:p>
            <a:pPr lvl="2"/>
            <a:r>
              <a:rPr lang="el-GR" sz="2000" dirty="0" smtClean="0"/>
              <a:t>και </a:t>
            </a:r>
            <a:r>
              <a:rPr lang="el-GR" sz="2000" dirty="0"/>
              <a:t>την εμφάνιση των σελίδων στο παράθυρο του </a:t>
            </a:r>
            <a:r>
              <a:rPr lang="el-GR" sz="2000" dirty="0" err="1"/>
              <a:t>browser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Αυτά </a:t>
            </a:r>
            <a:r>
              <a:rPr lang="el-GR" sz="2000" dirty="0"/>
              <a:t>τα συστατικά του προγράμματος που εκτελούνται </a:t>
            </a:r>
            <a:r>
              <a:rPr lang="el-GR" sz="2000" dirty="0" smtClean="0"/>
              <a:t>ανεξάρτητα αλλά </a:t>
            </a:r>
            <a:r>
              <a:rPr lang="el-GR" sz="2000" dirty="0"/>
              <a:t>υλοποιούνται ως </a:t>
            </a:r>
            <a:r>
              <a:rPr lang="el-GR" sz="2000" dirty="0" smtClean="0"/>
              <a:t>λειτουργίες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95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Νήματα και Διεργασίες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Διεργασία</a:t>
            </a:r>
            <a:r>
              <a:rPr lang="el-GR" sz="2000" dirty="0"/>
              <a:t>: μια συλλογή νημάτων μαζί με </a:t>
            </a:r>
            <a:r>
              <a:rPr lang="el-GR" sz="2000" dirty="0" err="1" smtClean="0"/>
              <a:t>συσχετιζόμενους</a:t>
            </a:r>
            <a:r>
              <a:rPr lang="el-GR" sz="2000" dirty="0" smtClean="0"/>
              <a:t> πόρους </a:t>
            </a:r>
            <a:r>
              <a:rPr lang="el-GR" sz="2000" dirty="0"/>
              <a:t>του συστήματος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διάσπαση μιας εφαρμογής σε πολλά νήματα έχει </a:t>
            </a:r>
            <a:r>
              <a:rPr lang="el-GR" sz="2000" dirty="0" smtClean="0"/>
              <a:t>ως αποτέλεσμα </a:t>
            </a:r>
            <a:r>
              <a:rPr lang="el-GR" sz="2000" dirty="0"/>
              <a:t>το χρονισμό των γεγονότων της εφαρμογής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νήματα προσφέρουν έναν εναλλακτικό τρόπο </a:t>
            </a:r>
            <a:r>
              <a:rPr lang="el-GR" sz="2000" dirty="0" smtClean="0"/>
              <a:t>λειτουργίας σε </a:t>
            </a:r>
            <a:r>
              <a:rPr lang="el-GR" sz="2000" dirty="0"/>
              <a:t>σχέση με το μοντέλο της διεργασίας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Υπάρχει </a:t>
            </a:r>
            <a:r>
              <a:rPr lang="el-GR" sz="2000" dirty="0"/>
              <a:t>δυσκολία και πολυπλοκότητα όταν </a:t>
            </a:r>
            <a:r>
              <a:rPr lang="el-GR" sz="2000" dirty="0" smtClean="0"/>
              <a:t>χρησιμοποιείται το </a:t>
            </a:r>
            <a:r>
              <a:rPr lang="el-GR" sz="2000" dirty="0"/>
              <a:t>μοντέλο διεργασίας, που επιπλέον δεν είναι </a:t>
            </a:r>
            <a:r>
              <a:rPr lang="el-GR" sz="2000" dirty="0" smtClean="0"/>
              <a:t>αρκετά αποτελεσματικό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 err="1"/>
              <a:t>πολυνημάτωση</a:t>
            </a:r>
            <a:r>
              <a:rPr lang="el-GR" sz="2000" dirty="0"/>
              <a:t> (</a:t>
            </a:r>
            <a:r>
              <a:rPr lang="el-GR" sz="2000" dirty="0" err="1"/>
              <a:t>multi-threading</a:t>
            </a:r>
            <a:r>
              <a:rPr lang="el-GR" sz="2000" dirty="0"/>
              <a:t>) είναι χρήσιμη </a:t>
            </a:r>
            <a:r>
              <a:rPr lang="el-GR" sz="2000" dirty="0" smtClean="0"/>
              <a:t>σε εφαρμογές </a:t>
            </a:r>
            <a:r>
              <a:rPr lang="el-GR" sz="2000" dirty="0"/>
              <a:t>που εκτελούν πολλές ανεξάρτητες μεταξύ </a:t>
            </a:r>
            <a:r>
              <a:rPr lang="el-GR" sz="2000" dirty="0" smtClean="0"/>
              <a:t>τους εργασίες </a:t>
            </a:r>
            <a:r>
              <a:rPr lang="el-GR" sz="2000" dirty="0"/>
              <a:t>που δεν χρειάζεται να είναι σε σειρά, π.χ. ένας </a:t>
            </a:r>
            <a:r>
              <a:rPr lang="el-GR" sz="2000" dirty="0" err="1" smtClean="0"/>
              <a:t>web</a:t>
            </a:r>
            <a:r>
              <a:rPr lang="el-GR" sz="2000" dirty="0" smtClean="0"/>
              <a:t> </a:t>
            </a:r>
            <a:r>
              <a:rPr lang="el-GR" sz="2000" dirty="0" err="1" smtClean="0"/>
              <a:t>server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42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Απλές και </a:t>
            </a:r>
            <a:r>
              <a:rPr lang="el-GR" sz="4000" dirty="0" err="1"/>
              <a:t>πολυνηματικές</a:t>
            </a:r>
            <a:r>
              <a:rPr lang="el-GR" sz="4000" dirty="0"/>
              <a:t> διεργασίες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Διεργασίες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Είναι </a:t>
            </a:r>
            <a:r>
              <a:rPr lang="el-GR" sz="1400" dirty="0"/>
              <a:t>οντότητες που δεσμεύουν οποιονδήποτε πόρο τις αφορά </a:t>
            </a:r>
            <a:r>
              <a:rPr lang="el-GR" sz="1400" dirty="0" smtClean="0"/>
              <a:t>όπως τον </a:t>
            </a:r>
            <a:r>
              <a:rPr lang="el-GR" sz="1400" dirty="0"/>
              <a:t>χώρο διευθύνσεων, τα δεδομένα, τον κώδικα και τα αρχεία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Έχουν </a:t>
            </a:r>
            <a:r>
              <a:rPr lang="el-GR" sz="1400" dirty="0"/>
              <a:t>μεγάλο κόστος σε σχέση με τη δημιουργία, τον τερματισμό </a:t>
            </a:r>
            <a:r>
              <a:rPr lang="el-GR" sz="1400" dirty="0" smtClean="0"/>
              <a:t>και την </a:t>
            </a:r>
            <a:r>
              <a:rPr lang="el-GR" sz="1400" dirty="0"/>
              <a:t>εναλλαγή πλαισίου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dirty="0" smtClean="0"/>
              <a:t>Νήματα</a:t>
            </a:r>
            <a:endParaRPr lang="el-GR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Διαμοιράζονται </a:t>
            </a:r>
            <a:r>
              <a:rPr lang="el-GR" sz="1400" dirty="0"/>
              <a:t>τον χώρο διευθύνσεων, τα δεδομένα, τον κώδικα </a:t>
            </a:r>
            <a:r>
              <a:rPr lang="el-GR" sz="1400" dirty="0" smtClean="0"/>
              <a:t>και τα </a:t>
            </a:r>
            <a:r>
              <a:rPr lang="el-GR" sz="1400" dirty="0"/>
              <a:t>αρχεία εφόσον ανήκουν στην ίδια διεργασία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400" dirty="0" smtClean="0"/>
              <a:t>Έχουν </a:t>
            </a:r>
            <a:r>
              <a:rPr lang="el-GR" sz="1400" dirty="0"/>
              <a:t>μικρό κόστος σε σχέση με τη δημιουργία, τον τερματισμό </a:t>
            </a:r>
            <a:r>
              <a:rPr lang="el-GR" sz="1400" dirty="0" smtClean="0"/>
              <a:t>και την </a:t>
            </a:r>
            <a:r>
              <a:rPr lang="el-GR" sz="1400" dirty="0"/>
              <a:t>εναλλαγή πλαισίου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045" y="3991244"/>
            <a:ext cx="4955909" cy="14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Μοντέλα νημάτων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74" y="1273324"/>
            <a:ext cx="7299251" cy="37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Αρχιτεκτονικές </a:t>
            </a:r>
            <a:r>
              <a:rPr lang="el-GR" sz="2800" dirty="0"/>
              <a:t>ΛΣ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Νήματα χρήστη και πυρήνα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b="1" dirty="0"/>
              <a:t>Νήματα χρήστη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διαχείριση των νημάτων γίνεται από τη βιβλιοθήκη των </a:t>
            </a:r>
            <a:r>
              <a:rPr lang="el-GR" sz="2000" dirty="0" smtClean="0"/>
              <a:t>νημάτων χρήστη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Παραδείγματα (</a:t>
            </a:r>
            <a:r>
              <a:rPr lang="el-GR" sz="2000" i="1" dirty="0" smtClean="0"/>
              <a:t>POSIX </a:t>
            </a:r>
            <a:r>
              <a:rPr lang="el-GR" sz="2000" i="1" dirty="0" err="1" smtClean="0"/>
              <a:t>Pthreads</a:t>
            </a:r>
            <a:r>
              <a:rPr lang="el-GR" sz="2000" i="1" dirty="0" smtClean="0"/>
              <a:t>, Win32 </a:t>
            </a:r>
            <a:r>
              <a:rPr lang="el-GR" sz="2000" i="1" dirty="0" err="1" smtClean="0"/>
              <a:t>threads</a:t>
            </a:r>
            <a:r>
              <a:rPr lang="el-GR" sz="2000" i="1" dirty="0" smtClean="0"/>
              <a:t>, </a:t>
            </a:r>
            <a:r>
              <a:rPr lang="el-GR" sz="2000" i="1" dirty="0" err="1" smtClean="0"/>
              <a:t>Solaris</a:t>
            </a:r>
            <a:r>
              <a:rPr lang="el-GR" sz="2000" i="1" dirty="0" smtClean="0"/>
              <a:t> </a:t>
            </a:r>
            <a:r>
              <a:rPr lang="el-GR" sz="2000" i="1" dirty="0" err="1" smtClean="0"/>
              <a:t>threads</a:t>
            </a:r>
            <a:r>
              <a:rPr lang="el-GR" sz="2000" dirty="0" smtClean="0"/>
              <a:t>)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πυρήνας δεν ενδιαφέρεται για το πλήθος των νημάτων χρήστη.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b="1" dirty="0" smtClean="0"/>
              <a:t>Νήματα </a:t>
            </a:r>
            <a:r>
              <a:rPr lang="el-GR" sz="2000" b="1" dirty="0"/>
              <a:t>πυρήνα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Υποστηρίζονται </a:t>
            </a:r>
            <a:r>
              <a:rPr lang="el-GR" sz="2000" dirty="0"/>
              <a:t>από τον πυρήνα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Παραδείγματα (</a:t>
            </a:r>
            <a:r>
              <a:rPr lang="el-GR" sz="2000" i="1" dirty="0" err="1" smtClean="0"/>
              <a:t>Linux</a:t>
            </a:r>
            <a:r>
              <a:rPr lang="el-GR" sz="2000" i="1" dirty="0" smtClean="0"/>
              <a:t>, Windows XP/2000</a:t>
            </a:r>
            <a:r>
              <a:rPr lang="el-GR" sz="2000" dirty="0" smtClean="0"/>
              <a:t>)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/>
              <a:t>Solaris</a:t>
            </a:r>
            <a:r>
              <a:rPr lang="el-GR" sz="2000" dirty="0" smtClean="0"/>
              <a:t> </a:t>
            </a:r>
            <a:r>
              <a:rPr lang="el-GR" sz="2000" dirty="0" err="1"/>
              <a:t>lightweight</a:t>
            </a:r>
            <a:r>
              <a:rPr lang="el-GR" sz="2000" dirty="0"/>
              <a:t> </a:t>
            </a:r>
            <a:r>
              <a:rPr lang="el-GR" sz="2000" dirty="0" err="1"/>
              <a:t>processes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Νήματα χρήστη και πυρήνα: σύγκριση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600" b="1" dirty="0"/>
              <a:t>Νήματα πυρήνα: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Είναι </a:t>
            </a:r>
            <a:r>
              <a:rPr lang="el-GR" sz="1600" dirty="0"/>
              <a:t>γνωστά στο ΛΣ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εναλλαγή μεταξύ νημάτων πυρήνα στην ίδια διεργασία δεν </a:t>
            </a:r>
            <a:r>
              <a:rPr lang="el-GR" sz="1600" dirty="0" smtClean="0"/>
              <a:t>είναι δαπανηρή</a:t>
            </a:r>
            <a:endParaRPr lang="el-GR" sz="16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τιμές των </a:t>
            </a:r>
            <a:r>
              <a:rPr lang="el-GR" sz="1600" dirty="0" err="1"/>
              <a:t>καταχωρητών</a:t>
            </a:r>
            <a:r>
              <a:rPr lang="el-GR" sz="1600" dirty="0"/>
              <a:t>, του PC, και των </a:t>
            </a:r>
            <a:r>
              <a:rPr lang="el-GR" sz="1600" dirty="0" err="1"/>
              <a:t>stack</a:t>
            </a:r>
            <a:r>
              <a:rPr lang="el-GR" sz="1600" dirty="0"/>
              <a:t> </a:t>
            </a:r>
            <a:r>
              <a:rPr lang="el-GR" sz="1600" dirty="0" err="1" smtClean="0"/>
              <a:t>pointers</a:t>
            </a:r>
            <a:r>
              <a:rPr lang="el-GR" sz="1600" dirty="0" smtClean="0"/>
              <a:t> μεταβάλλονται</a:t>
            </a:r>
            <a:endParaRPr lang="el-GR" sz="1600" dirty="0"/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Οι </a:t>
            </a:r>
            <a:r>
              <a:rPr lang="el-GR" sz="1600" dirty="0"/>
              <a:t>πληροφορίες που αφορούν τη διαχείριση μνήμης δεν αλλάζουν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 </a:t>
            </a:r>
            <a:r>
              <a:rPr lang="el-GR" sz="1600" dirty="0"/>
              <a:t>πυρήνας χρησιμοποιεί αλγορίθμους δρομολόγησης </a:t>
            </a:r>
            <a:r>
              <a:rPr lang="el-GR" sz="1600" dirty="0" smtClean="0"/>
              <a:t>διεργασιών για </a:t>
            </a:r>
            <a:r>
              <a:rPr lang="el-GR" sz="1600" dirty="0"/>
              <a:t>τη διαχείριση των νημάτων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600" b="1" dirty="0" smtClean="0"/>
              <a:t>Νήματα </a:t>
            </a:r>
            <a:r>
              <a:rPr lang="el-GR" sz="1600" b="1" dirty="0"/>
              <a:t>χρήστη: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ΛΣ δεν γνωρίζει για τα νήματα χρήστη, είναι ενημερωμένο </a:t>
            </a:r>
            <a:r>
              <a:rPr lang="el-GR" sz="1600" dirty="0" smtClean="0"/>
              <a:t>μόνο για </a:t>
            </a:r>
            <a:r>
              <a:rPr lang="el-GR" sz="1600" dirty="0"/>
              <a:t>τη διεργασία όπου περιέχονται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Το </a:t>
            </a:r>
            <a:r>
              <a:rPr lang="el-GR" sz="1600" dirty="0"/>
              <a:t>ΛΣ δρομολογεί τις διεργασίες και όχι τα νήματα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 </a:t>
            </a:r>
            <a:r>
              <a:rPr lang="el-GR" sz="1600" dirty="0"/>
              <a:t>προγραμματιστής χρησιμοποιεί τη βιβλιοθήκη νημάτων για να </a:t>
            </a:r>
            <a:r>
              <a:rPr lang="el-GR" sz="1600" dirty="0" smtClean="0"/>
              <a:t>τα διαχειριστεί </a:t>
            </a:r>
            <a:r>
              <a:rPr lang="el-GR" sz="1600" dirty="0"/>
              <a:t>(δημιουργία, διαγραφή, συγχρονισμός και δρομολόγηση)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92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Παραδείγματα νημάτων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/>
              <a:t>Posix</a:t>
            </a:r>
            <a:r>
              <a:rPr lang="el-GR" sz="2400" b="1" dirty="0"/>
              <a:t> </a:t>
            </a:r>
            <a:r>
              <a:rPr lang="el-GR" sz="2400" b="1" dirty="0" err="1"/>
              <a:t>Pthreads</a:t>
            </a:r>
            <a:r>
              <a:rPr lang="el-GR" sz="2400" b="1" dirty="0"/>
              <a:t>: Πρότυπο IEEE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Έχουν </a:t>
            </a:r>
            <a:r>
              <a:rPr lang="el-GR" sz="2400" dirty="0"/>
              <a:t>καθορισμένη </a:t>
            </a:r>
            <a:r>
              <a:rPr lang="el-GR" sz="2400" dirty="0" err="1"/>
              <a:t>διεπαφή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υλοποίησή τους εξαρτάται από όσους τα αναπτύσσουν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Είναι </a:t>
            </a:r>
            <a:r>
              <a:rPr lang="el-GR" sz="2400" dirty="0"/>
              <a:t>πιο συνηθισμένα σε συστήματα UNIX (</a:t>
            </a:r>
            <a:r>
              <a:rPr lang="el-GR" sz="2400" dirty="0" smtClean="0"/>
              <a:t>και Windows</a:t>
            </a:r>
            <a:r>
              <a:rPr lang="el-G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 smtClean="0"/>
              <a:t>Java</a:t>
            </a:r>
            <a:r>
              <a:rPr lang="el-GR" sz="2400" b="1" dirty="0" smtClean="0"/>
              <a:t> </a:t>
            </a:r>
            <a:r>
              <a:rPr lang="el-GR" sz="2400" b="1" dirty="0" err="1"/>
              <a:t>threads</a:t>
            </a:r>
            <a:r>
              <a:rPr lang="el-GR" sz="2400" b="1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Υποστηρίζονται </a:t>
            </a:r>
            <a:r>
              <a:rPr lang="el-GR" sz="2400" dirty="0"/>
              <a:t>από την JVM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υλοποίηση εξαρτάται από όσους τα αναπτύσσουν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02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n-US" dirty="0"/>
              <a:t>Hyper-threading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H </a:t>
            </a:r>
            <a:r>
              <a:rPr lang="el-GR" sz="2600" dirty="0" err="1"/>
              <a:t>Intel</a:t>
            </a:r>
            <a:r>
              <a:rPr lang="el-GR" sz="2600" dirty="0"/>
              <a:t> υλοποιεί την τεχνολογία </a:t>
            </a:r>
            <a:r>
              <a:rPr lang="el-GR" sz="2600" dirty="0" err="1"/>
              <a:t>hyper-threading</a:t>
            </a:r>
            <a:r>
              <a:rPr lang="el-GR" sz="2600" dirty="0"/>
              <a:t> </a:t>
            </a:r>
            <a:r>
              <a:rPr lang="el-GR" sz="2600" dirty="0" smtClean="0"/>
              <a:t>που μοιάζει </a:t>
            </a:r>
            <a:r>
              <a:rPr lang="el-GR" sz="2600" dirty="0"/>
              <a:t>με την </a:t>
            </a:r>
            <a:r>
              <a:rPr lang="el-GR" sz="2600" dirty="0" err="1"/>
              <a:t>πολυνημάτωση</a:t>
            </a:r>
            <a:r>
              <a:rPr lang="el-GR" sz="2600" dirty="0"/>
              <a:t>, υλοποιείται </a:t>
            </a:r>
            <a:r>
              <a:rPr lang="el-GR" sz="2600" dirty="0" smtClean="0"/>
              <a:t>σε συστήματα </a:t>
            </a:r>
            <a:r>
              <a:rPr lang="el-GR" sz="2600" dirty="0"/>
              <a:t>με έναν πυρήνα και τα κάνει </a:t>
            </a:r>
            <a:r>
              <a:rPr lang="el-GR" sz="2600" dirty="0" smtClean="0"/>
              <a:t>να εμφανίζονται </a:t>
            </a:r>
            <a:r>
              <a:rPr lang="el-GR" sz="2600" dirty="0"/>
              <a:t>σαν να διαθέτουν </a:t>
            </a:r>
            <a:r>
              <a:rPr lang="el-GR" sz="2600" dirty="0" smtClean="0"/>
              <a:t>πολλαπλούς επεξεργαστές</a:t>
            </a:r>
            <a:endParaRPr lang="el-GR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600" dirty="0" smtClean="0"/>
              <a:t>Εκείνο </a:t>
            </a:r>
            <a:r>
              <a:rPr lang="el-GR" sz="2600" dirty="0"/>
              <a:t>το οποίο επιτυγχάνεται είναι η αύξηση </a:t>
            </a:r>
            <a:r>
              <a:rPr lang="el-GR" sz="2600" dirty="0" smtClean="0"/>
              <a:t>του ρυθμού </a:t>
            </a:r>
            <a:r>
              <a:rPr lang="el-GR" sz="2600" dirty="0"/>
              <a:t>με τον οποίο το σύστημα μπορεί </a:t>
            </a:r>
            <a:r>
              <a:rPr lang="el-GR" sz="2600" dirty="0" smtClean="0"/>
              <a:t>να εναλλάσσεται </a:t>
            </a:r>
            <a:r>
              <a:rPr lang="el-GR" sz="2600" dirty="0"/>
              <a:t>μεταξύ πολλών νημάτων. </a:t>
            </a:r>
            <a:r>
              <a:rPr lang="el-GR" sz="2600" dirty="0" smtClean="0"/>
              <a:t>Έτσι ενισχύεται </a:t>
            </a:r>
            <a:r>
              <a:rPr lang="el-GR" sz="2600" dirty="0"/>
              <a:t>ο </a:t>
            </a:r>
            <a:r>
              <a:rPr lang="el-GR" sz="2600" dirty="0" err="1"/>
              <a:t>πολυδιεργασιακός</a:t>
            </a:r>
            <a:r>
              <a:rPr lang="el-GR" sz="2600" dirty="0"/>
              <a:t> χαρακτήρας </a:t>
            </a:r>
            <a:r>
              <a:rPr lang="el-GR" sz="2600" dirty="0" smtClean="0"/>
              <a:t>των προσωπικών </a:t>
            </a:r>
            <a:r>
              <a:rPr lang="el-GR" sz="2600" dirty="0"/>
              <a:t>υπολογιστών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1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dirty="0"/>
              <a:t>Πλεονεκτήματα νημάτων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Η δημιουργία μιας νέας διεργασίας μπορεί να </a:t>
            </a:r>
            <a:r>
              <a:rPr lang="el-GR" sz="1800" dirty="0" smtClean="0"/>
              <a:t>είναι περισσότερο </a:t>
            </a:r>
            <a:r>
              <a:rPr lang="el-GR" sz="1800" dirty="0"/>
              <a:t>δαπανηρή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Απαιτεί </a:t>
            </a:r>
            <a:r>
              <a:rPr lang="el-GR" sz="1800" dirty="0"/>
              <a:t>χρόνο: χρειάζεται κλήση στον πυρήνα του ΛΣ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Μπορεί </a:t>
            </a:r>
            <a:r>
              <a:rPr lang="el-GR" sz="1800" dirty="0"/>
              <a:t>να προκαλέσει </a:t>
            </a:r>
            <a:r>
              <a:rPr lang="el-GR" sz="1800" dirty="0" err="1"/>
              <a:t>επαναδρομολόγηση</a:t>
            </a:r>
            <a:r>
              <a:rPr lang="el-GR" sz="1800" dirty="0"/>
              <a:t> οπότε </a:t>
            </a:r>
            <a:r>
              <a:rPr lang="el-GR" sz="1800" dirty="0" smtClean="0"/>
              <a:t>θα προκύψει εναλλαγή </a:t>
            </a:r>
            <a:r>
              <a:rPr lang="el-GR" sz="1800" dirty="0"/>
              <a:t>πλαισίου με αντικατάσταση ολόκληρης της διεργασίας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1800" dirty="0" smtClean="0"/>
              <a:t>Η </a:t>
            </a:r>
            <a:r>
              <a:rPr lang="el-GR" sz="1800" dirty="0"/>
              <a:t>επικοινωνία και ο συγχρονισμός κοστίζουν διότι απαιτείται </a:t>
            </a:r>
            <a:r>
              <a:rPr lang="el-GR" sz="1800" dirty="0" smtClean="0"/>
              <a:t>κλήση στον </a:t>
            </a:r>
            <a:r>
              <a:rPr lang="el-GR" sz="1800" dirty="0"/>
              <a:t>πυρήνα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νήματα μπορούν να δημιουργηθούν χωρίς </a:t>
            </a:r>
            <a:r>
              <a:rPr lang="el-GR" sz="1800" dirty="0" smtClean="0"/>
              <a:t>να αντικατασταθεί </a:t>
            </a:r>
            <a:r>
              <a:rPr lang="el-GR" sz="1800" dirty="0"/>
              <a:t>ολόκληρη η διεργασία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περισσότερο έργο για τη δημιουργία του νήματος </a:t>
            </a:r>
            <a:r>
              <a:rPr lang="el-GR" sz="1800" dirty="0" smtClean="0"/>
              <a:t>γίνεται στο </a:t>
            </a:r>
            <a:r>
              <a:rPr lang="el-GR" sz="1800" dirty="0"/>
              <a:t>χώρο διευθύνσεων του χρήστη παρά στον πυρήνα του ΛΣ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νήματα συγχρονίζονται με την παρακολούθηση </a:t>
            </a:r>
            <a:r>
              <a:rPr lang="el-GR" sz="1800" dirty="0" smtClean="0"/>
              <a:t>μιας  μεταβλητής</a:t>
            </a:r>
            <a:r>
              <a:rPr lang="el-GR" sz="1800" dirty="0"/>
              <a:t>, σε αντίθεση με τις διεργασίες που </a:t>
            </a:r>
            <a:r>
              <a:rPr lang="el-GR" sz="1800" dirty="0" smtClean="0"/>
              <a:t>απαιτούν κλήση </a:t>
            </a:r>
            <a:r>
              <a:rPr lang="el-GR" sz="1800" dirty="0"/>
              <a:t>πυρήνα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06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5. Συστήματα </a:t>
            </a:r>
            <a:r>
              <a:rPr lang="el-GR" sz="4000" dirty="0" err="1"/>
              <a:t>πολυπεξεργασίας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Πολυεπεξεργασία (</a:t>
            </a:r>
            <a:r>
              <a:rPr lang="el-GR" sz="2000" dirty="0" err="1"/>
              <a:t>multiprocessing</a:t>
            </a:r>
            <a:r>
              <a:rPr lang="el-GR" sz="2000" dirty="0"/>
              <a:t>) είναι η </a:t>
            </a:r>
            <a:r>
              <a:rPr lang="el-GR" sz="2000" dirty="0" smtClean="0"/>
              <a:t>χρήση πολλαπλών </a:t>
            </a:r>
            <a:r>
              <a:rPr lang="el-GR" sz="2000" dirty="0"/>
              <a:t>ταυτόχρονων διεργασιών σε </a:t>
            </a:r>
            <a:r>
              <a:rPr lang="el-GR" sz="2000" dirty="0" smtClean="0"/>
              <a:t>ένα σύστημα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συστήματα πολυεπεξεργασίας διακρίνονται σε: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Συμπαγώς </a:t>
            </a:r>
            <a:r>
              <a:rPr lang="el-GR" sz="2000" dirty="0"/>
              <a:t>συνδεδεμένα συστήματα – </a:t>
            </a:r>
            <a:r>
              <a:rPr lang="el-GR" sz="2000" dirty="0" smtClean="0"/>
              <a:t>περιέχουν πολλαπλές </a:t>
            </a:r>
            <a:r>
              <a:rPr lang="el-GR" sz="2000" dirty="0" err="1"/>
              <a:t>CPUs</a:t>
            </a:r>
            <a:r>
              <a:rPr lang="el-GR" sz="2000" dirty="0"/>
              <a:t> που συνδέονται σε επίπεδο διαύλου.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Έχουν πρόσβαση σε μια κεντρική διαμοιραζόμενη </a:t>
            </a:r>
            <a:r>
              <a:rPr lang="el-GR" sz="2000" dirty="0" smtClean="0"/>
              <a:t>μνήμη ή </a:t>
            </a:r>
            <a:r>
              <a:rPr lang="el-GR" sz="2000" dirty="0"/>
              <a:t>μπορούν να συμμετέχουν σε μια ιεραρχία </a:t>
            </a:r>
            <a:r>
              <a:rPr lang="el-GR" sz="2000" dirty="0" smtClean="0"/>
              <a:t>μνήμης διαθέτοντας </a:t>
            </a:r>
            <a:r>
              <a:rPr lang="el-GR" sz="2000" dirty="0"/>
              <a:t>και τοπική και διαμοιραζόμενη μνήμη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Χαλαρά </a:t>
            </a:r>
            <a:r>
              <a:rPr lang="el-GR" sz="2000" dirty="0"/>
              <a:t>συνδεδεμένα συστήματα – κάθε </a:t>
            </a:r>
            <a:r>
              <a:rPr lang="el-GR" sz="2000" dirty="0" smtClean="0"/>
              <a:t>επεξεργαστής έχει </a:t>
            </a:r>
            <a:r>
              <a:rPr lang="el-GR" sz="2000" dirty="0"/>
              <a:t>τη δική του τοπική μνήμη. Οι </a:t>
            </a:r>
            <a:r>
              <a:rPr lang="el-GR" sz="2000" dirty="0" smtClean="0"/>
              <a:t>επεξεργαστές επικοινωνούν </a:t>
            </a:r>
            <a:r>
              <a:rPr lang="el-GR" sz="2000" dirty="0"/>
              <a:t>μεταξύ τους μέσω γραμμών </a:t>
            </a:r>
            <a:r>
              <a:rPr lang="el-GR" sz="2000" dirty="0" smtClean="0"/>
              <a:t>επικοινωνίας όπως </a:t>
            </a:r>
            <a:r>
              <a:rPr lang="el-GR" sz="2000" dirty="0"/>
              <a:t>δίαυλοι υψηλής ταχύτητας (</a:t>
            </a:r>
            <a:r>
              <a:rPr lang="el-GR" sz="2000" dirty="0" err="1"/>
              <a:t>gigabit</a:t>
            </a:r>
            <a:r>
              <a:rPr lang="el-GR" sz="2000" dirty="0"/>
              <a:t> </a:t>
            </a:r>
            <a:r>
              <a:rPr lang="el-GR" sz="2000" dirty="0" err="1"/>
              <a:t>Ethernet</a:t>
            </a:r>
            <a:r>
              <a:rPr lang="el-GR" sz="2000" dirty="0"/>
              <a:t>) </a:t>
            </a:r>
            <a:r>
              <a:rPr lang="el-GR" sz="2000" dirty="0" smtClean="0"/>
              <a:t>ή τηλεφωνικές </a:t>
            </a:r>
            <a:r>
              <a:rPr lang="el-GR" sz="2000" dirty="0"/>
              <a:t>γραμμές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49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Παραδείγματα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73324"/>
            <a:ext cx="6772657" cy="39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6. Παράλληλα συστήματα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Είναι συστήματα πολυεπεξεργασίας (</a:t>
            </a:r>
            <a:r>
              <a:rPr lang="el-GR" sz="2000" dirty="0" err="1" smtClean="0"/>
              <a:t>multiprocessor</a:t>
            </a:r>
            <a:r>
              <a:rPr lang="el-GR" sz="2000" dirty="0" smtClean="0"/>
              <a:t> </a:t>
            </a:r>
            <a:r>
              <a:rPr lang="el-GR" sz="2000" dirty="0" err="1" smtClean="0"/>
              <a:t>systems</a:t>
            </a:r>
            <a:r>
              <a:rPr lang="el-GR" sz="2000" dirty="0"/>
              <a:t>) με περισσότερους από έναν </a:t>
            </a:r>
            <a:r>
              <a:rPr lang="el-GR" sz="2000" dirty="0" smtClean="0"/>
              <a:t>επεξεργαστή που </a:t>
            </a:r>
            <a:r>
              <a:rPr lang="el-GR" sz="2000" dirty="0"/>
              <a:t>επικοινωνούν μεταξύ τους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όρος των παράλληλων συστημάτων καλύπτει </a:t>
            </a:r>
            <a:r>
              <a:rPr lang="el-GR" sz="2000" dirty="0" smtClean="0"/>
              <a:t>μια πληθώρα </a:t>
            </a:r>
            <a:r>
              <a:rPr lang="el-GR" sz="2000" dirty="0"/>
              <a:t>αρχιτεκτονικών που περιλαμβάνουν: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Συμμετρική </a:t>
            </a:r>
            <a:r>
              <a:rPr lang="el-GR" sz="2000" dirty="0"/>
              <a:t>πολυεπεξεργασία (SMP)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Συστοιχίες </a:t>
            </a:r>
            <a:r>
              <a:rPr lang="el-GR" sz="2000" dirty="0"/>
              <a:t>συστημάτων SMP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Μαζικά </a:t>
            </a:r>
            <a:r>
              <a:rPr lang="el-GR" sz="2000" dirty="0"/>
              <a:t>παράλληλα συστήματα (MPP)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Κριτήριο </a:t>
            </a:r>
            <a:r>
              <a:rPr lang="el-GR" sz="2000" dirty="0"/>
              <a:t>διάκρισης: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Είδος </a:t>
            </a:r>
            <a:r>
              <a:rPr lang="el-GR" sz="2000" dirty="0"/>
              <a:t>διασύνδεσης των επεξεργαστών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Είδος </a:t>
            </a:r>
            <a:r>
              <a:rPr lang="el-GR" sz="2000" dirty="0"/>
              <a:t>διασύνδεσης μεταξύ επεξεργαστών και μνημών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6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3600" dirty="0"/>
              <a:t>Πλεονεκτήματα παράλληλων συστημάτων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Υψηλές επιδόσεις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Οικονομία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Αυξημένη </a:t>
            </a:r>
            <a:r>
              <a:rPr lang="el-GR" dirty="0"/>
              <a:t>αξιοπιστία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Δ</a:t>
            </a:r>
            <a:r>
              <a:rPr lang="el-GR" dirty="0" smtClean="0"/>
              <a:t>ιαθεσιμότητα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Επεκτασιμότητα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/>
              <a:t>Κλιμάκωση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2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3600" dirty="0"/>
              <a:t>Συμμετρική πολυεπεξεργασία (</a:t>
            </a:r>
            <a:r>
              <a:rPr lang="en-US" sz="3600" dirty="0"/>
              <a:t>SMP)</a:t>
            </a:r>
            <a:endParaRPr lang="el-GR" sz="36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Συνηθισμένη προσέγγιση για τη δημιουργία ενός </a:t>
            </a:r>
            <a:r>
              <a:rPr lang="el-GR" sz="1800" dirty="0" smtClean="0"/>
              <a:t>παράλληλου συστήματος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Δύο </a:t>
            </a:r>
            <a:r>
              <a:rPr lang="el-GR" sz="1800" dirty="0"/>
              <a:t>ή περισσότεροι επεξεργαστές εργάζονται μαζί στην </a:t>
            </a:r>
            <a:r>
              <a:rPr lang="el-GR" sz="1800" dirty="0" smtClean="0"/>
              <a:t>ίδια μητρική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Συντονίζονται </a:t>
            </a:r>
            <a:r>
              <a:rPr lang="el-GR" sz="1800" dirty="0"/>
              <a:t>και διαμοιράζονται πληροφορίες διαμέσου του </a:t>
            </a:r>
            <a:r>
              <a:rPr lang="el-GR" sz="1800" dirty="0" smtClean="0"/>
              <a:t>διαύλου συστήματος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Ρυθμίζουν </a:t>
            </a:r>
            <a:r>
              <a:rPr lang="el-GR" sz="1800" dirty="0"/>
              <a:t>μεταξύ τους το υπολογιστικό φορτίο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Κάθε </a:t>
            </a:r>
            <a:r>
              <a:rPr lang="el-GR" sz="1800" dirty="0"/>
              <a:t>επεξεργαστής τρέχει ένα πανομοιότυπο αντίγραφο </a:t>
            </a:r>
            <a:r>
              <a:rPr lang="el-GR" sz="1800" dirty="0" smtClean="0"/>
              <a:t>του ΛΣ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Πολλές </a:t>
            </a:r>
            <a:r>
              <a:rPr lang="el-GR" sz="1800" dirty="0"/>
              <a:t>διεργασίες μπορούν να εκτελούνται </a:t>
            </a:r>
            <a:r>
              <a:rPr lang="el-GR" sz="1800" dirty="0" smtClean="0"/>
              <a:t>ταυτόχρονα χωρίς </a:t>
            </a:r>
            <a:r>
              <a:rPr lang="el-GR" sz="1800" dirty="0"/>
              <a:t>να υπάρχει χειροτέρευση της απόδοσης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περισσότερα σύγχρονα ΛΣ υποστηρίζουν την SMP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Οι </a:t>
            </a:r>
            <a:r>
              <a:rPr lang="el-GR" sz="1800" dirty="0"/>
              <a:t>βασικοί περιορισμοί των SMP </a:t>
            </a:r>
            <a:r>
              <a:rPr lang="el-GR" sz="1800" dirty="0" smtClean="0"/>
              <a:t>σχετίζονται με </a:t>
            </a:r>
            <a:r>
              <a:rPr lang="el-GR" sz="1800" dirty="0"/>
              <a:t>το </a:t>
            </a:r>
            <a:r>
              <a:rPr lang="el-GR" sz="1800" dirty="0" smtClean="0"/>
              <a:t>λογισμικό και </a:t>
            </a:r>
            <a:r>
              <a:rPr lang="el-GR" sz="1800" dirty="0"/>
              <a:t>την υποστήριξη εκ μέρους του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78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3200" dirty="0"/>
              <a:t>Αρχιτεκτονική συμμετρικής πολυεπεξεργασίας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9" y="1561356"/>
            <a:ext cx="784924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Ασύμμετρη πολυεπεξεργασία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Κάθε επεξεργαστής ανατίθεται σε μια </a:t>
            </a:r>
            <a:r>
              <a:rPr lang="el-GR" sz="2800" dirty="0" smtClean="0"/>
              <a:t>ορισμένη διεργασία </a:t>
            </a:r>
            <a:r>
              <a:rPr lang="el-GR" sz="2800" dirty="0"/>
              <a:t>ενώ ο πρωτεύων </a:t>
            </a:r>
            <a:r>
              <a:rPr lang="el-GR" sz="2800" dirty="0" smtClean="0"/>
              <a:t>επεξεργαστής δρομολογεί </a:t>
            </a:r>
            <a:r>
              <a:rPr lang="el-GR" sz="2800" dirty="0"/>
              <a:t>και αναθέτει τις διεργασίες </a:t>
            </a:r>
            <a:r>
              <a:rPr lang="el-GR" sz="2800" dirty="0" smtClean="0"/>
              <a:t>στους άλλους </a:t>
            </a:r>
            <a:r>
              <a:rPr lang="el-GR" sz="2800" dirty="0"/>
              <a:t>(</a:t>
            </a:r>
            <a:r>
              <a:rPr lang="el-GR" sz="2800" dirty="0" err="1"/>
              <a:t>slave</a:t>
            </a:r>
            <a:r>
              <a:rPr lang="el-GR" sz="2800" dirty="0"/>
              <a:t>) επεξεργαστές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Είναι </a:t>
            </a:r>
            <a:r>
              <a:rPr lang="el-GR" sz="2800" dirty="0"/>
              <a:t>πιο συνηθισμένη σε πολύ μεγάλα συστήματα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9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7. Συστήματα πραγματικού χρόνου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Συχνά χρησιμοποιούνται ως μια συσκευή ελέγχου σε </a:t>
            </a:r>
            <a:r>
              <a:rPr lang="el-GR" sz="1800" dirty="0" smtClean="0"/>
              <a:t>μια συγκεκριμένη </a:t>
            </a:r>
            <a:r>
              <a:rPr lang="el-GR" sz="1800" dirty="0"/>
              <a:t>εφαρμογή όπως ο έλεγχος </a:t>
            </a:r>
            <a:r>
              <a:rPr lang="el-GR" sz="1800" dirty="0" smtClean="0"/>
              <a:t>επιστημονικών πειραμάτων</a:t>
            </a:r>
            <a:r>
              <a:rPr lang="el-GR" sz="1800" dirty="0"/>
              <a:t>, ο έλεγχος βιομηχανικών συστημάτων, </a:t>
            </a:r>
            <a:r>
              <a:rPr lang="el-GR" sz="1800" dirty="0" smtClean="0"/>
              <a:t>σε συστήματα </a:t>
            </a:r>
            <a:r>
              <a:rPr lang="el-GR" sz="1800" dirty="0"/>
              <a:t>επεξεργασίας εικόνας ιατρικών εφαρμογών κλπ.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Δ</a:t>
            </a:r>
            <a:r>
              <a:rPr lang="el-GR" sz="1800" dirty="0" smtClean="0"/>
              <a:t>ιαθέτουν </a:t>
            </a:r>
            <a:r>
              <a:rPr lang="el-GR" sz="1800" dirty="0"/>
              <a:t>καλά σχεδιασμένους περιορισμούς χρόνου.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 smtClean="0"/>
              <a:t>Hard</a:t>
            </a:r>
            <a:r>
              <a:rPr lang="el-GR" sz="1800" dirty="0" smtClean="0"/>
              <a:t> </a:t>
            </a:r>
            <a:r>
              <a:rPr lang="el-GR" sz="1800" dirty="0" err="1"/>
              <a:t>real-time</a:t>
            </a:r>
            <a:r>
              <a:rPr lang="el-GR" sz="1800" dirty="0"/>
              <a:t> </a:t>
            </a:r>
            <a:r>
              <a:rPr lang="el-GR" sz="1800" dirty="0" err="1"/>
              <a:t>system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Χαρακτηρίζονται </a:t>
            </a:r>
            <a:r>
              <a:rPr lang="el-GR" sz="1800" dirty="0"/>
              <a:t>από την περιορισμένη χρήση </a:t>
            </a:r>
            <a:r>
              <a:rPr lang="el-GR" sz="1800" dirty="0" smtClean="0"/>
              <a:t>δευτερεύουσας μνήμης </a:t>
            </a:r>
            <a:r>
              <a:rPr lang="el-GR" sz="1800" dirty="0"/>
              <a:t>και τα δεδομένα αποθηκεύονται σε μνήμες </a:t>
            </a:r>
            <a:r>
              <a:rPr lang="el-GR" sz="1800" dirty="0" smtClean="0"/>
              <a:t>βραχείας διάρκειας </a:t>
            </a:r>
            <a:r>
              <a:rPr lang="el-GR" sz="1800" dirty="0"/>
              <a:t>ή σε ROM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err="1" smtClean="0"/>
              <a:t>Soft</a:t>
            </a:r>
            <a:r>
              <a:rPr lang="el-GR" sz="1800" dirty="0" smtClean="0"/>
              <a:t> </a:t>
            </a:r>
            <a:r>
              <a:rPr lang="el-GR" sz="1800" dirty="0" err="1"/>
              <a:t>real-time</a:t>
            </a:r>
            <a:r>
              <a:rPr lang="el-GR" sz="1800" dirty="0"/>
              <a:t> </a:t>
            </a:r>
            <a:r>
              <a:rPr lang="el-GR" sz="1800" dirty="0" err="1"/>
              <a:t>system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Περιορισμένη </a:t>
            </a:r>
            <a:r>
              <a:rPr lang="el-GR" sz="1800" dirty="0"/>
              <a:t>χρησιμότητα σε βιομηχανικό έλεγχο και σε ρομποτική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Χρήσιμα </a:t>
            </a:r>
            <a:r>
              <a:rPr lang="el-GR" sz="1800" dirty="0"/>
              <a:t>σε εφαρμογές (</a:t>
            </a:r>
            <a:r>
              <a:rPr lang="el-GR" sz="1800" dirty="0" err="1"/>
              <a:t>multimedia</a:t>
            </a:r>
            <a:r>
              <a:rPr lang="el-GR" sz="1800" dirty="0"/>
              <a:t>, </a:t>
            </a:r>
            <a:r>
              <a:rPr lang="el-GR" sz="1800" dirty="0" err="1"/>
              <a:t>virtual</a:t>
            </a:r>
            <a:r>
              <a:rPr lang="el-GR" sz="1800" dirty="0"/>
              <a:t> </a:t>
            </a:r>
            <a:r>
              <a:rPr lang="el-GR" sz="1800" dirty="0" err="1"/>
              <a:t>reality</a:t>
            </a:r>
            <a:r>
              <a:rPr lang="el-GR" sz="1800" dirty="0"/>
              <a:t>) που </a:t>
            </a:r>
            <a:r>
              <a:rPr lang="el-GR" sz="1800" dirty="0" smtClean="0"/>
              <a:t>απαιτούν εξειδικευμένα </a:t>
            </a:r>
            <a:r>
              <a:rPr lang="el-GR" sz="1800" dirty="0"/>
              <a:t>χαρακτηριστικά ΛΣ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8. Κατανεμημένα συστήματα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Κατανέμουν τη διαδικασία υπολογισμών σε </a:t>
            </a:r>
            <a:r>
              <a:rPr lang="el-GR" sz="1800" dirty="0" smtClean="0"/>
              <a:t>πολλούς φυσικούς </a:t>
            </a:r>
            <a:r>
              <a:rPr lang="el-GR" sz="1800" dirty="0"/>
              <a:t>επεξεργαστές – υπολογιστές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Μια </a:t>
            </a:r>
            <a:r>
              <a:rPr lang="el-GR" sz="1800" dirty="0"/>
              <a:t>συλλογή από οντότητες (Η/Υ), που η κάθε μια έχει </a:t>
            </a:r>
            <a:r>
              <a:rPr lang="el-GR" sz="1800" dirty="0" smtClean="0"/>
              <a:t>τη δική </a:t>
            </a:r>
            <a:r>
              <a:rPr lang="el-GR" sz="1800" dirty="0"/>
              <a:t>της κύρια, δευτερεύουσα μνήμη και άλλα στοιχεία Ι/Ο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Παρέχουν </a:t>
            </a:r>
            <a:r>
              <a:rPr lang="el-GR" sz="1800" dirty="0"/>
              <a:t>την ψευδαίσθηση ενός μοναδικού χώρου για </a:t>
            </a:r>
            <a:r>
              <a:rPr lang="el-GR" sz="1800" dirty="0" smtClean="0"/>
              <a:t>την κύρια </a:t>
            </a:r>
            <a:r>
              <a:rPr lang="el-GR" sz="1800" dirty="0"/>
              <a:t>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κατανεμημένα συστήματα αποκρύπτουν: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τον </a:t>
            </a:r>
            <a:r>
              <a:rPr lang="el-GR" sz="1800" dirty="0"/>
              <a:t>τρόπο πρόσβασης σε έναν πόρο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χώρο όπου βρίσκεται κάποιος πόρος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τη </a:t>
            </a:r>
            <a:r>
              <a:rPr lang="el-GR" sz="1800" dirty="0"/>
              <a:t>διαμοίραση πόρων από πολλούς χρήστες που ανταγωνίζονται </a:t>
            </a:r>
            <a:r>
              <a:rPr lang="el-GR" sz="1800" dirty="0" smtClean="0"/>
              <a:t>για τη </a:t>
            </a:r>
            <a:r>
              <a:rPr lang="el-GR" sz="1800" dirty="0"/>
              <a:t>χρήση τους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τη </a:t>
            </a:r>
            <a:r>
              <a:rPr lang="el-GR" sz="1800" dirty="0"/>
              <a:t>μετακίνηση ενός πόρου σε άλλο μέρος ενώ είναι σε χρήση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τις </a:t>
            </a:r>
            <a:r>
              <a:rPr lang="el-GR" sz="1800" dirty="0"/>
              <a:t>διαφορές στην αναπαράσταση δεδομένων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3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07504" y="228865"/>
            <a:ext cx="8928992" cy="952500"/>
          </a:xfrm>
        </p:spPr>
        <p:txBody>
          <a:bodyPr>
            <a:noAutofit/>
          </a:bodyPr>
          <a:lstStyle/>
          <a:p>
            <a:r>
              <a:rPr lang="el-GR" sz="4000" dirty="0"/>
              <a:t>Χαρακτηριστικά των ΚΣ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†"/>
            </a:pPr>
            <a:r>
              <a:rPr lang="el-GR" sz="2800" dirty="0"/>
              <a:t>Πλεονεκτήματα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Διαμοίραση </a:t>
            </a:r>
            <a:r>
              <a:rPr lang="el-GR" sz="2400" dirty="0"/>
              <a:t>πόρων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Αύξηση </a:t>
            </a:r>
            <a:r>
              <a:rPr lang="el-GR" sz="2400" dirty="0"/>
              <a:t>της ταχύτητας υπολογισμού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Αξιοπιστία</a:t>
            </a:r>
            <a:endParaRPr lang="el-GR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Δυνατότητες </a:t>
            </a:r>
            <a:r>
              <a:rPr lang="el-GR" sz="2400" dirty="0"/>
              <a:t>επικοινωνίας</a:t>
            </a:r>
          </a:p>
          <a:p>
            <a:pPr>
              <a:buFont typeface="Courier New" panose="02070309020205020404" pitchFamily="49" charset="0"/>
              <a:buChar char="-"/>
            </a:pPr>
            <a:r>
              <a:rPr lang="el-GR" sz="2800" dirty="0" smtClean="0"/>
              <a:t>Μειονεκτήματα</a:t>
            </a:r>
            <a:endParaRPr lang="el-GR" sz="2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sz="2400" dirty="0" smtClean="0"/>
              <a:t>Ασφάλεια </a:t>
            </a:r>
            <a:r>
              <a:rPr lang="el-GR" sz="2400" dirty="0"/>
              <a:t>και προστασία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29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Αρχιτεκτονικές ΛΣ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Αρχιτεκτονικές ΛΣ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Μονολιθικά </a:t>
            </a:r>
            <a:r>
              <a:rPr lang="el-GR" sz="2400" dirty="0"/>
              <a:t>συστήματα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err="1" smtClean="0"/>
              <a:t>Στρωματοποιημένη</a:t>
            </a:r>
            <a:r>
              <a:rPr lang="el-GR" sz="2400" dirty="0" smtClean="0"/>
              <a:t> </a:t>
            </a:r>
            <a:r>
              <a:rPr lang="el-GR" sz="2400" dirty="0"/>
              <a:t>αρχιτεκτονική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Αρχιτεκτονική </a:t>
            </a:r>
            <a:r>
              <a:rPr lang="el-GR" sz="2400" dirty="0" err="1"/>
              <a:t>μικροπυρήνα</a:t>
            </a:r>
            <a:endParaRPr lang="el-GR" sz="2400" dirty="0"/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Νήματα </a:t>
            </a:r>
            <a:r>
              <a:rPr lang="el-GR" sz="2400" dirty="0"/>
              <a:t>(</a:t>
            </a:r>
            <a:r>
              <a:rPr lang="en-US" sz="2400" dirty="0"/>
              <a:t>threads) </a:t>
            </a:r>
            <a:r>
              <a:rPr lang="en-US" sz="2400" dirty="0" smtClean="0"/>
              <a:t>– </a:t>
            </a:r>
            <a:r>
              <a:rPr lang="el-GR" sz="2400" dirty="0" err="1" smtClean="0"/>
              <a:t>Πολυνημάτωση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/>
              <a:t>multithreading)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Συστήματα </a:t>
            </a:r>
            <a:r>
              <a:rPr lang="el-GR" sz="2400" dirty="0"/>
              <a:t>πολυεπεξεργασίας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Παράλληλα </a:t>
            </a:r>
            <a:r>
              <a:rPr lang="el-GR" sz="2400" dirty="0"/>
              <a:t>συστήματα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Συστήματα </a:t>
            </a:r>
            <a:r>
              <a:rPr lang="el-GR" sz="2400" dirty="0"/>
              <a:t>πραγματικού χρόνου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Κατανεμημένα </a:t>
            </a:r>
            <a:r>
              <a:rPr lang="el-GR" sz="2400" dirty="0"/>
              <a:t>συστήματα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8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Μονολιθικά συστήματα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800" dirty="0"/>
              <a:t>Είναι μια προσέγγιση χωρίς καμιά δομή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Το </a:t>
            </a:r>
            <a:r>
              <a:rPr lang="el-GR" sz="2800" dirty="0"/>
              <a:t>ΛΣ είναι μια συλλογή από διαδικασίες, κάθε </a:t>
            </a:r>
            <a:r>
              <a:rPr lang="el-GR" sz="2800" dirty="0" smtClean="0"/>
              <a:t>μια</a:t>
            </a:r>
            <a:r>
              <a:rPr lang="en-US" sz="2800" dirty="0" smtClean="0"/>
              <a:t> </a:t>
            </a:r>
            <a:r>
              <a:rPr lang="el-GR" sz="2800" dirty="0" smtClean="0"/>
              <a:t>από </a:t>
            </a:r>
            <a:r>
              <a:rPr lang="el-GR" sz="2800" dirty="0"/>
              <a:t>τις οποίες μπορεί να καλέσει </a:t>
            </a:r>
            <a:r>
              <a:rPr lang="el-GR" sz="2800" dirty="0" smtClean="0"/>
              <a:t>οποιαδήποτε</a:t>
            </a:r>
            <a:r>
              <a:rPr lang="en-US" sz="2800" dirty="0" smtClean="0"/>
              <a:t> </a:t>
            </a:r>
            <a:r>
              <a:rPr lang="el-GR" sz="2800" dirty="0" smtClean="0"/>
              <a:t>άλλη</a:t>
            </a:r>
            <a:r>
              <a:rPr lang="el-GR" sz="2800" dirty="0"/>
              <a:t>, όταν τη χρειαστεί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Η </a:t>
            </a:r>
            <a:r>
              <a:rPr lang="el-GR" sz="2800" dirty="0"/>
              <a:t>επικοινωνία μεταξύ των διαδικασιών γίνεται </a:t>
            </a:r>
            <a:r>
              <a:rPr lang="el-GR" sz="2800" dirty="0" smtClean="0"/>
              <a:t>με</a:t>
            </a:r>
            <a:r>
              <a:rPr lang="en-US" sz="2800" dirty="0" smtClean="0"/>
              <a:t> </a:t>
            </a:r>
            <a:r>
              <a:rPr lang="el-GR" sz="2800" dirty="0" smtClean="0"/>
              <a:t>παραμέτρους</a:t>
            </a:r>
            <a:endParaRPr lang="el-G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800" dirty="0" smtClean="0"/>
              <a:t>Κάθε </a:t>
            </a:r>
            <a:r>
              <a:rPr lang="el-GR" sz="2800" dirty="0"/>
              <a:t>διαδικασία είναι ορατή σε οποιαδήποτε </a:t>
            </a:r>
            <a:r>
              <a:rPr lang="el-GR" sz="2800" dirty="0" smtClean="0"/>
              <a:t>άλλη</a:t>
            </a:r>
            <a:r>
              <a:rPr lang="en-US" sz="2800" dirty="0" smtClean="0"/>
              <a:t> 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87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Κλήση συστήματος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Υλοποίηση κλήσης συστήματος σε </a:t>
            </a:r>
            <a:r>
              <a:rPr lang="el-GR" sz="2600" dirty="0" smtClean="0"/>
              <a:t>μονολιθικά συστήματα</a:t>
            </a:r>
            <a:endParaRPr lang="el-GR" sz="2600" dirty="0"/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dirty="0"/>
              <a:t>πρόγραμμα του χρήστη δημιουργεί μια παγίδα </a:t>
            </a:r>
            <a:r>
              <a:rPr lang="el-GR" sz="2400" dirty="0" smtClean="0"/>
              <a:t>στον</a:t>
            </a:r>
            <a:r>
              <a:rPr lang="en-US" sz="2400" dirty="0" smtClean="0"/>
              <a:t> </a:t>
            </a:r>
            <a:r>
              <a:rPr lang="el-GR" sz="2400" dirty="0" smtClean="0"/>
              <a:t>πυρήνα </a:t>
            </a:r>
            <a:r>
              <a:rPr lang="el-GR" sz="2400" dirty="0"/>
              <a:t>(εκτελείται μια ειδική εντολή ή κλήση πυρήνα </a:t>
            </a:r>
            <a:r>
              <a:rPr lang="el-GR" sz="2400" dirty="0" smtClean="0"/>
              <a:t>–</a:t>
            </a:r>
            <a:r>
              <a:rPr lang="en-US" sz="2400" dirty="0" smtClean="0"/>
              <a:t> </a:t>
            </a:r>
            <a:r>
              <a:rPr lang="el-GR" sz="2400" dirty="0" err="1" smtClean="0"/>
              <a:t>kernel</a:t>
            </a:r>
            <a:r>
              <a:rPr lang="el-GR" sz="2400" dirty="0" smtClean="0"/>
              <a:t> </a:t>
            </a:r>
            <a:r>
              <a:rPr lang="el-GR" sz="2400" dirty="0" err="1"/>
              <a:t>call</a:t>
            </a:r>
            <a:r>
              <a:rPr lang="el-GR" sz="24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dirty="0"/>
              <a:t>ΛΣ προσδιορίζει τον αριθμό εξυπηρέτησης </a:t>
            </a:r>
            <a:r>
              <a:rPr lang="el-GR" sz="2400" dirty="0" smtClean="0"/>
              <a:t>που</a:t>
            </a:r>
            <a:r>
              <a:rPr lang="en-US" sz="2400" dirty="0" smtClean="0"/>
              <a:t> </a:t>
            </a:r>
            <a:r>
              <a:rPr lang="el-GR" sz="2400" dirty="0" smtClean="0"/>
              <a:t>ζητήθηκε</a:t>
            </a:r>
            <a:r>
              <a:rPr lang="en-US" sz="2400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Το </a:t>
            </a:r>
            <a:r>
              <a:rPr lang="el-GR" sz="2400" dirty="0"/>
              <a:t>ΛΣ εντοπίζει και καλεί τη διαδικασία εξυπηρέτησης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sz="2400" dirty="0" smtClean="0"/>
              <a:t>Ο </a:t>
            </a:r>
            <a:r>
              <a:rPr lang="el-GR" sz="2400" dirty="0"/>
              <a:t>έλεγχος επιστρέφεται στο πρόγραμμα του χρήστη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944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Μονολιθική οργάνωση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600" dirty="0"/>
              <a:t>Η μονολιθική οργάνωση προτείνει την εξής </a:t>
            </a:r>
            <a:r>
              <a:rPr lang="el-GR" sz="2600" dirty="0" smtClean="0"/>
              <a:t>βασική δομή </a:t>
            </a:r>
            <a:r>
              <a:rPr lang="el-GR" sz="2600" dirty="0"/>
              <a:t>για το ΛΣ: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Ένα </a:t>
            </a:r>
            <a:r>
              <a:rPr lang="el-GR" sz="2400" dirty="0"/>
              <a:t>κύριο πρόγραμμα που ζητά την ενεργοποίηση </a:t>
            </a:r>
            <a:r>
              <a:rPr lang="el-GR" sz="2400" dirty="0" smtClean="0"/>
              <a:t>μιας διαδικασίας </a:t>
            </a:r>
            <a:r>
              <a:rPr lang="el-GR" sz="2400" dirty="0"/>
              <a:t>εξυπηρέτησης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Ένα </a:t>
            </a:r>
            <a:r>
              <a:rPr lang="el-GR" sz="2400" dirty="0"/>
              <a:t>σύνολο διαδικασιών εξυπηρέτησης, οι </a:t>
            </a:r>
            <a:r>
              <a:rPr lang="el-GR" sz="2400" dirty="0" smtClean="0"/>
              <a:t>οποίες υλοποιούν </a:t>
            </a:r>
            <a:r>
              <a:rPr lang="el-GR" sz="2400" dirty="0"/>
              <a:t>τις κλήσεις συστήματος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400" dirty="0" smtClean="0"/>
              <a:t>Ένα </a:t>
            </a:r>
            <a:r>
              <a:rPr lang="el-GR" sz="2400" dirty="0"/>
              <a:t>σύνολο βοηθητικών προγραμμάτων, τα </a:t>
            </a:r>
            <a:r>
              <a:rPr lang="el-GR" sz="2400" dirty="0" smtClean="0"/>
              <a:t>οποία υποβοηθούν </a:t>
            </a:r>
            <a:r>
              <a:rPr lang="el-GR" sz="2400" dirty="0"/>
              <a:t>τις διαδικασίες εξυπηρέτησης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4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2. </a:t>
            </a:r>
            <a:r>
              <a:rPr lang="el-GR" dirty="0" err="1"/>
              <a:t>Στρωματοποιημένη</a:t>
            </a:r>
            <a:r>
              <a:rPr lang="el-GR" dirty="0"/>
              <a:t> αρχιτεκτονική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37716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Προσπαθεί να βελτιώσει το σχεδιασμό </a:t>
            </a:r>
            <a:r>
              <a:rPr lang="el-GR" sz="2200" dirty="0" smtClean="0"/>
              <a:t>των μονολιθικών </a:t>
            </a:r>
            <a:r>
              <a:rPr lang="el-GR" sz="2200" dirty="0"/>
              <a:t>πυρήνων ομαδοποιώντας </a:t>
            </a:r>
            <a:r>
              <a:rPr lang="el-GR" sz="2200" dirty="0" smtClean="0"/>
              <a:t>συστατικά που </a:t>
            </a:r>
            <a:r>
              <a:rPr lang="el-GR" sz="2200" dirty="0"/>
              <a:t>υλοποιούν παρόμοιες λειτουργίες σε </a:t>
            </a:r>
            <a:r>
              <a:rPr lang="el-GR" sz="2200" dirty="0" smtClean="0"/>
              <a:t>επίπεδα </a:t>
            </a:r>
            <a:endParaRPr lang="el-GR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Κάθε </a:t>
            </a:r>
            <a:r>
              <a:rPr lang="el-GR" sz="2200" dirty="0"/>
              <a:t>επίπεδο επικοινωνεί μόνον με τα γειτονικά </a:t>
            </a:r>
            <a:r>
              <a:rPr lang="el-GR" sz="2200" dirty="0" smtClean="0"/>
              <a:t>του (</a:t>
            </a:r>
            <a:r>
              <a:rPr lang="el-GR" sz="2200" dirty="0"/>
              <a:t>επάνω και κάτω)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απαιτήσεις των διεργασιών διαπερνούν αρκετά </a:t>
            </a:r>
            <a:r>
              <a:rPr lang="el-GR" sz="2200" dirty="0" smtClean="0"/>
              <a:t>επίπεδα πριν </a:t>
            </a:r>
            <a:r>
              <a:rPr lang="el-GR" sz="2200" dirty="0"/>
              <a:t>ολοκληρωθούν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 err="1"/>
              <a:t>ρυθμοαπόδοση</a:t>
            </a:r>
            <a:r>
              <a:rPr lang="el-GR" sz="2200" dirty="0"/>
              <a:t> (</a:t>
            </a:r>
            <a:r>
              <a:rPr lang="el-GR" sz="2200" dirty="0" err="1"/>
              <a:t>throughput</a:t>
            </a:r>
            <a:r>
              <a:rPr lang="el-GR" sz="2200" dirty="0"/>
              <a:t>) μπορεί να είναι </a:t>
            </a:r>
            <a:r>
              <a:rPr lang="el-GR" sz="2200" dirty="0" smtClean="0"/>
              <a:t>μικρότερη από </a:t>
            </a:r>
            <a:r>
              <a:rPr lang="el-GR" sz="2200" dirty="0"/>
              <a:t>τα ΛΣ με τους μονολιθικούς πυρήνες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200" dirty="0" smtClean="0"/>
              <a:t>Απαιτούνται </a:t>
            </a:r>
            <a:r>
              <a:rPr lang="el-GR" sz="2200" dirty="0"/>
              <a:t>επιπλέον μέθοδοι για τη μεταβίβαση και </a:t>
            </a:r>
            <a:r>
              <a:rPr lang="el-GR" sz="2200" dirty="0" smtClean="0"/>
              <a:t>τον έλεγχο </a:t>
            </a:r>
            <a:r>
              <a:rPr lang="el-GR" sz="2200" dirty="0"/>
              <a:t>των δεδομένων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93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6204</TotalTime>
  <Words>2051</Words>
  <Application>Microsoft Office PowerPoint</Application>
  <PresentationFormat>Προβολή στην οθόνη (16:10)</PresentationFormat>
  <Paragraphs>329</Paragraphs>
  <Slides>39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6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Αρχιτεκτονικές ΛΣ</vt:lpstr>
      <vt:lpstr>1. Μονολιθικά συστήματα</vt:lpstr>
      <vt:lpstr>Κλήση συστήματος</vt:lpstr>
      <vt:lpstr>Μονολιθική οργάνωση</vt:lpstr>
      <vt:lpstr>2. Στρωματοποιημένη αρχιτεκτονική</vt:lpstr>
      <vt:lpstr>Πολλαπλά Επίπεδα</vt:lpstr>
      <vt:lpstr>3. Αρχιτεκτονική μικροπυρήνα</vt:lpstr>
      <vt:lpstr>Λογισμικό και μικροπυρήνας</vt:lpstr>
      <vt:lpstr>Αρχιτεκτονική μικροπυρήνα</vt:lpstr>
      <vt:lpstr>Πλεονεκτήματα αρχιτεκτονικής μικροπυρήνα</vt:lpstr>
      <vt:lpstr>4. Νήματα - Πολυνημάτωση (multithreading)</vt:lpstr>
      <vt:lpstr>Νήματα</vt:lpstr>
      <vt:lpstr>Νήματα και Διεργασίες</vt:lpstr>
      <vt:lpstr>Απλές και πολυνηματικές διεργασίες</vt:lpstr>
      <vt:lpstr>Μοντέλα νημάτων</vt:lpstr>
      <vt:lpstr>Νήματα χρήστη και πυρήνα</vt:lpstr>
      <vt:lpstr>Νήματα χρήστη και πυρήνα: σύγκριση</vt:lpstr>
      <vt:lpstr>Παραδείγματα νημάτων</vt:lpstr>
      <vt:lpstr>Hyper-threading</vt:lpstr>
      <vt:lpstr>Πλεονεκτήματα νημάτων</vt:lpstr>
      <vt:lpstr>5. Συστήματα πολυπεξεργασίας</vt:lpstr>
      <vt:lpstr>Παραδείγματα</vt:lpstr>
      <vt:lpstr>6. Παράλληλα συστήματα</vt:lpstr>
      <vt:lpstr>Πλεονεκτήματα παράλληλων συστημάτων</vt:lpstr>
      <vt:lpstr>Συμμετρική πολυεπεξεργασία (SMP)</vt:lpstr>
      <vt:lpstr>Αρχιτεκτονική συμμετρικής πολυεπεξεργασίας</vt:lpstr>
      <vt:lpstr>Ασύμμετρη πολυεπεξεργασία</vt:lpstr>
      <vt:lpstr>7. Συστήματα πραγματικού χρόνου</vt:lpstr>
      <vt:lpstr>8. Κατανεμημένα συστήματα</vt:lpstr>
      <vt:lpstr>Χαρακτηριστικά των ΚΣ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274</cp:revision>
  <dcterms:created xsi:type="dcterms:W3CDTF">2012-09-06T09:03:05Z</dcterms:created>
  <dcterms:modified xsi:type="dcterms:W3CDTF">2015-09-18T14:10:32Z</dcterms:modified>
</cp:coreProperties>
</file>