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57" r:id="rId4"/>
    <p:sldId id="259" r:id="rId5"/>
    <p:sldId id="261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95" r:id="rId19"/>
    <p:sldId id="308" r:id="rId20"/>
    <p:sldId id="292" r:id="rId21"/>
    <p:sldId id="293" r:id="rId22"/>
    <p:sldId id="280" r:id="rId23"/>
  </p:sldIdLst>
  <p:sldSz cx="9144000" cy="5715000" type="screen16x10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70" d="100"/>
          <a:sy n="70" d="100"/>
        </p:scale>
        <p:origin x="-2964" y="-135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Νόμος απορρόφησης φωτός </a:t>
            </a:r>
            <a:r>
              <a:rPr lang="en-US" sz="900" dirty="0" smtClean="0">
                <a:solidFill>
                  <a:schemeClr val="bg1"/>
                </a:solidFill>
              </a:rPr>
              <a:t>Lambert-Beer</a:t>
            </a:r>
            <a:r>
              <a:rPr lang="el-GR" sz="900" dirty="0" smtClean="0">
                <a:solidFill>
                  <a:schemeClr val="bg1"/>
                </a:solidFill>
              </a:rPr>
              <a:t>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Νόμος απορρόφησης φωτός </a:t>
            </a:r>
            <a:r>
              <a:rPr lang="en-US" sz="900" dirty="0" smtClean="0">
                <a:solidFill>
                  <a:schemeClr val="bg1"/>
                </a:solidFill>
              </a:rPr>
              <a:t>Lambert-Beer</a:t>
            </a:r>
            <a:r>
              <a:rPr lang="el-GR" sz="900" dirty="0" smtClean="0">
                <a:solidFill>
                  <a:schemeClr val="bg1"/>
                </a:solidFill>
              </a:rPr>
              <a:t>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Νόμος απορρόφησης φωτός </a:t>
            </a:r>
            <a:r>
              <a:rPr lang="en-US" sz="2800" b="1" dirty="0" smtClean="0"/>
              <a:t>Lambert-Beer</a:t>
            </a:r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107614" y="913284"/>
            <a:ext cx="3579186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Απορρόφηση από καθαρές ουσίες σε συγκεκριμένα μήκη κύματος</a:t>
            </a:r>
          </a:p>
          <a:p>
            <a:pPr marL="0"/>
            <a:r>
              <a:rPr lang="el-GR" dirty="0" smtClean="0"/>
              <a:t>Εκπομπή σε συγκεκριμένα μήκη κύματος</a:t>
            </a:r>
          </a:p>
          <a:p>
            <a:pPr marL="0"/>
            <a:endParaRPr lang="el-GR" dirty="0"/>
          </a:p>
        </p:txBody>
      </p:sp>
      <p:sp>
        <p:nvSpPr>
          <p:cNvPr id="4" name="AutoShape 2" descr="data:image/jpeg;base64,/9j/4AAQSkZJRgABAQAAAQABAAD/2wCEAAkGBxQTEhQUEBMUFBQXGBkXGBcXGRgYHBoYGBkXFhccHBgcHiggHx8lGxsZIzMhJSkrLjAuGCEzODMtNygtLisBCgoKDg0OGxAQGi0mHyQsLCwsLCwvLCwsLSwsLSwsLCwsLCwtLCwsLCwsLCwsLCwsLCwsLCwsLCwsLCwsLCwsLP/AABEIAMIBAwMBEQACEQEDEQH/xAAcAAABBQEBAQAAAAAAAAAAAAAAAgMEBQYHAQj/xABLEAACAQMCAwQDDQYDBwIHAAABAgMABBESIQUTMQYiQVEUMmEHFyNCVHFygZGSk7HSCBUzUqHRFlNiGCRDc4KywTSDJTWio7TC4f/EABsBAQACAwEBAAAAAAAAAAAAAAABAgMEBQYH/8QAOxEAAgECBAIGCgAEBwEBAAAAAAECAxEEEiExQVEFExRhcaEiMkJSgZGxwdHwIzOy4QYVNFNyc/GzYv/aAAwDAQACEQMRAD8A4xXqTCFAFAFAW3Aez012JjBpJhTmMCSCw6AKMbsT0G1c/HdJUcG4Krf03lT4LvfJd5aMHK9jy14BK9pNdjSIYmVTk4ZixRe6Mb41pnp6wqanSNGnioYV3zzTatst3q++zt4BQbi5Df7uHozTayJBKqGPSfUZC2vV8+BjHjV+0y7SqVvRcW81+KdrW8yLaXIHLO2x36bdfDbz3razLnsQKSBiGIViF9YgHu/P5fXUOpCLSbWu2u/gLHkULMcIpYgZwATt57UlOMNZO3iBAFWuBRQ77Hbr7N8b/XTMgTbqxVYYnWTVIxk5kWnBiCFQpJz8bJ8BjFatOvOVacJRtFZcsr+te97eFub3Ja0IfKOcYOeuMHOMZ6fNvWzmW9yD2OBmBKqxAwCQCcE7DPz1EqkYuzaTFhS2jncI5/6TUOrBe0vmLMSIGIJCthfWODgfOfCpdSCaTau9u/wFgihZs6VLYGTgE4HmcUlOMbZmlfnoLCAKtcHpQ77Hbr7N8b/XS6AprdgASrYIyDg4IGxIPlkj7aqqkG7Jq4sIZSOox/8A3cVZNPYHvLOwwcnGBjrnpiozLmBSW7HVhWOndsAnSPb5VEqkI2u1rtqtRYe4ZaiSWNXblxs6K8mMhFZgpY+wZz1rHiKsqVKUoLNJJtLm0r2+JKV2IubfS5VcsMnScY1LkhWA9tWp1M0FKWjtr3PiiGtRoIcE4OB1Pz9KyXWwFGBsBtLYIJBwcEDYkH56qqkG8t1cWG6uAoAoAoAoAoAoAoAoDU9krxoba/kjbS6LbOh/1LdQsNvHpXD6VoRr4jD05q8W5p+DpyMkHZP4fUtrvjcdxacQEEfJhSKDlxkjZnulklP3iQP9Kr5VoU8BVw2KwzqyzTcp3l3Km4x+S82yzkmpW/dSXdcXme/e2Mrm3NkVMWruHHDuZnT01BxnV1267VrQwdKGBWIyJVOtTzW9L+dbfe1uGxZyea3C32EcKmT0KzSFxHftBMIJGICj/ep9SI+fg5XBwHPzAgtmrYmFTtladWOagpxc0r39SNpNe1CO7ivF3SsRG2VW3HeDG6KWBtJGSKNm9MBcJpl5zGVrgEjIMWn1s7Aj2VGL7Kp4lYiN5SS6rS945VlVPTdSvtx1JjfS3x/uMlpZIMcEcpi6uGkSKQRSFS49GOCQzJy8gAbZztmrrqqde/Ssb/w4KLknKKdvT4NJ5tW+RGrXoc2YmxZvSozJkPzlLZ2OrWNWR4HOa9LWUeyyUNsrtblbQwrc2/bGYMLg2LkRx3UrXkewkdzMxWQkHvwjoq/FIyck6q8z0TCUXT7XH0pU4qlL2UsqvH/8z4t+1wtaxmqccvPU94taNFNxa6fSLe4ikEMgZSJTNLE6BMHLd0EnHTBzimFrRq0cHho36yEk5xs7xyxknflrtz4CSs5PgyXa8IlHEIrkheQLNQX1psf3foC6dWrVnwxnG/TeteeNovAyw6bz9a9LPbrr3va1u+/cSovNfu+wjs6Lg/uprKQrZoY/SAsqxjmmc84SgsCxK6AAc5BAUVbHvDJ4yOKjeq75Lxcnlyejl0drO97W11ewjf0bbcSrsuO3C2/FAlzMugx8oCVxozcYbQAdsjOceFb1fAYeeIwjlSi82bN6K1tDS+mvxKqTSlr+3LThM9w54fJbS/7mqg3hMihNfMdrozqx3LIQcsDkEYrRxUMNDtNOvD+M3/C0d7ZUqeRpcHy2e5aN9GtuP3IUTTvbQjgrsumSdpUikCSajITCXXUGccrSB1GzDrWzLqIYmo+k0neMFFyV42y+lZ2aTzXb2exGrishi+Dk+kw6tjzUznb44zXpMVbs07e6/oYY7m97TSRu0vo7kWyXjm/j+O5M5PMJX+JFjZVHqkZOSdVeV6NjVhGPXr+JKkupl7KtD1dfVnxbe/DaxnnZ7bX1H+M+lheKm4kJtnjPo681TGUE8XLMUYbZRHjcDbIzuaxYPsblg1Rj/EUv4jyu98ks2aTW+bm/DQmWa0r7cDE9tmzdbHPwNr/+LBXpOhk1hdffqf8A0kYanrfL6Gn7NyM1j6UyarmzWUWpJXLoNLOcHdvR9ZceHfA8K4vSKUMd2aMrU6zi6m+j1SWmi62yT46X4mSHq5uK2/e4d4LBeeiWD2TtGDLNJcOJAgJEoUNLlhqUIp65HXzquMqYLteJjildqMYwWVt+re0dNHd9zJipZVb4i4IIp9QtQhtTxJ5LsalQC2VkMRbcEQhecfIH24qk6lbD2de/W9QlT0b9N3Ukt/TvlXegkpbbX18B/h9qYpeHxzgCReIN6OuoMRanSdsE9wvgrn/ViseIrKtTxFSlrF0VndrfxPLW2/wuErNJ8/Ip7LhDW1ldemKFSSezOzo+qNWm1kaGJxg7Hx8Olb9TGRxWMpdmbbjCqtmrStGyd0te4rlyxd+4ueK+lg8UaeQm0eCT0ZRKhjKc6HlGKIN0Ee2QNs4O5352F7G+yRpx/iqa6x5XmvllmzSa97m/DQvLN6V9uByuvdGsFAFAFAFAFAFAFAW3Z/s1dXpcWcJlKYLYKjGrOPWI8j9lYqlaFO2ZhK5c+9hxX5G/3ov11i7bR976k5WHvYcV+Rv96L9dO20OfkxlZK4b7n/F4X1x2batLpu0RGJEaNvj/wArGsGIqYbEQyTel0+O6aa80Sk1qRfew4r8jf70X66z9to8/qRlYe9hxX5G/wB6L9dO20fe+oysfsfc74tFIki2TFkYMAzRkZU5GRr338KxV6+HrU5U5S0kmnbk/gSk07iLj3N+LuzO9pIzMSzEvFuSck+t4mrQxWHhFQi9ErLfZEWY372PFfkb/fi/XV+20fe+oysPew4r8jf70X66dto+99RlZK4l2A4xO4eSzbUERNmiG0aLGvx/5VFYMPUw2Hhkg9Lt8d27vzZLTbuRfew4r8jf70X66z9to+99SMrD3seK/I3+9F+unbaPvfUZWHvYcV+Rv96L9dO20fe+oysk8N9z7i8MqSpZNrjYMupoiAw3U41+BwfqrBiK2Gr0pUpS0krPfbiiUmncYf3M+LEkmzkJO5JeMkk9STrrMsXQSsnp4MjKxPvY8V+Rv9+L9dT22j731GVh72HFfkb/AHov107bR976jKw97DivyN/vRfrp22jz+oyst4eyfHEe3dLQqbZdMYBi04JYvldeCX1NqPjmufOjgZwqwk79Y7yet+6z4Zbaci15adxGvuwnGJY4o2siEi16ApjGOY2th6/n0rNRlhaVSdSMneVr3v7Ksg8zViD72HFfkb/ei/XWz2yhz8mVyslcL9z/AIvBNHNHZtrjYOuWiIypyMjXWHE1cNiKUqU3pJWe5KTTuiL72PFfkb/ei/XWZYyguP1IysPew4r8jf70X66nttH3vqMrPG9zLigGTZvt/qj/AF07bR976jKzI1tEBQBQBQBQBQBQHZv2b/4l79GH85K5XSXs/H7F4Hcq5ZcYuICxUh2UDOQMb/X4UBGlsZSe7cuo8tEZ/qVz0oCZChCgM2o+eAM/UNqAcoCuuOKw4085UYgEHxAIBBwR5EfbQCbHicWyc8SOcewk48AB9f10BZ0AUBDvOJxRELI+knoMMfyFARbi/hMm9xpIwCgON+9jI6+f1LQEm34rC7BEkVmPgPZnP5GgJtAFAQr3iUSAh5NHhnB2O3s/1D7aAjWXE4QQpuA7McDO25JKjGOpB+vwoBfEruMEapzFg4Ix13G3T7MefjQE62uFkUNGwZT0I6HGx/rQC3cAZPmB9ZIA/qaAqZ+KwsVIuQoB3A8emNyPmH1464oCxtLtJRqjYMM4yPPyoB+gCgCgG7j1G+ifyoD4rr1C2MIVICgCgCgCgCgOzfs3/wAS9+jD+clcrpL2fj9i8Dt09wqDVIyovmxAH2muWXIA4vDzD8PFp0jHwiYzls+PligFzcXg0nE8OcHHwidfDxoAh4xBpGZ4c4GfhE6438aAQ3F4eYvw8WnS2fhExnK48fLNAO/va3/z4fxE/vQDNnxeHlprnh1aV1ZdM5wM+PnQA3GIeYuJ4tOl8/CJjOU0+Plq/rQD/wC+Lf8Az4fxE/vQDNnxSLlRmSaLJUAkunrYGrx65p3A8fi8PMXE8OnS2e+nXKafH6VAPfve3/z4fxE/vQDVnxeHQuueLVgZzInXG/jQA/F4da4ni06Wz8InXK6fH56Ad/e9v/nw/iJ/egGrXi8Onvzw5y3WROmo48fLFAE/F4dSYnixqOr4ROmlsZ3/AJsUA7+97f8Az4fxE/vQDNpxiHSdc8WdT9ZE6a20+P8ALigCfi8OqPTPDjUdXfT1dD9d+mrFAPfve3/z4fxE/vQDVrxeHB1TxZ1NjMidNR0+PligCfi8OU0zxY1d74ROmluu/nigH04rASAJ4iScAB1ySeg60BIufUb6J/KgPiuvULYwhUgKAKAKAKAKA7N+zf8AxL36MP5yVyukvZ+P2LwIn7RXabXLFYxnuxYll/5jDEYPtCEn/wBwVyy5z6y4TZvGheS4R2UbCNnDPg5AwgA3x0LZBB2OQAIvFLWyWMm2nleTIwrppGnx3x/bwoCkoAoCx4XFbssnpEkiN3OXoXUN27+oexfaN/OgJt9Y2IiLRXMjSae6hjx3hoyC3kQzYPmh9mQKGgCgNHxP/wCXWv8Azpf+yKpxP+oj/wBUf6pmeP8AIn/yh/SzOVBgJnCEhMqi6Z1iOrUybsDpOnbB21ac+zNAXT2PDdW11OFIzvHkjcDB2GdvLy8M4oDz0Dhvyufof+D45bHjtsB59fnwBQXaqHcRksgYhWIwSuTpJHhkYoDy2C615mdGoasddOe9j24oDS+j8KOTzboZxhSq93J3yQDnA+zb1ugAzNwFDtyySmTpJGCVzsSPA4oC54NZ2kkQE0ky3BlChEXUDGQoB2UnOonpk4HqmgLJeA2OP/UXO2CTyGGFABk2wenePXYA56ZYCh4zDbqyi1keRdI1Mw09/JyAMdMY8T40BXUAUAqNypDKSCDkEHBBG4IPnQH192N7QC+4dFcbamjIkA8JFBVxjwGoEj2EUB8lV6hbGEKkBQBQBQBQBQHZv2b/AOJe/Rh/OSuV0l7Px+xeByXtc0xvbk3f8fnSczrgNqOy5+L5ezFcsuOWXau7iQJHMwUBQBhdtJQrjb/Qo+bPmaApWbJJPU70BN4NJAsqm6Rni3yq9ehx4rnf/UPrxggaV+D2qrqaz4ppAJLFVAwo7xPcwAMMfqoDK8RMXMb0cOIttPMxq6DVnTt62cezFAN2rKHUyAsgYagNiVz3gD54oDVWdlYTriKG9JTSrMhiAZnIRSQ7HGpvAHbfr1AHl7aWEBC3EF8rkI2C0XQEg9PA4OehyNsUAiV0FlZGZS0Ynl1KDgldEWQDU4n/AFEf+qP9UzYj/In/AMof0ssLLglrNEJYrO7KYIBEsQ1HVj4xzsTjYb4HtzBrmV41Jbl19ESREC97mEFi2pjnbbGkqPq+sgV1AFAXXCpbLlabqOfmaydcRX1NICrhjj1snOPIUA1xt7Q49DWdcli3NKYAz3QoXfYeJJ6UBVUAUA5bTsjq6HDKQynyKnIP20Bb3Ha28dWV52KspVhhcFWyCOntNAUlAFAFAFAdw/ZzupuXfRYzAArg+UrAqQPPKqM+WgedAcar1C2MIVICgCgCgCgCgOzfs3/xL36MP5yVyukvZ+P2LwKz9ojs3yrmO9QdycaJPZKg2J+kmPwz51yy5h+zfZ+G5iLNI4dXVWCgYAlzHF1HXmYJ9hxsaAjdpeBC2EbI5ZXMibjB1wlY5D8xfVgeAx160BRUBPPGbjSU58uk9RrbyYHfPTDvt/qPnQECgCgJFrfSRgiKR01ddLFc4BG+PYx+2gE3N28hBkdnIBALHJ3Ysdzv6zE/XQF9xIf/AA613x8NLv8A9EVTiP8AUR/6o/1TNiP8if8Ayh/Szy3YHEVpdTcxM8sN3EkOTtH3u6xycBvWz8UkKYNchnhscO14zq5xiKMDWgPxpNWy+xPWPjo2JAbn4K2kyRMssIBPMBC6QPB1Ygq/kp9Y+rqoCsoAoAoAoAoB21RWYB30KerYLY8thvjPl9h6UBPPAZjvCouF/mgPM+1B31/6lFAeDs/c/GheMfzS/BL96TSv9aA9/d8KfxrgE7d2BTKQfHLEon1qzUB60Vo3qyTxn/WiuD5ZKsCo+ZWoCqoD6y9zbs16BwyOJlxK6mWXz5jjOD9EaV/6aA+WK9QtjCFSAoAoAoAoAoDs37N/8S9+jD+clcrpL2fj9i8DsnF+EQXUfLuokljyG0uMjIzg/PuftrllzGy9hbYO+nhNq6ZwpyEJG25yT7fLw2oBE3YWAaSvCbNtm1LqwQQzacMdiCunfHiaAG7EQasDg1ppzjPNHkDn1fA5GProBCdjIDv+5bYDVgguAcA4JG248vPHtyAL73u+F/IYPu0Al/c+4UAS1lbgDqSuB9uaLV2QKHiPDOAxZAtIJW8o01f/AFZC/wBa3aXR9efC3jp5bmRUpMy/EksTnk8NtYx5sutv/AH2GujT6Kpx1qNvw0MnUxW7K3h8Nufg5YInjDFlUqMKSACQPbgbeysOKwFOs7x9GSVk1yXDXxOdiatWDbpP4cHbRGmt+B2GATZW5HmEUj7Nj/WvP4ihjaD0afivuvwa9PpaF8tan8m19bk6Ds5w49LKxY+RV4z/AFLCtCXSFWn/ADKXyOnSxWAq+1KPjZ/gk/4X4eN24RER5xlX/PTVo9L0HvobscJSn6lVfFNfS4DgnBR6/D1j+lCT/wBpNbUMdRlsy3+WVn6ri/Br72JEXZ7gTdILUfSUr/3YrMq0HszFLo7FR3pv4a/QnQ9h+EP6lpat9HB/I1kUk9jXnSnD1oteKHve74X8hg+7UmMPe74X8hg+7QHvvd8L+QwfdoCtvOwtmrER8Jt5BnZiyoMaR16nOrPh0x1oCI/Yu3Kq0fBrbfXqRmCkFT3cE9Q3njbrvmgFP2Kt87cFtcf81ft9Xpt9efDFANr2OgJYjglthcjBcAkjyJGMeH/mgNDD7n/DVZWWygDKQwOnoQcigNFceo30T+VAfFdeoWxhCpAUAUAUAUAUB2b9m/8AiXv0YfzkrldJez8fsXgdM7fdsouF26zSoZCzhFRSAScEk5PgAP6jzrllzn3+0BD8il/EX9NAH+0BD8il/EX9NAH+0BD8il/EX9NAH+0BD8il/EX9NAO3XutzygmC35a4zn+Iw2J640jYE9PA16eh0HSyqVSd78Njcjh1pdmbv+1ckvenEr9CNTbb5xgdBnB6eRrp0sDThpTaXh+3MyppbEc8a3xyXz5ePXT0x/Nt8+1X7PpfMg424kKftIv8jfaKxTw0uZr1LkJO066v4bfaK1Xh3zOZVZoeE9q8dEOPLIqssLmVmcfFKLNQeJKQDpO/trg4/AxpSscXtiTtY8j7QMnq6h9deexGFpPdG1T6QlH1blpZdrWbZkDfPiuJiMNThtc6uH6arF3Byph3ogK5NTHSovS56LCdK1pke94DB/LirU+m58jvUsfX5lPcIYv4ckq/Rcj8jXRpdMSfDzN+DVX14xfiiDJ2tuYvVmkP0tLf9wNdKn0lNmzHojDVd4L4XX0PI/dQuF6qrfSUf/qRW0sdPkJf4Xw8tm18fzcmRe60w9e2Vvmcr+YNXWP5xNeX+El7NXyv90RL73dYom0mzkJ9ki/prepVOsjmPMY/BPCVnSbv3kf/AGgIfkUv4i/prIaQf7QEPyKX8Rf00BZdm/dsgurqG3a2eHmtoDs6kBj6uRjxbA+ugOo3HqN9E/lQHxXXqFsYQqQFAFAFAFAFAdm/Zv8A4l79GH85K5XSXs/H7F4GS93HtL6XxFokOYrYGJfIvnMrfeAX/wBsVyy5zugNL/ga7IBRUfJxgOoPjg97Gx6g+Rz0oBKdiLwjIjXoT/EjG4O4zqxnG/XGPHO1AUV1bmOR43xqRipxuMqcHB+cUQNpwu+kiXMTldSgHGNwMEdfaK+hQowq0oqavZHUUU4q5Pn7R3LqytMSGBDDSgyGGD0XyqI4GhFpqOq8eHxGSIr/ABPcqpCyYyxbIVQcnJPQY3JJ6dTVXgKDd2uFt2Q6cTM3FZJmvVIC+tWozlVS/wCF+FEcjEm9X1F+auJ0r6y8Dy79dkWSvL1zPElcN61wsWbuHN3wTpXlcXueowG5YXnStGnuelomW4r411aB2sMY/ifjXZonfw5Qyda31sdOOwmpJMnxeAyXIRcZYhRnpljgZrs4T+WfN/8AEP8ArGS37EXg6RoTvkCWPYAgZOWx1P1eOK2ThEDjPAJ7UIbhQmssFAZW9TTn1SR8YDr4GgK1HIIKkgg5BGxBHQg0B9ediu0AvuHRXGRraMrIBtiRRpfbwBIyPYRQHyZXqFsYQqQFAFAFAFAFAdm/Zv8A4l79GH85K5XSXs/H7F4HOfdQ7PGy4lPFg6GPNjJ8UkyR9jal3/lrllzKUBO4TdRxsxmi5oKFQuQMEkd4Eg4IGcbHfFAP8b4lFME5VukBBbVp3DAhMeXQh/qIFAVYogbCD1V+YV9Hofy4+COtHZDlZSRL1DIZBuK16hqVSAvrVqM5VUv+F+FEcjEm9X1F+auJ0r6y8Dy79dkWSvL1zPElcN61wsWbuHN3wTpXlcXueowG5YXnStGnuelomW4r411aB2sMY/ifjXZonfw5Qyda31sdOOwmpJMf2h/jGuzhP5Z83/xD/rGSeA8Xt4Y2Wa1WZmJ77Y7ikAd0EbnqfD599tk4RSzMCxKjSpJIXOcDOwz4486ARQH057ivAWtuEhnJ1XGqfT4BWUKmB7VAbP8AqHlQHzdXqFsYQqQFAFAFAFAFAdm/Zv8A4l79GH85K5XSXs/H7F4Gl93DsVLfQQy2kfMuIm06QQC0b9eu2zBT8xauWXONe9dxb5FJ96P9VAHvXcW+RSfej/VQB713FvkUn3o/1UAD3LuK/IpPvR/qoDSRdg+IAKDauD09ZOuPpew17ij0phIwSc1t3/g6Ma0LLUX/AID4j8kf7U/VWT/NcH/uLz/BPXQ5njdguI/JH+1P1VD6Vwf+4vP8EOtDmRJ/c94kelnJ96P9VYJ9J4V+2vP8GtUqJ7EMe5vxTOfQpPvR/qrXfSGG9/6nPnBst+HdheIA4a1cEYONUfj0+N7D9lO34b3/AK/g51fC1ZbI2S9mLvSo5DZx5r/euT0jiKdSScHc8++i8XmbyPyI79lbz/Ib7V/vXAqwk9kZV0Zivc+g/Y9mbtTvA4+tf71yMTha0vVi/I2qOBxEXrD6Gw4Vw2VR3kI+z+9edxPROMk9Kb8vyd/BwlB+kiXPauwyq5BGQRjcVrQ6Fxy3pPy/J3qdemt2UHEeCTt6sTH7P710KPRWLW8H5HVoY7Dx3l9TMcQ7KXjerbufrX9VdWlgK63idih0tg471F5/gqG7EX+f/TP9qfqrbWFq8jeXTmA/3V8n+BLdib4dbZh0HVOpOB8bzqey1fdJ/wA9wH+6vk/wZrjXubcUeQlLOQjz1R/qrp4aDjCzPDdM4inXxLnTd0Qfeu4t8ik+9H+qs5yQ967i3yKT70f6qAsuzfuTX8l1Cl1bPFAXHNcsmyDdhs2ckDA9pFAfTUqARkKAAFIAHQADYUB8W16hbGEKkBQBQBQBQBQHZv2b/wCJe/Rh/OSuV0l7Px+xeB3KuWXCgCgCgIX72g1FedHqGrI1DbTnVnyxg58sUAia/hJU8+IaGJPfXyZMdduv9KAcHFoD0ni649devl1oCZQHhNAQouLwN6s0Z6fGHjsP6kUAlb+AOW58XeCqBrXwLHz8dX9KAdh4nCxASaJidgA6kk+wA70BLoBi7vEiAMrqgJwCxxk4JwPbgH7KAaHFoCAwmiwRkHWuCMkZBzuMg7+w0A1b8QgjRUM8XdULnWo6DHTPsNASre7jkzy5EfGCdLBsA5x088H7KAfoCLccSiRtMkiq22zHHXYfkaAaur2Fhp50QIZT66/EcHHXzGKAUOL2/wDnw+frr0G3nQEqKQMAykMp6EHIPzEUAugCgG7n1G+ifyoD4rr1C2MIVICgCgCgCgCgOv8A7PF5HHJe8yREysWNTBc7ydMmuX0km8vxLwO1/vi3+UQ/iJ/euXlfIuH74t/lEP4if3plfIB++Lf5RD+In96ZXyAfvi3+UQ/iJ/emV8gRRPY5LarXUc5OYsnOc5PtyftNMr5AQjWA6GzHXpyh160yvkAU8PHT0MeH/C6Hc0yvkCb++Lf5RD+In96ZXyAHjFv/AJ8P4if3plfIERZLAAgG0AOxGYtx7aZXyAnVYedn0x/wunl81Mr5AVHLYqQVa0BBBBBiGCOh+cUyvkCX++Lf5RD+In96ZXyA1c39pINMktu69cM0bDy6E0yvkBlpLA6cm0On1d4ttydvLck/WaZXyB5qsPOz/wDtfN+VMr5Adtryzj/hyWybAd1o12BJA2PQFm29p86ZXyA/++Lf5RD+In96ZXyAxPeWbkF5LZiOhZoyRjp1NMr5AaZ7A5ybQ567xb/PTK+QAPYZzmzz1z8FnPz0yvkCTDxO1RQqTQKo6BXQAfMAaZXyAv8AfFv8oh/ET+9Mr5AP3xb/ACiH8RP70yvkBu44xb6W+Hh6H/iJ5fPU5XyB8c16ZGEKkBQBQBQDttbvI2mNGdjkhVBY4ALHYb7AE/MKhySV2BqpAUAUAYoD1VzsBk1AFSxMrFXUqykgqQQQQcEEHoQfCiaaugIoQGKEjkEDO2mNWdtzhQScAFjsPIAn5hUNpasDdWAYoAqAGKEDlxbsjFZFZGHVWBUjx3B3qE01dEjeKkBipAYoBcUTMwVFLMxAVQCSSTgAAdST4VDaSuwJZSCQRgjYg+FFqDygHEgYhmVWKrgsQCQoJ0jJ8Mkgb+JqG0nYDdWAUAUAUA5yG069LaM6dWDp1AAldXTOCDj21W6vbiBupAVICgCgCgCgNP2O4rFaCW4csZspHEkbKrAauZI+WVhjuKmPEStWrXhKo1FbEp2JnFbixEU7QiMuCywLo/4dzy5VLebwDnx6j4tHjpWOEarkr7cfh+dxoNdnb+3FvGkwtw4lm3khRiAYCYC7BCxQXBGQc7AggjarVoTztq9rL66+QR481oL62MvIZAiido0xCZhr0nQoAKD4LUFXBw+Ac7kqnVNK/dzsOJZm6ssxi49EcpCsztBGFDzwzSsYTpQDEsTIpIwuUHz1iUalm435a8mt/gydCKl1aTrGk7W8Wq2jDukMcZWU3iGUjQg7wtx9mQPWObuNSN7Xev2/JGhObjFtNOZ0jgMt1NaExSRrLo708dwBrBHe0xMT1+FHiNqdXOMcrvZJ/wBibjLX9vEGiK2wKG/TDW8LN3EAtAWaMknXqwSSSetTlnLXX2efxAjhXEbNntvSBbYEMHM+BjX4T0+My6tKDJ9GU5znu6v5jmZwqK+W+/2/IuhVndWustA1pEGEGgTRhtEAEq3MT5RtUpYpl+rqe6V9QRKM7Wab3258H4fQFVwWygml4gI9CRCF2haXOEHpEIQk4JB0nTn/AFHPjWapKUYwb3vrbwIRobi4sNT8hrIIOeG5kQJdzAotTHmMkIJeoGncMWByM6yjVss1+H11J0M72vtsJFJAsIs3JEJWJUkGhV1LIxUSOwyMtllJJwfLYoPVp3zcSGX0nELIOFb0NoXnJi0QLqjtjHIqiZuXryGMR6lsq5OQRnDkqNXV7257vuJ0E2l1ZqYgXtDKhgNxJLGJUlQNK04QtG2p+8gJADNgaTsaONR30dtbcLcrjQrrPjFuVjLpbbSXzYaCEHHoy+iB9CDI5rPgdMj2LjLKnO9tdlxfPUi5cQcOt25U84toV18MllLIFVlZLozKqImBrCKSgABK1hzzScVd+svpYkqbue19BcIbXUbeEIvLHPE4kjNwTJpzuNRGWxpIC4wRWSKn1ibvu/C3AaWFcBubVYbEs1upW5VrjUg5mnnAjfllyAm5IcJju6S25mpGbnLR7aciEWFlaW8cVpJNFCrMFFzlVblnkS+hHSVYJzhpdmIZcqrMCCVOJym20m+7v115bElHwWe1W7uDeiKWHltgRAAM2pMCPCIAcahlQgODgjINZ5qbpxULp/u+5CsXENxaiN15tidroyZhHflZG9DaIaO4oyvd2CkPqG4zhtUunZ8P73J0ER8YszpEy22jNhr0W8KnHLY3m6RhvXC5wc+C9anq6i2v7XH5C6HLa5sF0+lm1klATmNDEBGf94VlwqIoJEedekDK7bnIqHGq/Vvbv8P2w0M52knjBtzGYHnRSZmhjQRFuYzRjQECMQmnOFwdgcnNbFGMrO97cL7kM1o9EYyXA9DWD0uONi0KYNskeuRYlEezksdxhzgYO1avp6R1vbzJ0K+G+tFji3tjGPRuXGYlaRZPg1vGmymGUjmesWH8MrjTtdwqNvR31vy7rDQXNxK1fZPQlk/3nls0ESoG5yCHXiPBHI5gGoEaipO4yIUKi3vbT6fkXRTNNam+dfghbypyjIEOhJWiUNLGpGVRZ8sMAdzIHXFZ7T6q+t187cn8COJcyX1i0chjFoicm5RUeL4YzDmC3YNpJGYRHvqA5mokaiDWFQqpq973Xhbj5k6HP66BUKAKAurDszLKsbho1R0162JCr8OLbSxCnDa2U4/lYGsEq8Ytrl+Liws9k7jQraV1NIIhHk69ZeaMDGMetBL4/F9oy7RC/wB/l+RYVbdlJXCEyQoriHQzM2HafWI0GlThsxyAk4UFDk9Mw8RFcHx8hYm3HZyKCJpLpZh8FHp0uoLXEmttGkxnuqANRztjxLqBjVeUpWhbfy+ZNiBxbsvLBztbxsYAhkC8wYMjFFA1IudxnIypBBBINZIV4ztZb/Yiwmx7ONLEkqzQgMZcg83KCBFklZsR4wqMp2JJ1AAE7VMqyi2rPh5iwgdnpfSI4VZCzoJY3BbQyaDIGBIDDYEYIBBGCBTro5HJ/IWLDhHZJpdDzSxokgTRlmBaSczpAudDYy8LajjAHiM5FJ4hK6itvtv9SbDX+DLnEJblqZyBEpbBY5Ifw2CYyzHYZG5O1T2mGvd++YsMnsy+OYZoRb6Q4uPheWcu0YXTy+Zq1K3d0ZwpPq71PXrazvyIsM8L4FJNHPJG6LFCVWWRiyqFfmFWO2SpMeMY1FmQAEmrTqqLSa1ewsTbXsm8gVUI5vwLMWbCaLmNZIQBpzqxq1HoNgM9ao8Qou7218tybDVp2dmmjidpY1RlQR8x2xqklnijjACnBZoZT4KAMkijrQi2kvEWHX7HSAE8+3IDTK5zLhBb45rE8vcAsgGnJJcYB3w7SuT4eYsRrns28YZppoY020OS5EuqNZhywqFvUdCSwUDWoODtVlXT0Sf4Ise8F7MS3Ka1eKNcsAZCwzp5YY91W2DSxLnzfyDEKleMHawSFv2XutccTjBcxKdTbRmSR4og/XGSrHbOAfbUKvTs2v3iTZjkHZfDRtNPEIinOlI5oaOJZeQ2QYvW5oKAKG339XeoeI0eVO4sR+IdnHhEjTPFEoYiMMzOZcKsg5ZRDkFXQ6m0r3x03AtCspWSV+fcRYf4N2ckukDrcwrzJBFpczZL4LKDpjK+qpIOcfMarUrRpuzWxKR5D2QlcoqSwM7GI6AzhljndY4ZGygGli8ZwCWAkUlRmnaYrdP/AM/fIWK/9zS4t9IDG4JESg7kiQxYOcAZYedZetjr3EWLiPsPKxjAntiJCAGDSEZbm8vcRnZxFKQRkYTfBIBwvFRV9GTlFW/Y0vGNM0POJjbBdgBDM6RQNgx577Orde6pGoDO0PEq+zt91uLEH/C0wt2nkZI1VQxVuZr7zSooKhDpLGJsFiAcrvkgVftEc2Vaiww3BJRctaFkDIX1EsdCiNS8jk46BFY9M4GwPSrdbHJnsRYmN2TOCRdWxAg9IyOfgxatGR8D1DbY6g/McU7Qvde9ibETi/Z+S3Uszxvpk5MgQkmKXBbQ+QBnZt11LlG32q8K0Zu1n/YixIj7JzF3TVENBjDsWIVRJBLdaiceqsUTk+O2ADVe0Rsnz/NvqLD3FOywTmyRzxcpYhcICZGdoWflRnKxBQzMV7pwRqGcYJFYYi9k1re3xJsUfErNoZpYXxrido2xuNSMVOD5ZFbEJKUU0QRqsAoC2XjJFi1pg7zibO2MaNBHnudJ8u6Kwul/Ez91hfQmjtrdcx5SyM7GNgWQHQ8SsqSKDsGwzk+BLkkZqnZqdkibj8XbVxEV5UOsSRNECgKRLCsoXSp31BnLZOc5Oc5qrwqvu7fkXCXj8yqYeIwl15XwayIVcPoKxyBzhh4EnfVoAx406mL9Km+IvzK/inaeafm61iXnaTIUQKXZXMmonrksfmxsABWSFCMbW4EXI/D+Nywqipp0o0raWUEMJ0SOVWB6qUQDHh1G+9WnSjK9/wBsLk3h/aZlvI7mVQRGuhY1ACqojZEUKdsDPjnO+ck1SVBdW4LiTfW4tO1khkhMiRiKKS3fRGoXa3aVkA/Fk3PXIzUdmSi7btPzFxbdrbpiTH6kZV0GjVywrnDeQzr0NnZgwBB2qFh4Lfj5/u4uK4d2q+EAuY1Nrp0m2jRdBAZnAGrdWLsx5gOoajjbaksPp6L15i5W8L49Lb6xDpCO6syMNQYKsqaGB9ZSsrgg9dvKsk6KnbNuRcs+D9spIngLohSJoy2lQHdYVZIVZj1CK2B5gDOcCsc8MmnZ6v77kpjA7YTgjSluqqqBEES6EaN5ZI3UH46tLIcnOdZyDU9mjzYuNL2pn1E/BkFp2ZCvdb0jQZVI/l7i4xuMZBzVuzxt8vIi5YycUl5Up4hbOYpE+AHKEaJJyljiaN8AqFRE2UnUIxqz1rEqccy6uWq311JuQ+zfap7WOWMKrBlJjLKrcuUtEdY1DoRGuVOQSiHG1ZK1BVGn8/AhOwq27Z3KBQeU5GnvugZmMbF4izHqUYkjzzg6htUPCwbJuQrftDKpXUEkURNCVkXUHjaVrgh/EnmtqyCDkCrujF92t/KxFyx/xC0sFx6ZGZgx+BIRVWKVlC7OBlQERMRjYhOg61j6lRlHI7c+9frJuVnC+PTW4URacLKJhkZ74Rk+zDHask6MZu75WIuPxdqbhURU5auojXmhF5hSFleJSx6qrIh6fEUHIAFR2eF/tw1JuR+IcclleNwEi5X8NYl0Kh1mTKjz1knP/gAC0aMYpre+9yLlxxPtvK7W7RqkZiUFgEUB5RzBqIHgBI2F6DU2AM1hhhYq6fH9+xNyuftNMYDCRHgokRfQOYUjZXjXX17pUY9gAOcDGTs8c1/LgRcdvO19xLzxMIpOcVLakHdZUMQZQNgQpPXIzv13qI4aCtbgTchnjkvpLXJ0mRixYFQVYOpR1KnbSykgjyNX6mOTJwIuO3fHJ9TalWMPAIQgTSqwsVkUIPI7Nq3zqJyc1WNGFlx1v8RcTxftDLcLpkEYBfmuUQKZJcEcxyOrYJ6YHeJxkmphRjB3X/iFy14l22kZhyY4kX4PVlFLSaIGtiJD8ZSjyLjybz3rFDCpL0n+3uTcrL7tHNKGVhGqtCsGlFCgRpKJkA+ZgBk74G+etZY0Ix+d/sRcr+IXjTSySyY1yO0jYGBqdixwPnNZIxUUkgR6sAoDo1tw+yiET3Xo4V4bE6M9/J0GZmUd4KRgsR1BOMkHHNc6sm1G+8i2glYIpBGkQsGv2jwqqqGNpTK2oYA5WvlcoLnuZMnxqm8ldvNl+379gZe0j9GvLWS5C6eZHM6qAcIJe8ukdD3W7vzVtN56clHwKmuvry2ZRGGtWuFWd4zJIJocyTwnLSSZXUyLM4VumvwY4rTjGa11tpto9Ey2hUpZW83EbtIRByOROYiNo10wZjbLbgg4yT0Oc+NZnKcaUW73ur89yOJLs7i0il5Z9EdRLw5SxSNwVMIW9Idlzp1rufAkkYyao1Ukr67S+uhOg3CLSaIBvRgHRgdKoswumnIj0ADIj5ejp3NOrPeo+si+P2tbX93I0JfFYbVJJkxZC4V7hbYDRyggeIRCbPc16BNp5m+r1/i1EHNpPW2l+fw7ttiSNKbP4QxvAFXn85FJAkZrSERCNW3dBdrKVG+nIOw3qf4nFPhb58eWhGhIE9kJERvQuQ1zEYiqKX9FVHLCZsalYvygdZznmZylQ1Us2r3s7+Pd57E6GbVohf4n5Jhf4NjHoKoJE0BxoGjUhYOdA06lONq2LS6rS9/7/PUjiaSNrHTpi9D0RrPG5mC6pJI4VS1kTbVpeUazjbvNq201rvrL3d+D08ydCm7Mm19ElE3KF0XIgaUAqvwTbuD8U7gE5UOVJGNxmrdZnVr24/P9+BCLBbPh+RLrh0aR3NYzyvQ9LEp153P8PW1d7GnvVjzVvV1/vf6WGhKvLqzcKJHt2jRdNrvqcRC1nyJs75E3K0htwxOju1RKotr9/jfh8CdBPEDYGU+i+igBJQgkC49JwmlmLd0xFM6ARpDg6vNpj1tvSvw+X5Gg3bX9oswXTZlPSrISHlRsuh439O0My55YlAwR0GNOAas41Mt9dn/b4kCOHyWbJE0voojKwlhpRZfSTcKZtQABEXK17fw9OnHeqGqibte+vha2n7uNCRzrN8xMsJtYo4J5CinUHN5DDMdS97eFyCB5KRvUJVF6WuZtry/JOh5az22qJbj0DmiO4b4JIBGWJUW4LkcvOnmHDZGAuRr3o1Us3G9tOfx/fsNCltvRhd2HM5Bj39I0+pn0q465HTlcvGfi6azPP1crX7vkiC3sDYmQlTacsvbHEoAK2mJBOpzkm4DAamHeOxTCnAwyVW2t76/Ph8CdCm4zNAt3btCICoVeYFVWj1GWQNlSCD3MfVis1NTdOSd+75EPctb6WzZZivogi/3sPhVWXmAsLLkhQDowIvV2PwhfqKxRVS63vp4d9/3wGhA4DYo1hPK8KNLGJeRnHwoKJzyVxluQhEg/5h66cDJWm1UST00v3cvmEXXGLGzjkuIH9EEiPcxWwQqAEWNkTnt0D6wMNIc69RJ04NYYSqNKSvbRv58P7E6AvDbSQzIkkUzlLl45HfUQgt4gpkc7rplDBdWMd49CCWepGzatt9WNAsEsVkRdViyqYxOz4IYC0twhjJGSDciYsV36au7SXWtX17vnx+A0Mj2duo0S6EgiJMBMfMRHPNDoBpLA4OgvsPLPgK2qybcbX3Ko1k62cjO3LtlijuRHE4UhCXtZmQSFBqdOeiE5zgFh02rVXWJW1u1r8+/uLGK7QW8sdw6zrGkg05EYRUwUVlKiMBcFSDt51u0nFxvHbvKsrqygKAVJIWxqJOAAMnOANgPmHlUJJbAXbXLxtqjdkbBGpSVOCMEZHmNqOKkrNAaqQFAKjkK50kjIIODjIOxHzEVDSe4E1IPVbByNiPGgB3JJJJJJySdySepJqErA8qQFAFAFAaC37Jys8KcyBXmj5qqzNnSVEi5wp6oc7ZHdYEgjFa7xEUm7PQmw5/guclRG8MmpY37rHGiVtKMSyjA2JPkASajtUeKYsKi7HSBkaZ4xBpEksqttHHiFjnIB1lZosDByZAPBsQ8SrNJa8F++AsN3XY24WTQBGSRIdpFIXlpHIVZ9l1YkjGehLipWJg1cWEv2QnEjxhoiY2VXIfCplJpWLagCAqQSE7dAMZyKlYmNr2f7b8ix5L2TlTvSSwJGVRxKXOgiQuIwMAtqYIzYxsPWxRYiL2TvyFiiWQjIBIBGCM9RkHB89wD9QrPuQJqQFAFAFAFAOrcuMYdhpyFwTsG9bHlnfPnVXFPgBEjliWYkkkkknJJO5JPnUpW2ARyFc6SRkEHBxkHqD7PZRpMCakBQDkdwy40sy4YMMEjDDo3zjzqHFMHk0zOxZ2LMTksxJJJ6kk7k0SSVkBFSAoAoAoAoAoAoAoAoAoAoAoAoAoC+PauXVA+iLXCgjVsMSVEfJUEFsABfBQozknJJrX7PHVXev/pNwtu1txHp0aAVSGMHTnuwsWTIJwc5IOdiDijw0Hv3+ZFyZxTtmzsAkMQt+SkTQFW0MRHArkkPr9aCPSQ2QI1/1ZrDDJLV63vcm5Hl7ZXJMp+DHNeGRgEGA0OjTpU7AMUQsOh0DwGKssNDTuv5i4P2vm5juI4RrYNIuHYPhJ42DF3ZiGSeRTv004xgVCw0bWu/234Fx+27VLJlLyFGtxGqrDGpHej18khzIGQgOQXy2QBqV+tVeHa1g9b7+O4uZqeXUQdKr3VGFyB3VC53J3OMn2k9K2krEDdSAoAoAoAoAoAoAoAoAoAoAoAoAoAoAoAoAoAoAoAoAoAoAoAoAoAoAoAoAoAoAoAoAoAoAoAoAoAoAoAoAoAoAoAoAoAoAoAoAoAoAoAoAoAoAoAoAoAoAoAoAoAoAoAoAoAoAoAoAoAoAoAoAoAoAoAoAoAoAoAoAoAoAoAoAoAoAoAoAoAoAoAoAoAoAoAoAoAoAoAoAoAoAoAoAoAoAoAoAoAoA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data:image/jpeg;base64,/9j/4AAQSkZJRgABAQAAAQABAAD/2wCEAAkGBxQTEhQUEBMUFBQXGBkXGBcXGRgYHBoYGBkXFhccHBgcHiggHx8lGxsZIzMhJSkrLjAuGCEzODMtNygtLisBCgoKDg0OGxAQGi0mHyQsLCwsLCwvLCwsLSwsLSwsLCwsLCwtLCwsLCwsLCwsLCwsLCwsLCwsLCwsLCwsLCwsLP/AABEIAMIBAwMBEQACEQEDEQH/xAAcAAABBQEBAQAAAAAAAAAAAAAAAgMEBQYHAQj/xABLEAACAQMCAwQDDQYDBwIHAAABAgMABBESIQUTMQYiQVEUMmEHFyNCVHFygZGSk7HSCBUzUqHRFlNiGCRDc4KywTSDJTWio7TC4f/EABsBAQACAwEBAAAAAAAAAAAAAAABAgMEBQYH/8QAOxEAAgECBAIGCgAEBwEBAAAAAAECAxEEEiExQVEFExRhcaEiMkJSgZGxwdHwIzOy4QYVNFNyc/GzYv/aAAwDAQACEQMRAD8A4xXqTCFAFAFAW3Aez012JjBpJhTmMCSCw6AKMbsT0G1c/HdJUcG4Krf03lT4LvfJd5aMHK9jy14BK9pNdjSIYmVTk4ZixRe6Mb41pnp6wqanSNGnioYV3zzTatst3q++zt4BQbi5Df7uHozTayJBKqGPSfUZC2vV8+BjHjV+0y7SqVvRcW81+KdrW8yLaXIHLO2x36bdfDbz3razLnsQKSBiGIViF9YgHu/P5fXUOpCLSbWu2u/gLHkULMcIpYgZwATt57UlOMNZO3iBAFWuBRQ77Hbr7N8b/XTMgTbqxVYYnWTVIxk5kWnBiCFQpJz8bJ8BjFatOvOVacJRtFZcsr+te97eFub3Ja0IfKOcYOeuMHOMZ6fNvWzmW9yD2OBmBKqxAwCQCcE7DPz1EqkYuzaTFhS2jncI5/6TUOrBe0vmLMSIGIJCthfWODgfOfCpdSCaTau9u/wFgihZs6VLYGTgE4HmcUlOMbZmlfnoLCAKtcHpQ77Hbr7N8b/XS6AprdgASrYIyDg4IGxIPlkj7aqqkG7Jq4sIZSOox/8A3cVZNPYHvLOwwcnGBjrnpiozLmBSW7HVhWOndsAnSPb5VEqkI2u1rtqtRYe4ZaiSWNXblxs6K8mMhFZgpY+wZz1rHiKsqVKUoLNJJtLm0r2+JKV2IubfS5VcsMnScY1LkhWA9tWp1M0FKWjtr3PiiGtRoIcE4OB1Pz9KyXWwFGBsBtLYIJBwcEDYkH56qqkG8t1cWG6uAoAoAoAoAoAoAoAoDU9krxoba/kjbS6LbOh/1LdQsNvHpXD6VoRr4jD05q8W5p+DpyMkHZP4fUtrvjcdxacQEEfJhSKDlxkjZnulklP3iQP9Kr5VoU8BVw2KwzqyzTcp3l3Km4x+S82yzkmpW/dSXdcXme/e2Mrm3NkVMWruHHDuZnT01BxnV1267VrQwdKGBWIyJVOtTzW9L+dbfe1uGxZyea3C32EcKmT0KzSFxHftBMIJGICj/ep9SI+fg5XBwHPzAgtmrYmFTtladWOagpxc0r39SNpNe1CO7ivF3SsRG2VW3HeDG6KWBtJGSKNm9MBcJpl5zGVrgEjIMWn1s7Aj2VGL7Kp4lYiN5SS6rS945VlVPTdSvtx1JjfS3x/uMlpZIMcEcpi6uGkSKQRSFS49GOCQzJy8gAbZztmrrqqde/Ssb/w4KLknKKdvT4NJ5tW+RGrXoc2YmxZvSozJkPzlLZ2OrWNWR4HOa9LWUeyyUNsrtblbQwrc2/bGYMLg2LkRx3UrXkewkdzMxWQkHvwjoq/FIyck6q8z0TCUXT7XH0pU4qlL2UsqvH/8z4t+1wtaxmqccvPU94taNFNxa6fSLe4ikEMgZSJTNLE6BMHLd0EnHTBzimFrRq0cHho36yEk5xs7xyxknflrtz4CSs5PgyXa8IlHEIrkheQLNQX1psf3foC6dWrVnwxnG/TeteeNovAyw6bz9a9LPbrr3va1u+/cSovNfu+wjs6Lg/uprKQrZoY/SAsqxjmmc84SgsCxK6AAc5BAUVbHvDJ4yOKjeq75Lxcnlyejl0drO97W11ewjf0bbcSrsuO3C2/FAlzMugx8oCVxozcYbQAdsjOceFb1fAYeeIwjlSi82bN6K1tDS+mvxKqTSlr+3LThM9w54fJbS/7mqg3hMihNfMdrozqx3LIQcsDkEYrRxUMNDtNOvD+M3/C0d7ZUqeRpcHy2e5aN9GtuP3IUTTvbQjgrsumSdpUikCSajITCXXUGccrSB1GzDrWzLqIYmo+k0neMFFyV42y+lZ2aTzXb2exGrishi+Dk+kw6tjzUznb44zXpMVbs07e6/oYY7m97TSRu0vo7kWyXjm/j+O5M5PMJX+JFjZVHqkZOSdVeV6NjVhGPXr+JKkupl7KtD1dfVnxbe/DaxnnZ7bX1H+M+lheKm4kJtnjPo681TGUE8XLMUYbZRHjcDbIzuaxYPsblg1Rj/EUv4jyu98ks2aTW+bm/DQmWa0r7cDE9tmzdbHPwNr/+LBXpOhk1hdffqf8A0kYanrfL6Gn7NyM1j6UyarmzWUWpJXLoNLOcHdvR9ZceHfA8K4vSKUMd2aMrU6zi6m+j1SWmi62yT46X4mSHq5uK2/e4d4LBeeiWD2TtGDLNJcOJAgJEoUNLlhqUIp65HXzquMqYLteJjildqMYwWVt+re0dNHd9zJipZVb4i4IIp9QtQhtTxJ5LsalQC2VkMRbcEQhecfIH24qk6lbD2de/W9QlT0b9N3Ukt/TvlXegkpbbX18B/h9qYpeHxzgCReIN6OuoMRanSdsE9wvgrn/ViseIrKtTxFSlrF0VndrfxPLW2/wuErNJ8/Ip7LhDW1ldemKFSSezOzo+qNWm1kaGJxg7Hx8Olb9TGRxWMpdmbbjCqtmrStGyd0te4rlyxd+4ueK+lg8UaeQm0eCT0ZRKhjKc6HlGKIN0Ee2QNs4O5352F7G+yRpx/iqa6x5XmvllmzSa97m/DQvLN6V9uByuvdGsFAFAFAFAFAFAFAW3Z/s1dXpcWcJlKYLYKjGrOPWI8j9lYqlaFO2ZhK5c+9hxX5G/3ov11i7bR976k5WHvYcV+Rv96L9dO20OfkxlZK4b7n/F4X1x2batLpu0RGJEaNvj/wArGsGIqYbEQyTel0+O6aa80Sk1qRfew4r8jf70X66z9to8/qRlYe9hxX5G/wB6L9dO20fe+oysfsfc74tFIki2TFkYMAzRkZU5GRr338KxV6+HrU5U5S0kmnbk/gSk07iLj3N+LuzO9pIzMSzEvFuSck+t4mrQxWHhFQi9ErLfZEWY372PFfkb/fi/XV+20fe+oysPew4r8jf70X66dto+99RlZK4l2A4xO4eSzbUERNmiG0aLGvx/5VFYMPUw2Hhkg9Lt8d27vzZLTbuRfew4r8jf70X66z9to+99SMrD3seK/I3+9F+unbaPvfUZWHvYcV+Rv96L9dO20fe+oysk8N9z7i8MqSpZNrjYMupoiAw3U41+BwfqrBiK2Gr0pUpS0krPfbiiUmncYf3M+LEkmzkJO5JeMkk9STrrMsXQSsnp4MjKxPvY8V+Rv9+L9dT22j731GVh72HFfkb/AHov107bR976jKw97DivyN/vRfrp22jz+oyst4eyfHEe3dLQqbZdMYBi04JYvldeCX1NqPjmufOjgZwqwk79Y7yet+6z4Zbaci15adxGvuwnGJY4o2siEi16ApjGOY2th6/n0rNRlhaVSdSMneVr3v7Ksg8zViD72HFfkb/ei/XWz2yhz8mVyslcL9z/AIvBNHNHZtrjYOuWiIypyMjXWHE1cNiKUqU3pJWe5KTTuiL72PFfkb/ei/XWZYyguP1IysPew4r8jf70X66nttH3vqMrPG9zLigGTZvt/qj/AF07bR976jKzI1tEBQBQBQBQBQBQHZv2b/4l79GH85K5XSXs/H7F4Hcq5ZcYuICxUh2UDOQMb/X4UBGlsZSe7cuo8tEZ/qVz0oCZChCgM2o+eAM/UNqAcoCuuOKw4085UYgEHxAIBBwR5EfbQCbHicWyc8SOcewk48AB9f10BZ0AUBDvOJxRELI+knoMMfyFARbi/hMm9xpIwCgON+9jI6+f1LQEm34rC7BEkVmPgPZnP5GgJtAFAQr3iUSAh5NHhnB2O3s/1D7aAjWXE4QQpuA7McDO25JKjGOpB+vwoBfEruMEapzFg4Ix13G3T7MefjQE62uFkUNGwZT0I6HGx/rQC3cAZPmB9ZIA/qaAqZ+KwsVIuQoB3A8emNyPmH1464oCxtLtJRqjYMM4yPPyoB+gCgCgG7j1G+ifyoD4rr1C2MIVICgCgCgCgCgOzfs3/wAS9+jD+clcrpL2fj9i8Dt09wqDVIyovmxAH2muWXIA4vDzD8PFp0jHwiYzls+PligFzcXg0nE8OcHHwidfDxoAh4xBpGZ4c4GfhE6438aAQ3F4eYvw8WnS2fhExnK48fLNAO/va3/z4fxE/vQDNnxeHlprnh1aV1ZdM5wM+PnQA3GIeYuJ4tOl8/CJjOU0+Plq/rQD/wC+Lf8Az4fxE/vQDNnxSLlRmSaLJUAkunrYGrx65p3A8fi8PMXE8OnS2e+nXKafH6VAPfve3/z4fxE/vQDVnxeHQuueLVgZzInXG/jQA/F4da4ni06Wz8InXK6fH56Ad/e9v/nw/iJ/egGrXi8Onvzw5y3WROmo48fLFAE/F4dSYnixqOr4ROmlsZ3/AJsUA7+97f8Az4fxE/vQDNpxiHSdc8WdT9ZE6a20+P8ALigCfi8OqPTPDjUdXfT1dD9d+mrFAPfve3/z4fxE/vQDVrxeHB1TxZ1NjMidNR0+PligCfi8OU0zxY1d74ROmluu/nigH04rASAJ4iScAB1ySeg60BIufUb6J/KgPiuvULYwhUgKAKAKAKAKA7N+zf8AxL36MP5yVyukvZ+P2LwIn7RXabXLFYxnuxYll/5jDEYPtCEn/wBwVyy5z6y4TZvGheS4R2UbCNnDPg5AwgA3x0LZBB2OQAIvFLWyWMm2nleTIwrppGnx3x/bwoCkoAoCx4XFbssnpEkiN3OXoXUN27+oexfaN/OgJt9Y2IiLRXMjSae6hjx3hoyC3kQzYPmh9mQKGgCgNHxP/wCXWv8Azpf+yKpxP+oj/wBUf6pmeP8AIn/yh/SzOVBgJnCEhMqi6Z1iOrUybsDpOnbB21ac+zNAXT2PDdW11OFIzvHkjcDB2GdvLy8M4oDz0Dhvyufof+D45bHjtsB59fnwBQXaqHcRksgYhWIwSuTpJHhkYoDy2C615mdGoasddOe9j24oDS+j8KOTzboZxhSq93J3yQDnA+zb1ugAzNwFDtyySmTpJGCVzsSPA4oC54NZ2kkQE0ky3BlChEXUDGQoB2UnOonpk4HqmgLJeA2OP/UXO2CTyGGFABk2wenePXYA56ZYCh4zDbqyi1keRdI1Mw09/JyAMdMY8T40BXUAUAqNypDKSCDkEHBBG4IPnQH192N7QC+4dFcbamjIkA8JFBVxjwGoEj2EUB8lV6hbGEKkBQBQBQBQBQHZv2b/AOJe/Rh/OSuV0l7Px+xeByXtc0xvbk3f8fnSczrgNqOy5+L5ezFcsuOWXau7iQJHMwUBQBhdtJQrjb/Qo+bPmaApWbJJPU70BN4NJAsqm6Rni3yq9ehx4rnf/UPrxggaV+D2qrqaz4ppAJLFVAwo7xPcwAMMfqoDK8RMXMb0cOIttPMxq6DVnTt62cezFAN2rKHUyAsgYagNiVz3gD54oDVWdlYTriKG9JTSrMhiAZnIRSQ7HGpvAHbfr1AHl7aWEBC3EF8rkI2C0XQEg9PA4OehyNsUAiV0FlZGZS0Ynl1KDgldEWQDU4n/AFEf+qP9UzYj/In/AMof0ssLLglrNEJYrO7KYIBEsQ1HVj4xzsTjYb4HtzBrmV41Jbl19ESREC97mEFi2pjnbbGkqPq+sgV1AFAXXCpbLlabqOfmaydcRX1NICrhjj1snOPIUA1xt7Q49DWdcli3NKYAz3QoXfYeJJ6UBVUAUA5bTsjq6HDKQynyKnIP20Bb3Ha28dWV52KspVhhcFWyCOntNAUlAFAFAFAdw/ZzupuXfRYzAArg+UrAqQPPKqM+WgedAcar1C2MIVICgCgCgCgCgOzfs3/xL36MP5yVyukvZ+P2LwKz9ojs3yrmO9QdycaJPZKg2J+kmPwz51yy5h+zfZ+G5iLNI4dXVWCgYAlzHF1HXmYJ9hxsaAjdpeBC2EbI5ZXMibjB1wlY5D8xfVgeAx160BRUBPPGbjSU58uk9RrbyYHfPTDvt/qPnQECgCgJFrfSRgiKR01ddLFc4BG+PYx+2gE3N28hBkdnIBALHJ3Ysdzv6zE/XQF9xIf/AA613x8NLv8A9EVTiP8AUR/6o/1TNiP8if8Ayh/Szy3YHEVpdTcxM8sN3EkOTtH3u6xycBvWz8UkKYNchnhscO14zq5xiKMDWgPxpNWy+xPWPjo2JAbn4K2kyRMssIBPMBC6QPB1Ygq/kp9Y+rqoCsoAoAoAoAoB21RWYB30KerYLY8thvjPl9h6UBPPAZjvCouF/mgPM+1B31/6lFAeDs/c/GheMfzS/BL96TSv9aA9/d8KfxrgE7d2BTKQfHLEon1qzUB60Vo3qyTxn/WiuD5ZKsCo+ZWoCqoD6y9zbs16BwyOJlxK6mWXz5jjOD9EaV/6aA+WK9QtjCFSAoAoAoAoAoDs37N/8S9+jD+clcrpL2fj9i8DsnF+EQXUfLuokljyG0uMjIzg/PuftrllzGy9hbYO+nhNq6ZwpyEJG25yT7fLw2oBE3YWAaSvCbNtm1LqwQQzacMdiCunfHiaAG7EQasDg1ppzjPNHkDn1fA5GProBCdjIDv+5bYDVgguAcA4JG248vPHtyAL73u+F/IYPu0Al/c+4UAS1lbgDqSuB9uaLV2QKHiPDOAxZAtIJW8o01f/AFZC/wBa3aXR9efC3jp5bmRUpMy/EksTnk8NtYx5sutv/AH2GujT6Kpx1qNvw0MnUxW7K3h8Nufg5YInjDFlUqMKSACQPbgbeysOKwFOs7x9GSVk1yXDXxOdiatWDbpP4cHbRGmt+B2GATZW5HmEUj7Nj/WvP4ihjaD0afivuvwa9PpaF8tan8m19bk6Ds5w49LKxY+RV4z/AFLCtCXSFWn/ADKXyOnSxWAq+1KPjZ/gk/4X4eN24RER5xlX/PTVo9L0HvobscJSn6lVfFNfS4DgnBR6/D1j+lCT/wBpNbUMdRlsy3+WVn6ri/Br72JEXZ7gTdILUfSUr/3YrMq0HszFLo7FR3pv4a/QnQ9h+EP6lpat9HB/I1kUk9jXnSnD1oteKHve74X8hg+7UmMPe74X8hg+7QHvvd8L+QwfdoCtvOwtmrER8Jt5BnZiyoMaR16nOrPh0x1oCI/Yu3Kq0fBrbfXqRmCkFT3cE9Q3njbrvmgFP2Kt87cFtcf81ft9Xpt9efDFANr2OgJYjglthcjBcAkjyJGMeH/mgNDD7n/DVZWWygDKQwOnoQcigNFceo30T+VAfFdeoWxhCpAUAUAUAUAUB2b9m/8AiXv0YfzkrldJez8fsXgdM7fdsouF26zSoZCzhFRSAScEk5PgAP6jzrllzn3+0BD8il/EX9NAH+0BD8il/EX9NAH+0BD8il/EX9NAH+0BD8il/EX9NAO3XutzygmC35a4zn+Iw2J640jYE9PA16eh0HSyqVSd78Njcjh1pdmbv+1ckvenEr9CNTbb5xgdBnB6eRrp0sDThpTaXh+3MyppbEc8a3xyXz5ePXT0x/Nt8+1X7PpfMg424kKftIv8jfaKxTw0uZr1LkJO066v4bfaK1Xh3zOZVZoeE9q8dEOPLIqssLmVmcfFKLNQeJKQDpO/trg4/AxpSscXtiTtY8j7QMnq6h9deexGFpPdG1T6QlH1blpZdrWbZkDfPiuJiMNThtc6uH6arF3Byph3ogK5NTHSovS56LCdK1pke94DB/LirU+m58jvUsfX5lPcIYv4ckq/Rcj8jXRpdMSfDzN+DVX14xfiiDJ2tuYvVmkP0tLf9wNdKn0lNmzHojDVd4L4XX0PI/dQuF6qrfSUf/qRW0sdPkJf4Xw8tm18fzcmRe60w9e2Vvmcr+YNXWP5xNeX+El7NXyv90RL73dYom0mzkJ9ki/prepVOsjmPMY/BPCVnSbv3kf/AGgIfkUv4i/prIaQf7QEPyKX8Rf00BZdm/dsgurqG3a2eHmtoDs6kBj6uRjxbA+ugOo3HqN9E/lQHxXXqFsYQqQFAFAFAFAFAdm/Zv8A4l79GH85K5XSXs/H7F4GS93HtL6XxFokOYrYGJfIvnMrfeAX/wBsVyy5zugNL/ga7IBRUfJxgOoPjg97Gx6g+Rz0oBKdiLwjIjXoT/EjG4O4zqxnG/XGPHO1AUV1bmOR43xqRipxuMqcHB+cUQNpwu+kiXMTldSgHGNwMEdfaK+hQowq0oqavZHUUU4q5Pn7R3LqytMSGBDDSgyGGD0XyqI4GhFpqOq8eHxGSIr/ABPcqpCyYyxbIVQcnJPQY3JJ6dTVXgKDd2uFt2Q6cTM3FZJmvVIC+tWozlVS/wCF+FEcjEm9X1F+auJ0r6y8Dy79dkWSvL1zPElcN61wsWbuHN3wTpXlcXueowG5YXnStGnuelomW4r411aB2sMY/ifjXZonfw5Qyda31sdOOwmpJMnxeAyXIRcZYhRnpljgZrs4T+WfN/8AEP8ArGS37EXg6RoTvkCWPYAgZOWx1P1eOK2ThEDjPAJ7UIbhQmssFAZW9TTn1SR8YDr4GgK1HIIKkgg5BGxBHQg0B9ediu0AvuHRXGRraMrIBtiRRpfbwBIyPYRQHyZXqFsYQqQFAFAFAFAFAdm/Zv8A4l79GH85K5XSXs/H7F4HOfdQ7PGy4lPFg6GPNjJ8UkyR9jal3/lrllzKUBO4TdRxsxmi5oKFQuQMEkd4Eg4IGcbHfFAP8b4lFME5VukBBbVp3DAhMeXQh/qIFAVYogbCD1V+YV9Hofy4+COtHZDlZSRL1DIZBuK16hqVSAvrVqM5VUv+F+FEcjEm9X1F+auJ0r6y8Dy79dkWSvL1zPElcN61wsWbuHN3wTpXlcXueowG5YXnStGnuelomW4r411aB2sMY/ifjXZonfw5Qyda31sdOOwmpJMf2h/jGuzhP5Z83/xD/rGSeA8Xt4Y2Wa1WZmJ77Y7ikAd0EbnqfD599tk4RSzMCxKjSpJIXOcDOwz4486ARQH057ivAWtuEhnJ1XGqfT4BWUKmB7VAbP8AqHlQHzdXqFsYQqQFAFAFAFAFAdm/Zv8A4l79GH85K5XSXs/H7F4Gl93DsVLfQQy2kfMuIm06QQC0b9eu2zBT8xauWXONe9dxb5FJ96P9VAHvXcW+RSfej/VQB713FvkUn3o/1UAD3LuK/IpPvR/qoDSRdg+IAKDauD09ZOuPpew17ij0phIwSc1t3/g6Ma0LLUX/AID4j8kf7U/VWT/NcH/uLz/BPXQ5njdguI/JH+1P1VD6Vwf+4vP8EOtDmRJ/c94kelnJ96P9VYJ9J4V+2vP8GtUqJ7EMe5vxTOfQpPvR/qrXfSGG9/6nPnBst+HdheIA4a1cEYONUfj0+N7D9lO34b3/AK/g51fC1ZbI2S9mLvSo5DZx5r/euT0jiKdSScHc8++i8XmbyPyI79lbz/Ib7V/vXAqwk9kZV0Zivc+g/Y9mbtTvA4+tf71yMTha0vVi/I2qOBxEXrD6Gw4Vw2VR3kI+z+9edxPROMk9Kb8vyd/BwlB+kiXPauwyq5BGQRjcVrQ6Fxy3pPy/J3qdemt2UHEeCTt6sTH7P710KPRWLW8H5HVoY7Dx3l9TMcQ7KXjerbufrX9VdWlgK63idih0tg471F5/gqG7EX+f/TP9qfqrbWFq8jeXTmA/3V8n+BLdib4dbZh0HVOpOB8bzqey1fdJ/wA9wH+6vk/wZrjXubcUeQlLOQjz1R/qrp4aDjCzPDdM4inXxLnTd0Qfeu4t8ik+9H+qs5yQ967i3yKT70f6qAsuzfuTX8l1Cl1bPFAXHNcsmyDdhs2ckDA9pFAfTUqARkKAAFIAHQADYUB8W16hbGEKkBQBQBQBQBQHZv2b/wCJe/Rh/OSuV0l7Px+xeB3KuWXCgCgCgIX72g1FedHqGrI1DbTnVnyxg58sUAia/hJU8+IaGJPfXyZMdduv9KAcHFoD0ni649devl1oCZQHhNAQouLwN6s0Z6fGHjsP6kUAlb+AOW58XeCqBrXwLHz8dX9KAdh4nCxASaJidgA6kk+wA70BLoBi7vEiAMrqgJwCxxk4JwPbgH7KAaHFoCAwmiwRkHWuCMkZBzuMg7+w0A1b8QgjRUM8XdULnWo6DHTPsNASre7jkzy5EfGCdLBsA5x088H7KAfoCLccSiRtMkiq22zHHXYfkaAaur2Fhp50QIZT66/EcHHXzGKAUOL2/wDnw+frr0G3nQEqKQMAykMp6EHIPzEUAugCgG7n1G+ifyoD4rr1C2MIVICgCgCgCgCgOv8A7PF5HHJe8yREysWNTBc7ydMmuX0km8vxLwO1/vi3+UQ/iJ/euXlfIuH74t/lEP4if3plfIB++Lf5RD+In96ZXyAfvi3+UQ/iJ/emV8gRRPY5LarXUc5OYsnOc5PtyftNMr5AQjWA6GzHXpyh160yvkAU8PHT0MeH/C6Hc0yvkCb++Lf5RD+In96ZXyAHjFv/AJ8P4if3plfIERZLAAgG0AOxGYtx7aZXyAnVYedn0x/wunl81Mr5AVHLYqQVa0BBBBBiGCOh+cUyvkCX++Lf5RD+In96ZXyA1c39pINMktu69cM0bDy6E0yvkBlpLA6cm0On1d4ttydvLck/WaZXyB5qsPOz/wDtfN+VMr5Adtryzj/hyWybAd1o12BJA2PQFm29p86ZXyA/++Lf5RD+In96ZXyAxPeWbkF5LZiOhZoyRjp1NMr5AaZ7A5ybQ567xb/PTK+QAPYZzmzz1z8FnPz0yvkCTDxO1RQqTQKo6BXQAfMAaZXyAv8AfFv8oh/ET+9Mr5AP3xb/ACiH8RP70yvkBu44xb6W+Hh6H/iJ5fPU5XyB8c16ZGEKkBQBQBQDttbvI2mNGdjkhVBY4ALHYb7AE/MKhySV2BqpAUAUAYoD1VzsBk1AFSxMrFXUqykgqQQQQcEEHoQfCiaaugIoQGKEjkEDO2mNWdtzhQScAFjsPIAn5hUNpasDdWAYoAqAGKEDlxbsjFZFZGHVWBUjx3B3qE01dEjeKkBipAYoBcUTMwVFLMxAVQCSSTgAAdST4VDaSuwJZSCQRgjYg+FFqDygHEgYhmVWKrgsQCQoJ0jJ8Mkgb+JqG0nYDdWAUAUAUA5yG069LaM6dWDp1AAldXTOCDj21W6vbiBupAVICgCgCgCgNP2O4rFaCW4csZspHEkbKrAauZI+WVhjuKmPEStWrXhKo1FbEp2JnFbixEU7QiMuCywLo/4dzy5VLebwDnx6j4tHjpWOEarkr7cfh+dxoNdnb+3FvGkwtw4lm3khRiAYCYC7BCxQXBGQc7AggjarVoTztq9rL66+QR481oL62MvIZAiido0xCZhr0nQoAKD4LUFXBw+Ac7kqnVNK/dzsOJZm6ssxi49EcpCsztBGFDzwzSsYTpQDEsTIpIwuUHz1iUalm435a8mt/gydCKl1aTrGk7W8Wq2jDukMcZWU3iGUjQg7wtx9mQPWObuNSN7Xev2/JGhObjFtNOZ0jgMt1NaExSRrLo708dwBrBHe0xMT1+FHiNqdXOMcrvZJ/wBibjLX9vEGiK2wKG/TDW8LN3EAtAWaMknXqwSSSetTlnLXX2efxAjhXEbNntvSBbYEMHM+BjX4T0+My6tKDJ9GU5znu6v5jmZwqK+W+/2/IuhVndWustA1pEGEGgTRhtEAEq3MT5RtUpYpl+rqe6V9QRKM7Wab3258H4fQFVwWygml4gI9CRCF2haXOEHpEIQk4JB0nTn/AFHPjWapKUYwb3vrbwIRobi4sNT8hrIIOeG5kQJdzAotTHmMkIJeoGncMWByM6yjVss1+H11J0M72vtsJFJAsIs3JEJWJUkGhV1LIxUSOwyMtllJJwfLYoPVp3zcSGX0nELIOFb0NoXnJi0QLqjtjHIqiZuXryGMR6lsq5OQRnDkqNXV7257vuJ0E2l1ZqYgXtDKhgNxJLGJUlQNK04QtG2p+8gJADNgaTsaONR30dtbcLcrjQrrPjFuVjLpbbSXzYaCEHHoy+iB9CDI5rPgdMj2LjLKnO9tdlxfPUi5cQcOt25U84toV18MllLIFVlZLozKqImBrCKSgABK1hzzScVd+svpYkqbue19BcIbXUbeEIvLHPE4kjNwTJpzuNRGWxpIC4wRWSKn1ibvu/C3AaWFcBubVYbEs1upW5VrjUg5mnnAjfllyAm5IcJju6S25mpGbnLR7aciEWFlaW8cVpJNFCrMFFzlVblnkS+hHSVYJzhpdmIZcqrMCCVOJym20m+7v115bElHwWe1W7uDeiKWHltgRAAM2pMCPCIAcahlQgODgjINZ5qbpxULp/u+5CsXENxaiN15tidroyZhHflZG9DaIaO4oyvd2CkPqG4zhtUunZ8P73J0ER8YszpEy22jNhr0W8KnHLY3m6RhvXC5wc+C9anq6i2v7XH5C6HLa5sF0+lm1klATmNDEBGf94VlwqIoJEedekDK7bnIqHGq/Vvbv8P2w0M52knjBtzGYHnRSZmhjQRFuYzRjQECMQmnOFwdgcnNbFGMrO97cL7kM1o9EYyXA9DWD0uONi0KYNskeuRYlEezksdxhzgYO1avp6R1vbzJ0K+G+tFji3tjGPRuXGYlaRZPg1vGmymGUjmesWH8MrjTtdwqNvR31vy7rDQXNxK1fZPQlk/3nls0ESoG5yCHXiPBHI5gGoEaipO4yIUKi3vbT6fkXRTNNam+dfghbypyjIEOhJWiUNLGpGVRZ8sMAdzIHXFZ7T6q+t187cn8COJcyX1i0chjFoicm5RUeL4YzDmC3YNpJGYRHvqA5mokaiDWFQqpq973Xhbj5k6HP66BUKAKAurDszLKsbho1R0162JCr8OLbSxCnDa2U4/lYGsEq8Ytrl+Liws9k7jQraV1NIIhHk69ZeaMDGMetBL4/F9oy7RC/wB/l+RYVbdlJXCEyQoriHQzM2HafWI0GlThsxyAk4UFDk9Mw8RFcHx8hYm3HZyKCJpLpZh8FHp0uoLXEmttGkxnuqANRztjxLqBjVeUpWhbfy+ZNiBxbsvLBztbxsYAhkC8wYMjFFA1IudxnIypBBBINZIV4ztZb/Yiwmx7ONLEkqzQgMZcg83KCBFklZsR4wqMp2JJ1AAE7VMqyi2rPh5iwgdnpfSI4VZCzoJY3BbQyaDIGBIDDYEYIBBGCBTro5HJ/IWLDhHZJpdDzSxokgTRlmBaSczpAudDYy8LajjAHiM5FJ4hK6itvtv9SbDX+DLnEJblqZyBEpbBY5Ifw2CYyzHYZG5O1T2mGvd++YsMnsy+OYZoRb6Q4uPheWcu0YXTy+Zq1K3d0ZwpPq71PXrazvyIsM8L4FJNHPJG6LFCVWWRiyqFfmFWO2SpMeMY1FmQAEmrTqqLSa1ewsTbXsm8gVUI5vwLMWbCaLmNZIQBpzqxq1HoNgM9ao8Qou7218tybDVp2dmmjidpY1RlQR8x2xqklnijjACnBZoZT4KAMkijrQi2kvEWHX7HSAE8+3IDTK5zLhBb45rE8vcAsgGnJJcYB3w7SuT4eYsRrns28YZppoY020OS5EuqNZhywqFvUdCSwUDWoODtVlXT0Sf4Ise8F7MS3Ka1eKNcsAZCwzp5YY91W2DSxLnzfyDEKleMHawSFv2XutccTjBcxKdTbRmSR4og/XGSrHbOAfbUKvTs2v3iTZjkHZfDRtNPEIinOlI5oaOJZeQ2QYvW5oKAKG339XeoeI0eVO4sR+IdnHhEjTPFEoYiMMzOZcKsg5ZRDkFXQ6m0r3x03AtCspWSV+fcRYf4N2ckukDrcwrzJBFpczZL4LKDpjK+qpIOcfMarUrRpuzWxKR5D2QlcoqSwM7GI6AzhljndY4ZGygGli8ZwCWAkUlRmnaYrdP/AM/fIWK/9zS4t9IDG4JESg7kiQxYOcAZYedZetjr3EWLiPsPKxjAntiJCAGDSEZbm8vcRnZxFKQRkYTfBIBwvFRV9GTlFW/Y0vGNM0POJjbBdgBDM6RQNgx577Orde6pGoDO0PEq+zt91uLEH/C0wt2nkZI1VQxVuZr7zSooKhDpLGJsFiAcrvkgVftEc2Vaiww3BJRctaFkDIX1EsdCiNS8jk46BFY9M4GwPSrdbHJnsRYmN2TOCRdWxAg9IyOfgxatGR8D1DbY6g/McU7Qvde9ibETi/Z+S3Uszxvpk5MgQkmKXBbQ+QBnZt11LlG32q8K0Zu1n/YixIj7JzF3TVENBjDsWIVRJBLdaiceqsUTk+O2ADVe0Rsnz/NvqLD3FOywTmyRzxcpYhcICZGdoWflRnKxBQzMV7pwRqGcYJFYYi9k1re3xJsUfErNoZpYXxrido2xuNSMVOD5ZFbEJKUU0QRqsAoC2XjJFi1pg7zibO2MaNBHnudJ8u6Kwul/Ez91hfQmjtrdcx5SyM7GNgWQHQ8SsqSKDsGwzk+BLkkZqnZqdkibj8XbVxEV5UOsSRNECgKRLCsoXSp31BnLZOc5Oc5qrwqvu7fkXCXj8yqYeIwl15XwayIVcPoKxyBzhh4EnfVoAx406mL9Km+IvzK/inaeafm61iXnaTIUQKXZXMmonrksfmxsABWSFCMbW4EXI/D+Nywqipp0o0raWUEMJ0SOVWB6qUQDHh1G+9WnSjK9/wBsLk3h/aZlvI7mVQRGuhY1ACqojZEUKdsDPjnO+ck1SVBdW4LiTfW4tO1khkhMiRiKKS3fRGoXa3aVkA/Fk3PXIzUdmSi7btPzFxbdrbpiTH6kZV0GjVywrnDeQzr0NnZgwBB2qFh4Lfj5/u4uK4d2q+EAuY1Nrp0m2jRdBAZnAGrdWLsx5gOoajjbaksPp6L15i5W8L49Lb6xDpCO6syMNQYKsqaGB9ZSsrgg9dvKsk6KnbNuRcs+D9spIngLohSJoy2lQHdYVZIVZj1CK2B5gDOcCsc8MmnZ6v77kpjA7YTgjSluqqqBEES6EaN5ZI3UH46tLIcnOdZyDU9mjzYuNL2pn1E/BkFp2ZCvdb0jQZVI/l7i4xuMZBzVuzxt8vIi5YycUl5Up4hbOYpE+AHKEaJJyljiaN8AqFRE2UnUIxqz1rEqccy6uWq311JuQ+zfap7WOWMKrBlJjLKrcuUtEdY1DoRGuVOQSiHG1ZK1BVGn8/AhOwq27Z3KBQeU5GnvugZmMbF4izHqUYkjzzg6htUPCwbJuQrftDKpXUEkURNCVkXUHjaVrgh/EnmtqyCDkCrujF92t/KxFyx/xC0sFx6ZGZgx+BIRVWKVlC7OBlQERMRjYhOg61j6lRlHI7c+9frJuVnC+PTW4URacLKJhkZ74Rk+zDHask6MZu75WIuPxdqbhURU5auojXmhF5hSFleJSx6qrIh6fEUHIAFR2eF/tw1JuR+IcclleNwEi5X8NYl0Kh1mTKjz1knP/gAC0aMYpre+9yLlxxPtvK7W7RqkZiUFgEUB5RzBqIHgBI2F6DU2AM1hhhYq6fH9+xNyuftNMYDCRHgokRfQOYUjZXjXX17pUY9gAOcDGTs8c1/LgRcdvO19xLzxMIpOcVLakHdZUMQZQNgQpPXIzv13qI4aCtbgTchnjkvpLXJ0mRixYFQVYOpR1KnbSykgjyNX6mOTJwIuO3fHJ9TalWMPAIQgTSqwsVkUIPI7Nq3zqJyc1WNGFlx1v8RcTxftDLcLpkEYBfmuUQKZJcEcxyOrYJ6YHeJxkmphRjB3X/iFy14l22kZhyY4kX4PVlFLSaIGtiJD8ZSjyLjybz3rFDCpL0n+3uTcrL7tHNKGVhGqtCsGlFCgRpKJkA+ZgBk74G+etZY0Ix+d/sRcr+IXjTSySyY1yO0jYGBqdixwPnNZIxUUkgR6sAoDo1tw+yiET3Xo4V4bE6M9/J0GZmUd4KRgsR1BOMkHHNc6sm1G+8i2glYIpBGkQsGv2jwqqqGNpTK2oYA5WvlcoLnuZMnxqm8ldvNl+379gZe0j9GvLWS5C6eZHM6qAcIJe8ukdD3W7vzVtN56clHwKmuvry2ZRGGtWuFWd4zJIJocyTwnLSSZXUyLM4VumvwY4rTjGa11tpto9Ey2hUpZW83EbtIRByOROYiNo10wZjbLbgg4yT0Oc+NZnKcaUW73ur89yOJLs7i0il5Z9EdRLw5SxSNwVMIW9Idlzp1rufAkkYyao1Ukr67S+uhOg3CLSaIBvRgHRgdKoswumnIj0ADIj5ejp3NOrPeo+si+P2tbX93I0JfFYbVJJkxZC4V7hbYDRyggeIRCbPc16BNp5m+r1/i1EHNpPW2l+fw7ttiSNKbP4QxvAFXn85FJAkZrSERCNW3dBdrKVG+nIOw3qf4nFPhb58eWhGhIE9kJERvQuQ1zEYiqKX9FVHLCZsalYvygdZznmZylQ1Us2r3s7+Pd57E6GbVohf4n5Jhf4NjHoKoJE0BxoGjUhYOdA06lONq2LS6rS9/7/PUjiaSNrHTpi9D0RrPG5mC6pJI4VS1kTbVpeUazjbvNq201rvrL3d+D08ydCm7Mm19ElE3KF0XIgaUAqvwTbuD8U7gE5UOVJGNxmrdZnVr24/P9+BCLBbPh+RLrh0aR3NYzyvQ9LEp153P8PW1d7GnvVjzVvV1/vf6WGhKvLqzcKJHt2jRdNrvqcRC1nyJs75E3K0htwxOju1RKotr9/jfh8CdBPEDYGU+i+igBJQgkC49JwmlmLd0xFM6ARpDg6vNpj1tvSvw+X5Gg3bX9oswXTZlPSrISHlRsuh439O0My55YlAwR0GNOAas41Mt9dn/b4kCOHyWbJE0voojKwlhpRZfSTcKZtQABEXK17fw9OnHeqGqibte+vha2n7uNCRzrN8xMsJtYo4J5CinUHN5DDMdS97eFyCB5KRvUJVF6WuZtry/JOh5az22qJbj0DmiO4b4JIBGWJUW4LkcvOnmHDZGAuRr3o1Us3G9tOfx/fsNCltvRhd2HM5Bj39I0+pn0q465HTlcvGfi6azPP1crX7vkiC3sDYmQlTacsvbHEoAK2mJBOpzkm4DAamHeOxTCnAwyVW2t76/Ph8CdCm4zNAt3btCICoVeYFVWj1GWQNlSCD3MfVis1NTdOSd+75EPctb6WzZZivogi/3sPhVWXmAsLLkhQDowIvV2PwhfqKxRVS63vp4d9/3wGhA4DYo1hPK8KNLGJeRnHwoKJzyVxluQhEg/5h66cDJWm1UST00v3cvmEXXGLGzjkuIH9EEiPcxWwQqAEWNkTnt0D6wMNIc69RJ04NYYSqNKSvbRv58P7E6AvDbSQzIkkUzlLl45HfUQgt4gpkc7rplDBdWMd49CCWepGzatt9WNAsEsVkRdViyqYxOz4IYC0twhjJGSDciYsV36au7SXWtX17vnx+A0Mj2duo0S6EgiJMBMfMRHPNDoBpLA4OgvsPLPgK2qybcbX3Ko1k62cjO3LtlijuRHE4UhCXtZmQSFBqdOeiE5zgFh02rVXWJW1u1r8+/uLGK7QW8sdw6zrGkg05EYRUwUVlKiMBcFSDt51u0nFxvHbvKsrqygKAVJIWxqJOAAMnOANgPmHlUJJbAXbXLxtqjdkbBGpSVOCMEZHmNqOKkrNAaqQFAKjkK50kjIIODjIOxHzEVDSe4E1IPVbByNiPGgB3JJJJJJySdySepJqErA8qQFAFAFAaC37Jys8KcyBXmj5qqzNnSVEi5wp6oc7ZHdYEgjFa7xEUm7PQmw5/guclRG8MmpY37rHGiVtKMSyjA2JPkASajtUeKYsKi7HSBkaZ4xBpEksqttHHiFjnIB1lZosDByZAPBsQ8SrNJa8F++AsN3XY24WTQBGSRIdpFIXlpHIVZ9l1YkjGehLipWJg1cWEv2QnEjxhoiY2VXIfCplJpWLagCAqQSE7dAMZyKlYmNr2f7b8ix5L2TlTvSSwJGVRxKXOgiQuIwMAtqYIzYxsPWxRYiL2TvyFiiWQjIBIBGCM9RkHB89wD9QrPuQJqQFAFAFAFAOrcuMYdhpyFwTsG9bHlnfPnVXFPgBEjliWYkkkkknJJO5JPnUpW2ARyFc6SRkEHBxkHqD7PZRpMCakBQDkdwy40sy4YMMEjDDo3zjzqHFMHk0zOxZ2LMTksxJJJ6kk7k0SSVkBFSAoAoAoAoAoAoAoAoAoAoAoAoAoC+PauXVA+iLXCgjVsMSVEfJUEFsABfBQozknJJrX7PHVXev/pNwtu1txHp0aAVSGMHTnuwsWTIJwc5IOdiDijw0Hv3+ZFyZxTtmzsAkMQt+SkTQFW0MRHArkkPr9aCPSQ2QI1/1ZrDDJLV63vcm5Hl7ZXJMp+DHNeGRgEGA0OjTpU7AMUQsOh0DwGKssNDTuv5i4P2vm5juI4RrYNIuHYPhJ42DF3ZiGSeRTv004xgVCw0bWu/234Fx+27VLJlLyFGtxGqrDGpHej18khzIGQgOQXy2QBqV+tVeHa1g9b7+O4uZqeXUQdKr3VGFyB3VC53J3OMn2k9K2krEDdSAoAoAoAoAoAoAoAoAoAoAoAoAoAoAoAoAoAoAoAoAoAoAoAoAoAoAoAoAoAoAoAoAoAoAoAoAoAoAoAoAoAoAoAoAoAoAoAoAoAoAoAoAoAoAoAoAoAoAoAoAoAoAoAoAoAoAoAoAoAoAoAoAoAoAoAoAoAoAoAoAoAoAoAoAoAoAoAoAoAoAoAoAoAoAoAoAoAoAoAoAoAoAoAoAoAoAoAoAoAoAo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13284"/>
            <a:ext cx="4952039" cy="371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98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0" y="1777380"/>
            <a:ext cx="7845640" cy="367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/>
              <a:t>Όταν μιλούμε για καθαρές ουσίες ή μόρια, μπορούμε να έχουμε διέγερση της ουσίας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6156176" y="2713484"/>
            <a:ext cx="223224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Απορρόφηση </a:t>
            </a:r>
            <a:endParaRPr lang="el-GR" sz="2800" dirty="0"/>
          </a:p>
        </p:txBody>
      </p:sp>
      <p:sp>
        <p:nvSpPr>
          <p:cNvPr id="5" name="Ορθογώνιο 4"/>
          <p:cNvSpPr/>
          <p:nvPr/>
        </p:nvSpPr>
        <p:spPr>
          <a:xfrm>
            <a:off x="5724128" y="3276957"/>
            <a:ext cx="1944216" cy="4446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θερμότητα</a:t>
            </a:r>
            <a:endParaRPr lang="el-GR" sz="2800" dirty="0"/>
          </a:p>
        </p:txBody>
      </p:sp>
      <p:sp>
        <p:nvSpPr>
          <p:cNvPr id="6" name="Ορθογώνιο 5"/>
          <p:cNvSpPr/>
          <p:nvPr/>
        </p:nvSpPr>
        <p:spPr>
          <a:xfrm>
            <a:off x="4427984" y="4441676"/>
            <a:ext cx="2088232" cy="663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Φθορισμός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6125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46676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/>
              <a:t>Θεωρούμε ότι έχουμε μια κυψελίδα	  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(σχήμα εικόνας)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smtClean="0"/>
              <a:t>Lambert-Beer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Σχέδιο7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1" r="5005" b="50000"/>
          <a:stretch/>
        </p:blipFill>
        <p:spPr>
          <a:xfrm>
            <a:off x="6156176" y="1201315"/>
            <a:ext cx="2777942" cy="15597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31040"/>
              </p:ext>
            </p:extLst>
          </p:nvPr>
        </p:nvGraphicFramePr>
        <p:xfrm>
          <a:off x="3083801" y="2953627"/>
          <a:ext cx="2507510" cy="84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Εξίσωση" r:id="rId4" imgW="1168200" imgH="393480" progId="Equation.3">
                  <p:embed/>
                </p:oleObj>
              </mc:Choice>
              <mc:Fallback>
                <p:oleObj name="Εξίσωση" r:id="rId4" imgW="1168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83801" y="2953627"/>
                        <a:ext cx="2507510" cy="84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3810" y="4032594"/>
            <a:ext cx="1882552" cy="10801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Συντελεστής γραμμομοριακής απόσβεσης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7330" y="3970826"/>
            <a:ext cx="2101942" cy="10801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Απορροφητικότητα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14690" y="4007526"/>
            <a:ext cx="1584176" cy="10801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Συγκέντρωση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4322142"/>
            <a:ext cx="1584176" cy="3774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1 </a:t>
            </a:r>
            <a:r>
              <a:rPr lang="en-US" dirty="0" smtClean="0"/>
              <a:t>cm</a:t>
            </a:r>
            <a:endParaRPr lang="el-GR" dirty="0" smtClean="0"/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H="1">
            <a:off x="2483768" y="3577580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 flipH="1">
            <a:off x="3806778" y="3577580"/>
            <a:ext cx="773760" cy="728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4932040" y="3577580"/>
            <a:ext cx="216024" cy="728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/>
          <p:nvPr/>
        </p:nvCxnSpPr>
        <p:spPr>
          <a:xfrm>
            <a:off x="5436096" y="3577580"/>
            <a:ext cx="1152128" cy="744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9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46676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/>
              <a:t>Έστω: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smtClean="0"/>
              <a:t>l = 1 cm, </a:t>
            </a:r>
            <a:r>
              <a:rPr lang="el-GR" dirty="0" smtClean="0"/>
              <a:t>ε = 10</a:t>
            </a:r>
            <a:r>
              <a:rPr lang="el-GR" baseline="30000" dirty="0" smtClean="0"/>
              <a:t>5</a:t>
            </a:r>
            <a:r>
              <a:rPr lang="el-GR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-1</a:t>
            </a:r>
            <a:r>
              <a:rPr lang="en-US" dirty="0" smtClean="0"/>
              <a:t> M</a:t>
            </a:r>
            <a:r>
              <a:rPr lang="en-US" baseline="30000" dirty="0" smtClean="0"/>
              <a:t>-1</a:t>
            </a:r>
            <a:r>
              <a:rPr lang="en-US" dirty="0" smtClean="0"/>
              <a:t>, A=0,6</a:t>
            </a:r>
          </a:p>
          <a:p>
            <a:pPr marL="0" indent="0">
              <a:buNone/>
            </a:pPr>
            <a:r>
              <a:rPr lang="el-GR" dirty="0" smtClean="0"/>
              <a:t>Τότε </a:t>
            </a:r>
            <a:r>
              <a:rPr lang="en-US" dirty="0" smtClean="0"/>
              <a:t>c = </a:t>
            </a:r>
            <a:r>
              <a:rPr lang="el-GR" dirty="0" smtClean="0"/>
              <a:t>0,6 </a:t>
            </a:r>
            <a:r>
              <a:rPr lang="en-US" dirty="0" smtClean="0"/>
              <a:t>x 10</a:t>
            </a:r>
            <a:r>
              <a:rPr lang="en-US" baseline="30000" dirty="0" smtClean="0"/>
              <a:t>-5</a:t>
            </a:r>
            <a:r>
              <a:rPr lang="en-US" dirty="0" smtClean="0"/>
              <a:t> M = 6 </a:t>
            </a:r>
            <a:r>
              <a:rPr lang="el-GR" dirty="0" err="1" smtClean="0"/>
              <a:t>μΜ</a:t>
            </a: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504050"/>
              </p:ext>
            </p:extLst>
          </p:nvPr>
        </p:nvGraphicFramePr>
        <p:xfrm>
          <a:off x="457200" y="1345332"/>
          <a:ext cx="1897739" cy="52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Εξίσωση" r:id="rId3" imgW="647640" imgH="177480" progId="Equation.3">
                  <p:embed/>
                </p:oleObj>
              </mc:Choice>
              <mc:Fallback>
                <p:oleObj name="Εξίσωση" r:id="rId3" imgW="6476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45332"/>
                        <a:ext cx="1897739" cy="520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88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50000" r="70712"/>
          <a:stretch/>
        </p:blipFill>
        <p:spPr>
          <a:xfrm>
            <a:off x="1907704" y="4047364"/>
            <a:ext cx="1809863" cy="1633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46676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/>
              <a:t>Έστω</a:t>
            </a:r>
            <a:r>
              <a:rPr lang="en-US" dirty="0" smtClean="0"/>
              <a:t> </a:t>
            </a:r>
            <a:r>
              <a:rPr lang="el-GR" dirty="0" smtClean="0"/>
              <a:t>ότι έχουμε μια ουσία η οποία δεν απορροφά:</a:t>
            </a:r>
          </a:p>
          <a:p>
            <a:pPr marL="0" indent="0">
              <a:buNone/>
            </a:pPr>
            <a:r>
              <a:rPr lang="el-GR" dirty="0" smtClean="0"/>
              <a:t>Τότε η εφαρμογή γίνεται </a:t>
            </a:r>
          </a:p>
          <a:p>
            <a:pPr marL="0" indent="0">
              <a:buNone/>
            </a:pPr>
            <a:r>
              <a:rPr lang="el-GR" dirty="0" smtClean="0"/>
              <a:t>Χ+ Α → Χ-Α 	είναι έγχρωμο και η αντίδραση 			ποσοτική</a:t>
            </a:r>
          </a:p>
          <a:p>
            <a:pPr marL="0" indent="0">
              <a:buNone/>
            </a:pPr>
            <a:r>
              <a:rPr lang="el-GR" dirty="0" smtClean="0"/>
              <a:t>Με αυτόν τον τρόπο ο νόμος έχει εφαρμογή παντού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717567" y="4225652"/>
            <a:ext cx="4526841" cy="1152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Λευκό αντανάκλαση όλων των χρωμάτων</a:t>
            </a:r>
          </a:p>
          <a:p>
            <a:r>
              <a:rPr lang="el-GR" dirty="0" smtClean="0"/>
              <a:t>Μαύρο </a:t>
            </a:r>
            <a:r>
              <a:rPr lang="el-GR" dirty="0"/>
              <a:t>αντανάκλαση </a:t>
            </a:r>
            <a:r>
              <a:rPr lang="el-GR" dirty="0" smtClean="0"/>
              <a:t>κανενός χρώματος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77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46676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Πράσινη ροδοψίνη (απορροφά το πράσινο)</a:t>
            </a:r>
          </a:p>
          <a:p>
            <a:r>
              <a:rPr lang="el-GR" sz="2800" dirty="0" smtClean="0"/>
              <a:t>Μπλε ροδοψίνη (απορροφά το μπλε)</a:t>
            </a:r>
          </a:p>
          <a:p>
            <a:r>
              <a:rPr lang="el-GR" sz="2800" dirty="0" smtClean="0"/>
              <a:t>Κόκκινη ροδοψίνη (απορροφά το κόκκινο)</a:t>
            </a:r>
          </a:p>
          <a:p>
            <a:r>
              <a:rPr lang="el-GR" sz="2800" dirty="0" smtClean="0"/>
              <a:t>Υπάρχει </a:t>
            </a:r>
            <a:r>
              <a:rPr lang="el-GR" sz="2800" dirty="0" smtClean="0"/>
              <a:t>και μια ροδοψίνη που απορροφά μεταξύ μπλε και πράσινου και βρίσκεται στα ραβδία, τα οποία είναι υπεύθυνα για την όραση το βράδυ</a:t>
            </a:r>
          </a:p>
          <a:p>
            <a:r>
              <a:rPr lang="el-GR" sz="2800" dirty="0" smtClean="0"/>
              <a:t>Είναι η ροδοψίνη που έχουν τα ζώα που δεν έχουν έγχρωμη όραση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8402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46676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Άσκηση</a:t>
            </a:r>
          </a:p>
          <a:p>
            <a:pPr marL="0" indent="0">
              <a:buNone/>
            </a:pPr>
            <a:r>
              <a:rPr lang="el-GR" sz="2800" dirty="0" smtClean="0"/>
              <a:t>Α=0,05</a:t>
            </a:r>
          </a:p>
          <a:p>
            <a:pPr marL="0" indent="0">
              <a:buNone/>
            </a:pPr>
            <a:r>
              <a:rPr lang="en-US" sz="2800" dirty="0" smtClean="0"/>
              <a:t>C = ?</a:t>
            </a:r>
          </a:p>
          <a:p>
            <a:pPr marL="0" indent="0">
              <a:buNone/>
            </a:pPr>
            <a:r>
              <a:rPr lang="en-US" sz="2800" dirty="0" smtClean="0"/>
              <a:t>l = 1 cm</a:t>
            </a:r>
          </a:p>
          <a:p>
            <a:pPr marL="0" indent="0">
              <a:buNone/>
            </a:pPr>
            <a:r>
              <a:rPr lang="el-GR" sz="2800" dirty="0"/>
              <a:t>ε</a:t>
            </a:r>
            <a:r>
              <a:rPr lang="el-GR" sz="2800" dirty="0" smtClean="0"/>
              <a:t> = 10</a:t>
            </a:r>
            <a:r>
              <a:rPr lang="el-GR" sz="2800" baseline="30000" dirty="0" smtClean="0"/>
              <a:t>5</a:t>
            </a:r>
            <a:r>
              <a:rPr lang="el-GR" sz="2800" dirty="0" smtClean="0"/>
              <a:t> </a:t>
            </a:r>
            <a:r>
              <a:rPr lang="en-US" sz="2800" dirty="0" smtClean="0"/>
              <a:t>cm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M</a:t>
            </a:r>
            <a:r>
              <a:rPr lang="en-US" sz="2800" baseline="30000" dirty="0" smtClean="0"/>
              <a:t>-1</a:t>
            </a:r>
            <a:endParaRPr lang="el-GR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63961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Σελίδες</a:t>
            </a:r>
            <a:r>
              <a:rPr lang="el-GR" sz="1400" dirty="0"/>
              <a:t>: 273-286</a:t>
            </a:r>
            <a:r>
              <a:rPr lang="el-GR" sz="1400" dirty="0" smtClean="0"/>
              <a:t>*, διάλεξη, </a:t>
            </a:r>
            <a:r>
              <a:rPr lang="el-GR" sz="1400" dirty="0" err="1" smtClean="0"/>
              <a:t>διάλεξη,</a:t>
            </a:r>
            <a:r>
              <a:rPr lang="el-GR" sz="1400" smtClean="0"/>
              <a:t> 39-43</a:t>
            </a:r>
            <a:r>
              <a:rPr lang="el-GR" sz="1400" dirty="0"/>
              <a:t>^</a:t>
            </a:r>
          </a:p>
          <a:p>
            <a:r>
              <a:rPr lang="el-GR" sz="1400" dirty="0" smtClean="0"/>
              <a:t>*</a:t>
            </a:r>
            <a:r>
              <a:rPr lang="el-GR" sz="1400" dirty="0"/>
              <a:t>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10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400" dirty="0"/>
              <a:t>Νόμος απορρόφησης φωτός </a:t>
            </a:r>
            <a:r>
              <a:rPr lang="en-US" sz="2400" dirty="0" smtClean="0"/>
              <a:t>Lambert-Beer</a:t>
            </a:r>
          </a:p>
          <a:p>
            <a:pPr algn="l"/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smtClean="0"/>
              <a:t>Άρτα,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Νόμος απορρόφησης φωτός </a:t>
            </a:r>
            <a:r>
              <a:rPr lang="en-US" dirty="0"/>
              <a:t>Lambert-Beer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Σκοπός είναι η παρουσίαση του νόμου </a:t>
            </a:r>
            <a:r>
              <a:rPr lang="en-US" dirty="0" smtClean="0"/>
              <a:t>Lambert-Beer </a:t>
            </a:r>
            <a:r>
              <a:rPr lang="el-GR" dirty="0" smtClean="0"/>
              <a:t>καθώς και εφαρμογές του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/>
          <p:cNvGrpSpPr/>
          <p:nvPr/>
        </p:nvGrpSpPr>
        <p:grpSpPr>
          <a:xfrm>
            <a:off x="2168778" y="1379339"/>
            <a:ext cx="2321469" cy="461665"/>
            <a:chOff x="3704736" y="2520434"/>
            <a:chExt cx="2321469" cy="461665"/>
          </a:xfrm>
        </p:grpSpPr>
        <p:sp>
          <p:nvSpPr>
            <p:cNvPr id="4" name="Ορθογώνιο 3"/>
            <p:cNvSpPr/>
            <p:nvPr/>
          </p:nvSpPr>
          <p:spPr>
            <a:xfrm>
              <a:off x="3704736" y="2520434"/>
              <a:ext cx="23214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/>
                <a:t>Α + Β 	</a:t>
              </a:r>
              <a:r>
                <a:rPr lang="en-US" sz="2400" dirty="0" smtClean="0"/>
                <a:t>         </a:t>
              </a:r>
              <a:r>
                <a:rPr lang="el-GR" sz="2400" dirty="0" smtClean="0"/>
                <a:t>Γ </a:t>
              </a:r>
              <a:r>
                <a:rPr lang="el-GR" sz="2400" dirty="0"/>
                <a:t>+ Δ</a:t>
              </a:r>
            </a:p>
          </p:txBody>
        </p:sp>
        <p:cxnSp>
          <p:nvCxnSpPr>
            <p:cNvPr id="5" name="Ευθύγραμμο βέλος σύνδεσης 4"/>
            <p:cNvCxnSpPr/>
            <p:nvPr/>
          </p:nvCxnSpPr>
          <p:spPr>
            <a:xfrm>
              <a:off x="4523782" y="270245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Ευθύγραμμο βέλος σύνδεσης 5"/>
            <p:cNvCxnSpPr/>
            <p:nvPr/>
          </p:nvCxnSpPr>
          <p:spPr>
            <a:xfrm flipH="1">
              <a:off x="4515398" y="2797460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Ορθογώνιο 6"/>
          <p:cNvSpPr/>
          <p:nvPr/>
        </p:nvSpPr>
        <p:spPr>
          <a:xfrm>
            <a:off x="2267744" y="769268"/>
            <a:ext cx="2731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G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	     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,	</a:t>
            </a:r>
            <a:r>
              <a:rPr lang="en-US" sz="2400" dirty="0" err="1"/>
              <a:t>K</a:t>
            </a:r>
            <a:r>
              <a:rPr lang="en-US" sz="2400" baseline="-25000" dirty="0" err="1"/>
              <a:t>a</a:t>
            </a:r>
            <a:r>
              <a:rPr lang="en-US" sz="2400" dirty="0"/>
              <a:t> </a:t>
            </a:r>
            <a:r>
              <a:rPr lang="en-US" sz="2400" dirty="0" smtClean="0"/>
              <a:t>&lt; 1</a:t>
            </a:r>
            <a:endParaRPr lang="el-GR" sz="2400" dirty="0"/>
          </a:p>
        </p:txBody>
      </p:sp>
      <p:pic>
        <p:nvPicPr>
          <p:cNvPr id="8" name="Εικόνα 7" descr="Σχέδιο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6" t="3705" r="49677" b="83892"/>
          <a:stretch/>
        </p:blipFill>
        <p:spPr>
          <a:xfrm>
            <a:off x="2919008" y="745140"/>
            <a:ext cx="788896" cy="5316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Ορθογώνιο 8"/>
          <p:cNvSpPr/>
          <p:nvPr/>
        </p:nvSpPr>
        <p:spPr>
          <a:xfrm>
            <a:off x="1115616" y="1993404"/>
            <a:ext cx="731283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Δ</a:t>
            </a:r>
            <a:r>
              <a:rPr lang="en-US" sz="3200" dirty="0" smtClean="0"/>
              <a:t>G</a:t>
            </a:r>
            <a:r>
              <a:rPr lang="en-US" sz="3200" baseline="30000" dirty="0" smtClean="0"/>
              <a:t>o </a:t>
            </a:r>
            <a:r>
              <a:rPr lang="en-US" sz="3200" dirty="0" smtClean="0"/>
              <a:t>= G</a:t>
            </a:r>
            <a:r>
              <a:rPr lang="el-GR" sz="3200" baseline="-25000" dirty="0" smtClean="0"/>
              <a:t>Γ+Δ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 </a:t>
            </a:r>
            <a:r>
              <a:rPr lang="el-GR" sz="3200" dirty="0" smtClean="0"/>
              <a:t>-</a:t>
            </a:r>
            <a:r>
              <a:rPr lang="en-US" sz="3200" dirty="0" smtClean="0"/>
              <a:t>G</a:t>
            </a:r>
            <a:r>
              <a:rPr lang="el-GR" sz="3200" baseline="-25000" dirty="0" smtClean="0"/>
              <a:t>Α+Β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 </a:t>
            </a:r>
            <a:r>
              <a:rPr lang="el-GR" sz="3200" dirty="0" smtClean="0"/>
              <a:t>, όταν [Α],[Β],[Γ],[Δ]</a:t>
            </a:r>
          </a:p>
          <a:p>
            <a:endParaRPr lang="el-GR" sz="3200" dirty="0"/>
          </a:p>
          <a:p>
            <a:r>
              <a:rPr lang="el-GR" sz="3200" dirty="0" smtClean="0"/>
              <a:t>Γινόμενο ισορροπίας = </a:t>
            </a:r>
            <a:r>
              <a:rPr lang="el-GR" sz="3200" dirty="0"/>
              <a:t>[Γ</a:t>
            </a:r>
            <a:r>
              <a:rPr lang="el-GR" sz="3200" dirty="0" smtClean="0"/>
              <a:t>] [</a:t>
            </a:r>
            <a:r>
              <a:rPr lang="el-GR" sz="3200" dirty="0"/>
              <a:t>Δ</a:t>
            </a:r>
            <a:r>
              <a:rPr lang="el-GR" sz="3200" dirty="0" smtClean="0"/>
              <a:t>]/</a:t>
            </a:r>
            <a:r>
              <a:rPr lang="el-GR" sz="3200" dirty="0"/>
              <a:t>[Α</a:t>
            </a:r>
            <a:r>
              <a:rPr lang="el-GR" sz="3200" dirty="0" smtClean="0"/>
              <a:t>] [</a:t>
            </a:r>
            <a:r>
              <a:rPr lang="el-GR" sz="3200" dirty="0"/>
              <a:t>Β</a:t>
            </a:r>
            <a:r>
              <a:rPr lang="el-GR" sz="3200" dirty="0" smtClean="0"/>
              <a:t>]=1</a:t>
            </a:r>
          </a:p>
          <a:p>
            <a:r>
              <a:rPr lang="el-GR" sz="3200" dirty="0" smtClean="0"/>
              <a:t>Για συγκεντρώσεις 1Μ</a:t>
            </a:r>
          </a:p>
          <a:p>
            <a:r>
              <a:rPr lang="el-GR" sz="3200" dirty="0"/>
              <a:t>Δ</a:t>
            </a:r>
            <a:r>
              <a:rPr lang="en-US" sz="3200" dirty="0"/>
              <a:t>G</a:t>
            </a:r>
            <a:r>
              <a:rPr lang="en-US" sz="3200" baseline="30000" dirty="0"/>
              <a:t>o </a:t>
            </a:r>
            <a:r>
              <a:rPr lang="en-US" sz="3200" dirty="0" smtClean="0"/>
              <a:t>=</a:t>
            </a:r>
            <a:r>
              <a:rPr lang="el-GR" sz="3200" dirty="0" smtClean="0"/>
              <a:t>-</a:t>
            </a:r>
            <a:r>
              <a:rPr lang="en-US" sz="3200" dirty="0" err="1" smtClean="0"/>
              <a:t>RTlnK</a:t>
            </a:r>
            <a:r>
              <a:rPr lang="en-US" sz="3200" baseline="-25000" dirty="0" err="1" smtClean="0"/>
              <a:t>a</a:t>
            </a:r>
            <a:r>
              <a:rPr lang="en-US" sz="3200" dirty="0" smtClean="0"/>
              <a:t> 	</a:t>
            </a:r>
            <a:r>
              <a:rPr lang="en-US" sz="3200" dirty="0" err="1" smtClean="0"/>
              <a:t>Ka</a:t>
            </a:r>
            <a:r>
              <a:rPr lang="en-US" sz="3200" dirty="0" smtClean="0"/>
              <a:t> &gt; 1 </a:t>
            </a:r>
            <a:r>
              <a:rPr lang="el-GR" sz="3200" dirty="0" smtClean="0"/>
              <a:t>τότε η </a:t>
            </a:r>
            <a:r>
              <a:rPr lang="el-GR" sz="3200" dirty="0"/>
              <a:t>Δ</a:t>
            </a:r>
            <a:r>
              <a:rPr lang="en-US" sz="3200" dirty="0"/>
              <a:t>G</a:t>
            </a:r>
            <a:r>
              <a:rPr lang="en-US" sz="3200" baseline="30000" dirty="0"/>
              <a:t>o </a:t>
            </a:r>
            <a:r>
              <a:rPr lang="el-GR" sz="3200" baseline="30000" dirty="0"/>
              <a:t> </a:t>
            </a:r>
            <a:r>
              <a:rPr lang="el-GR" sz="3200" dirty="0" smtClean="0"/>
              <a:t>&lt; 0, άρα</a:t>
            </a:r>
          </a:p>
          <a:p>
            <a:r>
              <a:rPr lang="el-GR" sz="3200" dirty="0" smtClean="0"/>
              <a:t>Η αντίδραση είναι αυθόρμητη</a:t>
            </a:r>
            <a:endParaRPr lang="el-GR" sz="3200" dirty="0"/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20013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22354" r="20505"/>
          <a:stretch/>
        </p:blipFill>
        <p:spPr>
          <a:xfrm>
            <a:off x="539552" y="1828312"/>
            <a:ext cx="6974007" cy="3328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Ομάδα 2"/>
          <p:cNvGrpSpPr/>
          <p:nvPr/>
        </p:nvGrpSpPr>
        <p:grpSpPr>
          <a:xfrm>
            <a:off x="2974242" y="841276"/>
            <a:ext cx="2321469" cy="461665"/>
            <a:chOff x="3704736" y="2520434"/>
            <a:chExt cx="2321469" cy="461665"/>
          </a:xfrm>
        </p:grpSpPr>
        <p:sp>
          <p:nvSpPr>
            <p:cNvPr id="4" name="Ορθογώνιο 3"/>
            <p:cNvSpPr/>
            <p:nvPr/>
          </p:nvSpPr>
          <p:spPr>
            <a:xfrm>
              <a:off x="3704736" y="2520434"/>
              <a:ext cx="23214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/>
                <a:t>Α + Β 	</a:t>
              </a:r>
              <a:r>
                <a:rPr lang="en-US" sz="2400" dirty="0" smtClean="0"/>
                <a:t>         </a:t>
              </a:r>
              <a:r>
                <a:rPr lang="el-GR" sz="2400" dirty="0" smtClean="0"/>
                <a:t>Γ </a:t>
              </a:r>
              <a:r>
                <a:rPr lang="el-GR" sz="2400" dirty="0"/>
                <a:t>+ Δ</a:t>
              </a:r>
            </a:p>
          </p:txBody>
        </p:sp>
        <p:cxnSp>
          <p:nvCxnSpPr>
            <p:cNvPr id="5" name="Ευθύγραμμο βέλος σύνδεσης 4"/>
            <p:cNvCxnSpPr/>
            <p:nvPr/>
          </p:nvCxnSpPr>
          <p:spPr>
            <a:xfrm>
              <a:off x="4523782" y="270245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Ευθύγραμμο βέλος σύνδεσης 5"/>
            <p:cNvCxnSpPr/>
            <p:nvPr/>
          </p:nvCxnSpPr>
          <p:spPr>
            <a:xfrm flipH="1">
              <a:off x="4515398" y="2797460"/>
              <a:ext cx="656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59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61761" r="1194"/>
          <a:stretch/>
        </p:blipFill>
        <p:spPr>
          <a:xfrm>
            <a:off x="156949" y="3289548"/>
            <a:ext cx="8830102" cy="16390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Πώς μετρώνται οι ουσίες;</a:t>
            </a:r>
            <a:endParaRPr lang="en-US" dirty="0" smtClean="0"/>
          </a:p>
          <a:p>
            <a:pPr marL="0"/>
            <a:r>
              <a:rPr lang="el-GR" dirty="0" smtClean="0"/>
              <a:t>Πλέον μπορούμε να μετρήσουμε με πολύ μεγάλη ακρίβεια τους όγκους των ουσιών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Φασματομετρία</a:t>
            </a:r>
            <a:r>
              <a:rPr lang="el-GR" dirty="0" smtClean="0"/>
              <a:t> ή </a:t>
            </a:r>
            <a:r>
              <a:rPr lang="el-GR" dirty="0" err="1" smtClean="0"/>
              <a:t>φασματοφωτομετρία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696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3284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/>
              <a:t>Ταχύτητα ενός κύματος: υ</a:t>
            </a:r>
            <a:r>
              <a:rPr lang="en-US" dirty="0" smtClean="0"/>
              <a:t> = </a:t>
            </a:r>
            <a:r>
              <a:rPr lang="el-GR" dirty="0" smtClean="0"/>
              <a:t>λ ν  	</a:t>
            </a:r>
            <a:r>
              <a:rPr lang="en-US" dirty="0" smtClean="0"/>
              <a:t>c=3x10</a:t>
            </a:r>
            <a:r>
              <a:rPr lang="en-US" baseline="30000" dirty="0" smtClean="0"/>
              <a:t>8</a:t>
            </a:r>
            <a:r>
              <a:rPr lang="en-US" dirty="0" smtClean="0"/>
              <a:t> m/s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Ακτίνες 	γ			&lt; 0,1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	χ			1-10 </a:t>
            </a:r>
            <a:r>
              <a:rPr lang="en-US" dirty="0" smtClean="0"/>
              <a:t>nm</a:t>
            </a:r>
            <a:endParaRPr lang="el-GR" dirty="0" smtClean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	</a:t>
            </a:r>
            <a:r>
              <a:rPr lang="en-US" dirty="0" err="1" smtClean="0"/>
              <a:t>uv</a:t>
            </a:r>
            <a:r>
              <a:rPr lang="en-US" dirty="0" smtClean="0"/>
              <a:t>			10-400 nm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l-GR" dirty="0" smtClean="0"/>
              <a:t>ορατές</a:t>
            </a:r>
            <a:r>
              <a:rPr lang="en-US" dirty="0" smtClean="0"/>
              <a:t>		400-800 nm</a:t>
            </a:r>
            <a:endParaRPr lang="el-GR" dirty="0" smtClean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	υπέρυθρες</a:t>
            </a:r>
            <a:r>
              <a:rPr lang="en-US" dirty="0" smtClean="0"/>
              <a:t>	800-10000 nm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l-GR" dirty="0" smtClean="0"/>
              <a:t>μικροκύματα	&gt;10000 </a:t>
            </a:r>
            <a:r>
              <a:rPr lang="en-US" dirty="0" smtClean="0"/>
              <a:t>nm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459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1435</TotalTime>
  <Words>680</Words>
  <Application>Microsoft Office PowerPoint</Application>
  <PresentationFormat>Προβολή στην οθόνη (16:10)</PresentationFormat>
  <Paragraphs>121</Paragraphs>
  <Slides>22</Slides>
  <Notes>11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Θέμα του Office</vt:lpstr>
      <vt:lpstr>Εξίσωση</vt:lpstr>
      <vt:lpstr>Γεωργική Χημεία</vt:lpstr>
      <vt:lpstr>Παρουσίαση του PowerPoint</vt:lpstr>
      <vt:lpstr>Άδειες Χρήσης</vt:lpstr>
      <vt:lpstr>Χρηματοδότηση</vt:lpstr>
      <vt:lpstr>Σκοποί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175</cp:revision>
  <dcterms:created xsi:type="dcterms:W3CDTF">2012-09-06T09:03:05Z</dcterms:created>
  <dcterms:modified xsi:type="dcterms:W3CDTF">2015-10-27T12:43:28Z</dcterms:modified>
</cp:coreProperties>
</file>